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257" r:id="rId3"/>
    <p:sldId id="258" r:id="rId4"/>
    <p:sldId id="259"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68" d="100"/>
          <a:sy n="68" d="100"/>
        </p:scale>
        <p:origin x="72" y="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708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5549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9858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68903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1223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8350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6106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7170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071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8669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866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639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597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4669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50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459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9/21/2024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355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9/21/2024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1991285"/>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s://expodata.info/" TargetMode="External"/><Relationship Id="rId4" Type="http://schemas.openxmlformats.org/officeDocument/2006/relationships/hyperlink" Target="mailto:expopr@yandex.r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7.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0263" y="-920289"/>
            <a:ext cx="8001000" cy="2971801"/>
          </a:xfrm>
        </p:spPr>
        <p:txBody>
          <a:bodyPr/>
          <a:lstStyle/>
          <a:p>
            <a:r>
              <a:rPr lang="es-ES" sz="6600" b="1" u="sng" dirty="0">
                <a:solidFill>
                  <a:schemeClr val="tx1">
                    <a:lumMod val="85000"/>
                  </a:schemeClr>
                </a:solidFill>
              </a:rPr>
              <a:t>La compañía </a:t>
            </a:r>
            <a:r>
              <a:rPr lang="es-ES" b="1" u="sng" dirty="0" smtClean="0"/>
              <a:t/>
            </a:r>
            <a:br>
              <a:rPr lang="es-ES" b="1" u="sng" dirty="0" smtClean="0"/>
            </a:br>
            <a:r>
              <a:rPr lang="es-ES" b="1" u="sng" dirty="0" smtClean="0">
                <a:solidFill>
                  <a:schemeClr val="tx1"/>
                </a:solidFill>
              </a:rPr>
              <a:t>"</a:t>
            </a:r>
            <a:r>
              <a:rPr lang="es-ES" b="1" u="sng" dirty="0">
                <a:solidFill>
                  <a:schemeClr val="tx1"/>
                </a:solidFill>
              </a:rPr>
              <a:t>Expo Press" </a:t>
            </a:r>
            <a:endParaRPr lang="ru-RU" dirty="0">
              <a:solidFill>
                <a:schemeClr val="tx1"/>
              </a:solidFill>
            </a:endParaRPr>
          </a:p>
        </p:txBody>
      </p:sp>
      <p:sp>
        <p:nvSpPr>
          <p:cNvPr id="3" name="Подзаголовок 2"/>
          <p:cNvSpPr>
            <a:spLocks noGrp="1"/>
          </p:cNvSpPr>
          <p:nvPr>
            <p:ph type="subTitle" idx="1"/>
          </p:nvPr>
        </p:nvSpPr>
        <p:spPr>
          <a:xfrm>
            <a:off x="1107884" y="4083724"/>
            <a:ext cx="10588610" cy="1354186"/>
          </a:xfrm>
        </p:spPr>
        <p:txBody>
          <a:bodyPr>
            <a:normAutofit/>
          </a:bodyPr>
          <a:lstStyle/>
          <a:p>
            <a:r>
              <a:rPr lang="es-ES" dirty="0" smtClean="0">
                <a:solidFill>
                  <a:schemeClr val="accent1">
                    <a:lumMod val="20000"/>
                    <a:lumOff val="80000"/>
                  </a:schemeClr>
                </a:solidFill>
              </a:rPr>
              <a:t>- ocupa </a:t>
            </a:r>
            <a:r>
              <a:rPr lang="es-ES" dirty="0">
                <a:solidFill>
                  <a:schemeClr val="accent1">
                    <a:lumMod val="20000"/>
                    <a:lumOff val="80000"/>
                  </a:schemeClr>
                </a:solidFill>
              </a:rPr>
              <a:t>las posiciones principales en la organización y la realización de los congresos médicos internacionales, las conferencias y las exposiciones. Nuestro objetivo es integrar los avances científicos avanzados con las necesidades prácticas de los profesionales médicos. </a:t>
            </a:r>
            <a:endParaRPr lang="ru-RU" dirty="0">
              <a:solidFill>
                <a:schemeClr val="accent1">
                  <a:lumMod val="20000"/>
                  <a:lumOff val="80000"/>
                </a:schemeClr>
              </a:solidFill>
            </a:endParaRPr>
          </a:p>
          <a:p>
            <a:endParaRPr lang="ru-RU" dirty="0">
              <a:solidFill>
                <a:schemeClr val="accent1">
                  <a:lumMod val="20000"/>
                  <a:lumOff val="80000"/>
                </a:schemeClr>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143" y="2296473"/>
            <a:ext cx="2659117" cy="1542288"/>
          </a:xfrm>
          <a:prstGeom prst="rect">
            <a:avLst/>
          </a:prstGeom>
        </p:spPr>
      </p:pic>
      <p:sp>
        <p:nvSpPr>
          <p:cNvPr id="5" name="TextBox 4"/>
          <p:cNvSpPr txBox="1"/>
          <p:nvPr/>
        </p:nvSpPr>
        <p:spPr>
          <a:xfrm>
            <a:off x="8187592" y="1065367"/>
            <a:ext cx="4897582" cy="1231106"/>
          </a:xfrm>
          <a:prstGeom prst="rect">
            <a:avLst/>
          </a:prstGeom>
          <a:noFill/>
        </p:spPr>
        <p:txBody>
          <a:bodyPr wrap="square" rtlCol="0">
            <a:spAutoFit/>
          </a:bodyPr>
          <a:lstStyle/>
          <a:p>
            <a:pPr fontAlgn="base"/>
            <a:r>
              <a:rPr lang="en-US" sz="1400" b="1" dirty="0"/>
              <a:t>129515, </a:t>
            </a:r>
            <a:r>
              <a:rPr lang="en-US" sz="1400" b="1" dirty="0" err="1"/>
              <a:t>Federación</a:t>
            </a:r>
            <a:r>
              <a:rPr lang="en-US" sz="1400" b="1" dirty="0"/>
              <a:t> de </a:t>
            </a:r>
            <a:r>
              <a:rPr lang="en-US" sz="1400" b="1" dirty="0" err="1"/>
              <a:t>Rusia</a:t>
            </a:r>
            <a:r>
              <a:rPr lang="en-US" sz="1400" b="1" dirty="0"/>
              <a:t>, </a:t>
            </a:r>
            <a:r>
              <a:rPr lang="en-US" sz="1400" b="1" dirty="0" err="1"/>
              <a:t>Moscú</a:t>
            </a:r>
            <a:r>
              <a:rPr lang="en-US" sz="1400" b="1" dirty="0"/>
              <a:t>, </a:t>
            </a:r>
            <a:r>
              <a:rPr lang="en-US" sz="1400" b="1" dirty="0" err="1"/>
              <a:t>calle</a:t>
            </a:r>
            <a:r>
              <a:rPr lang="en-US" sz="1400" b="1" dirty="0"/>
              <a:t> </a:t>
            </a:r>
            <a:r>
              <a:rPr lang="en-US" sz="1400" b="1" dirty="0" err="1"/>
              <a:t>Akademika</a:t>
            </a:r>
            <a:r>
              <a:rPr lang="en-US" sz="1400" b="1" dirty="0"/>
              <a:t> </a:t>
            </a:r>
            <a:r>
              <a:rPr lang="en-US" sz="1400" b="1" dirty="0" err="1"/>
              <a:t>Korolev</a:t>
            </a:r>
            <a:r>
              <a:rPr lang="en-US" sz="1400" b="1" dirty="0"/>
              <a:t>, 13, </a:t>
            </a:r>
            <a:r>
              <a:rPr lang="en-US" sz="1400" b="1" dirty="0" err="1"/>
              <a:t>oficina</a:t>
            </a:r>
            <a:r>
              <a:rPr lang="en-US" sz="1400" b="1" dirty="0"/>
              <a:t> 806</a:t>
            </a:r>
            <a:endParaRPr lang="ru-RU" sz="1400" dirty="0"/>
          </a:p>
          <a:p>
            <a:pPr fontAlgn="base"/>
            <a:r>
              <a:rPr lang="en-US" sz="1400" b="1" dirty="0"/>
              <a:t>+7 (495) 617-36-43(44)</a:t>
            </a:r>
            <a:endParaRPr lang="ru-RU" sz="1400" dirty="0"/>
          </a:p>
          <a:p>
            <a:pPr fontAlgn="base"/>
            <a:r>
              <a:rPr lang="en-GB" sz="1400" b="1" dirty="0"/>
              <a:t>e</a:t>
            </a:r>
            <a:r>
              <a:rPr lang="ru-RU" sz="1400" b="1" dirty="0"/>
              <a:t>-</a:t>
            </a:r>
            <a:r>
              <a:rPr lang="en-GB" sz="1400" b="1" dirty="0"/>
              <a:t>mail</a:t>
            </a:r>
            <a:r>
              <a:rPr lang="ru-RU" sz="1400" b="1" dirty="0"/>
              <a:t>: </a:t>
            </a:r>
            <a:r>
              <a:rPr lang="en-US" sz="1400" b="1" u="sng" dirty="0" err="1">
                <a:hlinkClick r:id="rId4"/>
              </a:rPr>
              <a:t>expopr</a:t>
            </a:r>
            <a:r>
              <a:rPr lang="ru-RU" sz="1400" b="1" u="sng" dirty="0">
                <a:hlinkClick r:id="rId4"/>
              </a:rPr>
              <a:t>@</a:t>
            </a:r>
            <a:r>
              <a:rPr lang="en-US" sz="1400" b="1" u="sng" dirty="0" err="1">
                <a:hlinkClick r:id="rId4"/>
              </a:rPr>
              <a:t>yandex</a:t>
            </a:r>
            <a:r>
              <a:rPr lang="ru-RU" sz="1400" b="1" u="sng" dirty="0">
                <a:hlinkClick r:id="rId4"/>
              </a:rPr>
              <a:t>.</a:t>
            </a:r>
            <a:r>
              <a:rPr lang="en-US" sz="1400" b="1" u="sng" dirty="0" err="1">
                <a:hlinkClick r:id="rId4"/>
              </a:rPr>
              <a:t>ru</a:t>
            </a:r>
            <a:endParaRPr lang="ru-RU" sz="1400" dirty="0"/>
          </a:p>
          <a:p>
            <a:pPr fontAlgn="base"/>
            <a:r>
              <a:rPr lang="en-US" b="1" u="sng" dirty="0">
                <a:hlinkClick r:id="rId5"/>
              </a:rPr>
              <a:t>https</a:t>
            </a:r>
            <a:r>
              <a:rPr lang="ru-RU" b="1" u="sng" dirty="0">
                <a:hlinkClick r:id="rId5"/>
              </a:rPr>
              <a:t>://</a:t>
            </a:r>
            <a:r>
              <a:rPr lang="en-US" b="1" u="sng" dirty="0" err="1">
                <a:hlinkClick r:id="rId5"/>
              </a:rPr>
              <a:t>expodata</a:t>
            </a:r>
            <a:r>
              <a:rPr lang="ru-RU" b="1" u="sng" dirty="0">
                <a:hlinkClick r:id="rId5"/>
              </a:rPr>
              <a:t>.</a:t>
            </a:r>
            <a:r>
              <a:rPr lang="en-US" b="1" u="sng" dirty="0">
                <a:hlinkClick r:id="rId5"/>
              </a:rPr>
              <a:t>info</a:t>
            </a:r>
            <a:r>
              <a:rPr lang="ru-RU" b="1" u="sng" dirty="0">
                <a:hlinkClick r:id="rId5"/>
              </a:rPr>
              <a:t>/</a:t>
            </a:r>
            <a:endParaRPr lang="ru-RU" dirty="0"/>
          </a:p>
        </p:txBody>
      </p:sp>
    </p:spTree>
    <p:extLst>
      <p:ext uri="{BB962C8B-B14F-4D97-AF65-F5344CB8AC3E}">
        <p14:creationId xmlns:p14="http://schemas.microsoft.com/office/powerpoint/2010/main" val="267262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3472" y="4249600"/>
            <a:ext cx="3690968" cy="2311783"/>
          </a:xfrm>
          <a:prstGeom prst="rect">
            <a:avLst/>
          </a:prstGeom>
        </p:spPr>
      </p:pic>
      <p:pic>
        <p:nvPicPr>
          <p:cNvPr id="10" name="Рисунок 9"/>
          <p:cNvPicPr>
            <a:picLocks noChangeAspect="1"/>
          </p:cNvPicPr>
          <p:nvPr/>
        </p:nvPicPr>
        <p:blipFill rotWithShape="1">
          <a:blip r:embed="rId4">
            <a:extLst>
              <a:ext uri="{28A0092B-C50C-407E-A947-70E740481C1C}">
                <a14:useLocalDpi xmlns:a14="http://schemas.microsoft.com/office/drawing/2010/main" val="0"/>
              </a:ext>
            </a:extLst>
          </a:blip>
          <a:srcRect b="11642"/>
          <a:stretch/>
        </p:blipFill>
        <p:spPr>
          <a:xfrm>
            <a:off x="732787" y="4249599"/>
            <a:ext cx="3860493" cy="2311783"/>
          </a:xfrm>
          <a:prstGeom prst="rect">
            <a:avLst/>
          </a:prstGeom>
        </p:spPr>
      </p:pic>
      <p:sp>
        <p:nvSpPr>
          <p:cNvPr id="2" name="Заголовок 1"/>
          <p:cNvSpPr>
            <a:spLocks noGrp="1"/>
          </p:cNvSpPr>
          <p:nvPr>
            <p:ph type="title"/>
          </p:nvPr>
        </p:nvSpPr>
        <p:spPr>
          <a:xfrm>
            <a:off x="511113" y="3364628"/>
            <a:ext cx="11113327" cy="1011226"/>
          </a:xfrm>
        </p:spPr>
        <p:txBody>
          <a:bodyPr>
            <a:noAutofit/>
          </a:bodyPr>
          <a:lstStyle/>
          <a:p>
            <a:pPr algn="ctr"/>
            <a:r>
              <a:rPr lang="es-ES" sz="2400" dirty="0">
                <a:solidFill>
                  <a:schemeClr val="accent1">
                    <a:lumMod val="20000"/>
                    <a:lumOff val="80000"/>
                  </a:schemeClr>
                </a:solidFill>
              </a:rPr>
              <a:t>En el marco de nuestra cooperación, podemos ofrecer oportunidades únicas para la presentación de tecnologías médicas cubanas en el mercado ruso. </a:t>
            </a:r>
            <a:endParaRPr lang="ru-RU" sz="2400" dirty="0">
              <a:solidFill>
                <a:schemeClr val="accent1">
                  <a:lumMod val="20000"/>
                  <a:lumOff val="80000"/>
                </a:schemeClr>
              </a:solidFill>
            </a:endParaRPr>
          </a:p>
        </p:txBody>
      </p:sp>
      <p:sp>
        <p:nvSpPr>
          <p:cNvPr id="3" name="Объект 2"/>
          <p:cNvSpPr>
            <a:spLocks noGrp="1"/>
          </p:cNvSpPr>
          <p:nvPr>
            <p:ph idx="1"/>
          </p:nvPr>
        </p:nvSpPr>
        <p:spPr>
          <a:xfrm>
            <a:off x="167934" y="840525"/>
            <a:ext cx="11645741" cy="3125222"/>
          </a:xfrm>
        </p:spPr>
        <p:txBody>
          <a:bodyPr/>
          <a:lstStyle/>
          <a:p>
            <a:pPr marL="523240" marR="457200"/>
            <a:r>
              <a:rPr lang="es-ES" kern="1000" dirty="0">
                <a:solidFill>
                  <a:srgbClr val="FFFFFF"/>
                </a:solidFill>
                <a:latin typeface="Bahnschrift SemiLight SemiConde" panose="020B0502040204020203" pitchFamily="34" charset="0"/>
                <a:ea typeface="Franklin Gothic Book"/>
                <a:cs typeface="Times New Roman" panose="02020603050405020304" pitchFamily="18" charset="0"/>
              </a:rPr>
              <a:t>Nuestro equipo no solo proporciona intervenciones de alta calidad, sino que también promueve activamente las últimas tecnologías y productos que cubren una variedad de áreas médicas. Creamos plataformas para la presentación de medicamentos innovadores, equipos de diagnóstico y tratamiento, así como sistemas de rehabilitación para el equipamiento integral de centros médicos modernos, laboratorios e institutos de investigación</a:t>
            </a:r>
            <a:r>
              <a:rPr lang="es-ES" kern="1000" dirty="0" smtClean="0">
                <a:solidFill>
                  <a:srgbClr val="FFFFFF"/>
                </a:solidFill>
                <a:latin typeface="Bahnschrift SemiLight SemiConde" panose="020B0502040204020203" pitchFamily="34" charset="0"/>
                <a:ea typeface="Franklin Gothic Book"/>
                <a:cs typeface="Times New Roman" panose="02020603050405020304" pitchFamily="18" charset="0"/>
              </a:rPr>
              <a:t>.</a:t>
            </a:r>
          </a:p>
          <a:p>
            <a:pPr algn="ctr"/>
            <a:r>
              <a:rPr lang="es-ES" kern="1000" dirty="0" smtClean="0">
                <a:latin typeface="Bahnschrift SemiLight SemiConde" panose="020B0502040204020203" pitchFamily="34" charset="0"/>
                <a:ea typeface="Franklin Gothic Book"/>
                <a:cs typeface="Times New Roman" panose="02020603050405020304" pitchFamily="18" charset="0"/>
              </a:rPr>
              <a:t>Trabajamos activamente con las instituciones médicas, las universidades y los centros científicos, lo que nos permite crear los programas que corresponden a las exigencias actuales y los intereses de los especialistas.</a:t>
            </a:r>
            <a:endParaRPr lang="ru-RU"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934" y="106638"/>
            <a:ext cx="1129707" cy="655230"/>
          </a:xfrm>
          <a:prstGeom prst="rect">
            <a:avLst/>
          </a:prstGeom>
        </p:spPr>
      </p:pic>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7131" y="4676652"/>
            <a:ext cx="2827095" cy="1884730"/>
          </a:xfrm>
          <a:prstGeom prst="rect">
            <a:avLst/>
          </a:prstGeom>
        </p:spPr>
      </p:pic>
    </p:spTree>
    <p:extLst>
      <p:ext uri="{BB962C8B-B14F-4D97-AF65-F5344CB8AC3E}">
        <p14:creationId xmlns:p14="http://schemas.microsoft.com/office/powerpoint/2010/main" val="3794562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10162" r="21226"/>
          <a:stretch/>
        </p:blipFill>
        <p:spPr>
          <a:xfrm>
            <a:off x="7920318" y="3538551"/>
            <a:ext cx="4019435" cy="3097776"/>
          </a:xfrm>
          <a:prstGeom prst="rect">
            <a:avLst/>
          </a:prstGeom>
        </p:spPr>
      </p:pic>
      <p:sp>
        <p:nvSpPr>
          <p:cNvPr id="2" name="Заголовок 1"/>
          <p:cNvSpPr>
            <a:spLocks noGrp="1"/>
          </p:cNvSpPr>
          <p:nvPr>
            <p:ph type="title"/>
          </p:nvPr>
        </p:nvSpPr>
        <p:spPr>
          <a:xfrm>
            <a:off x="702722" y="4969885"/>
            <a:ext cx="8680717" cy="1507067"/>
          </a:xfrm>
        </p:spPr>
        <p:txBody>
          <a:bodyPr>
            <a:noAutofit/>
          </a:bodyPr>
          <a:lstStyle/>
          <a:p>
            <a:r>
              <a:rPr lang="es-ES" sz="2400" dirty="0">
                <a:solidFill>
                  <a:schemeClr val="accent1">
                    <a:lumMod val="20000"/>
                    <a:lumOff val="80000"/>
                  </a:schemeClr>
                </a:solidFill>
              </a:rPr>
              <a:t>El avance de las tecnologías médicas </a:t>
            </a:r>
            <a:r>
              <a:rPr lang="es-ES" sz="2400" dirty="0" smtClean="0">
                <a:solidFill>
                  <a:schemeClr val="accent1">
                    <a:lumMod val="20000"/>
                    <a:lumOff val="80000"/>
                  </a:schemeClr>
                </a:solidFill>
              </a:rPr>
              <a:t>cubanas</a:t>
            </a:r>
            <a:r>
              <a:rPr lang="ru-RU" sz="2400" dirty="0" smtClean="0">
                <a:solidFill>
                  <a:schemeClr val="accent1">
                    <a:lumMod val="20000"/>
                    <a:lumOff val="80000"/>
                  </a:schemeClr>
                </a:solidFill>
              </a:rPr>
              <a:t/>
            </a:r>
            <a:br>
              <a:rPr lang="ru-RU" sz="2400" dirty="0" smtClean="0">
                <a:solidFill>
                  <a:schemeClr val="accent1">
                    <a:lumMod val="20000"/>
                    <a:lumOff val="80000"/>
                  </a:schemeClr>
                </a:solidFill>
              </a:rPr>
            </a:br>
            <a:r>
              <a:rPr lang="es-ES" sz="2400" dirty="0" smtClean="0">
                <a:solidFill>
                  <a:schemeClr val="accent1">
                    <a:lumMod val="20000"/>
                    <a:lumOff val="80000"/>
                  </a:schemeClr>
                </a:solidFill>
              </a:rPr>
              <a:t>a </a:t>
            </a:r>
            <a:r>
              <a:rPr lang="es-ES" sz="2400" dirty="0">
                <a:solidFill>
                  <a:schemeClr val="accent1">
                    <a:lumMod val="20000"/>
                    <a:lumOff val="80000"/>
                  </a:schemeClr>
                </a:solidFill>
              </a:rPr>
              <a:t>través de nuestras plataformas abre </a:t>
            </a:r>
            <a:r>
              <a:rPr lang="es-ES" sz="2400" dirty="0" smtClean="0">
                <a:solidFill>
                  <a:schemeClr val="accent1">
                    <a:lumMod val="20000"/>
                    <a:lumOff val="80000"/>
                  </a:schemeClr>
                </a:solidFill>
              </a:rPr>
              <a:t>nuevos</a:t>
            </a:r>
            <a:r>
              <a:rPr lang="ru-RU" sz="2400" dirty="0" smtClean="0">
                <a:solidFill>
                  <a:schemeClr val="accent1">
                    <a:lumMod val="20000"/>
                    <a:lumOff val="80000"/>
                  </a:schemeClr>
                </a:solidFill>
              </a:rPr>
              <a:t/>
            </a:r>
            <a:br>
              <a:rPr lang="ru-RU" sz="2400" dirty="0" smtClean="0">
                <a:solidFill>
                  <a:schemeClr val="accent1">
                    <a:lumMod val="20000"/>
                    <a:lumOff val="80000"/>
                  </a:schemeClr>
                </a:solidFill>
              </a:rPr>
            </a:br>
            <a:r>
              <a:rPr lang="es-ES" sz="2400" dirty="0" smtClean="0">
                <a:solidFill>
                  <a:schemeClr val="accent1">
                    <a:lumMod val="20000"/>
                    <a:lumOff val="80000"/>
                  </a:schemeClr>
                </a:solidFill>
              </a:rPr>
              <a:t>horizontes </a:t>
            </a:r>
            <a:r>
              <a:rPr lang="es-ES" sz="2400" dirty="0">
                <a:solidFill>
                  <a:schemeClr val="accent1">
                    <a:lumMod val="20000"/>
                    <a:lumOff val="80000"/>
                  </a:schemeClr>
                </a:solidFill>
              </a:rPr>
              <a:t>para introducir </a:t>
            </a:r>
            <a:r>
              <a:rPr lang="es-ES" sz="2400" dirty="0" smtClean="0">
                <a:solidFill>
                  <a:schemeClr val="accent1">
                    <a:lumMod val="20000"/>
                    <a:lumOff val="80000"/>
                  </a:schemeClr>
                </a:solidFill>
              </a:rPr>
              <a:t>innovaciones</a:t>
            </a:r>
            <a:r>
              <a:rPr lang="ru-RU" sz="2400" dirty="0" smtClean="0">
                <a:solidFill>
                  <a:schemeClr val="accent1">
                    <a:lumMod val="20000"/>
                    <a:lumOff val="80000"/>
                  </a:schemeClr>
                </a:solidFill>
              </a:rPr>
              <a:t/>
            </a:r>
            <a:br>
              <a:rPr lang="ru-RU" sz="2400" dirty="0" smtClean="0">
                <a:solidFill>
                  <a:schemeClr val="accent1">
                    <a:lumMod val="20000"/>
                    <a:lumOff val="80000"/>
                  </a:schemeClr>
                </a:solidFill>
              </a:rPr>
            </a:br>
            <a:r>
              <a:rPr lang="es-ES" sz="2400" dirty="0" smtClean="0">
                <a:solidFill>
                  <a:schemeClr val="accent1">
                    <a:lumMod val="20000"/>
                    <a:lumOff val="80000"/>
                  </a:schemeClr>
                </a:solidFill>
              </a:rPr>
              <a:t>en </a:t>
            </a:r>
            <a:r>
              <a:rPr lang="es-ES" sz="2400" dirty="0">
                <a:solidFill>
                  <a:schemeClr val="accent1">
                    <a:lumMod val="20000"/>
                    <a:lumOff val="80000"/>
                  </a:schemeClr>
                </a:solidFill>
              </a:rPr>
              <a:t>la medicina rusa.</a:t>
            </a:r>
            <a:endParaRPr lang="ru-RU" sz="2400" dirty="0">
              <a:solidFill>
                <a:schemeClr val="accent1">
                  <a:lumMod val="20000"/>
                  <a:lumOff val="80000"/>
                </a:schemeClr>
              </a:solidFill>
            </a:endParaRPr>
          </a:p>
        </p:txBody>
      </p:sp>
      <p:sp>
        <p:nvSpPr>
          <p:cNvPr id="3" name="Объект 2"/>
          <p:cNvSpPr>
            <a:spLocks noGrp="1"/>
          </p:cNvSpPr>
          <p:nvPr>
            <p:ph idx="1"/>
          </p:nvPr>
        </p:nvSpPr>
        <p:spPr>
          <a:xfrm>
            <a:off x="234656" y="905854"/>
            <a:ext cx="10307838" cy="3892821"/>
          </a:xfrm>
        </p:spPr>
        <p:txBody>
          <a:bodyPr>
            <a:normAutofit lnSpcReduction="10000"/>
          </a:bodyPr>
          <a:lstStyle/>
          <a:p>
            <a:r>
              <a:rPr lang="es-ES" sz="2200" dirty="0"/>
              <a:t>La organización de eventos científicos y prácticos permite no solo demostrar desarrollos avanzados, sino también </a:t>
            </a:r>
            <a:r>
              <a:rPr lang="es-ES" sz="2200" dirty="0" smtClean="0"/>
              <a:t>garantizar</a:t>
            </a:r>
            <a:r>
              <a:rPr lang="ru-RU" sz="2200" dirty="0"/>
              <a:t> </a:t>
            </a:r>
            <a:r>
              <a:rPr lang="es-ES" sz="2200" dirty="0" smtClean="0"/>
              <a:t>el </a:t>
            </a:r>
            <a:r>
              <a:rPr lang="es-ES" sz="2200" dirty="0"/>
              <a:t>intercambio directo de experiencias entre especialistas</a:t>
            </a:r>
            <a:r>
              <a:rPr lang="es-ES" sz="2200" dirty="0" smtClean="0"/>
              <a:t>.</a:t>
            </a:r>
            <a:endParaRPr lang="ru-RU" sz="2200" dirty="0" smtClean="0"/>
          </a:p>
          <a:p>
            <a:r>
              <a:rPr lang="es-ES" sz="2200" dirty="0" smtClean="0"/>
              <a:t> </a:t>
            </a:r>
            <a:r>
              <a:rPr lang="es-ES" sz="2200" dirty="0"/>
              <a:t>La certificación de nuestros eventos en el sistema estatal de educación médica continuada garantiza que cada participante recibirá los conocimientos actuales que confirman el cumplimiento de los requisitos modernos en medicina. Esto crea confianza en las tecnologías presentadas y contribuye a su implementación exitosa en la práctica. Los médicos, al recibir capacitación, tienen la oportunidad de familiarizarse directamente con estas, lo que aumenta el interés en ellas. </a:t>
            </a:r>
            <a:endParaRPr lang="ru-RU" sz="2200" dirty="0"/>
          </a:p>
          <a:p>
            <a:endParaRPr lang="ru-RU" dirty="0"/>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17" y="102465"/>
            <a:ext cx="1159229" cy="672353"/>
          </a:xfrm>
          <a:prstGeom prst="rect">
            <a:avLst/>
          </a:prstGeom>
        </p:spPr>
      </p:pic>
    </p:spTree>
    <p:extLst>
      <p:ext uri="{BB962C8B-B14F-4D97-AF65-F5344CB8AC3E}">
        <p14:creationId xmlns:p14="http://schemas.microsoft.com/office/powerpoint/2010/main" val="1780888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943" y="4335916"/>
            <a:ext cx="3540370" cy="2359325"/>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47" y="4310489"/>
            <a:ext cx="3548849" cy="2364975"/>
          </a:xfrm>
          <a:prstGeom prst="rect">
            <a:avLst/>
          </a:prstGeom>
        </p:spPr>
      </p:pic>
      <p:sp>
        <p:nvSpPr>
          <p:cNvPr id="2" name="Заголовок 1"/>
          <p:cNvSpPr>
            <a:spLocks noGrp="1"/>
          </p:cNvSpPr>
          <p:nvPr>
            <p:ph type="title"/>
          </p:nvPr>
        </p:nvSpPr>
        <p:spPr>
          <a:xfrm>
            <a:off x="507193" y="698644"/>
            <a:ext cx="10718172" cy="2687967"/>
          </a:xfrm>
        </p:spPr>
        <p:txBody>
          <a:bodyPr>
            <a:noAutofit/>
          </a:bodyPr>
          <a:lstStyle/>
          <a:p>
            <a:pPr algn="ctr"/>
            <a:r>
              <a:rPr lang="es-ES" sz="3200" dirty="0"/>
              <a:t>Nuestro objetivo es crear un diálogo </a:t>
            </a:r>
            <a:r>
              <a:rPr lang="es-ES" sz="3200" dirty="0" smtClean="0"/>
              <a:t>efectivo</a:t>
            </a:r>
            <a:r>
              <a:rPr lang="ru-RU" sz="3200" dirty="0" smtClean="0"/>
              <a:t/>
            </a:r>
            <a:br>
              <a:rPr lang="ru-RU" sz="3200" dirty="0" smtClean="0"/>
            </a:br>
            <a:r>
              <a:rPr lang="es-ES" sz="3200" dirty="0" smtClean="0"/>
              <a:t>entre </a:t>
            </a:r>
            <a:r>
              <a:rPr lang="es-ES" sz="3200" dirty="0"/>
              <a:t>especialistas rusos y desarrolladores cubanos, lo que permitirá una integración más rápida de tecnologías avanzadas en la medicina rusa</a:t>
            </a:r>
            <a:endParaRPr lang="ru-RU" sz="3200" dirty="0"/>
          </a:p>
        </p:txBody>
      </p:sp>
      <p:sp>
        <p:nvSpPr>
          <p:cNvPr id="3" name="Объект 2"/>
          <p:cNvSpPr>
            <a:spLocks noGrp="1"/>
          </p:cNvSpPr>
          <p:nvPr>
            <p:ph idx="1"/>
          </p:nvPr>
        </p:nvSpPr>
        <p:spPr>
          <a:xfrm>
            <a:off x="971982" y="2769786"/>
            <a:ext cx="10253383" cy="2049517"/>
          </a:xfrm>
        </p:spPr>
        <p:txBody>
          <a:bodyPr/>
          <a:lstStyle/>
          <a:p>
            <a:pPr marL="0" indent="0" algn="ctr">
              <a:buNone/>
            </a:pPr>
            <a:r>
              <a:rPr lang="es-ES" dirty="0" smtClean="0">
                <a:solidFill>
                  <a:schemeClr val="accent1">
                    <a:lumMod val="20000"/>
                    <a:lumOff val="80000"/>
                  </a:schemeClr>
                </a:solidFill>
              </a:rPr>
              <a:t>Promovemos </a:t>
            </a:r>
            <a:r>
              <a:rPr lang="es-ES" dirty="0">
                <a:solidFill>
                  <a:schemeClr val="accent1">
                    <a:lumMod val="20000"/>
                    <a:lumOff val="80000"/>
                  </a:schemeClr>
                </a:solidFill>
              </a:rPr>
              <a:t>activamente la cooperación entre las instituciones científicas y las empresas de producción, lo que abre nuevos horizontes para la investigación y el desarrollo conjuntos. Usando nuestra plataforma, usted puede establecer contactos con actores clave en el campo de la medicina y expandir el mercado de ventas para sus tecnologías</a:t>
            </a:r>
            <a:r>
              <a:rPr lang="es-ES" dirty="0" smtClean="0">
                <a:solidFill>
                  <a:schemeClr val="accent1">
                    <a:lumMod val="20000"/>
                    <a:lumOff val="80000"/>
                  </a:schemeClr>
                </a:solidFill>
              </a:rPr>
              <a:t>.</a:t>
            </a:r>
            <a:endParaRPr lang="ru-RU" dirty="0">
              <a:solidFill>
                <a:schemeClr val="accent1">
                  <a:lumMod val="20000"/>
                  <a:lumOff val="80000"/>
                </a:schemeClr>
              </a:solidFill>
            </a:endParaRPr>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429" y="149018"/>
            <a:ext cx="1095115" cy="635167"/>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9214" y="4733685"/>
            <a:ext cx="2218917" cy="1448135"/>
          </a:xfrm>
          <a:prstGeom prst="rect">
            <a:avLst/>
          </a:prstGeom>
        </p:spPr>
      </p:pic>
    </p:spTree>
    <p:extLst>
      <p:ext uri="{BB962C8B-B14F-4D97-AF65-F5344CB8AC3E}">
        <p14:creationId xmlns:p14="http://schemas.microsoft.com/office/powerpoint/2010/main" val="13875055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223</TotalTime>
  <Words>367</Words>
  <Application>Microsoft Office PowerPoint</Application>
  <PresentationFormat>Широкоэкранный</PresentationFormat>
  <Paragraphs>14</Paragraphs>
  <Slides>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vt:i4>
      </vt:variant>
    </vt:vector>
  </HeadingPairs>
  <TitlesOfParts>
    <vt:vector size="11" baseType="lpstr">
      <vt:lpstr>Arial</vt:lpstr>
      <vt:lpstr>Bahnschrift SemiLight SemiConde</vt:lpstr>
      <vt:lpstr>Century Gothic</vt:lpstr>
      <vt:lpstr>Franklin Gothic Book</vt:lpstr>
      <vt:lpstr>Times New Roman</vt:lpstr>
      <vt:lpstr>Wingdings 3</vt:lpstr>
      <vt:lpstr>Ион</vt:lpstr>
      <vt:lpstr>La compañía  "Expo Press" </vt:lpstr>
      <vt:lpstr>En el marco de nuestra cooperación, podemos ofrecer oportunidades únicas para la presentación de tecnologías médicas cubanas en el mercado ruso. </vt:lpstr>
      <vt:lpstr>El avance de las tecnologías médicas cubanas a través de nuestras plataformas abre nuevos horizontes para introducir innovaciones en la medicina rusa.</vt:lpstr>
      <vt:lpstr>Nuestro objetivo es crear un diálogo efectivo entre especialistas rusos y desarrolladores cubanos, lo que permitirá una integración más rápida de tecnologías avanzadas en la medicina rusa</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compañía  "Expo Press"</dc:title>
  <dc:creator>ELENA LEGRAN</dc:creator>
  <cp:lastModifiedBy>ELENA LEGRAN</cp:lastModifiedBy>
  <cp:revision>20</cp:revision>
  <dcterms:created xsi:type="dcterms:W3CDTF">2024-09-19T04:35:07Z</dcterms:created>
  <dcterms:modified xsi:type="dcterms:W3CDTF">2024-09-21T06:51:05Z</dcterms:modified>
</cp:coreProperties>
</file>