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26"/>
  </p:notesMasterIdLst>
  <p:sldIdLst>
    <p:sldId id="501" r:id="rId2"/>
    <p:sldId id="534" r:id="rId3"/>
    <p:sldId id="1173" r:id="rId4"/>
    <p:sldId id="459" r:id="rId5"/>
    <p:sldId id="408" r:id="rId6"/>
    <p:sldId id="529" r:id="rId7"/>
    <p:sldId id="1281" r:id="rId8"/>
    <p:sldId id="1236" r:id="rId9"/>
    <p:sldId id="1195" r:id="rId10"/>
    <p:sldId id="1197" r:id="rId11"/>
    <p:sldId id="495" r:id="rId12"/>
    <p:sldId id="1199" r:id="rId13"/>
    <p:sldId id="1202" r:id="rId14"/>
    <p:sldId id="1283" r:id="rId15"/>
    <p:sldId id="1284" r:id="rId16"/>
    <p:sldId id="1203" r:id="rId17"/>
    <p:sldId id="1185" r:id="rId18"/>
    <p:sldId id="1204" r:id="rId19"/>
    <p:sldId id="420" r:id="rId20"/>
    <p:sldId id="1286" r:id="rId21"/>
    <p:sldId id="423" r:id="rId22"/>
    <p:sldId id="1206" r:id="rId23"/>
    <p:sldId id="1276" r:id="rId24"/>
    <p:sldId id="1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  <a:srgbClr val="3F1A5A"/>
    <a:srgbClr val="B381D9"/>
    <a:srgbClr val="2F1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D82F7-FDEC-4C8D-9A5C-24622B2A5FD0}" v="236" dt="2019-05-22T18:44:10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мара Косенкова" userId="25e16d1f0cc8d435" providerId="LiveId" clId="{75BD82F7-FDEC-4C8D-9A5C-24622B2A5FD0}"/>
    <pc:docChg chg="custSel addSld delSld modSld sldOrd">
      <pc:chgData name="Тамара Косенкова" userId="25e16d1f0cc8d435" providerId="LiveId" clId="{75BD82F7-FDEC-4C8D-9A5C-24622B2A5FD0}" dt="2019-05-22T18:46:58.217" v="767" actId="6549"/>
      <pc:docMkLst>
        <pc:docMk/>
      </pc:docMkLst>
      <pc:sldChg chg="modSp del ord">
        <pc:chgData name="Тамара Косенкова" userId="25e16d1f0cc8d435" providerId="LiveId" clId="{75BD82F7-FDEC-4C8D-9A5C-24622B2A5FD0}" dt="2019-05-22T17:44:56.448" v="173" actId="2696"/>
        <pc:sldMkLst>
          <pc:docMk/>
          <pc:sldMk cId="2319602525" sldId="431"/>
        </pc:sldMkLst>
        <pc:spChg chg="mod">
          <ac:chgData name="Тамара Косенкова" userId="25e16d1f0cc8d435" providerId="LiveId" clId="{75BD82F7-FDEC-4C8D-9A5C-24622B2A5FD0}" dt="2019-05-22T17:41:45.026" v="116"/>
          <ac:spMkLst>
            <pc:docMk/>
            <pc:sldMk cId="2319602525" sldId="431"/>
            <ac:spMk id="5" creationId="{B97135D1-98B8-4B76-A6EA-9471D7F28855}"/>
          </ac:spMkLst>
        </pc:spChg>
        <pc:spChg chg="mod">
          <ac:chgData name="Тамара Косенкова" userId="25e16d1f0cc8d435" providerId="LiveId" clId="{75BD82F7-FDEC-4C8D-9A5C-24622B2A5FD0}" dt="2019-05-22T17:38:32.052" v="72"/>
          <ac:spMkLst>
            <pc:docMk/>
            <pc:sldMk cId="2319602525" sldId="431"/>
            <ac:spMk id="94211" creationId="{00000000-0000-0000-0000-000000000000}"/>
          </ac:spMkLst>
        </pc:spChg>
      </pc:sldChg>
      <pc:sldChg chg="add">
        <pc:chgData name="Тамара Косенкова" userId="25e16d1f0cc8d435" providerId="LiveId" clId="{75BD82F7-FDEC-4C8D-9A5C-24622B2A5FD0}" dt="2019-05-22T17:19:36.638" v="6"/>
        <pc:sldMkLst>
          <pc:docMk/>
          <pc:sldMk cId="712172668" sldId="459"/>
        </pc:sldMkLst>
      </pc:sldChg>
      <pc:sldChg chg="addSp delSp modSp modAnim">
        <pc:chgData name="Тамара Косенкова" userId="25e16d1f0cc8d435" providerId="LiveId" clId="{75BD82F7-FDEC-4C8D-9A5C-24622B2A5FD0}" dt="2019-05-22T18:41:53.056" v="451" actId="1076"/>
        <pc:sldMkLst>
          <pc:docMk/>
          <pc:sldMk cId="1548261290" sldId="495"/>
        </pc:sldMkLst>
        <pc:spChg chg="mod">
          <ac:chgData name="Тамара Косенкова" userId="25e16d1f0cc8d435" providerId="LiveId" clId="{75BD82F7-FDEC-4C8D-9A5C-24622B2A5FD0}" dt="2019-05-22T18:35:14.829" v="386" actId="14100"/>
          <ac:spMkLst>
            <pc:docMk/>
            <pc:sldMk cId="1548261290" sldId="495"/>
            <ac:spMk id="2" creationId="{F9A1FF16-DF64-4F8B-88F4-C1326B32A66F}"/>
          </ac:spMkLst>
        </pc:spChg>
        <pc:spChg chg="add mod">
          <ac:chgData name="Тамара Косенкова" userId="25e16d1f0cc8d435" providerId="LiveId" clId="{75BD82F7-FDEC-4C8D-9A5C-24622B2A5FD0}" dt="2019-05-22T18:35:17.316" v="387" actId="1076"/>
          <ac:spMkLst>
            <pc:docMk/>
            <pc:sldMk cId="1548261290" sldId="495"/>
            <ac:spMk id="5" creationId="{43236ABF-E5D5-40F9-ABCE-37CB11379A37}"/>
          </ac:spMkLst>
        </pc:spChg>
        <pc:spChg chg="del mod">
          <ac:chgData name="Тамара Косенкова" userId="25e16d1f0cc8d435" providerId="LiveId" clId="{75BD82F7-FDEC-4C8D-9A5C-24622B2A5FD0}" dt="2019-05-22T18:33:15.886" v="362" actId="478"/>
          <ac:spMkLst>
            <pc:docMk/>
            <pc:sldMk cId="1548261290" sldId="495"/>
            <ac:spMk id="6" creationId="{C9F109F9-2F0E-4740-AFD5-A4D1EB6E955D}"/>
          </ac:spMkLst>
        </pc:spChg>
        <pc:spChg chg="add mod">
          <ac:chgData name="Тамара Косенкова" userId="25e16d1f0cc8d435" providerId="LiveId" clId="{75BD82F7-FDEC-4C8D-9A5C-24622B2A5FD0}" dt="2019-05-22T18:35:23.268" v="389" actId="1076"/>
          <ac:spMkLst>
            <pc:docMk/>
            <pc:sldMk cId="1548261290" sldId="495"/>
            <ac:spMk id="7" creationId="{40C4BE8C-6BD4-4662-ACB5-0842B6BFE6A3}"/>
          </ac:spMkLst>
        </pc:spChg>
        <pc:spChg chg="add mod">
          <ac:chgData name="Тамара Косенкова" userId="25e16d1f0cc8d435" providerId="LiveId" clId="{75BD82F7-FDEC-4C8D-9A5C-24622B2A5FD0}" dt="2019-05-22T18:37:40.551" v="404" actId="1076"/>
          <ac:spMkLst>
            <pc:docMk/>
            <pc:sldMk cId="1548261290" sldId="495"/>
            <ac:spMk id="17" creationId="{55A2E8C8-38EC-491D-816E-C205CF9FA9DE}"/>
          </ac:spMkLst>
        </pc:spChg>
        <pc:spChg chg="add del mod">
          <ac:chgData name="Тамара Косенкова" userId="25e16d1f0cc8d435" providerId="LiveId" clId="{75BD82F7-FDEC-4C8D-9A5C-24622B2A5FD0}" dt="2019-05-22T18:39:23.966" v="427"/>
          <ac:spMkLst>
            <pc:docMk/>
            <pc:sldMk cId="1548261290" sldId="495"/>
            <ac:spMk id="18" creationId="{19546077-4C66-4E13-A297-D5137C54CC2B}"/>
          </ac:spMkLst>
        </pc:spChg>
        <pc:spChg chg="add del mod">
          <ac:chgData name="Тамара Косенкова" userId="25e16d1f0cc8d435" providerId="LiveId" clId="{75BD82F7-FDEC-4C8D-9A5C-24622B2A5FD0}" dt="2019-05-22T18:39:32.806" v="430"/>
          <ac:spMkLst>
            <pc:docMk/>
            <pc:sldMk cId="1548261290" sldId="495"/>
            <ac:spMk id="19" creationId="{9AD638C1-A1E3-4914-8C67-0A906B5DB760}"/>
          </ac:spMkLst>
        </pc:spChg>
        <pc:spChg chg="add mod">
          <ac:chgData name="Тамара Косенкова" userId="25e16d1f0cc8d435" providerId="LiveId" clId="{75BD82F7-FDEC-4C8D-9A5C-24622B2A5FD0}" dt="2019-05-22T18:41:47.976" v="449" actId="1076"/>
          <ac:spMkLst>
            <pc:docMk/>
            <pc:sldMk cId="1548261290" sldId="495"/>
            <ac:spMk id="20" creationId="{BD4C2918-A75F-40E6-B015-FAB88867DF8F}"/>
          </ac:spMkLst>
        </pc:spChg>
        <pc:spChg chg="add mod">
          <ac:chgData name="Тамара Косенкова" userId="25e16d1f0cc8d435" providerId="LiveId" clId="{75BD82F7-FDEC-4C8D-9A5C-24622B2A5FD0}" dt="2019-05-22T18:41:50.919" v="450" actId="1076"/>
          <ac:spMkLst>
            <pc:docMk/>
            <pc:sldMk cId="1548261290" sldId="495"/>
            <ac:spMk id="21" creationId="{9EF61688-587E-40A5-B1A9-E56E6F0244AD}"/>
          </ac:spMkLst>
        </pc:spChg>
        <pc:spChg chg="add mod">
          <ac:chgData name="Тамара Косенкова" userId="25e16d1f0cc8d435" providerId="LiveId" clId="{75BD82F7-FDEC-4C8D-9A5C-24622B2A5FD0}" dt="2019-05-22T18:41:53.056" v="451" actId="1076"/>
          <ac:spMkLst>
            <pc:docMk/>
            <pc:sldMk cId="1548261290" sldId="495"/>
            <ac:spMk id="22" creationId="{451D4775-6310-4113-B9AA-36EF19AA0AB0}"/>
          </ac:spMkLst>
        </pc:spChg>
        <pc:spChg chg="add mod">
          <ac:chgData name="Тамара Косенкова" userId="25e16d1f0cc8d435" providerId="LiveId" clId="{75BD82F7-FDEC-4C8D-9A5C-24622B2A5FD0}" dt="2019-05-22T18:40:35.577" v="446" actId="1076"/>
          <ac:spMkLst>
            <pc:docMk/>
            <pc:sldMk cId="1548261290" sldId="495"/>
            <ac:spMk id="27" creationId="{DB3FBCDF-35FE-4B11-AE26-59D3850CE1AB}"/>
          </ac:spMkLst>
        </pc:spChg>
        <pc:picChg chg="mod">
          <ac:chgData name="Тамара Косенкова" userId="25e16d1f0cc8d435" providerId="LiveId" clId="{75BD82F7-FDEC-4C8D-9A5C-24622B2A5FD0}" dt="2019-05-22T18:35:33.043" v="392" actId="1076"/>
          <ac:picMkLst>
            <pc:docMk/>
            <pc:sldMk cId="1548261290" sldId="495"/>
            <ac:picMk id="8" creationId="{B3F79592-0A4A-41DA-9AD7-F67A527A9C8C}"/>
          </ac:picMkLst>
        </pc:picChg>
        <pc:cxnChg chg="add mod">
          <ac:chgData name="Тамара Косенкова" userId="25e16d1f0cc8d435" providerId="LiveId" clId="{75BD82F7-FDEC-4C8D-9A5C-24622B2A5FD0}" dt="2019-05-22T18:35:20.525" v="388" actId="14100"/>
          <ac:cxnSpMkLst>
            <pc:docMk/>
            <pc:sldMk cId="1548261290" sldId="495"/>
            <ac:cxnSpMk id="10" creationId="{8D5497C2-A070-40AF-BC86-7D10724DE0BA}"/>
          </ac:cxnSpMkLst>
        </pc:cxnChg>
        <pc:cxnChg chg="add mod">
          <ac:chgData name="Тамара Косенкова" userId="25e16d1f0cc8d435" providerId="LiveId" clId="{75BD82F7-FDEC-4C8D-9A5C-24622B2A5FD0}" dt="2019-05-22T18:35:26.828" v="390" actId="14100"/>
          <ac:cxnSpMkLst>
            <pc:docMk/>
            <pc:sldMk cId="1548261290" sldId="495"/>
            <ac:cxnSpMk id="12" creationId="{65440EDD-FC9E-4232-A09A-9D1262C4C8D8}"/>
          </ac:cxnSpMkLst>
        </pc:cxnChg>
        <pc:cxnChg chg="add mod">
          <ac:chgData name="Тамара Косенкова" userId="25e16d1f0cc8d435" providerId="LiveId" clId="{75BD82F7-FDEC-4C8D-9A5C-24622B2A5FD0}" dt="2019-05-22T18:41:47.976" v="449" actId="1076"/>
          <ac:cxnSpMkLst>
            <pc:docMk/>
            <pc:sldMk cId="1548261290" sldId="495"/>
            <ac:cxnSpMk id="24" creationId="{7962E3F9-5ADE-4DD0-9667-D29475BD4CEB}"/>
          </ac:cxnSpMkLst>
        </pc:cxnChg>
        <pc:cxnChg chg="add mod">
          <ac:chgData name="Тамара Косенкова" userId="25e16d1f0cc8d435" providerId="LiveId" clId="{75BD82F7-FDEC-4C8D-9A5C-24622B2A5FD0}" dt="2019-05-22T18:41:53.056" v="451" actId="1076"/>
          <ac:cxnSpMkLst>
            <pc:docMk/>
            <pc:sldMk cId="1548261290" sldId="495"/>
            <ac:cxnSpMk id="26" creationId="{63EC37F9-5B3C-4582-ABD3-82FCF4E6C2E7}"/>
          </ac:cxnSpMkLst>
        </pc:cxnChg>
      </pc:sldChg>
      <pc:sldChg chg="modSp">
        <pc:chgData name="Тамара Косенкова" userId="25e16d1f0cc8d435" providerId="LiveId" clId="{75BD82F7-FDEC-4C8D-9A5C-24622B2A5FD0}" dt="2019-05-22T18:24:22.144" v="274" actId="6549"/>
        <pc:sldMkLst>
          <pc:docMk/>
          <pc:sldMk cId="1979976233" sldId="529"/>
        </pc:sldMkLst>
        <pc:spChg chg="mod">
          <ac:chgData name="Тамара Косенкова" userId="25e16d1f0cc8d435" providerId="LiveId" clId="{75BD82F7-FDEC-4C8D-9A5C-24622B2A5FD0}" dt="2019-05-22T18:24:22.144" v="274" actId="6549"/>
          <ac:spMkLst>
            <pc:docMk/>
            <pc:sldMk cId="1979976233" sldId="529"/>
            <ac:spMk id="15" creationId="{449C3A90-845F-4B19-BB29-11710F4EF10E}"/>
          </ac:spMkLst>
        </pc:spChg>
      </pc:sldChg>
      <pc:sldChg chg="modSp">
        <pc:chgData name="Тамара Косенкова" userId="25e16d1f0cc8d435" providerId="LiveId" clId="{75BD82F7-FDEC-4C8D-9A5C-24622B2A5FD0}" dt="2019-05-22T18:22:23.964" v="230" actId="207"/>
        <pc:sldMkLst>
          <pc:docMk/>
          <pc:sldMk cId="2103824161" sldId="1173"/>
        </pc:sldMkLst>
        <pc:spChg chg="mod">
          <ac:chgData name="Тамара Косенкова" userId="25e16d1f0cc8d435" providerId="LiveId" clId="{75BD82F7-FDEC-4C8D-9A5C-24622B2A5FD0}" dt="2019-05-22T18:22:23.964" v="230" actId="207"/>
          <ac:spMkLst>
            <pc:docMk/>
            <pc:sldMk cId="2103824161" sldId="1173"/>
            <ac:spMk id="13" creationId="{C86E51A3-3F5F-4DF0-B20F-34D278AF4EA7}"/>
          </ac:spMkLst>
        </pc:spChg>
      </pc:sldChg>
      <pc:sldChg chg="addSp delSp modSp del delAnim">
        <pc:chgData name="Тамара Косенкова" userId="25e16d1f0cc8d435" providerId="LiveId" clId="{75BD82F7-FDEC-4C8D-9A5C-24622B2A5FD0}" dt="2019-05-22T17:46:40.564" v="193" actId="2696"/>
        <pc:sldMkLst>
          <pc:docMk/>
          <pc:sldMk cId="0" sldId="1186"/>
        </pc:sldMkLst>
        <pc:spChg chg="del">
          <ac:chgData name="Тамара Косенкова" userId="25e16d1f0cc8d435" providerId="LiveId" clId="{75BD82F7-FDEC-4C8D-9A5C-24622B2A5FD0}" dt="2019-05-22T17:18:36.008" v="4" actId="478"/>
          <ac:spMkLst>
            <pc:docMk/>
            <pc:sldMk cId="0" sldId="1186"/>
            <ac:spMk id="2" creationId="{0B4A588E-C2C5-4ED2-8CFF-04CE06FA0B04}"/>
          </ac:spMkLst>
        </pc:spChg>
        <pc:spChg chg="add mod">
          <ac:chgData name="Тамара Косенкова" userId="25e16d1f0cc8d435" providerId="LiveId" clId="{75BD82F7-FDEC-4C8D-9A5C-24622B2A5FD0}" dt="2019-05-22T17:18:39.491" v="5" actId="478"/>
          <ac:spMkLst>
            <pc:docMk/>
            <pc:sldMk cId="0" sldId="1186"/>
            <ac:spMk id="7" creationId="{D33ECC8E-502F-4178-AA68-AE0237B13185}"/>
          </ac:spMkLst>
        </pc:spChg>
        <pc:spChg chg="del">
          <ac:chgData name="Тамара Косенкова" userId="25e16d1f0cc8d435" providerId="LiveId" clId="{75BD82F7-FDEC-4C8D-9A5C-24622B2A5FD0}" dt="2019-05-22T17:18:39.491" v="5" actId="478"/>
          <ac:spMkLst>
            <pc:docMk/>
            <pc:sldMk cId="0" sldId="1186"/>
            <ac:spMk id="16" creationId="{91D4512D-D925-461D-AD6E-AC909D588F73}"/>
          </ac:spMkLst>
        </pc:spChg>
        <pc:spChg chg="del mod">
          <ac:chgData name="Тамара Косенкова" userId="25e16d1f0cc8d435" providerId="LiveId" clId="{75BD82F7-FDEC-4C8D-9A5C-24622B2A5FD0}" dt="2019-05-22T17:18:31.176" v="3" actId="478"/>
          <ac:spMkLst>
            <pc:docMk/>
            <pc:sldMk cId="0" sldId="1186"/>
            <ac:spMk id="17" creationId="{4B3BA61E-840F-4768-9F8B-DED64A733ADE}"/>
          </ac:spMkLst>
        </pc:spChg>
      </pc:sldChg>
      <pc:sldChg chg="modSp">
        <pc:chgData name="Тамара Косенкова" userId="25e16d1f0cc8d435" providerId="LiveId" clId="{75BD82F7-FDEC-4C8D-9A5C-24622B2A5FD0}" dt="2019-05-22T17:22:42.460" v="9" actId="1076"/>
        <pc:sldMkLst>
          <pc:docMk/>
          <pc:sldMk cId="2423895246" sldId="1195"/>
        </pc:sldMkLst>
        <pc:spChg chg="mod">
          <ac:chgData name="Тамара Косенкова" userId="25e16d1f0cc8d435" providerId="LiveId" clId="{75BD82F7-FDEC-4C8D-9A5C-24622B2A5FD0}" dt="2019-05-22T17:22:31.299" v="8" actId="6549"/>
          <ac:spMkLst>
            <pc:docMk/>
            <pc:sldMk cId="2423895246" sldId="1195"/>
            <ac:spMk id="51" creationId="{C9CD2B5B-EB0E-4FBD-9F95-A57562F4B140}"/>
          </ac:spMkLst>
        </pc:spChg>
        <pc:picChg chg="mod">
          <ac:chgData name="Тамара Косенкова" userId="25e16d1f0cc8d435" providerId="LiveId" clId="{75BD82F7-FDEC-4C8D-9A5C-24622B2A5FD0}" dt="2019-05-22T17:22:42.460" v="9" actId="1076"/>
          <ac:picMkLst>
            <pc:docMk/>
            <pc:sldMk cId="2423895246" sldId="1195"/>
            <ac:picMk id="52" creationId="{8B596665-BA28-44D1-8E89-5DDAA53E15B0}"/>
          </ac:picMkLst>
        </pc:picChg>
      </pc:sldChg>
      <pc:sldChg chg="addSp delSp modSp ord modAnim">
        <pc:chgData name="Тамара Косенкова" userId="25e16d1f0cc8d435" providerId="LiveId" clId="{75BD82F7-FDEC-4C8D-9A5C-24622B2A5FD0}" dt="2019-05-22T17:30:26.786" v="62"/>
        <pc:sldMkLst>
          <pc:docMk/>
          <pc:sldMk cId="53268842" sldId="1197"/>
        </pc:sldMkLst>
        <pc:spChg chg="add del mod">
          <ac:chgData name="Тамара Косенкова" userId="25e16d1f0cc8d435" providerId="LiveId" clId="{75BD82F7-FDEC-4C8D-9A5C-24622B2A5FD0}" dt="2019-05-22T17:27:46.308" v="50" actId="478"/>
          <ac:spMkLst>
            <pc:docMk/>
            <pc:sldMk cId="53268842" sldId="1197"/>
            <ac:spMk id="7" creationId="{EE16971A-6825-4521-995B-64C62ADA3669}"/>
          </ac:spMkLst>
        </pc:spChg>
        <pc:spChg chg="add mod">
          <ac:chgData name="Тамара Косенкова" userId="25e16d1f0cc8d435" providerId="LiveId" clId="{75BD82F7-FDEC-4C8D-9A5C-24622B2A5FD0}" dt="2019-05-22T17:27:57.607" v="54" actId="14100"/>
          <ac:spMkLst>
            <pc:docMk/>
            <pc:sldMk cId="53268842" sldId="1197"/>
            <ac:spMk id="9" creationId="{3D948D26-9B26-4FB5-8A01-179D50447062}"/>
          </ac:spMkLst>
        </pc:spChg>
        <pc:spChg chg="mod">
          <ac:chgData name="Тамара Косенкова" userId="25e16d1f0cc8d435" providerId="LiveId" clId="{75BD82F7-FDEC-4C8D-9A5C-24622B2A5FD0}" dt="2019-05-22T17:27:08.183" v="42" actId="27636"/>
          <ac:spMkLst>
            <pc:docMk/>
            <pc:sldMk cId="53268842" sldId="1197"/>
            <ac:spMk id="13" creationId="{5CDD18EA-9AEA-46D2-8A9B-6E658703EEE5}"/>
          </ac:spMkLst>
        </pc:spChg>
        <pc:spChg chg="add mod">
          <ac:chgData name="Тамара Косенкова" userId="25e16d1f0cc8d435" providerId="LiveId" clId="{75BD82F7-FDEC-4C8D-9A5C-24622B2A5FD0}" dt="2019-05-22T17:27:34.500" v="48" actId="1076"/>
          <ac:spMkLst>
            <pc:docMk/>
            <pc:sldMk cId="53268842" sldId="1197"/>
            <ac:spMk id="14" creationId="{46D1992D-7C5A-4676-958B-B65A17C4C6B3}"/>
          </ac:spMkLst>
        </pc:spChg>
        <pc:spChg chg="del mod">
          <ac:chgData name="Тамара Косенкова" userId="25e16d1f0cc8d435" providerId="LiveId" clId="{75BD82F7-FDEC-4C8D-9A5C-24622B2A5FD0}" dt="2019-05-22T17:27:18.513" v="44"/>
          <ac:spMkLst>
            <pc:docMk/>
            <pc:sldMk cId="53268842" sldId="1197"/>
            <ac:spMk id="16" creationId="{60DEB840-766A-41E8-A17D-539B508DF45D}"/>
          </ac:spMkLst>
        </pc:spChg>
      </pc:sldChg>
      <pc:sldChg chg="delSp modSp del">
        <pc:chgData name="Тамара Косенкова" userId="25e16d1f0cc8d435" providerId="LiveId" clId="{75BD82F7-FDEC-4C8D-9A5C-24622B2A5FD0}" dt="2019-05-22T18:41:58.137" v="452" actId="2696"/>
        <pc:sldMkLst>
          <pc:docMk/>
          <pc:sldMk cId="644864028" sldId="1198"/>
        </pc:sldMkLst>
        <pc:spChg chg="mod">
          <ac:chgData name="Тамара Косенкова" userId="25e16d1f0cc8d435" providerId="LiveId" clId="{75BD82F7-FDEC-4C8D-9A5C-24622B2A5FD0}" dt="2019-05-22T18:36:57.320" v="399" actId="1076"/>
          <ac:spMkLst>
            <pc:docMk/>
            <pc:sldMk cId="644864028" sldId="1198"/>
            <ac:spMk id="6" creationId="{A0D351F6-6D77-4972-9462-78A7BEEFC6CD}"/>
          </ac:spMkLst>
        </pc:spChg>
        <pc:spChg chg="del">
          <ac:chgData name="Тамара Косенкова" userId="25e16d1f0cc8d435" providerId="LiveId" clId="{75BD82F7-FDEC-4C8D-9A5C-24622B2A5FD0}" dt="2019-05-22T18:36:05.564" v="394" actId="478"/>
          <ac:spMkLst>
            <pc:docMk/>
            <pc:sldMk cId="644864028" sldId="1198"/>
            <ac:spMk id="10" creationId="{DD6ADC51-FCBF-493E-AAB9-79AFFC38ACE6}"/>
          </ac:spMkLst>
        </pc:spChg>
        <pc:cxnChg chg="mod">
          <ac:chgData name="Тамара Косенкова" userId="25e16d1f0cc8d435" providerId="LiveId" clId="{75BD82F7-FDEC-4C8D-9A5C-24622B2A5FD0}" dt="2019-05-22T18:36:57.320" v="399" actId="1076"/>
          <ac:cxnSpMkLst>
            <pc:docMk/>
            <pc:sldMk cId="644864028" sldId="1198"/>
            <ac:cxnSpMk id="11" creationId="{B7878BE3-C314-4E84-B995-D6E3599E4F71}"/>
          </ac:cxnSpMkLst>
        </pc:cxnChg>
      </pc:sldChg>
      <pc:sldChg chg="modAnim">
        <pc:chgData name="Тамара Косенкова" userId="25e16d1f0cc8d435" providerId="LiveId" clId="{75BD82F7-FDEC-4C8D-9A5C-24622B2A5FD0}" dt="2019-05-22T18:15:11.521" v="208"/>
        <pc:sldMkLst>
          <pc:docMk/>
          <pc:sldMk cId="4126990415" sldId="1199"/>
        </pc:sldMkLst>
      </pc:sldChg>
      <pc:sldChg chg="del ord">
        <pc:chgData name="Тамара Косенкова" userId="25e16d1f0cc8d435" providerId="LiveId" clId="{75BD82F7-FDEC-4C8D-9A5C-24622B2A5FD0}" dt="2019-05-22T18:19:00.650" v="210" actId="2696"/>
        <pc:sldMkLst>
          <pc:docMk/>
          <pc:sldMk cId="2553702079" sldId="1202"/>
        </pc:sldMkLst>
      </pc:sldChg>
      <pc:sldChg chg="add">
        <pc:chgData name="Тамара Косенкова" userId="25e16d1f0cc8d435" providerId="LiveId" clId="{75BD82F7-FDEC-4C8D-9A5C-24622B2A5FD0}" dt="2019-05-22T18:19:14.236" v="211"/>
        <pc:sldMkLst>
          <pc:docMk/>
          <pc:sldMk cId="2569414679" sldId="1202"/>
        </pc:sldMkLst>
      </pc:sldChg>
      <pc:sldChg chg="modSp">
        <pc:chgData name="Тамара Косенкова" userId="25e16d1f0cc8d435" providerId="LiveId" clId="{75BD82F7-FDEC-4C8D-9A5C-24622B2A5FD0}" dt="2019-05-22T18:21:48.006" v="229" actId="1076"/>
        <pc:sldMkLst>
          <pc:docMk/>
          <pc:sldMk cId="2174512211" sldId="1203"/>
        </pc:sldMkLst>
        <pc:spChg chg="mod">
          <ac:chgData name="Тамара Косенкова" userId="25e16d1f0cc8d435" providerId="LiveId" clId="{75BD82F7-FDEC-4C8D-9A5C-24622B2A5FD0}" dt="2019-05-22T18:21:42.630" v="227" actId="1076"/>
          <ac:spMkLst>
            <pc:docMk/>
            <pc:sldMk cId="2174512211" sldId="1203"/>
            <ac:spMk id="8" creationId="{DF03E421-D500-49DC-B1D2-1F6E83CA9320}"/>
          </ac:spMkLst>
        </pc:spChg>
        <pc:spChg chg="mod">
          <ac:chgData name="Тамара Косенкова" userId="25e16d1f0cc8d435" providerId="LiveId" clId="{75BD82F7-FDEC-4C8D-9A5C-24622B2A5FD0}" dt="2019-05-22T18:21:45.165" v="228" actId="1076"/>
          <ac:spMkLst>
            <pc:docMk/>
            <pc:sldMk cId="2174512211" sldId="1203"/>
            <ac:spMk id="9" creationId="{73052C49-024A-4380-855A-D4B5E954D938}"/>
          </ac:spMkLst>
        </pc:spChg>
        <pc:spChg chg="mod">
          <ac:chgData name="Тамара Косенкова" userId="25e16d1f0cc8d435" providerId="LiveId" clId="{75BD82F7-FDEC-4C8D-9A5C-24622B2A5FD0}" dt="2019-05-22T18:21:48.006" v="229" actId="1076"/>
          <ac:spMkLst>
            <pc:docMk/>
            <pc:sldMk cId="2174512211" sldId="1203"/>
            <ac:spMk id="10" creationId="{84045800-E0C6-4F78-A9F1-3E7136D079A2}"/>
          </ac:spMkLst>
        </pc:spChg>
      </pc:sldChg>
      <pc:sldChg chg="del">
        <pc:chgData name="Тамара Косенкова" userId="25e16d1f0cc8d435" providerId="LiveId" clId="{75BD82F7-FDEC-4C8D-9A5C-24622B2A5FD0}" dt="2019-05-22T17:45:05.936" v="175" actId="2696"/>
        <pc:sldMkLst>
          <pc:docMk/>
          <pc:sldMk cId="2930294062" sldId="1205"/>
        </pc:sldMkLst>
      </pc:sldChg>
      <pc:sldChg chg="del">
        <pc:chgData name="Тамара Косенкова" userId="25e16d1f0cc8d435" providerId="LiveId" clId="{75BD82F7-FDEC-4C8D-9A5C-24622B2A5FD0}" dt="2019-05-22T17:45:23.888" v="180" actId="2696"/>
        <pc:sldMkLst>
          <pc:docMk/>
          <pc:sldMk cId="1855983525" sldId="1222"/>
        </pc:sldMkLst>
      </pc:sldChg>
      <pc:sldChg chg="del">
        <pc:chgData name="Тамара Косенкова" userId="25e16d1f0cc8d435" providerId="LiveId" clId="{75BD82F7-FDEC-4C8D-9A5C-24622B2A5FD0}" dt="2019-05-22T17:37:51.514" v="69" actId="2696"/>
        <pc:sldMkLst>
          <pc:docMk/>
          <pc:sldMk cId="4201839366" sldId="1262"/>
        </pc:sldMkLst>
      </pc:sldChg>
      <pc:sldChg chg="del">
        <pc:chgData name="Тамара Косенкова" userId="25e16d1f0cc8d435" providerId="LiveId" clId="{75BD82F7-FDEC-4C8D-9A5C-24622B2A5FD0}" dt="2019-05-22T17:45:10.332" v="176" actId="2696"/>
        <pc:sldMkLst>
          <pc:docMk/>
          <pc:sldMk cId="1364626955" sldId="1263"/>
        </pc:sldMkLst>
      </pc:sldChg>
      <pc:sldChg chg="del">
        <pc:chgData name="Тамара Косенкова" userId="25e16d1f0cc8d435" providerId="LiveId" clId="{75BD82F7-FDEC-4C8D-9A5C-24622B2A5FD0}" dt="2019-05-22T17:45:11.714" v="177" actId="2696"/>
        <pc:sldMkLst>
          <pc:docMk/>
          <pc:sldMk cId="1707695056" sldId="1264"/>
        </pc:sldMkLst>
      </pc:sldChg>
      <pc:sldChg chg="del">
        <pc:chgData name="Тамара Косенкова" userId="25e16d1f0cc8d435" providerId="LiveId" clId="{75BD82F7-FDEC-4C8D-9A5C-24622B2A5FD0}" dt="2019-05-22T17:45:12.441" v="178" actId="2696"/>
        <pc:sldMkLst>
          <pc:docMk/>
          <pc:sldMk cId="4140709484" sldId="1265"/>
        </pc:sldMkLst>
      </pc:sldChg>
      <pc:sldChg chg="del">
        <pc:chgData name="Тамара Косенкова" userId="25e16d1f0cc8d435" providerId="LiveId" clId="{75BD82F7-FDEC-4C8D-9A5C-24622B2A5FD0}" dt="2019-05-22T17:45:13.457" v="179" actId="2696"/>
        <pc:sldMkLst>
          <pc:docMk/>
          <pc:sldMk cId="2938305935" sldId="1266"/>
        </pc:sldMkLst>
      </pc:sldChg>
      <pc:sldChg chg="del">
        <pc:chgData name="Тамара Косенкова" userId="25e16d1f0cc8d435" providerId="LiveId" clId="{75BD82F7-FDEC-4C8D-9A5C-24622B2A5FD0}" dt="2019-05-22T17:45:25.243" v="181" actId="2696"/>
        <pc:sldMkLst>
          <pc:docMk/>
          <pc:sldMk cId="3531561912" sldId="1274"/>
        </pc:sldMkLst>
      </pc:sldChg>
      <pc:sldChg chg="delSp modSp">
        <pc:chgData name="Тамара Косенкова" userId="25e16d1f0cc8d435" providerId="LiveId" clId="{75BD82F7-FDEC-4C8D-9A5C-24622B2A5FD0}" dt="2019-05-22T18:46:58.217" v="767" actId="6549"/>
        <pc:sldMkLst>
          <pc:docMk/>
          <pc:sldMk cId="1606344147" sldId="1276"/>
        </pc:sldMkLst>
        <pc:spChg chg="mod">
          <ac:chgData name="Тамара Косенкова" userId="25e16d1f0cc8d435" providerId="LiveId" clId="{75BD82F7-FDEC-4C8D-9A5C-24622B2A5FD0}" dt="2019-05-22T18:46:58.217" v="767" actId="6549"/>
          <ac:spMkLst>
            <pc:docMk/>
            <pc:sldMk cId="1606344147" sldId="1276"/>
            <ac:spMk id="3" creationId="{E93DEFCA-FCDF-4820-ADC3-96246FE7F088}"/>
          </ac:spMkLst>
        </pc:spChg>
        <pc:spChg chg="del">
          <ac:chgData name="Тамара Косенкова" userId="25e16d1f0cc8d435" providerId="LiveId" clId="{75BD82F7-FDEC-4C8D-9A5C-24622B2A5FD0}" dt="2019-05-22T17:46:07.597" v="190" actId="478"/>
          <ac:spMkLst>
            <pc:docMk/>
            <pc:sldMk cId="1606344147" sldId="1276"/>
            <ac:spMk id="4" creationId="{39CFFF3E-94D2-4EA9-AFB9-EF1603D5759B}"/>
          </ac:spMkLst>
        </pc:spChg>
        <pc:spChg chg="mod">
          <ac:chgData name="Тамара Косенкова" userId="25e16d1f0cc8d435" providerId="LiveId" clId="{75BD82F7-FDEC-4C8D-9A5C-24622B2A5FD0}" dt="2019-05-22T17:46:11.687" v="192" actId="6549"/>
          <ac:spMkLst>
            <pc:docMk/>
            <pc:sldMk cId="1606344147" sldId="1276"/>
            <ac:spMk id="6" creationId="{BAEE5D22-0BAE-4098-A453-D087C80F1FC4}"/>
          </ac:spMkLst>
        </pc:spChg>
      </pc:sldChg>
      <pc:sldChg chg="del ord">
        <pc:chgData name="Тамара Косенкова" userId="25e16d1f0cc8d435" providerId="LiveId" clId="{75BD82F7-FDEC-4C8D-9A5C-24622B2A5FD0}" dt="2019-05-22T18:22:53.488" v="231" actId="2696"/>
        <pc:sldMkLst>
          <pc:docMk/>
          <pc:sldMk cId="1557775912" sldId="1280"/>
        </pc:sldMkLst>
      </pc:sldChg>
      <pc:sldChg chg="modSp">
        <pc:chgData name="Тамара Косенкова" userId="25e16d1f0cc8d435" providerId="LiveId" clId="{75BD82F7-FDEC-4C8D-9A5C-24622B2A5FD0}" dt="2019-05-22T18:25:39.407" v="285" actId="1076"/>
        <pc:sldMkLst>
          <pc:docMk/>
          <pc:sldMk cId="3070003118" sldId="1281"/>
        </pc:sldMkLst>
        <pc:spChg chg="mod">
          <ac:chgData name="Тамара Косенкова" userId="25e16d1f0cc8d435" providerId="LiveId" clId="{75BD82F7-FDEC-4C8D-9A5C-24622B2A5FD0}" dt="2019-05-22T18:24:52.100" v="277" actId="207"/>
          <ac:spMkLst>
            <pc:docMk/>
            <pc:sldMk cId="3070003118" sldId="1281"/>
            <ac:spMk id="12" creationId="{E91102E2-9BDE-4B9C-941C-3BBC6F9D691C}"/>
          </ac:spMkLst>
        </pc:spChg>
        <pc:spChg chg="mod">
          <ac:chgData name="Тамара Косенкова" userId="25e16d1f0cc8d435" providerId="LiveId" clId="{75BD82F7-FDEC-4C8D-9A5C-24622B2A5FD0}" dt="2019-05-22T18:25:24.169" v="282" actId="1076"/>
          <ac:spMkLst>
            <pc:docMk/>
            <pc:sldMk cId="3070003118" sldId="1281"/>
            <ac:spMk id="15" creationId="{C232371F-7751-496C-A049-4BE1E3F561FF}"/>
          </ac:spMkLst>
        </pc:spChg>
        <pc:spChg chg="mod">
          <ac:chgData name="Тамара Косенкова" userId="25e16d1f0cc8d435" providerId="LiveId" clId="{75BD82F7-FDEC-4C8D-9A5C-24622B2A5FD0}" dt="2019-05-22T18:25:34.875" v="284" actId="1076"/>
          <ac:spMkLst>
            <pc:docMk/>
            <pc:sldMk cId="3070003118" sldId="1281"/>
            <ac:spMk id="16" creationId="{78479BD0-0A4A-496E-A889-8571AA0D3606}"/>
          </ac:spMkLst>
        </pc:spChg>
        <pc:spChg chg="mod">
          <ac:chgData name="Тамара Косенкова" userId="25e16d1f0cc8d435" providerId="LiveId" clId="{75BD82F7-FDEC-4C8D-9A5C-24622B2A5FD0}" dt="2019-05-22T18:25:39.407" v="285" actId="1076"/>
          <ac:spMkLst>
            <pc:docMk/>
            <pc:sldMk cId="3070003118" sldId="1281"/>
            <ac:spMk id="17" creationId="{3D11D464-05B3-49ED-87D5-3D185A461B03}"/>
          </ac:spMkLst>
        </pc:spChg>
        <pc:picChg chg="mod">
          <ac:chgData name="Тамара Косенкова" userId="25e16d1f0cc8d435" providerId="LiveId" clId="{75BD82F7-FDEC-4C8D-9A5C-24622B2A5FD0}" dt="2019-05-22T18:24:59.647" v="279" actId="14100"/>
          <ac:picMkLst>
            <pc:docMk/>
            <pc:sldMk cId="3070003118" sldId="1281"/>
            <ac:picMk id="9220" creationId="{2A415D55-A733-43CA-A938-7A1536D24C6C}"/>
          </ac:picMkLst>
        </pc:picChg>
      </pc:sldChg>
      <pc:sldChg chg="modSp">
        <pc:chgData name="Тамара Косенкова" userId="25e16d1f0cc8d435" providerId="LiveId" clId="{75BD82F7-FDEC-4C8D-9A5C-24622B2A5FD0}" dt="2019-05-22T17:34:11.122" v="65" actId="14100"/>
        <pc:sldMkLst>
          <pc:docMk/>
          <pc:sldMk cId="3681424799" sldId="1283"/>
        </pc:sldMkLst>
        <pc:cxnChg chg="mod">
          <ac:chgData name="Тамара Косенкова" userId="25e16d1f0cc8d435" providerId="LiveId" clId="{75BD82F7-FDEC-4C8D-9A5C-24622B2A5FD0}" dt="2019-05-22T17:34:11.122" v="65" actId="14100"/>
          <ac:cxnSpMkLst>
            <pc:docMk/>
            <pc:sldMk cId="3681424799" sldId="1283"/>
            <ac:cxnSpMk id="11" creationId="{EFAEF15E-3656-4A01-9E16-ABDF83641B4B}"/>
          </ac:cxnSpMkLst>
        </pc:cxnChg>
        <pc:cxnChg chg="mod">
          <ac:chgData name="Тамара Косенкова" userId="25e16d1f0cc8d435" providerId="LiveId" clId="{75BD82F7-FDEC-4C8D-9A5C-24622B2A5FD0}" dt="2019-05-22T17:34:07.916" v="64" actId="14100"/>
          <ac:cxnSpMkLst>
            <pc:docMk/>
            <pc:sldMk cId="3681424799" sldId="1283"/>
            <ac:cxnSpMk id="17" creationId="{8D6BE965-0A52-4AE1-9F34-B74DDBC2782E}"/>
          </ac:cxnSpMkLst>
        </pc:cxnChg>
        <pc:cxnChg chg="mod">
          <ac:chgData name="Тамара Косенкова" userId="25e16d1f0cc8d435" providerId="LiveId" clId="{75BD82F7-FDEC-4C8D-9A5C-24622B2A5FD0}" dt="2019-05-22T17:34:03.298" v="63" actId="14100"/>
          <ac:cxnSpMkLst>
            <pc:docMk/>
            <pc:sldMk cId="3681424799" sldId="1283"/>
            <ac:cxnSpMk id="20" creationId="{ACBBB9D8-8549-4861-B1BF-2DE6C60C2D96}"/>
          </ac:cxnSpMkLst>
        </pc:cxnChg>
      </pc:sldChg>
      <pc:sldChg chg="modSp">
        <pc:chgData name="Тамара Косенкова" userId="25e16d1f0cc8d435" providerId="LiveId" clId="{75BD82F7-FDEC-4C8D-9A5C-24622B2A5FD0}" dt="2019-05-22T18:20:53.087" v="212" actId="1076"/>
        <pc:sldMkLst>
          <pc:docMk/>
          <pc:sldMk cId="3102348918" sldId="1284"/>
        </pc:sldMkLst>
        <pc:spChg chg="mod">
          <ac:chgData name="Тамара Косенкова" userId="25e16d1f0cc8d435" providerId="LiveId" clId="{75BD82F7-FDEC-4C8D-9A5C-24622B2A5FD0}" dt="2019-05-22T18:20:53.087" v="212" actId="1076"/>
          <ac:spMkLst>
            <pc:docMk/>
            <pc:sldMk cId="3102348918" sldId="1284"/>
            <ac:spMk id="14" creationId="{B909DD1C-FBAD-4A75-8E16-C0F4A30A76E3}"/>
          </ac:spMkLst>
        </pc:spChg>
      </pc:sldChg>
      <pc:sldChg chg="del ord">
        <pc:chgData name="Тамара Косенкова" userId="25e16d1f0cc8d435" providerId="LiveId" clId="{75BD82F7-FDEC-4C8D-9A5C-24622B2A5FD0}" dt="2019-05-22T18:18:21.414" v="209" actId="2696"/>
        <pc:sldMkLst>
          <pc:docMk/>
          <pc:sldMk cId="3250511133" sldId="1285"/>
        </pc:sldMkLst>
      </pc:sldChg>
      <pc:sldChg chg="addSp modSp add modAnim">
        <pc:chgData name="Тамара Косенкова" userId="25e16d1f0cc8d435" providerId="LiveId" clId="{75BD82F7-FDEC-4C8D-9A5C-24622B2A5FD0}" dt="2019-05-22T17:44:52.796" v="172" actId="14100"/>
        <pc:sldMkLst>
          <pc:docMk/>
          <pc:sldMk cId="3116860048" sldId="1286"/>
        </pc:sldMkLst>
        <pc:spChg chg="mod">
          <ac:chgData name="Тамара Косенкова" userId="25e16d1f0cc8d435" providerId="LiveId" clId="{75BD82F7-FDEC-4C8D-9A5C-24622B2A5FD0}" dt="2019-05-22T17:39:51.096" v="90" actId="20577"/>
          <ac:spMkLst>
            <pc:docMk/>
            <pc:sldMk cId="3116860048" sldId="1286"/>
            <ac:spMk id="2" creationId="{5BF5AB89-C792-4069-AEF8-BB9F7E24D149}"/>
          </ac:spMkLst>
        </pc:spChg>
        <pc:spChg chg="mod">
          <ac:chgData name="Тамара Косенкова" userId="25e16d1f0cc8d435" providerId="LiveId" clId="{75BD82F7-FDEC-4C8D-9A5C-24622B2A5FD0}" dt="2019-05-22T17:44:43.907" v="170" actId="1076"/>
          <ac:spMkLst>
            <pc:docMk/>
            <pc:sldMk cId="3116860048" sldId="1286"/>
            <ac:spMk id="3" creationId="{42A7445F-3F6F-4E59-87A7-ACB563554C28}"/>
          </ac:spMkLst>
        </pc:spChg>
        <pc:spChg chg="add mod">
          <ac:chgData name="Тамара Косенкова" userId="25e16d1f0cc8d435" providerId="LiveId" clId="{75BD82F7-FDEC-4C8D-9A5C-24622B2A5FD0}" dt="2019-05-22T17:44:23.150" v="163" actId="1076"/>
          <ac:spMkLst>
            <pc:docMk/>
            <pc:sldMk cId="3116860048" sldId="1286"/>
            <ac:spMk id="5" creationId="{05815C15-59A1-456D-9636-2DBF94CF6747}"/>
          </ac:spMkLst>
        </pc:spChg>
        <pc:spChg chg="add mod">
          <ac:chgData name="Тамара Косенкова" userId="25e16d1f0cc8d435" providerId="LiveId" clId="{75BD82F7-FDEC-4C8D-9A5C-24622B2A5FD0}" dt="2019-05-22T17:44:14.462" v="161" actId="20577"/>
          <ac:spMkLst>
            <pc:docMk/>
            <pc:sldMk cId="3116860048" sldId="1286"/>
            <ac:spMk id="6" creationId="{F4C390E8-21D9-42ED-8D0F-3E828B10F970}"/>
          </ac:spMkLst>
        </pc:spChg>
        <pc:cxnChg chg="add mod">
          <ac:chgData name="Тамара Косенкова" userId="25e16d1f0cc8d435" providerId="LiveId" clId="{75BD82F7-FDEC-4C8D-9A5C-24622B2A5FD0}" dt="2019-05-22T17:44:47.462" v="171" actId="14100"/>
          <ac:cxnSpMkLst>
            <pc:docMk/>
            <pc:sldMk cId="3116860048" sldId="1286"/>
            <ac:cxnSpMk id="8" creationId="{33D7DDCE-991E-429D-9CFE-487EACF0E4CE}"/>
          </ac:cxnSpMkLst>
        </pc:cxnChg>
        <pc:cxnChg chg="add mod">
          <ac:chgData name="Тамара Косенкова" userId="25e16d1f0cc8d435" providerId="LiveId" clId="{75BD82F7-FDEC-4C8D-9A5C-24622B2A5FD0}" dt="2019-05-22T17:42:23.070" v="126" actId="11529"/>
          <ac:cxnSpMkLst>
            <pc:docMk/>
            <pc:sldMk cId="3116860048" sldId="1286"/>
            <ac:cxnSpMk id="10" creationId="{315932FC-49EE-4173-BC37-4C1575951B72}"/>
          </ac:cxnSpMkLst>
        </pc:cxnChg>
        <pc:cxnChg chg="add mod">
          <ac:chgData name="Тамара Косенкова" userId="25e16d1f0cc8d435" providerId="LiveId" clId="{75BD82F7-FDEC-4C8D-9A5C-24622B2A5FD0}" dt="2019-05-22T17:44:52.796" v="172" actId="14100"/>
          <ac:cxnSpMkLst>
            <pc:docMk/>
            <pc:sldMk cId="3116860048" sldId="1286"/>
            <ac:cxnSpMk id="12" creationId="{91BF8AB5-B5DD-4CE3-AD5E-0E5682A710BF}"/>
          </ac:cxnSpMkLst>
        </pc:cxnChg>
      </pc:sldChg>
      <pc:sldChg chg="modSp add del">
        <pc:chgData name="Тамара Косенкова" userId="25e16d1f0cc8d435" providerId="LiveId" clId="{75BD82F7-FDEC-4C8D-9A5C-24622B2A5FD0}" dt="2019-05-22T18:35:57.807" v="393" actId="2696"/>
        <pc:sldMkLst>
          <pc:docMk/>
          <pc:sldMk cId="1833785424" sldId="1287"/>
        </pc:sldMkLst>
        <pc:spChg chg="mod">
          <ac:chgData name="Тамара Косенкова" userId="25e16d1f0cc8d435" providerId="LiveId" clId="{75BD82F7-FDEC-4C8D-9A5C-24622B2A5FD0}" dt="2019-05-22T18:30:03.376" v="322"/>
          <ac:spMkLst>
            <pc:docMk/>
            <pc:sldMk cId="1833785424" sldId="1287"/>
            <ac:spMk id="3" creationId="{B7BB699C-D5AB-4E68-8820-F7C212021364}"/>
          </ac:spMkLst>
        </pc:spChg>
      </pc:sldChg>
      <pc:sldMasterChg chg="delSldLayout">
        <pc:chgData name="Тамара Косенкова" userId="25e16d1f0cc8d435" providerId="LiveId" clId="{75BD82F7-FDEC-4C8D-9A5C-24622B2A5FD0}" dt="2019-05-22T17:44:56.453" v="174" actId="2696"/>
        <pc:sldMasterMkLst>
          <pc:docMk/>
          <pc:sldMasterMk cId="838719228" sldId="2147483759"/>
        </pc:sldMasterMkLst>
        <pc:sldLayoutChg chg="del">
          <pc:chgData name="Тамара Косенкова" userId="25e16d1f0cc8d435" providerId="LiveId" clId="{75BD82F7-FDEC-4C8D-9A5C-24622B2A5FD0}" dt="2019-05-22T17:44:56.453" v="174" actId="2696"/>
          <pc:sldLayoutMkLst>
            <pc:docMk/>
            <pc:sldMasterMk cId="838719228" sldId="2147483759"/>
            <pc:sldLayoutMk cId="2604936614" sldId="21474837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32F4D-5EC3-B944-8C2B-36E96EC96529}" type="doc">
      <dgm:prSet loTypeId="urn:microsoft.com/office/officeart/2005/8/layout/vList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143D59-50AF-784D-9459-0E96E0B7965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Century Schoolbook" panose="02040604050505020304" pitchFamily="18" charset="0"/>
            </a:rPr>
            <a:t>Действующее вещество</a:t>
          </a:r>
          <a:endParaRPr lang="en-US" sz="2000" dirty="0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9A217636-8B48-814A-B728-86339DE19B4E}" type="parTrans" cxnId="{1E7EFA13-2633-AB49-AEA8-0BA318972362}">
      <dgm:prSet/>
      <dgm:spPr/>
      <dgm:t>
        <a:bodyPr/>
        <a:lstStyle/>
        <a:p>
          <a:endParaRPr lang="en-US"/>
        </a:p>
      </dgm:t>
    </dgm:pt>
    <dgm:pt modelId="{53A96835-5DF8-804A-860A-FD85A263F158}" type="sibTrans" cxnId="{1E7EFA13-2633-AB49-AEA8-0BA318972362}">
      <dgm:prSet/>
      <dgm:spPr/>
      <dgm:t>
        <a:bodyPr/>
        <a:lstStyle/>
        <a:p>
          <a:endParaRPr lang="en-US"/>
        </a:p>
      </dgm:t>
    </dgm:pt>
    <dgm:pt modelId="{E51CC54B-A782-DB4A-AFAE-AE95B527848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Century Schoolbook" panose="02040604050505020304" pitchFamily="18" charset="0"/>
            </a:rPr>
            <a:t>Интерферон альфа-2</a:t>
          </a:r>
          <a:r>
            <a:rPr lang="en-US" sz="1800" b="1" dirty="0">
              <a:solidFill>
                <a:schemeClr val="bg1"/>
              </a:solidFill>
              <a:latin typeface="Century Schoolbook" panose="02040604050505020304" pitchFamily="18" charset="0"/>
            </a:rPr>
            <a:t>b</a:t>
          </a:r>
          <a:r>
            <a:rPr lang="ru-RU" sz="1800" b="1" dirty="0">
              <a:solidFill>
                <a:schemeClr val="bg1"/>
              </a:solidFill>
              <a:latin typeface="Century Schoolbook" panose="02040604050505020304" pitchFamily="18" charset="0"/>
            </a:rPr>
            <a:t> человеческий рекомбинантный</a:t>
          </a:r>
          <a:endParaRPr lang="en-US" sz="1800" dirty="0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3FBB7690-E47C-5043-B718-3B36A84DE369}" type="parTrans" cxnId="{2B7C3A70-C8C7-6049-8468-FB8056BF819C}">
      <dgm:prSet/>
      <dgm:spPr/>
      <dgm:t>
        <a:bodyPr/>
        <a:lstStyle/>
        <a:p>
          <a:endParaRPr lang="en-US"/>
        </a:p>
      </dgm:t>
    </dgm:pt>
    <dgm:pt modelId="{5FD2CC04-D272-A54E-BB93-88CCBEA5895D}" type="sibTrans" cxnId="{2B7C3A70-C8C7-6049-8468-FB8056BF819C}">
      <dgm:prSet/>
      <dgm:spPr/>
      <dgm:t>
        <a:bodyPr/>
        <a:lstStyle/>
        <a:p>
          <a:endParaRPr lang="en-US"/>
        </a:p>
      </dgm:t>
    </dgm:pt>
    <dgm:pt modelId="{7BB4AAD8-B961-124A-AF29-9203BFED2F0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Century Schoolbook" panose="02040604050505020304" pitchFamily="18" charset="0"/>
            </a:rPr>
            <a:t>Вспомогательные вещества (основные)</a:t>
          </a:r>
          <a:endParaRPr lang="en-US" sz="1800" dirty="0">
            <a:latin typeface="Century Schoolbook" panose="02040604050505020304" pitchFamily="18" charset="0"/>
          </a:endParaRPr>
        </a:p>
      </dgm:t>
    </dgm:pt>
    <dgm:pt modelId="{A600FAFB-09FB-064D-B720-2CDA2DA89686}" type="parTrans" cxnId="{DE90C02B-5C18-B441-A347-B8889343CB55}">
      <dgm:prSet/>
      <dgm:spPr/>
      <dgm:t>
        <a:bodyPr/>
        <a:lstStyle/>
        <a:p>
          <a:endParaRPr lang="en-US"/>
        </a:p>
      </dgm:t>
    </dgm:pt>
    <dgm:pt modelId="{66B26834-07E2-734C-9928-43FB84C59896}" type="sibTrans" cxnId="{DE90C02B-5C18-B441-A347-B8889343CB55}">
      <dgm:prSet/>
      <dgm:spPr/>
      <dgm:t>
        <a:bodyPr/>
        <a:lstStyle/>
        <a:p>
          <a:endParaRPr lang="en-US"/>
        </a:p>
      </dgm:t>
    </dgm:pt>
    <dgm:pt modelId="{5BEAF2D5-077D-6842-96D8-F2B60906D55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rgbClr val="FF0000"/>
              </a:solidFill>
              <a:latin typeface="Century Schoolbook" panose="02040604050505020304" pitchFamily="18" charset="0"/>
            </a:rPr>
            <a:t>Витамин Е</a:t>
          </a:r>
          <a:r>
            <a:rPr lang="ru-RU" sz="1600" b="1" dirty="0">
              <a:solidFill>
                <a:srgbClr val="1F497D"/>
              </a:solidFill>
              <a:latin typeface="Century Schoolbook" panose="02040604050505020304" pitchFamily="18" charset="0"/>
            </a:rPr>
            <a:t> (альфа токоферола ацетат)</a:t>
          </a:r>
          <a:endParaRPr lang="en-US" sz="1600" dirty="0">
            <a:solidFill>
              <a:srgbClr val="1F497D"/>
            </a:solidFill>
            <a:latin typeface="Century Schoolbook" panose="02040604050505020304" pitchFamily="18" charset="0"/>
          </a:endParaRPr>
        </a:p>
      </dgm:t>
    </dgm:pt>
    <dgm:pt modelId="{CCEEBE51-C873-0841-9135-7113DB1FB670}" type="parTrans" cxnId="{10BE569E-B73E-3D41-9666-00A45FFD141C}">
      <dgm:prSet/>
      <dgm:spPr/>
      <dgm:t>
        <a:bodyPr/>
        <a:lstStyle/>
        <a:p>
          <a:endParaRPr lang="en-US"/>
        </a:p>
      </dgm:t>
    </dgm:pt>
    <dgm:pt modelId="{F354BC5F-A7E7-FA41-A5C0-2BD8DE0C68AE}" type="sibTrans" cxnId="{10BE569E-B73E-3D41-9666-00A45FFD141C}">
      <dgm:prSet/>
      <dgm:spPr/>
      <dgm:t>
        <a:bodyPr/>
        <a:lstStyle/>
        <a:p>
          <a:endParaRPr lang="en-US"/>
        </a:p>
      </dgm:t>
    </dgm:pt>
    <dgm:pt modelId="{31094FB3-2390-834A-8A39-7E07046CEA8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Century Schoolbook" panose="02040604050505020304" pitchFamily="18" charset="0"/>
            </a:rPr>
            <a:t>Основа</a:t>
          </a:r>
          <a:endParaRPr lang="en-US" sz="2000" dirty="0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8ECC049B-8EA8-C44C-8317-53CF66CB1DAA}" type="parTrans" cxnId="{213DD1C6-7A1E-6B44-A79B-98F498B48444}">
      <dgm:prSet/>
      <dgm:spPr/>
      <dgm:t>
        <a:bodyPr/>
        <a:lstStyle/>
        <a:p>
          <a:endParaRPr lang="en-US"/>
        </a:p>
      </dgm:t>
    </dgm:pt>
    <dgm:pt modelId="{327FA7ED-E32C-E648-9061-09FB6545E9D9}" type="sibTrans" cxnId="{213DD1C6-7A1E-6B44-A79B-98F498B48444}">
      <dgm:prSet/>
      <dgm:spPr/>
      <dgm:t>
        <a:bodyPr/>
        <a:lstStyle/>
        <a:p>
          <a:endParaRPr lang="en-US"/>
        </a:p>
      </dgm:t>
    </dgm:pt>
    <dgm:pt modelId="{2F024D74-6B14-6A4E-B012-6E670AD2459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rgbClr val="FF0000"/>
              </a:solidFill>
              <a:latin typeface="Century Schoolbook" panose="02040604050505020304" pitchFamily="18" charset="0"/>
            </a:rPr>
            <a:t>Витамин С</a:t>
          </a:r>
          <a:r>
            <a:rPr lang="ru-RU" sz="1600" b="1" dirty="0">
              <a:solidFill>
                <a:srgbClr val="FFFF00"/>
              </a:solidFill>
              <a:latin typeface="Century Schoolbook" panose="02040604050505020304" pitchFamily="18" charset="0"/>
            </a:rPr>
            <a:t> </a:t>
          </a:r>
          <a:r>
            <a:rPr lang="ru-RU" sz="1600" b="1" dirty="0">
              <a:solidFill>
                <a:srgbClr val="1F497D"/>
              </a:solidFill>
              <a:latin typeface="Century Schoolbook" panose="02040604050505020304" pitchFamily="18" charset="0"/>
            </a:rPr>
            <a:t>(аскорбиновая кислота и </a:t>
          </a:r>
          <a:r>
            <a:rPr lang="ru-RU" sz="1600" b="1" dirty="0" err="1">
              <a:solidFill>
                <a:srgbClr val="1F497D"/>
              </a:solidFill>
              <a:latin typeface="Century Schoolbook" panose="02040604050505020304" pitchFamily="18" charset="0"/>
            </a:rPr>
            <a:t>аскорбат</a:t>
          </a:r>
          <a:r>
            <a:rPr lang="ru-RU" sz="1600" b="1" dirty="0">
              <a:solidFill>
                <a:srgbClr val="1F497D"/>
              </a:solidFill>
              <a:latin typeface="Century Schoolbook" panose="02040604050505020304" pitchFamily="18" charset="0"/>
            </a:rPr>
            <a:t> натрия)</a:t>
          </a:r>
        </a:p>
      </dgm:t>
    </dgm:pt>
    <dgm:pt modelId="{96F2F97D-B4BB-2A4F-9844-EE479B0AB413}" type="parTrans" cxnId="{D052A820-022B-764F-AF01-6703F1B32A99}">
      <dgm:prSet/>
      <dgm:spPr/>
      <dgm:t>
        <a:bodyPr/>
        <a:lstStyle/>
        <a:p>
          <a:endParaRPr lang="en-US"/>
        </a:p>
      </dgm:t>
    </dgm:pt>
    <dgm:pt modelId="{89B9ADC8-EE38-374C-8568-FB5A4F694E44}" type="sibTrans" cxnId="{D052A820-022B-764F-AF01-6703F1B32A99}">
      <dgm:prSet/>
      <dgm:spPr/>
      <dgm:t>
        <a:bodyPr/>
        <a:lstStyle/>
        <a:p>
          <a:endParaRPr lang="en-US"/>
        </a:p>
      </dgm:t>
    </dgm:pt>
    <dgm:pt modelId="{68195150-33A7-AD43-A941-83C154A096D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rgbClr val="1F497D"/>
              </a:solidFill>
              <a:latin typeface="Century Schoolbook" panose="02040604050505020304" pitchFamily="18" charset="0"/>
            </a:rPr>
            <a:t>Масло какао и заменитель масла какао </a:t>
          </a:r>
        </a:p>
      </dgm:t>
    </dgm:pt>
    <dgm:pt modelId="{34681E5B-E610-5942-8539-0B23792CB9A6}" type="parTrans" cxnId="{A0A7ED4D-9288-9748-855C-57850010AC54}">
      <dgm:prSet/>
      <dgm:spPr/>
      <dgm:t>
        <a:bodyPr/>
        <a:lstStyle/>
        <a:p>
          <a:endParaRPr lang="en-US"/>
        </a:p>
      </dgm:t>
    </dgm:pt>
    <dgm:pt modelId="{317A2A03-5177-D943-B094-8C1346C0B918}" type="sibTrans" cxnId="{A0A7ED4D-9288-9748-855C-57850010AC54}">
      <dgm:prSet/>
      <dgm:spPr/>
      <dgm:t>
        <a:bodyPr/>
        <a:lstStyle/>
        <a:p>
          <a:endParaRPr lang="en-US"/>
        </a:p>
      </dgm:t>
    </dgm:pt>
    <dgm:pt modelId="{74831DF8-5EB4-D641-80B5-04A594DAD450}" type="pres">
      <dgm:prSet presAssocID="{3CF32F4D-5EC3-B944-8C2B-36E96EC96529}" presName="Name0" presStyleCnt="0">
        <dgm:presLayoutVars>
          <dgm:dir/>
          <dgm:animLvl val="lvl"/>
          <dgm:resizeHandles val="exact"/>
        </dgm:presLayoutVars>
      </dgm:prSet>
      <dgm:spPr/>
    </dgm:pt>
    <dgm:pt modelId="{32E6E2C1-4859-D64E-B710-6615885C9E0E}" type="pres">
      <dgm:prSet presAssocID="{9B143D59-50AF-784D-9459-0E96E0B7965F}" presName="linNode" presStyleCnt="0"/>
      <dgm:spPr/>
    </dgm:pt>
    <dgm:pt modelId="{57736280-3032-FB4A-B287-D64C9DA165DF}" type="pres">
      <dgm:prSet presAssocID="{9B143D59-50AF-784D-9459-0E96E0B7965F}" presName="parentText" presStyleLbl="node1" presStyleIdx="0" presStyleCnt="3" custLinFactNeighborX="-736" custLinFactNeighborY="1515">
        <dgm:presLayoutVars>
          <dgm:chMax val="1"/>
          <dgm:bulletEnabled val="1"/>
        </dgm:presLayoutVars>
      </dgm:prSet>
      <dgm:spPr/>
    </dgm:pt>
    <dgm:pt modelId="{13E802D5-A4EE-704D-9984-3031CC4C1690}" type="pres">
      <dgm:prSet presAssocID="{9B143D59-50AF-784D-9459-0E96E0B7965F}" presName="descendantText" presStyleLbl="alignAccFollowNode1" presStyleIdx="0" presStyleCnt="3" custLinFactNeighborX="11003" custLinFactNeighborY="-651">
        <dgm:presLayoutVars>
          <dgm:bulletEnabled val="1"/>
        </dgm:presLayoutVars>
      </dgm:prSet>
      <dgm:spPr/>
    </dgm:pt>
    <dgm:pt modelId="{53ACE641-0A93-B741-9D19-25D9464469F7}" type="pres">
      <dgm:prSet presAssocID="{53A96835-5DF8-804A-860A-FD85A263F158}" presName="sp" presStyleCnt="0"/>
      <dgm:spPr/>
    </dgm:pt>
    <dgm:pt modelId="{7774736E-017E-DC46-ADCE-756E3D23EA04}" type="pres">
      <dgm:prSet presAssocID="{7BB4AAD8-B961-124A-AF29-9203BFED2F03}" presName="linNode" presStyleCnt="0"/>
      <dgm:spPr/>
    </dgm:pt>
    <dgm:pt modelId="{2760F935-346E-8D44-8264-F62BD19FB07C}" type="pres">
      <dgm:prSet presAssocID="{7BB4AAD8-B961-124A-AF29-9203BFED2F03}" presName="parentText" presStyleLbl="node1" presStyleIdx="1" presStyleCnt="3" custScaleX="138259">
        <dgm:presLayoutVars>
          <dgm:chMax val="1"/>
          <dgm:bulletEnabled val="1"/>
        </dgm:presLayoutVars>
      </dgm:prSet>
      <dgm:spPr/>
    </dgm:pt>
    <dgm:pt modelId="{7B5BFD8C-3C57-A644-971D-1BA5C81E6B62}" type="pres">
      <dgm:prSet presAssocID="{7BB4AAD8-B961-124A-AF29-9203BFED2F03}" presName="descendantText" presStyleLbl="alignAccFollowNode1" presStyleIdx="1" presStyleCnt="3" custScaleY="107907">
        <dgm:presLayoutVars>
          <dgm:bulletEnabled val="1"/>
        </dgm:presLayoutVars>
      </dgm:prSet>
      <dgm:spPr/>
    </dgm:pt>
    <dgm:pt modelId="{1C945587-43D6-0E48-B73F-E20109228D1A}" type="pres">
      <dgm:prSet presAssocID="{66B26834-07E2-734C-9928-43FB84C59896}" presName="sp" presStyleCnt="0"/>
      <dgm:spPr/>
    </dgm:pt>
    <dgm:pt modelId="{17E1CEAA-F36D-5A46-96C1-129BE9E6C9FD}" type="pres">
      <dgm:prSet presAssocID="{31094FB3-2390-834A-8A39-7E07046CEA85}" presName="linNode" presStyleCnt="0"/>
      <dgm:spPr/>
    </dgm:pt>
    <dgm:pt modelId="{826B55EC-5DC4-E94E-B35D-787E53A6B940}" type="pres">
      <dgm:prSet presAssocID="{31094FB3-2390-834A-8A39-7E07046CEA85}" presName="parentText" presStyleLbl="node1" presStyleIdx="2" presStyleCnt="3" custLinFactNeighborX="-2305" custLinFactNeighborY="49055">
        <dgm:presLayoutVars>
          <dgm:chMax val="1"/>
          <dgm:bulletEnabled val="1"/>
        </dgm:presLayoutVars>
      </dgm:prSet>
      <dgm:spPr/>
    </dgm:pt>
    <dgm:pt modelId="{D4A318C3-1121-304C-8889-517D32F63EE8}" type="pres">
      <dgm:prSet presAssocID="{31094FB3-2390-834A-8A39-7E07046CEA8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E7EFA13-2633-AB49-AEA8-0BA318972362}" srcId="{3CF32F4D-5EC3-B944-8C2B-36E96EC96529}" destId="{9B143D59-50AF-784D-9459-0E96E0B7965F}" srcOrd="0" destOrd="0" parTransId="{9A217636-8B48-814A-B728-86339DE19B4E}" sibTransId="{53A96835-5DF8-804A-860A-FD85A263F158}"/>
    <dgm:cxn modelId="{D052A820-022B-764F-AF01-6703F1B32A99}" srcId="{7BB4AAD8-B961-124A-AF29-9203BFED2F03}" destId="{2F024D74-6B14-6A4E-B012-6E670AD24596}" srcOrd="1" destOrd="0" parTransId="{96F2F97D-B4BB-2A4F-9844-EE479B0AB413}" sibTransId="{89B9ADC8-EE38-374C-8568-FB5A4F694E44}"/>
    <dgm:cxn modelId="{8075D726-D9ED-4C3B-B19C-A4084326ECF6}" type="presOf" srcId="{9B143D59-50AF-784D-9459-0E96E0B7965F}" destId="{57736280-3032-FB4A-B287-D64C9DA165DF}" srcOrd="0" destOrd="0" presId="urn:microsoft.com/office/officeart/2005/8/layout/vList5"/>
    <dgm:cxn modelId="{DE90C02B-5C18-B441-A347-B8889343CB55}" srcId="{3CF32F4D-5EC3-B944-8C2B-36E96EC96529}" destId="{7BB4AAD8-B961-124A-AF29-9203BFED2F03}" srcOrd="1" destOrd="0" parTransId="{A600FAFB-09FB-064D-B720-2CDA2DA89686}" sibTransId="{66B26834-07E2-734C-9928-43FB84C59896}"/>
    <dgm:cxn modelId="{D151A33A-2F4A-4C5E-AD6B-BC5AD76D63C9}" type="presOf" srcId="{31094FB3-2390-834A-8A39-7E07046CEA85}" destId="{826B55EC-5DC4-E94E-B35D-787E53A6B940}" srcOrd="0" destOrd="0" presId="urn:microsoft.com/office/officeart/2005/8/layout/vList5"/>
    <dgm:cxn modelId="{30299947-8946-4FC8-B0AB-ED6DD3F98E04}" type="presOf" srcId="{5BEAF2D5-077D-6842-96D8-F2B60906D552}" destId="{7B5BFD8C-3C57-A644-971D-1BA5C81E6B62}" srcOrd="0" destOrd="0" presId="urn:microsoft.com/office/officeart/2005/8/layout/vList5"/>
    <dgm:cxn modelId="{A0A7ED4D-9288-9748-855C-57850010AC54}" srcId="{31094FB3-2390-834A-8A39-7E07046CEA85}" destId="{68195150-33A7-AD43-A941-83C154A096DE}" srcOrd="0" destOrd="0" parTransId="{34681E5B-E610-5942-8539-0B23792CB9A6}" sibTransId="{317A2A03-5177-D943-B094-8C1346C0B918}"/>
    <dgm:cxn modelId="{2B7C3A70-C8C7-6049-8468-FB8056BF819C}" srcId="{9B143D59-50AF-784D-9459-0E96E0B7965F}" destId="{E51CC54B-A782-DB4A-AFAE-AE95B5278485}" srcOrd="0" destOrd="0" parTransId="{3FBB7690-E47C-5043-B718-3B36A84DE369}" sibTransId="{5FD2CC04-D272-A54E-BB93-88CCBEA5895D}"/>
    <dgm:cxn modelId="{93EF2B72-D2CD-4007-9A83-721598BFB25B}" type="presOf" srcId="{68195150-33A7-AD43-A941-83C154A096DE}" destId="{D4A318C3-1121-304C-8889-517D32F63EE8}" srcOrd="0" destOrd="0" presId="urn:microsoft.com/office/officeart/2005/8/layout/vList5"/>
    <dgm:cxn modelId="{E1712B7C-0903-43C3-996F-01878D3E7948}" type="presOf" srcId="{3CF32F4D-5EC3-B944-8C2B-36E96EC96529}" destId="{74831DF8-5EB4-D641-80B5-04A594DAD450}" srcOrd="0" destOrd="0" presId="urn:microsoft.com/office/officeart/2005/8/layout/vList5"/>
    <dgm:cxn modelId="{10BE569E-B73E-3D41-9666-00A45FFD141C}" srcId="{7BB4AAD8-B961-124A-AF29-9203BFED2F03}" destId="{5BEAF2D5-077D-6842-96D8-F2B60906D552}" srcOrd="0" destOrd="0" parTransId="{CCEEBE51-C873-0841-9135-7113DB1FB670}" sibTransId="{F354BC5F-A7E7-FA41-A5C0-2BD8DE0C68AE}"/>
    <dgm:cxn modelId="{C9A5C0B2-D76F-4344-9AB1-92E852780312}" type="presOf" srcId="{2F024D74-6B14-6A4E-B012-6E670AD24596}" destId="{7B5BFD8C-3C57-A644-971D-1BA5C81E6B62}" srcOrd="0" destOrd="1" presId="urn:microsoft.com/office/officeart/2005/8/layout/vList5"/>
    <dgm:cxn modelId="{213DD1C6-7A1E-6B44-A79B-98F498B48444}" srcId="{3CF32F4D-5EC3-B944-8C2B-36E96EC96529}" destId="{31094FB3-2390-834A-8A39-7E07046CEA85}" srcOrd="2" destOrd="0" parTransId="{8ECC049B-8EA8-C44C-8317-53CF66CB1DAA}" sibTransId="{327FA7ED-E32C-E648-9061-09FB6545E9D9}"/>
    <dgm:cxn modelId="{EEDE8CD7-CD27-4F96-9217-C9C280247B0B}" type="presOf" srcId="{7BB4AAD8-B961-124A-AF29-9203BFED2F03}" destId="{2760F935-346E-8D44-8264-F62BD19FB07C}" srcOrd="0" destOrd="0" presId="urn:microsoft.com/office/officeart/2005/8/layout/vList5"/>
    <dgm:cxn modelId="{79109AE5-8E4F-4ED3-8602-F89B35388170}" type="presOf" srcId="{E51CC54B-A782-DB4A-AFAE-AE95B5278485}" destId="{13E802D5-A4EE-704D-9984-3031CC4C1690}" srcOrd="0" destOrd="0" presId="urn:microsoft.com/office/officeart/2005/8/layout/vList5"/>
    <dgm:cxn modelId="{7673B29C-C20A-4B44-9632-3021352EF972}" type="presParOf" srcId="{74831DF8-5EB4-D641-80B5-04A594DAD450}" destId="{32E6E2C1-4859-D64E-B710-6615885C9E0E}" srcOrd="0" destOrd="0" presId="urn:microsoft.com/office/officeart/2005/8/layout/vList5"/>
    <dgm:cxn modelId="{D7176E16-1B90-4EDC-AF6C-E00A0DA568D1}" type="presParOf" srcId="{32E6E2C1-4859-D64E-B710-6615885C9E0E}" destId="{57736280-3032-FB4A-B287-D64C9DA165DF}" srcOrd="0" destOrd="0" presId="urn:microsoft.com/office/officeart/2005/8/layout/vList5"/>
    <dgm:cxn modelId="{F6D85E4D-22A0-4B28-BDA7-46D5CB9711E1}" type="presParOf" srcId="{32E6E2C1-4859-D64E-B710-6615885C9E0E}" destId="{13E802D5-A4EE-704D-9984-3031CC4C1690}" srcOrd="1" destOrd="0" presId="urn:microsoft.com/office/officeart/2005/8/layout/vList5"/>
    <dgm:cxn modelId="{EFE423BE-BD36-49D7-82D5-350379CA6A27}" type="presParOf" srcId="{74831DF8-5EB4-D641-80B5-04A594DAD450}" destId="{53ACE641-0A93-B741-9D19-25D9464469F7}" srcOrd="1" destOrd="0" presId="urn:microsoft.com/office/officeart/2005/8/layout/vList5"/>
    <dgm:cxn modelId="{B2300E41-83B5-4DE0-B7C8-3E44F4DB28EB}" type="presParOf" srcId="{74831DF8-5EB4-D641-80B5-04A594DAD450}" destId="{7774736E-017E-DC46-ADCE-756E3D23EA04}" srcOrd="2" destOrd="0" presId="urn:microsoft.com/office/officeart/2005/8/layout/vList5"/>
    <dgm:cxn modelId="{FA842196-5045-46A0-9FFD-326D0B66B30C}" type="presParOf" srcId="{7774736E-017E-DC46-ADCE-756E3D23EA04}" destId="{2760F935-346E-8D44-8264-F62BD19FB07C}" srcOrd="0" destOrd="0" presId="urn:microsoft.com/office/officeart/2005/8/layout/vList5"/>
    <dgm:cxn modelId="{FFDC1A38-59F7-4096-A0B6-775F4E9A45E8}" type="presParOf" srcId="{7774736E-017E-DC46-ADCE-756E3D23EA04}" destId="{7B5BFD8C-3C57-A644-971D-1BA5C81E6B62}" srcOrd="1" destOrd="0" presId="urn:microsoft.com/office/officeart/2005/8/layout/vList5"/>
    <dgm:cxn modelId="{D7AC4CB4-53A7-41F8-BBB5-1605C4F167A7}" type="presParOf" srcId="{74831DF8-5EB4-D641-80B5-04A594DAD450}" destId="{1C945587-43D6-0E48-B73F-E20109228D1A}" srcOrd="3" destOrd="0" presId="urn:microsoft.com/office/officeart/2005/8/layout/vList5"/>
    <dgm:cxn modelId="{5ED96528-8AE5-4C1F-BC0E-9F66620AE3B7}" type="presParOf" srcId="{74831DF8-5EB4-D641-80B5-04A594DAD450}" destId="{17E1CEAA-F36D-5A46-96C1-129BE9E6C9FD}" srcOrd="4" destOrd="0" presId="urn:microsoft.com/office/officeart/2005/8/layout/vList5"/>
    <dgm:cxn modelId="{566EA3A1-6AF8-4F77-9FEB-19EDB1F1F46D}" type="presParOf" srcId="{17E1CEAA-F36D-5A46-96C1-129BE9E6C9FD}" destId="{826B55EC-5DC4-E94E-B35D-787E53A6B940}" srcOrd="0" destOrd="0" presId="urn:microsoft.com/office/officeart/2005/8/layout/vList5"/>
    <dgm:cxn modelId="{BD187666-111E-4061-8CC3-DFEF109D1605}" type="presParOf" srcId="{17E1CEAA-F36D-5A46-96C1-129BE9E6C9FD}" destId="{D4A318C3-1121-304C-8889-517D32F63E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FCF7A-D105-4D9B-8282-0C3EF8112AE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F33358-434C-459A-B29D-75BAA226BBE4}">
      <dgm:prSet phldrT="[Текст]"/>
      <dgm:spPr/>
      <dgm:t>
        <a:bodyPr/>
        <a:lstStyle/>
        <a:p>
          <a:r>
            <a:rPr lang="ru-RU" b="1" dirty="0">
              <a:latin typeface="Century Schoolbook" panose="02040604050505020304" pitchFamily="18" charset="0"/>
            </a:rPr>
            <a:t>Стеариновая кислота</a:t>
          </a:r>
        </a:p>
      </dgm:t>
    </dgm:pt>
    <dgm:pt modelId="{6D087FC6-4E52-439E-A886-9BE99B7DA449}" type="parTrans" cxnId="{7D466AAE-9D8D-421B-BB72-998D9A7D488C}">
      <dgm:prSet/>
      <dgm:spPr/>
      <dgm:t>
        <a:bodyPr/>
        <a:lstStyle/>
        <a:p>
          <a:endParaRPr lang="ru-RU"/>
        </a:p>
      </dgm:t>
    </dgm:pt>
    <dgm:pt modelId="{7469D217-B0F7-4227-9277-8D48FAE7772E}" type="sibTrans" cxnId="{7D466AAE-9D8D-421B-BB72-998D9A7D488C}">
      <dgm:prSet/>
      <dgm:spPr/>
      <dgm:t>
        <a:bodyPr/>
        <a:lstStyle/>
        <a:p>
          <a:endParaRPr lang="ru-RU"/>
        </a:p>
      </dgm:t>
    </dgm:pt>
    <dgm:pt modelId="{55AD4B38-00C2-41BE-87B0-657B19E79A2A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Превосходные скользящие свойства</a:t>
          </a:r>
        </a:p>
      </dgm:t>
    </dgm:pt>
    <dgm:pt modelId="{06550A98-914A-494D-93CC-009351843BA3}" type="parTrans" cxnId="{A249AA5C-1994-4AE6-A561-F286E1AF694A}">
      <dgm:prSet/>
      <dgm:spPr/>
      <dgm:t>
        <a:bodyPr/>
        <a:lstStyle/>
        <a:p>
          <a:endParaRPr lang="ru-RU"/>
        </a:p>
      </dgm:t>
    </dgm:pt>
    <dgm:pt modelId="{CA4FC0AE-2D8C-4620-8C60-8978CA905929}" type="sibTrans" cxnId="{A249AA5C-1994-4AE6-A561-F286E1AF694A}">
      <dgm:prSet/>
      <dgm:spPr/>
      <dgm:t>
        <a:bodyPr/>
        <a:lstStyle/>
        <a:p>
          <a:endParaRPr lang="ru-RU"/>
        </a:p>
      </dgm:t>
    </dgm:pt>
    <dgm:pt modelId="{0C59EFC1-4FB8-4422-9A64-F342B6870B1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Безболезненное и </a:t>
          </a:r>
          <a:r>
            <a:rPr lang="ru-RU" b="1" dirty="0" err="1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атравматичное</a:t>
          </a:r>
          <a:r>
            <a:rPr lang="ru-RU" b="1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 введение</a:t>
          </a:r>
        </a:p>
      </dgm:t>
    </dgm:pt>
    <dgm:pt modelId="{F409DF9C-710C-42DE-9ABD-1C8C65871ACF}" type="parTrans" cxnId="{A3BBBE86-D3C9-4F2E-8BC3-7F4599D2539B}">
      <dgm:prSet/>
      <dgm:spPr/>
      <dgm:t>
        <a:bodyPr/>
        <a:lstStyle/>
        <a:p>
          <a:endParaRPr lang="ru-RU"/>
        </a:p>
      </dgm:t>
    </dgm:pt>
    <dgm:pt modelId="{5A594E31-AC7F-458E-AAEF-A11DC38FB75D}" type="sibTrans" cxnId="{A3BBBE86-D3C9-4F2E-8BC3-7F4599D2539B}">
      <dgm:prSet/>
      <dgm:spPr/>
      <dgm:t>
        <a:bodyPr/>
        <a:lstStyle/>
        <a:p>
          <a:endParaRPr lang="ru-RU"/>
        </a:p>
      </dgm:t>
    </dgm:pt>
    <dgm:pt modelId="{368FBD78-57C2-42D1-A87B-C8298E6766C0}">
      <dgm:prSet phldrT="[Текст]"/>
      <dgm:spPr/>
      <dgm:t>
        <a:bodyPr/>
        <a:lstStyle/>
        <a:p>
          <a:r>
            <a:rPr lang="ru-RU" b="1" dirty="0" err="1">
              <a:latin typeface="Century Schoolbook" panose="02040604050505020304" pitchFamily="18" charset="0"/>
            </a:rPr>
            <a:t>Линолевая</a:t>
          </a:r>
          <a:r>
            <a:rPr lang="ru-RU" b="1" dirty="0">
              <a:latin typeface="Century Schoolbook" panose="02040604050505020304" pitchFamily="18" charset="0"/>
            </a:rPr>
            <a:t> и олеиновая кислоты</a:t>
          </a:r>
        </a:p>
      </dgm:t>
    </dgm:pt>
    <dgm:pt modelId="{581F6AC5-AD63-44EF-9FED-29FE04D8724A}" type="parTrans" cxnId="{E5856539-C5F4-4EBE-9122-C4B4C98617E2}">
      <dgm:prSet/>
      <dgm:spPr/>
      <dgm:t>
        <a:bodyPr/>
        <a:lstStyle/>
        <a:p>
          <a:endParaRPr lang="ru-RU"/>
        </a:p>
      </dgm:t>
    </dgm:pt>
    <dgm:pt modelId="{FB534839-9D07-4950-B636-1EEC3FCFAD86}" type="sibTrans" cxnId="{E5856539-C5F4-4EBE-9122-C4B4C98617E2}">
      <dgm:prSet/>
      <dgm:spPr/>
      <dgm:t>
        <a:bodyPr/>
        <a:lstStyle/>
        <a:p>
          <a:endParaRPr lang="ru-RU"/>
        </a:p>
      </dgm:t>
    </dgm:pt>
    <dgm:pt modelId="{BB6C5C49-DE47-4FF4-9690-541CF29D9D98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Противовоспалительное и ранозаживляющее действие</a:t>
          </a:r>
        </a:p>
      </dgm:t>
    </dgm:pt>
    <dgm:pt modelId="{EBEA3B2D-5BB2-4CD3-9245-80CB4795E006}" type="parTrans" cxnId="{3DFE463D-CCFB-450A-91C5-B50A6F9383C6}">
      <dgm:prSet/>
      <dgm:spPr/>
      <dgm:t>
        <a:bodyPr/>
        <a:lstStyle/>
        <a:p>
          <a:endParaRPr lang="ru-RU"/>
        </a:p>
      </dgm:t>
    </dgm:pt>
    <dgm:pt modelId="{8D12A6D3-8DA1-4187-9D4A-CDC384083D81}" type="sibTrans" cxnId="{3DFE463D-CCFB-450A-91C5-B50A6F9383C6}">
      <dgm:prSet/>
      <dgm:spPr/>
      <dgm:t>
        <a:bodyPr/>
        <a:lstStyle/>
        <a:p>
          <a:endParaRPr lang="ru-RU"/>
        </a:p>
      </dgm:t>
    </dgm:pt>
    <dgm:pt modelId="{D692E191-D9A8-45CD-84CE-DB90A0C27FC1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Активируют липидный обмен</a:t>
          </a:r>
        </a:p>
      </dgm:t>
    </dgm:pt>
    <dgm:pt modelId="{99C2B1D4-0A16-49AF-BCF4-3080B0FCAAAE}" type="parTrans" cxnId="{FB82637E-33B1-428E-8E4B-5709AA77E6CD}">
      <dgm:prSet/>
      <dgm:spPr/>
      <dgm:t>
        <a:bodyPr/>
        <a:lstStyle/>
        <a:p>
          <a:endParaRPr lang="ru-RU"/>
        </a:p>
      </dgm:t>
    </dgm:pt>
    <dgm:pt modelId="{A04F6459-BDFE-4123-86C8-F41ECD852ADD}" type="sibTrans" cxnId="{FB82637E-33B1-428E-8E4B-5709AA77E6CD}">
      <dgm:prSet/>
      <dgm:spPr/>
      <dgm:t>
        <a:bodyPr/>
        <a:lstStyle/>
        <a:p>
          <a:endParaRPr lang="ru-RU"/>
        </a:p>
      </dgm:t>
    </dgm:pt>
    <dgm:pt modelId="{12E2DC40-4332-47F3-A12C-2333F4B11622}">
      <dgm:prSet phldrT="[Текст]"/>
      <dgm:spPr/>
      <dgm:t>
        <a:bodyPr/>
        <a:lstStyle/>
        <a:p>
          <a:r>
            <a:rPr lang="ru-RU" b="1" dirty="0">
              <a:latin typeface="Century Schoolbook" panose="02040604050505020304" pitchFamily="18" charset="0"/>
            </a:rPr>
            <a:t>Полифенолы</a:t>
          </a:r>
        </a:p>
      </dgm:t>
    </dgm:pt>
    <dgm:pt modelId="{5C105FAE-A88A-47D6-AD9B-D46ACD787543}" type="parTrans" cxnId="{3556EE84-A938-49FB-9D84-9064F1AC784C}">
      <dgm:prSet/>
      <dgm:spPr/>
      <dgm:t>
        <a:bodyPr/>
        <a:lstStyle/>
        <a:p>
          <a:endParaRPr lang="ru-RU"/>
        </a:p>
      </dgm:t>
    </dgm:pt>
    <dgm:pt modelId="{DE80D952-369D-49FB-A910-3AF696F7E906}" type="sibTrans" cxnId="{3556EE84-A938-49FB-9D84-9064F1AC784C}">
      <dgm:prSet/>
      <dgm:spPr/>
      <dgm:t>
        <a:bodyPr/>
        <a:lstStyle/>
        <a:p>
          <a:endParaRPr lang="ru-RU"/>
        </a:p>
      </dgm:t>
    </dgm:pt>
    <dgm:pt modelId="{AC41ADC9-7A5D-4EE0-9D31-7BB2BFBDA89D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Противоаллергическое действие</a:t>
          </a:r>
        </a:p>
      </dgm:t>
    </dgm:pt>
    <dgm:pt modelId="{C398645C-E2F3-4931-801A-D9CA04D1F88A}" type="parTrans" cxnId="{831DED9B-6138-4960-8A84-FC7D3B72019B}">
      <dgm:prSet/>
      <dgm:spPr/>
      <dgm:t>
        <a:bodyPr/>
        <a:lstStyle/>
        <a:p>
          <a:endParaRPr lang="ru-RU"/>
        </a:p>
      </dgm:t>
    </dgm:pt>
    <dgm:pt modelId="{B9F766F0-7FBA-4945-9283-08BCF7CCE079}" type="sibTrans" cxnId="{831DED9B-6138-4960-8A84-FC7D3B72019B}">
      <dgm:prSet/>
      <dgm:spPr/>
      <dgm:t>
        <a:bodyPr/>
        <a:lstStyle/>
        <a:p>
          <a:endParaRPr lang="ru-RU"/>
        </a:p>
      </dgm:t>
    </dgm:pt>
    <dgm:pt modelId="{122848FB-DDCD-4B39-91D5-7120A6F533FD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В отличие от порошка какао, масло не содержит естественных аллергенов</a:t>
          </a:r>
        </a:p>
      </dgm:t>
    </dgm:pt>
    <dgm:pt modelId="{45F14A4C-9F16-44D6-AC4E-3292BE9278A3}" type="parTrans" cxnId="{F5903304-0B04-4534-A00C-E2A2A2245953}">
      <dgm:prSet/>
      <dgm:spPr/>
      <dgm:t>
        <a:bodyPr/>
        <a:lstStyle/>
        <a:p>
          <a:endParaRPr lang="ru-RU"/>
        </a:p>
      </dgm:t>
    </dgm:pt>
    <dgm:pt modelId="{66AC71C2-E8C8-42AD-A8C9-F537EB190141}" type="sibTrans" cxnId="{F5903304-0B04-4534-A00C-E2A2A2245953}">
      <dgm:prSet/>
      <dgm:spPr/>
      <dgm:t>
        <a:bodyPr/>
        <a:lstStyle/>
        <a:p>
          <a:endParaRPr lang="ru-RU"/>
        </a:p>
      </dgm:t>
    </dgm:pt>
    <dgm:pt modelId="{6EC6357E-BE0F-4261-8297-0A6BF3497F03}" type="pres">
      <dgm:prSet presAssocID="{FB4FCF7A-D105-4D9B-8282-0C3EF8112AE2}" presName="Name0" presStyleCnt="0">
        <dgm:presLayoutVars>
          <dgm:dir/>
          <dgm:animLvl val="lvl"/>
          <dgm:resizeHandles val="exact"/>
        </dgm:presLayoutVars>
      </dgm:prSet>
      <dgm:spPr/>
    </dgm:pt>
    <dgm:pt modelId="{F21A87FF-95E0-40A6-8ED1-38F409DBA68D}" type="pres">
      <dgm:prSet presAssocID="{CBF33358-434C-459A-B29D-75BAA226BBE4}" presName="linNode" presStyleCnt="0"/>
      <dgm:spPr/>
    </dgm:pt>
    <dgm:pt modelId="{D444BDF0-9CD4-4B72-9FD5-692201A3FC4F}" type="pres">
      <dgm:prSet presAssocID="{CBF33358-434C-459A-B29D-75BAA226BBE4}" presName="parentText" presStyleLbl="node1" presStyleIdx="0" presStyleCnt="3" custLinFactNeighborX="909" custLinFactNeighborY="5181">
        <dgm:presLayoutVars>
          <dgm:chMax val="1"/>
          <dgm:bulletEnabled val="1"/>
        </dgm:presLayoutVars>
      </dgm:prSet>
      <dgm:spPr/>
    </dgm:pt>
    <dgm:pt modelId="{D77E4FEF-8877-4E23-A72E-316C53CFCC8D}" type="pres">
      <dgm:prSet presAssocID="{CBF33358-434C-459A-B29D-75BAA226BBE4}" presName="descendantText" presStyleLbl="alignAccFollowNode1" presStyleIdx="0" presStyleCnt="3" custLinFactNeighborX="296" custLinFactNeighborY="1985">
        <dgm:presLayoutVars>
          <dgm:bulletEnabled val="1"/>
        </dgm:presLayoutVars>
      </dgm:prSet>
      <dgm:spPr/>
    </dgm:pt>
    <dgm:pt modelId="{BC1FD811-CCD7-4758-9D93-C80FA3D5E5A2}" type="pres">
      <dgm:prSet presAssocID="{7469D217-B0F7-4227-9277-8D48FAE7772E}" presName="sp" presStyleCnt="0"/>
      <dgm:spPr/>
    </dgm:pt>
    <dgm:pt modelId="{B69A9B44-3706-43A2-9B38-03E9A00C2695}" type="pres">
      <dgm:prSet presAssocID="{368FBD78-57C2-42D1-A87B-C8298E6766C0}" presName="linNode" presStyleCnt="0"/>
      <dgm:spPr/>
    </dgm:pt>
    <dgm:pt modelId="{E96BB68E-A609-4EF7-B946-70FF5D960B02}" type="pres">
      <dgm:prSet presAssocID="{368FBD78-57C2-42D1-A87B-C8298E6766C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3228FCA-C316-45EA-9115-32279D53E972}" type="pres">
      <dgm:prSet presAssocID="{368FBD78-57C2-42D1-A87B-C8298E6766C0}" presName="descendantText" presStyleLbl="alignAccFollowNode1" presStyleIdx="1" presStyleCnt="3" custLinFactNeighborX="-2058" custLinFactNeighborY="9179">
        <dgm:presLayoutVars>
          <dgm:bulletEnabled val="1"/>
        </dgm:presLayoutVars>
      </dgm:prSet>
      <dgm:spPr/>
    </dgm:pt>
    <dgm:pt modelId="{CE04991C-7B0F-49EE-A4C2-3D1E4EF8C64B}" type="pres">
      <dgm:prSet presAssocID="{FB534839-9D07-4950-B636-1EEC3FCFAD86}" presName="sp" presStyleCnt="0"/>
      <dgm:spPr/>
    </dgm:pt>
    <dgm:pt modelId="{66F97182-1893-4C37-9CE2-078EC0DA7EC3}" type="pres">
      <dgm:prSet presAssocID="{12E2DC40-4332-47F3-A12C-2333F4B11622}" presName="linNode" presStyleCnt="0"/>
      <dgm:spPr/>
    </dgm:pt>
    <dgm:pt modelId="{F813FCA3-A44F-4169-A30C-C4786F0498B0}" type="pres">
      <dgm:prSet presAssocID="{12E2DC40-4332-47F3-A12C-2333F4B1162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FB21DE1-1E38-4262-80AF-D46854A95689}" type="pres">
      <dgm:prSet presAssocID="{12E2DC40-4332-47F3-A12C-2333F4B1162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5903304-0B04-4534-A00C-E2A2A2245953}" srcId="{12E2DC40-4332-47F3-A12C-2333F4B11622}" destId="{122848FB-DDCD-4B39-91D5-7120A6F533FD}" srcOrd="1" destOrd="0" parTransId="{45F14A4C-9F16-44D6-AC4E-3292BE9278A3}" sibTransId="{66AC71C2-E8C8-42AD-A8C9-F537EB190141}"/>
    <dgm:cxn modelId="{B5FF250C-D201-4EC5-9D05-FE5816B23306}" type="presOf" srcId="{55AD4B38-00C2-41BE-87B0-657B19E79A2A}" destId="{D77E4FEF-8877-4E23-A72E-316C53CFCC8D}" srcOrd="0" destOrd="0" presId="urn:microsoft.com/office/officeart/2005/8/layout/vList5"/>
    <dgm:cxn modelId="{9562F610-5FEB-402A-A05C-D85536DB4059}" type="presOf" srcId="{BB6C5C49-DE47-4FF4-9690-541CF29D9D98}" destId="{03228FCA-C316-45EA-9115-32279D53E972}" srcOrd="0" destOrd="0" presId="urn:microsoft.com/office/officeart/2005/8/layout/vList5"/>
    <dgm:cxn modelId="{6E96041C-5C80-49FE-825A-A8BF70974F4C}" type="presOf" srcId="{D692E191-D9A8-45CD-84CE-DB90A0C27FC1}" destId="{03228FCA-C316-45EA-9115-32279D53E972}" srcOrd="0" destOrd="1" presId="urn:microsoft.com/office/officeart/2005/8/layout/vList5"/>
    <dgm:cxn modelId="{E5856539-C5F4-4EBE-9122-C4B4C98617E2}" srcId="{FB4FCF7A-D105-4D9B-8282-0C3EF8112AE2}" destId="{368FBD78-57C2-42D1-A87B-C8298E6766C0}" srcOrd="1" destOrd="0" parTransId="{581F6AC5-AD63-44EF-9FED-29FE04D8724A}" sibTransId="{FB534839-9D07-4950-B636-1EEC3FCFAD86}"/>
    <dgm:cxn modelId="{3DFE463D-CCFB-450A-91C5-B50A6F9383C6}" srcId="{368FBD78-57C2-42D1-A87B-C8298E6766C0}" destId="{BB6C5C49-DE47-4FF4-9690-541CF29D9D98}" srcOrd="0" destOrd="0" parTransId="{EBEA3B2D-5BB2-4CD3-9245-80CB4795E006}" sibTransId="{8D12A6D3-8DA1-4187-9D4A-CDC384083D81}"/>
    <dgm:cxn modelId="{A249AA5C-1994-4AE6-A561-F286E1AF694A}" srcId="{CBF33358-434C-459A-B29D-75BAA226BBE4}" destId="{55AD4B38-00C2-41BE-87B0-657B19E79A2A}" srcOrd="0" destOrd="0" parTransId="{06550A98-914A-494D-93CC-009351843BA3}" sibTransId="{CA4FC0AE-2D8C-4620-8C60-8978CA905929}"/>
    <dgm:cxn modelId="{2B2D9962-1263-450D-8661-90B1BA8E16A6}" type="presOf" srcId="{368FBD78-57C2-42D1-A87B-C8298E6766C0}" destId="{E96BB68E-A609-4EF7-B946-70FF5D960B02}" srcOrd="0" destOrd="0" presId="urn:microsoft.com/office/officeart/2005/8/layout/vList5"/>
    <dgm:cxn modelId="{FB82637E-33B1-428E-8E4B-5709AA77E6CD}" srcId="{368FBD78-57C2-42D1-A87B-C8298E6766C0}" destId="{D692E191-D9A8-45CD-84CE-DB90A0C27FC1}" srcOrd="1" destOrd="0" parTransId="{99C2B1D4-0A16-49AF-BCF4-3080B0FCAAAE}" sibTransId="{A04F6459-BDFE-4123-86C8-F41ECD852ADD}"/>
    <dgm:cxn modelId="{3556EE84-A938-49FB-9D84-9064F1AC784C}" srcId="{FB4FCF7A-D105-4D9B-8282-0C3EF8112AE2}" destId="{12E2DC40-4332-47F3-A12C-2333F4B11622}" srcOrd="2" destOrd="0" parTransId="{5C105FAE-A88A-47D6-AD9B-D46ACD787543}" sibTransId="{DE80D952-369D-49FB-A910-3AF696F7E906}"/>
    <dgm:cxn modelId="{A3BBBE86-D3C9-4F2E-8BC3-7F4599D2539B}" srcId="{CBF33358-434C-459A-B29D-75BAA226BBE4}" destId="{0C59EFC1-4FB8-4422-9A64-F342B6870B16}" srcOrd="1" destOrd="0" parTransId="{F409DF9C-710C-42DE-9ABD-1C8C65871ACF}" sibTransId="{5A594E31-AC7F-458E-AAEF-A11DC38FB75D}"/>
    <dgm:cxn modelId="{D217279A-5668-47B3-8545-6825046562C0}" type="presOf" srcId="{122848FB-DDCD-4B39-91D5-7120A6F533FD}" destId="{7FB21DE1-1E38-4262-80AF-D46854A95689}" srcOrd="0" destOrd="1" presId="urn:microsoft.com/office/officeart/2005/8/layout/vList5"/>
    <dgm:cxn modelId="{831DED9B-6138-4960-8A84-FC7D3B72019B}" srcId="{12E2DC40-4332-47F3-A12C-2333F4B11622}" destId="{AC41ADC9-7A5D-4EE0-9D31-7BB2BFBDA89D}" srcOrd="0" destOrd="0" parTransId="{C398645C-E2F3-4931-801A-D9CA04D1F88A}" sibTransId="{B9F766F0-7FBA-4945-9283-08BCF7CCE079}"/>
    <dgm:cxn modelId="{3E900BAC-D7D8-44C1-97DB-5DF8260FD6BB}" type="presOf" srcId="{CBF33358-434C-459A-B29D-75BAA226BBE4}" destId="{D444BDF0-9CD4-4B72-9FD5-692201A3FC4F}" srcOrd="0" destOrd="0" presId="urn:microsoft.com/office/officeart/2005/8/layout/vList5"/>
    <dgm:cxn modelId="{7D466AAE-9D8D-421B-BB72-998D9A7D488C}" srcId="{FB4FCF7A-D105-4D9B-8282-0C3EF8112AE2}" destId="{CBF33358-434C-459A-B29D-75BAA226BBE4}" srcOrd="0" destOrd="0" parTransId="{6D087FC6-4E52-439E-A886-9BE99B7DA449}" sibTransId="{7469D217-B0F7-4227-9277-8D48FAE7772E}"/>
    <dgm:cxn modelId="{F34ADCB2-9FA0-4C9B-8F26-C4E0CD33CD74}" type="presOf" srcId="{0C59EFC1-4FB8-4422-9A64-F342B6870B16}" destId="{D77E4FEF-8877-4E23-A72E-316C53CFCC8D}" srcOrd="0" destOrd="1" presId="urn:microsoft.com/office/officeart/2005/8/layout/vList5"/>
    <dgm:cxn modelId="{9DFA3BD5-CA5D-46F5-803B-6A55F1CBCFBE}" type="presOf" srcId="{12E2DC40-4332-47F3-A12C-2333F4B11622}" destId="{F813FCA3-A44F-4169-A30C-C4786F0498B0}" srcOrd="0" destOrd="0" presId="urn:microsoft.com/office/officeart/2005/8/layout/vList5"/>
    <dgm:cxn modelId="{1E91F4DD-59EC-4AFC-9122-A0185072B2F9}" type="presOf" srcId="{AC41ADC9-7A5D-4EE0-9D31-7BB2BFBDA89D}" destId="{7FB21DE1-1E38-4262-80AF-D46854A95689}" srcOrd="0" destOrd="0" presId="urn:microsoft.com/office/officeart/2005/8/layout/vList5"/>
    <dgm:cxn modelId="{35F3FAFB-1AD6-4B29-B2F8-3EC759B3D0E3}" type="presOf" srcId="{FB4FCF7A-D105-4D9B-8282-0C3EF8112AE2}" destId="{6EC6357E-BE0F-4261-8297-0A6BF3497F03}" srcOrd="0" destOrd="0" presId="urn:microsoft.com/office/officeart/2005/8/layout/vList5"/>
    <dgm:cxn modelId="{F6C6DF9D-1FA9-4D40-B2EF-0CA880B2C6BD}" type="presParOf" srcId="{6EC6357E-BE0F-4261-8297-0A6BF3497F03}" destId="{F21A87FF-95E0-40A6-8ED1-38F409DBA68D}" srcOrd="0" destOrd="0" presId="urn:microsoft.com/office/officeart/2005/8/layout/vList5"/>
    <dgm:cxn modelId="{D42EF14C-A755-4CB5-B861-4832D5A08367}" type="presParOf" srcId="{F21A87FF-95E0-40A6-8ED1-38F409DBA68D}" destId="{D444BDF0-9CD4-4B72-9FD5-692201A3FC4F}" srcOrd="0" destOrd="0" presId="urn:microsoft.com/office/officeart/2005/8/layout/vList5"/>
    <dgm:cxn modelId="{450A6251-6E7C-4B63-9A94-EEA189882AC4}" type="presParOf" srcId="{F21A87FF-95E0-40A6-8ED1-38F409DBA68D}" destId="{D77E4FEF-8877-4E23-A72E-316C53CFCC8D}" srcOrd="1" destOrd="0" presId="urn:microsoft.com/office/officeart/2005/8/layout/vList5"/>
    <dgm:cxn modelId="{BD25C9AC-C841-4001-B9F2-3D10C856C8FD}" type="presParOf" srcId="{6EC6357E-BE0F-4261-8297-0A6BF3497F03}" destId="{BC1FD811-CCD7-4758-9D93-C80FA3D5E5A2}" srcOrd="1" destOrd="0" presId="urn:microsoft.com/office/officeart/2005/8/layout/vList5"/>
    <dgm:cxn modelId="{3B15CBEE-B0D9-4858-AC52-307CC9B29E92}" type="presParOf" srcId="{6EC6357E-BE0F-4261-8297-0A6BF3497F03}" destId="{B69A9B44-3706-43A2-9B38-03E9A00C2695}" srcOrd="2" destOrd="0" presId="urn:microsoft.com/office/officeart/2005/8/layout/vList5"/>
    <dgm:cxn modelId="{807A33B1-FD72-4419-B1F9-642AEC2D56FB}" type="presParOf" srcId="{B69A9B44-3706-43A2-9B38-03E9A00C2695}" destId="{E96BB68E-A609-4EF7-B946-70FF5D960B02}" srcOrd="0" destOrd="0" presId="urn:microsoft.com/office/officeart/2005/8/layout/vList5"/>
    <dgm:cxn modelId="{031B0E8F-33C8-459F-A585-666658287459}" type="presParOf" srcId="{B69A9B44-3706-43A2-9B38-03E9A00C2695}" destId="{03228FCA-C316-45EA-9115-32279D53E972}" srcOrd="1" destOrd="0" presId="urn:microsoft.com/office/officeart/2005/8/layout/vList5"/>
    <dgm:cxn modelId="{40B4E6D1-9619-4D21-8106-887A1AD54715}" type="presParOf" srcId="{6EC6357E-BE0F-4261-8297-0A6BF3497F03}" destId="{CE04991C-7B0F-49EE-A4C2-3D1E4EF8C64B}" srcOrd="3" destOrd="0" presId="urn:microsoft.com/office/officeart/2005/8/layout/vList5"/>
    <dgm:cxn modelId="{FF0F8D74-8E39-4AC9-8BEF-A60D70563AA4}" type="presParOf" srcId="{6EC6357E-BE0F-4261-8297-0A6BF3497F03}" destId="{66F97182-1893-4C37-9CE2-078EC0DA7EC3}" srcOrd="4" destOrd="0" presId="urn:microsoft.com/office/officeart/2005/8/layout/vList5"/>
    <dgm:cxn modelId="{998189D6-55F0-4019-AA18-B39A3AE66D61}" type="presParOf" srcId="{66F97182-1893-4C37-9CE2-078EC0DA7EC3}" destId="{F813FCA3-A44F-4169-A30C-C4786F0498B0}" srcOrd="0" destOrd="0" presId="urn:microsoft.com/office/officeart/2005/8/layout/vList5"/>
    <dgm:cxn modelId="{870E0723-8475-46B7-961B-F125F4CE901A}" type="presParOf" srcId="{66F97182-1893-4C37-9CE2-078EC0DA7EC3}" destId="{7FB21DE1-1E38-4262-80AF-D46854A956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802D5-A4EE-704D-9984-3031CC4C1690}">
      <dsp:nvSpPr>
        <dsp:cNvPr id="0" name=""/>
        <dsp:cNvSpPr/>
      </dsp:nvSpPr>
      <dsp:spPr>
        <a:xfrm rot="5400000">
          <a:off x="4058615" y="-1543271"/>
          <a:ext cx="952153" cy="4267945"/>
        </a:xfrm>
        <a:prstGeom prst="round2SameRect">
          <a:avLst/>
        </a:prstGeom>
        <a:solidFill>
          <a:srgbClr val="0070C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Интерферон альфа-2</a:t>
          </a:r>
          <a:r>
            <a:rPr lang="en-US" sz="18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b</a:t>
          </a:r>
          <a:r>
            <a:rPr lang="ru-RU" sz="18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 человеческий рекомбинантный</a:t>
          </a:r>
          <a:endParaRPr lang="en-US" sz="1800" kern="1200" dirty="0">
            <a:solidFill>
              <a:schemeClr val="bg1"/>
            </a:solidFill>
            <a:latin typeface="Century Schoolbook" panose="02040604050505020304" pitchFamily="18" charset="0"/>
          </a:endParaRPr>
        </a:p>
      </dsp:txBody>
      <dsp:txXfrm rot="-5400000">
        <a:off x="2400719" y="161105"/>
        <a:ext cx="4221465" cy="859193"/>
      </dsp:txXfrm>
    </dsp:sp>
    <dsp:sp modelId="{57736280-3032-FB4A-B287-D64C9DA165DF}">
      <dsp:nvSpPr>
        <dsp:cNvPr id="0" name=""/>
        <dsp:cNvSpPr/>
      </dsp:nvSpPr>
      <dsp:spPr>
        <a:xfrm>
          <a:off x="0" y="19834"/>
          <a:ext cx="2400719" cy="1190192"/>
        </a:xfrm>
        <a:prstGeom prst="roundRect">
          <a:avLst/>
        </a:prstGeom>
        <a:solidFill>
          <a:srgbClr val="0070C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Действующее вещество</a:t>
          </a:r>
          <a:endParaRPr lang="en-US" sz="2000" kern="1200" dirty="0">
            <a:solidFill>
              <a:schemeClr val="bg1"/>
            </a:solidFill>
            <a:latin typeface="Century Schoolbook" panose="02040604050505020304" pitchFamily="18" charset="0"/>
          </a:endParaRPr>
        </a:p>
      </dsp:txBody>
      <dsp:txXfrm>
        <a:off x="58100" y="77934"/>
        <a:ext cx="2284519" cy="1073992"/>
      </dsp:txXfrm>
    </dsp:sp>
    <dsp:sp modelId="{7B5BFD8C-3C57-A644-971D-1BA5C81E6B62}">
      <dsp:nvSpPr>
        <dsp:cNvPr id="0" name=""/>
        <dsp:cNvSpPr/>
      </dsp:nvSpPr>
      <dsp:spPr>
        <a:xfrm rot="5400000">
          <a:off x="4279116" y="-28960"/>
          <a:ext cx="1027440" cy="3751124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FF0000"/>
              </a:solidFill>
              <a:latin typeface="Century Schoolbook" panose="02040604050505020304" pitchFamily="18" charset="0"/>
            </a:rPr>
            <a:t>Витамин Е</a:t>
          </a:r>
          <a:r>
            <a:rPr lang="ru-RU" sz="1600" b="1" kern="1200" dirty="0">
              <a:solidFill>
                <a:srgbClr val="1F497D"/>
              </a:solidFill>
              <a:latin typeface="Century Schoolbook" panose="02040604050505020304" pitchFamily="18" charset="0"/>
            </a:rPr>
            <a:t> (альфа токоферола ацетат)</a:t>
          </a:r>
          <a:endParaRPr lang="en-US" sz="1600" kern="1200" dirty="0">
            <a:solidFill>
              <a:srgbClr val="1F497D"/>
            </a:solidFill>
            <a:latin typeface="Century Schoolbook" panose="020406040505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FF0000"/>
              </a:solidFill>
              <a:latin typeface="Century Schoolbook" panose="02040604050505020304" pitchFamily="18" charset="0"/>
            </a:rPr>
            <a:t>Витамин С</a:t>
          </a:r>
          <a:r>
            <a:rPr lang="ru-RU" sz="1600" b="1" kern="1200" dirty="0">
              <a:solidFill>
                <a:srgbClr val="FFFF00"/>
              </a:solidFill>
              <a:latin typeface="Century Schoolbook" panose="02040604050505020304" pitchFamily="18" charset="0"/>
            </a:rPr>
            <a:t> </a:t>
          </a:r>
          <a:r>
            <a:rPr lang="ru-RU" sz="1600" b="1" kern="1200" dirty="0">
              <a:solidFill>
                <a:srgbClr val="1F497D"/>
              </a:solidFill>
              <a:latin typeface="Century Schoolbook" panose="02040604050505020304" pitchFamily="18" charset="0"/>
            </a:rPr>
            <a:t>(аскорбиновая кислота и </a:t>
          </a:r>
          <a:r>
            <a:rPr lang="ru-RU" sz="1600" b="1" kern="1200" dirty="0" err="1">
              <a:solidFill>
                <a:srgbClr val="1F497D"/>
              </a:solidFill>
              <a:latin typeface="Century Schoolbook" panose="02040604050505020304" pitchFamily="18" charset="0"/>
            </a:rPr>
            <a:t>аскорбат</a:t>
          </a:r>
          <a:r>
            <a:rPr lang="ru-RU" sz="1600" b="1" kern="1200" dirty="0">
              <a:solidFill>
                <a:srgbClr val="1F497D"/>
              </a:solidFill>
              <a:latin typeface="Century Schoolbook" panose="02040604050505020304" pitchFamily="18" charset="0"/>
            </a:rPr>
            <a:t> натрия)</a:t>
          </a:r>
        </a:p>
      </dsp:txBody>
      <dsp:txXfrm rot="-5400000">
        <a:off x="2917275" y="1383036"/>
        <a:ext cx="3700969" cy="927130"/>
      </dsp:txXfrm>
    </dsp:sp>
    <dsp:sp modelId="{2760F935-346E-8D44-8264-F62BD19FB07C}">
      <dsp:nvSpPr>
        <dsp:cNvPr id="0" name=""/>
        <dsp:cNvSpPr/>
      </dsp:nvSpPr>
      <dsp:spPr>
        <a:xfrm>
          <a:off x="0" y="1251505"/>
          <a:ext cx="2917274" cy="1190192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entury Schoolbook" panose="02040604050505020304" pitchFamily="18" charset="0"/>
            </a:rPr>
            <a:t>Вспомогательные вещества (основные)</a:t>
          </a:r>
          <a:endParaRPr lang="en-US" sz="1800" kern="1200" dirty="0">
            <a:latin typeface="Century Schoolbook" panose="02040604050505020304" pitchFamily="18" charset="0"/>
          </a:endParaRPr>
        </a:p>
      </dsp:txBody>
      <dsp:txXfrm>
        <a:off x="58100" y="1309605"/>
        <a:ext cx="2801074" cy="1073992"/>
      </dsp:txXfrm>
    </dsp:sp>
    <dsp:sp modelId="{D4A318C3-1121-304C-8889-517D32F63EE8}">
      <dsp:nvSpPr>
        <dsp:cNvPr id="0" name=""/>
        <dsp:cNvSpPr/>
      </dsp:nvSpPr>
      <dsp:spPr>
        <a:xfrm rot="5400000">
          <a:off x="4058615" y="962330"/>
          <a:ext cx="952153" cy="4267945"/>
        </a:xfrm>
        <a:prstGeom prst="round2Same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rgbClr val="1F497D"/>
              </a:solidFill>
              <a:latin typeface="Century Schoolbook" panose="02040604050505020304" pitchFamily="18" charset="0"/>
            </a:rPr>
            <a:t>Масло какао и заменитель масла какао </a:t>
          </a:r>
        </a:p>
      </dsp:txBody>
      <dsp:txXfrm rot="-5400000">
        <a:off x="2400719" y="2666706"/>
        <a:ext cx="4221465" cy="859193"/>
      </dsp:txXfrm>
    </dsp:sp>
    <dsp:sp modelId="{826B55EC-5DC4-E94E-B35D-787E53A6B940}">
      <dsp:nvSpPr>
        <dsp:cNvPr id="0" name=""/>
        <dsp:cNvSpPr/>
      </dsp:nvSpPr>
      <dsp:spPr>
        <a:xfrm>
          <a:off x="0" y="2503010"/>
          <a:ext cx="2400719" cy="1190192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Основа</a:t>
          </a:r>
          <a:endParaRPr lang="en-US" sz="2000" kern="1200" dirty="0">
            <a:solidFill>
              <a:schemeClr val="bg1"/>
            </a:solidFill>
            <a:latin typeface="Century Schoolbook" panose="02040604050505020304" pitchFamily="18" charset="0"/>
          </a:endParaRPr>
        </a:p>
      </dsp:txBody>
      <dsp:txXfrm>
        <a:off x="58100" y="2561110"/>
        <a:ext cx="2284519" cy="1073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E4FEF-8877-4E23-A72E-316C53CFCC8D}">
      <dsp:nvSpPr>
        <dsp:cNvPr id="0" name=""/>
        <dsp:cNvSpPr/>
      </dsp:nvSpPr>
      <dsp:spPr>
        <a:xfrm rot="5400000">
          <a:off x="3001588" y="-1034640"/>
          <a:ext cx="918390" cy="325720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Превосходные скользящие свойства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Безболезненное и </a:t>
          </a:r>
          <a:r>
            <a:rPr lang="ru-RU" sz="1300" b="1" kern="1200" dirty="0" err="1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атравматичное</a:t>
          </a:r>
          <a:r>
            <a:rPr lang="ru-RU" sz="1300" b="1" kern="1200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 введение</a:t>
          </a:r>
        </a:p>
      </dsp:txBody>
      <dsp:txXfrm rot="-5400000">
        <a:off x="1832180" y="179600"/>
        <a:ext cx="3212375" cy="828726"/>
      </dsp:txXfrm>
    </dsp:sp>
    <dsp:sp modelId="{D444BDF0-9CD4-4B72-9FD5-692201A3FC4F}">
      <dsp:nvSpPr>
        <dsp:cNvPr id="0" name=""/>
        <dsp:cNvSpPr/>
      </dsp:nvSpPr>
      <dsp:spPr>
        <a:xfrm>
          <a:off x="29608" y="61216"/>
          <a:ext cx="1832179" cy="11479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entury Schoolbook" panose="02040604050505020304" pitchFamily="18" charset="0"/>
            </a:rPr>
            <a:t>Стеариновая кислота</a:t>
          </a:r>
        </a:p>
      </dsp:txBody>
      <dsp:txXfrm>
        <a:off x="85648" y="117256"/>
        <a:ext cx="1720099" cy="1035907"/>
      </dsp:txXfrm>
    </dsp:sp>
    <dsp:sp modelId="{03228FCA-C316-45EA-9115-32279D53E972}">
      <dsp:nvSpPr>
        <dsp:cNvPr id="0" name=""/>
        <dsp:cNvSpPr/>
      </dsp:nvSpPr>
      <dsp:spPr>
        <a:xfrm rot="5400000">
          <a:off x="2963881" y="236815"/>
          <a:ext cx="918390" cy="3257207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Противовоспалительное и ранозаживляющее действие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Активируют липидный обмен</a:t>
          </a:r>
        </a:p>
      </dsp:txBody>
      <dsp:txXfrm rot="-5400000">
        <a:off x="1794473" y="1451055"/>
        <a:ext cx="3212375" cy="828726"/>
      </dsp:txXfrm>
    </dsp:sp>
    <dsp:sp modelId="{E96BB68E-A609-4EF7-B946-70FF5D960B02}">
      <dsp:nvSpPr>
        <dsp:cNvPr id="0" name=""/>
        <dsp:cNvSpPr/>
      </dsp:nvSpPr>
      <dsp:spPr>
        <a:xfrm>
          <a:off x="0" y="1207126"/>
          <a:ext cx="1832179" cy="114798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Century Schoolbook" panose="02040604050505020304" pitchFamily="18" charset="0"/>
            </a:rPr>
            <a:t>Линолевая</a:t>
          </a:r>
          <a:r>
            <a:rPr lang="ru-RU" sz="1600" b="1" kern="1200" dirty="0">
              <a:latin typeface="Century Schoolbook" panose="02040604050505020304" pitchFamily="18" charset="0"/>
            </a:rPr>
            <a:t> и олеиновая кислоты</a:t>
          </a:r>
        </a:p>
      </dsp:txBody>
      <dsp:txXfrm>
        <a:off x="56040" y="1263166"/>
        <a:ext cx="1720099" cy="1035907"/>
      </dsp:txXfrm>
    </dsp:sp>
    <dsp:sp modelId="{7FB21DE1-1E38-4262-80AF-D46854A95689}">
      <dsp:nvSpPr>
        <dsp:cNvPr id="0" name=""/>
        <dsp:cNvSpPr/>
      </dsp:nvSpPr>
      <dsp:spPr>
        <a:xfrm rot="5400000">
          <a:off x="3001588" y="1357903"/>
          <a:ext cx="918390" cy="3257207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Противоаллергическое действие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В отличие от порошка какао, масло не содержит естественных аллергенов</a:t>
          </a:r>
        </a:p>
      </dsp:txBody>
      <dsp:txXfrm rot="-5400000">
        <a:off x="1832180" y="2572143"/>
        <a:ext cx="3212375" cy="828726"/>
      </dsp:txXfrm>
    </dsp:sp>
    <dsp:sp modelId="{F813FCA3-A44F-4169-A30C-C4786F0498B0}">
      <dsp:nvSpPr>
        <dsp:cNvPr id="0" name=""/>
        <dsp:cNvSpPr/>
      </dsp:nvSpPr>
      <dsp:spPr>
        <a:xfrm>
          <a:off x="0" y="2412513"/>
          <a:ext cx="1832179" cy="114798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entury Schoolbook" panose="02040604050505020304" pitchFamily="18" charset="0"/>
            </a:rPr>
            <a:t>Полифенолы</a:t>
          </a:r>
        </a:p>
      </dsp:txBody>
      <dsp:txXfrm>
        <a:off x="56040" y="2468553"/>
        <a:ext cx="1720099" cy="103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4B67-9E0C-4AC3-A2A4-D7019352AC64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57850-E46F-49C5-91AE-7F04D890F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0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7850-E46F-49C5-91AE-7F04D890F61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8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1DA32-B3D7-4D20-AEE1-FD3DF8EDF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D0A26-912B-45A4-B195-D26E2B82D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C3DCB-CD1E-4275-B1FC-A302943F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E156-8A7B-43B2-9460-DA6CDFEE3A05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3E4B9F-B93F-4C7D-B2D2-9860591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7F50F-BFFE-4BB8-B480-90F5538C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4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FE51A-8DA7-4BFC-ACD3-50C7AA7B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13D306-926E-4684-BCC0-524F4A42F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47AB9-1026-4C3E-A7D5-21F03042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2DCA-E765-46BA-A0EC-A642EC4A2023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C4E07-72C8-4A69-B917-85DDFF9B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F23E1-3588-4D53-A516-3D22E237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6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032489-F746-4228-B075-787762261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C2AEA-3A4B-4424-B25E-8DB506C8F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3C100-20ED-4294-A152-F0953599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5E8-4507-48EB-9798-46EA4503FD16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7E730-B660-4123-84B9-0F19946D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51BD9-1681-4FCD-B822-004089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96D16-D1E2-43A3-B097-3521FB5F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DF196-E36C-4513-930B-3694B62D9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806CB-6C1E-40F7-A0CE-6D233489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0AA8-FF5A-4AA3-A63C-59332E3FF12E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F41CE-B93F-44A2-AA28-AB039EC1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61C1A-9861-4CFA-87C5-9BAEEB2F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9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9AC74-4BE7-416E-A234-B68D8639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F4D3D-6F33-4B2B-8B41-795583C0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38ADB-4072-48F4-ABE5-7BB16897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24F4-CD6A-4DD8-AD04-D3C5AD367A64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CDB16-DED3-4FBF-8ABC-473DFEBC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FA098-3444-4CCB-9E19-4A93D8DE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3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B26A8-3AA3-46A9-8643-77A9544B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84477-EF0F-4CA0-B0A1-18B5FEA56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3C876F-EC96-4E1A-AC96-C27832D45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EBB997-5267-4FC5-B199-F8B691E0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5BCC-C4E1-4726-9BD6-CD96724F130E}" type="datetime1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7B3E7-3C13-4F14-B114-4600B468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27591-E4E2-4FDC-9495-2B869CC2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5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3271E-DB9D-4864-B5B9-93E75291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838F0D-AFD4-4679-B8A7-5D632EA69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9823C-6DA7-472C-BC9C-5931C57D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8A457-6BCB-4D64-8A3E-140C7DA17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8044A4-CFB1-4E81-A3A6-1268D0421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016154-461F-4522-8518-FB79B5E5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1D7-3767-4C8C-945A-AE1278799E70}" type="datetime1">
              <a:rPr lang="ru-RU" smtClean="0"/>
              <a:t>23.05.2019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2DCD57-72B6-4F45-A355-FE848B98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99FE9C-A5DF-41DA-9FB0-C5BF06C3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D8A40-0F7D-4D78-8834-B740141B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593CBB-604B-46BF-AA1E-0C4F1FA4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52D8-7EE3-4840-BA4A-1B7890BC5520}" type="datetime1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303C41-AD82-495E-95A8-65DF9142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5DBCB0-679F-4679-BF97-E87A3E79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2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ADA44-F652-48DF-8745-3969EC92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1AC-EE24-42CB-826D-65E41C3F1144}" type="datetime1">
              <a:rPr lang="ru-RU" smtClean="0"/>
              <a:t>23.05.2019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12A5F0-3713-4D27-BAC9-A47379BA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82A1BA-FBB5-48E4-9ADB-B2C13123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11280-2744-46D6-A0FA-3B657756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2D359-23EC-4D04-AF68-112CDC8C2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CA23F-1177-4C66-8846-42BD4BEA4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9D931-1480-4DEF-8792-76F61BE2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CC2-18D8-4800-BD34-0048BEE9BBCF}" type="datetime1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7EEAA-6E37-47EA-ABDA-CADE6B26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1118F3-2A53-4991-B69C-7B590D43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F3C78-87A0-4571-A607-85F783D2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989ED5-AEB8-400A-A6DC-F6A01F991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145F1-C073-4229-891A-C945087DF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71F522-BF14-424C-8A92-412135B6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E20-4D96-42C4-B4F4-B439F71DC643}" type="datetime1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BF326-0896-4D72-83A3-9B2DDBE8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9F6CDB-1577-426C-B648-E3019538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827E7-C9D0-4952-BC3C-3BE4EF84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6DB73-A50B-4BF4-BCCA-3BD69B875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296AA-7A0A-4E7D-9183-439AEC1D7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245A-9859-4346-94D6-B37FA4C3ABDE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FFF52-5566-4595-BA9C-B76773B8C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C05E8-0C94-4DFB-9805-EB64C5510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7E98-E036-4226-9A23-07E10FD9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j.Gen" TargetMode="External"/><Relationship Id="rId2" Type="http://schemas.openxmlformats.org/officeDocument/2006/relationships/hyperlink" Target="file:///\\Interfer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\\viruses.-2009.-1\-737-7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p.ru/guide/interferony.html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3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Relationship Id="rId1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j.Gen" TargetMode="External"/><Relationship Id="rId5" Type="http://schemas.openxmlformats.org/officeDocument/2006/relationships/hyperlink" Target="file:///\\Interferons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nateka.com/images/2251933.jpg">
            <a:extLst>
              <a:ext uri="{FF2B5EF4-FFF2-40B4-BE49-F238E27FC236}">
                <a16:creationId xmlns:a16="http://schemas.microsoft.com/office/drawing/2014/main" id="{6257C4A0-A831-479C-A36D-7607A44B8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r="-2" b="146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4" descr="Изображение выглядит как человек, ест, мальчик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FC40F31-8F5A-49E1-9237-CFFA389117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" b="-1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2EC9E-207D-443C-9C17-E9D04E38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683" y="5390888"/>
            <a:ext cx="6865257" cy="131166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Косенкова Тамара </a:t>
            </a:r>
            <a:r>
              <a:rPr lang="en-US" sz="2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Васильевна</a:t>
            </a:r>
            <a:b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en-US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д.м.н</a:t>
            </a:r>
            <a: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., </a:t>
            </a:r>
            <a:r>
              <a:rPr lang="en-US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профессор</a:t>
            </a:r>
            <a:b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ФГБУ НМИЦ </a:t>
            </a:r>
            <a:r>
              <a:rPr lang="en-US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им</a:t>
            </a:r>
            <a: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. В.А. </a:t>
            </a:r>
            <a:r>
              <a:rPr lang="en-US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Алмазова</a:t>
            </a:r>
            <a: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Минздрава</a:t>
            </a:r>
            <a: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России</a:t>
            </a:r>
            <a:b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en-US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Санкт-Петербург</a:t>
            </a:r>
            <a: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br>
              <a:rPr lang="en-US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en-US" sz="18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0EEC25-8214-47A4-8014-C61E2046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745574" cy="45948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endParaRPr lang="ru-RU" sz="20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5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Интерфероны: мифы и реальность</a:t>
            </a:r>
            <a:r>
              <a:rPr lang="en-US" sz="5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.</a:t>
            </a:r>
            <a:endParaRPr lang="ru-RU" sz="58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5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ru-RU" sz="39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Применение в клинической  практике</a:t>
            </a:r>
            <a:endParaRPr lang="en-US" sz="39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2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2EBE54-F3C6-436C-A5B1-57F3102C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391" y="2068197"/>
            <a:ext cx="7552453" cy="4067343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TOLRs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рассматриваются как важнейшие факторы, распознающие инфекционные агенты.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Активация системы </a:t>
            </a:r>
            <a:r>
              <a:rPr lang="en-US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TOLRs</a:t>
            </a:r>
            <a:r>
              <a:rPr lang="ru-RU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инициирует первичный врожденный и поздний адаптивный иммунный ответ.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После активации </a:t>
            </a:r>
            <a:r>
              <a:rPr lang="en-US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TOL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-рецепторы  активируют транскрипционные факторы, что ведет к повышению экспрессии  нескольких сотен генов </a:t>
            </a:r>
            <a:r>
              <a:rPr lang="ru-RU" sz="24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провоспалительных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цитокинов, в первую очередь,  IFN-a/b – отвечающих генов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4DDAF-7312-469C-920C-CB5BCDFA9010}"/>
              </a:ext>
            </a:extLst>
          </p:cNvPr>
          <p:cNvSpPr txBox="1"/>
          <p:nvPr/>
        </p:nvSpPr>
        <p:spPr>
          <a:xfrm>
            <a:off x="-27391" y="6190769"/>
            <a:ext cx="12146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i="1" dirty="0" err="1">
                <a:latin typeface="Century Schoolbook" panose="02040604050505020304" pitchFamily="18" charset="0"/>
              </a:rPr>
              <a:t>Galiana</a:t>
            </a:r>
            <a:r>
              <a:rPr lang="en-US" sz="1000" i="1" dirty="0">
                <a:latin typeface="Century Schoolbook" panose="02040604050505020304" pitchFamily="18" charset="0"/>
              </a:rPr>
              <a:t>- </a:t>
            </a:r>
            <a:r>
              <a:rPr lang="en-US" sz="1000" i="1" dirty="0" err="1">
                <a:latin typeface="Century Schoolbook" panose="02040604050505020304" pitchFamily="18" charset="0"/>
              </a:rPr>
              <a:t>Arnous</a:t>
            </a:r>
            <a:r>
              <a:rPr lang="en-US" sz="1000" i="1" dirty="0">
                <a:latin typeface="Century Schoolbook" panose="02040604050505020304" pitchFamily="18" charset="0"/>
              </a:rPr>
              <a:t> D </a:t>
            </a:r>
            <a:r>
              <a:rPr lang="ru-RU" sz="1000" i="1" dirty="0">
                <a:latin typeface="Century Schoolbook" panose="02040604050505020304" pitchFamily="18" charset="0"/>
              </a:rPr>
              <a:t>, </a:t>
            </a:r>
            <a:r>
              <a:rPr lang="en-US" sz="1000" i="1" dirty="0" err="1">
                <a:latin typeface="Century Schoolbook" panose="02040604050505020304" pitchFamily="18" charset="0"/>
              </a:rPr>
              <a:t>Imler</a:t>
            </a:r>
            <a:r>
              <a:rPr lang="en-US" sz="1000" i="1" dirty="0">
                <a:latin typeface="Century Schoolbook" panose="02040604050505020304" pitchFamily="18" charset="0"/>
              </a:rPr>
              <a:t> J.\\Toll-like receptors and innate antiviral immunity\\Tissue Antigens.-2006 Apr.-67(4).-267-276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i="1" dirty="0">
                <a:latin typeface="Century Schoolbook" panose="02040604050505020304" pitchFamily="18" charset="0"/>
              </a:rPr>
              <a:t>Randall R.E.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 err="1">
                <a:latin typeface="Century Schoolbook" panose="02040604050505020304" pitchFamily="18" charset="0"/>
              </a:rPr>
              <a:t>GoodbournsS</a:t>
            </a:r>
            <a:r>
              <a:rPr lang="en-US" sz="1000" i="1" dirty="0">
                <a:latin typeface="Century Schoolbook" panose="02040604050505020304" pitchFamily="18" charset="0"/>
              </a:rPr>
              <a:t>. </a:t>
            </a:r>
            <a:r>
              <a:rPr lang="en-US" sz="1000" i="1" dirty="0">
                <a:latin typeface="Century Schoolbook" panose="02040604050505020304" pitchFamily="18" charset="0"/>
                <a:hlinkClick r:id="rId2" action="ppaction://hlinkfile"/>
              </a:rPr>
              <a:t>\\Interferons</a:t>
            </a:r>
            <a:r>
              <a:rPr lang="en-US" sz="1000" i="1" dirty="0">
                <a:latin typeface="Century Schoolbook" panose="02040604050505020304" pitchFamily="18" charset="0"/>
              </a:rPr>
              <a:t> and viruses</a:t>
            </a:r>
            <a:r>
              <a:rPr lang="ru-RU" sz="1000" i="1" dirty="0">
                <a:latin typeface="Century Schoolbook" panose="02040604050505020304" pitchFamily="18" charset="0"/>
              </a:rPr>
              <a:t> : </a:t>
            </a:r>
            <a:r>
              <a:rPr lang="en-US" sz="1000" i="1" dirty="0">
                <a:latin typeface="Century Schoolbook" panose="02040604050505020304" pitchFamily="18" charset="0"/>
              </a:rPr>
              <a:t>an  interplay between  induction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signalling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antiviral responses and virus countermeasures </a:t>
            </a:r>
            <a:r>
              <a:rPr lang="en-US" sz="1000" i="1" dirty="0">
                <a:latin typeface="Century Schoolbook" panose="02040604050505020304" pitchFamily="18" charset="0"/>
                <a:hlinkClick r:id="rId3" action="ppaction://hlinkfile"/>
              </a:rPr>
              <a:t>\\j.Gen</a:t>
            </a:r>
            <a:r>
              <a:rPr lang="en-US" sz="1000" i="1" dirty="0">
                <a:latin typeface="Century Schoolbook" panose="02040604050505020304" pitchFamily="18" charset="0"/>
              </a:rPr>
              <a:t>. </a:t>
            </a:r>
            <a:r>
              <a:rPr lang="en-US" sz="1000" i="1" dirty="0" err="1">
                <a:latin typeface="Century Schoolbook" panose="02040604050505020304" pitchFamily="18" charset="0"/>
              </a:rPr>
              <a:t>Virol</a:t>
            </a:r>
            <a:r>
              <a:rPr lang="en-US" sz="1000" i="1" dirty="0">
                <a:latin typeface="Century Schoolbook" panose="02040604050505020304" pitchFamily="18" charset="0"/>
              </a:rPr>
              <a:t>. -2008.-89.-1-47</a:t>
            </a:r>
            <a:endParaRPr lang="ru-RU" sz="1000" i="1" dirty="0">
              <a:latin typeface="Century Schoolbook" panose="020406040505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000" i="1" dirty="0">
              <a:latin typeface="Century Schoolbook" panose="020406040505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BEDEB5-C9E3-41F5-97F2-728FAEA2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1" y="18256"/>
            <a:ext cx="12146366" cy="7987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Механизм активации процесса синтеза  интерферонов </a:t>
            </a:r>
          </a:p>
        </p:txBody>
      </p:sp>
      <p:pic>
        <p:nvPicPr>
          <p:cNvPr id="7170" name="Picture 2" descr="http://molpharm.aspetjournals.org/content/molpharm/92/2/175/F2.large.jpg">
            <a:extLst>
              <a:ext uri="{FF2B5EF4-FFF2-40B4-BE49-F238E27FC236}">
                <a16:creationId xmlns:a16="http://schemas.microsoft.com/office/drawing/2014/main" id="{76B68D73-8A7F-47D4-A289-D355ABBF5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10" y="2514026"/>
            <a:ext cx="4666938" cy="35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3D29315-28A1-48D6-8559-537743E6555F}"/>
              </a:ext>
            </a:extLst>
          </p:cNvPr>
          <p:cNvSpPr/>
          <p:nvPr/>
        </p:nvSpPr>
        <p:spPr>
          <a:xfrm>
            <a:off x="1966149" y="1078930"/>
            <a:ext cx="303766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TOLR</a:t>
            </a:r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-зависимый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BFA16ED-C13F-4573-A4EE-BA726B48A01C}"/>
              </a:ext>
            </a:extLst>
          </p:cNvPr>
          <p:cNvSpPr/>
          <p:nvPr/>
        </p:nvSpPr>
        <p:spPr>
          <a:xfrm>
            <a:off x="7616714" y="1124919"/>
            <a:ext cx="30376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TOLR</a:t>
            </a:r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-независимый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42CB089-3095-44A4-B9A8-61E7B5F9EFCD}"/>
              </a:ext>
            </a:extLst>
          </p:cNvPr>
          <p:cNvCxnSpPr>
            <a:stCxn id="5" idx="2"/>
            <a:endCxn id="2" idx="0"/>
          </p:cNvCxnSpPr>
          <p:nvPr/>
        </p:nvCxnSpPr>
        <p:spPr>
          <a:xfrm flipH="1">
            <a:off x="3484983" y="816966"/>
            <a:ext cx="2616931" cy="26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A597138-28C7-48EC-B4BF-E6CA02D1CA1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101914" y="816966"/>
            <a:ext cx="3033634" cy="307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5CDD18EA-9AEA-46D2-8A9B-6E658703EEE5}"/>
              </a:ext>
            </a:extLst>
          </p:cNvPr>
          <p:cNvSpPr txBox="1">
            <a:spLocks/>
          </p:cNvSpPr>
          <p:nvPr/>
        </p:nvSpPr>
        <p:spPr>
          <a:xfrm>
            <a:off x="6095999" y="2189055"/>
            <a:ext cx="6079098" cy="30309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Выделившиеся из инфицированных  вирусом клеток IFN </a:t>
            </a:r>
            <a:r>
              <a:rPr lang="en-US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</a:t>
            </a:r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типа воздействуют на соседние незараженные клетки, активируя в них противовирусные защитные механизмы, что переводит клетку в </a:t>
            </a:r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«противовирусный статус». </a:t>
            </a:r>
          </a:p>
        </p:txBody>
      </p:sp>
      <p:pic>
        <p:nvPicPr>
          <p:cNvPr id="15" name="Picture 2" descr="http://borodavkam-net.ru/wp-content/uploads/2017/03/interferony.jpg">
            <a:extLst>
              <a:ext uri="{FF2B5EF4-FFF2-40B4-BE49-F238E27FC236}">
                <a16:creationId xmlns:a16="http://schemas.microsoft.com/office/drawing/2014/main" id="{B06B3CED-D0E4-4372-A8D1-4F5A33D0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150479"/>
            <a:ext cx="6231081" cy="406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41283-8851-406B-A13A-48C8ADF42661}"/>
              </a:ext>
            </a:extLst>
          </p:cNvPr>
          <p:cNvSpPr txBox="1"/>
          <p:nvPr/>
        </p:nvSpPr>
        <p:spPr>
          <a:xfrm>
            <a:off x="28731" y="6476455"/>
            <a:ext cx="1193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latin typeface="Century Schoolbook" panose="02040604050505020304" pitchFamily="18" charset="0"/>
              </a:rPr>
              <a:t>Galiana</a:t>
            </a:r>
            <a:r>
              <a:rPr lang="en-US" sz="1000" i="1" dirty="0">
                <a:latin typeface="Century Schoolbook" panose="02040604050505020304" pitchFamily="18" charset="0"/>
              </a:rPr>
              <a:t>- </a:t>
            </a:r>
            <a:r>
              <a:rPr lang="en-US" sz="1000" i="1" dirty="0" err="1">
                <a:latin typeface="Century Schoolbook" panose="02040604050505020304" pitchFamily="18" charset="0"/>
              </a:rPr>
              <a:t>Arnous</a:t>
            </a:r>
            <a:r>
              <a:rPr lang="en-US" sz="1000" i="1" dirty="0">
                <a:latin typeface="Century Schoolbook" panose="02040604050505020304" pitchFamily="18" charset="0"/>
              </a:rPr>
              <a:t> D </a:t>
            </a:r>
            <a:r>
              <a:rPr lang="ru-RU" sz="1000" i="1" dirty="0">
                <a:latin typeface="Century Schoolbook" panose="02040604050505020304" pitchFamily="18" charset="0"/>
              </a:rPr>
              <a:t>, </a:t>
            </a:r>
            <a:r>
              <a:rPr lang="en-US" sz="1000" i="1" dirty="0" err="1">
                <a:latin typeface="Century Schoolbook" panose="02040604050505020304" pitchFamily="18" charset="0"/>
              </a:rPr>
              <a:t>Imler</a:t>
            </a:r>
            <a:r>
              <a:rPr lang="en-US" sz="1000" i="1" dirty="0">
                <a:latin typeface="Century Schoolbook" panose="02040604050505020304" pitchFamily="18" charset="0"/>
              </a:rPr>
              <a:t> J.\\Toll-like receptors and innate antiviral immunity\\Tissue Antigens.-2006 Apr.-67(4).-267-276</a:t>
            </a:r>
          </a:p>
          <a:p>
            <a:r>
              <a:rPr lang="en-US" sz="1000" i="1" dirty="0">
                <a:latin typeface="Century Schoolbook" panose="02040604050505020304" pitchFamily="18" charset="0"/>
              </a:rPr>
              <a:t>Randall R.E.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 err="1">
                <a:latin typeface="Century Schoolbook" panose="02040604050505020304" pitchFamily="18" charset="0"/>
              </a:rPr>
              <a:t>GoodbournsS</a:t>
            </a:r>
            <a:r>
              <a:rPr lang="en-US" sz="1000" i="1" dirty="0">
                <a:latin typeface="Century Schoolbook" panose="02040604050505020304" pitchFamily="18" charset="0"/>
              </a:rPr>
              <a:t>. </a:t>
            </a:r>
            <a:r>
              <a:rPr lang="en-US" sz="1000" i="1" dirty="0">
                <a:latin typeface="Century Schoolbook" panose="02040604050505020304" pitchFamily="18" charset="0"/>
                <a:hlinkClick r:id="rId2" action="ppaction://hlinkfile"/>
              </a:rPr>
              <a:t>\\Interferons</a:t>
            </a:r>
            <a:r>
              <a:rPr lang="en-US" sz="1000" i="1" dirty="0">
                <a:latin typeface="Century Schoolbook" panose="02040604050505020304" pitchFamily="18" charset="0"/>
              </a:rPr>
              <a:t> and viruses</a:t>
            </a:r>
            <a:r>
              <a:rPr lang="ru-RU" sz="1000" i="1" dirty="0">
                <a:latin typeface="Century Schoolbook" panose="02040604050505020304" pitchFamily="18" charset="0"/>
              </a:rPr>
              <a:t> : </a:t>
            </a:r>
            <a:r>
              <a:rPr lang="en-US" sz="1000" i="1" dirty="0">
                <a:latin typeface="Century Schoolbook" panose="02040604050505020304" pitchFamily="18" charset="0"/>
              </a:rPr>
              <a:t>an  interplay between  induction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signalling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antiviral responses and virus countermeasures </a:t>
            </a:r>
            <a:r>
              <a:rPr lang="en-US" sz="1000" i="1" dirty="0">
                <a:latin typeface="Century Schoolbook" panose="02040604050505020304" pitchFamily="18" charset="0"/>
                <a:hlinkClick r:id="rId3" action="ppaction://hlinkfile"/>
              </a:rPr>
              <a:t>\\j.Gen</a:t>
            </a:r>
            <a:r>
              <a:rPr lang="en-US" sz="1000" i="1" dirty="0">
                <a:latin typeface="Century Schoolbook" panose="02040604050505020304" pitchFamily="18" charset="0"/>
              </a:rPr>
              <a:t>. </a:t>
            </a:r>
            <a:r>
              <a:rPr lang="en-US" sz="1000" i="1" dirty="0" err="1">
                <a:latin typeface="Century Schoolbook" panose="02040604050505020304" pitchFamily="18" charset="0"/>
              </a:rPr>
              <a:t>Virol</a:t>
            </a:r>
            <a:r>
              <a:rPr lang="en-US" sz="1000" i="1" dirty="0">
                <a:latin typeface="Century Schoolbook" panose="02040604050505020304" pitchFamily="18" charset="0"/>
              </a:rPr>
              <a:t>. -2008.-89.-1-47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D1992D-7C5A-4676-958B-B65A17C4C6B3}"/>
              </a:ext>
            </a:extLst>
          </p:cNvPr>
          <p:cNvSpPr/>
          <p:nvPr/>
        </p:nvSpPr>
        <p:spPr>
          <a:xfrm>
            <a:off x="45634" y="5713059"/>
            <a:ext cx="1214636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Вирусы, высвобождаемые из первично  инфицированных клеток, </a:t>
            </a:r>
            <a:r>
              <a:rPr lang="ru-RU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неэффективно реплицируют в клетках,  находящихся в состоянии «противовирусного статуса»  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3D948D26-9B26-4FB5-8A01-179D50447062}"/>
              </a:ext>
            </a:extLst>
          </p:cNvPr>
          <p:cNvSpPr/>
          <p:nvPr/>
        </p:nvSpPr>
        <p:spPr>
          <a:xfrm>
            <a:off x="8280664" y="5042604"/>
            <a:ext cx="1934777" cy="690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8" grpId="0"/>
      <p:bldP spid="1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1FF16-DF64-4F8B-88F4-C1326B32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803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ru-RU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ru-RU" sz="31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Механизм универсального противовирусного действия </a:t>
            </a:r>
            <a:r>
              <a:rPr lang="en-US" sz="31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ru-RU" sz="31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 заключается в </a:t>
            </a:r>
            <a:r>
              <a:rPr lang="ru-RU" sz="31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регуляции синтеза нуклеиновых кислот вирусов путем:</a:t>
            </a:r>
            <a:r>
              <a:rPr lang="ru-RU" sz="31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br>
              <a:rPr lang="ru-RU" sz="31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ru-RU" sz="31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B8546D-E2BF-4C03-BE1A-77FDA97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D1C5C2-8316-4EDC-A5D1-C4CCFFB2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BC6-9D13-4302-A920-639A5758660F}" type="slidenum">
              <a:rPr lang="ru-RU" smtClean="0"/>
              <a:t>11</a:t>
            </a:fld>
            <a:endParaRPr lang="ru-RU"/>
          </a:p>
        </p:txBody>
      </p:sp>
      <p:pic>
        <p:nvPicPr>
          <p:cNvPr id="8" name="Picture 2" descr="https://kdshives.files.wordpress.com/2012/10/ludewig-cervantes-nature-13-13-2012-fig-12.jpg">
            <a:extLst>
              <a:ext uri="{FF2B5EF4-FFF2-40B4-BE49-F238E27FC236}">
                <a16:creationId xmlns:a16="http://schemas.microsoft.com/office/drawing/2014/main" id="{B3F79592-0A4A-41DA-9AD7-F67A527A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35" y="3619893"/>
            <a:ext cx="8908330" cy="323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236ABF-E5D5-40F9-ABCE-37CB11379A37}"/>
              </a:ext>
            </a:extLst>
          </p:cNvPr>
          <p:cNvSpPr/>
          <p:nvPr/>
        </p:nvSpPr>
        <p:spPr>
          <a:xfrm>
            <a:off x="200886" y="1911236"/>
            <a:ext cx="554003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активации ферментов и ингибиторов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блокирующих трансляцию вирусных нуклеиновых кислот;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C4BE8C-6BD4-4662-ACB5-0842B6BFE6A3}"/>
              </a:ext>
            </a:extLst>
          </p:cNvPr>
          <p:cNvSpPr/>
          <p:nvPr/>
        </p:nvSpPr>
        <p:spPr>
          <a:xfrm>
            <a:off x="5982660" y="1911236"/>
            <a:ext cx="545833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активации нуклеаз – 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ферментов, разрушающих свободные (вирусные) нуклеиновые кислоты; </a:t>
            </a:r>
            <a:endParaRPr lang="ru-RU" sz="2400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D5497C2-A070-40AF-BC86-7D10724DE0B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2970905" y="1348033"/>
            <a:ext cx="3125095" cy="56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5440EDD-FC9E-4232-A09A-9D1262C4C8D8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>
            <a:off x="6096000" y="1348033"/>
            <a:ext cx="2615829" cy="56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5A2E8C8-38EC-491D-816E-C205CF9FA9DE}"/>
              </a:ext>
            </a:extLst>
          </p:cNvPr>
          <p:cNvSpPr/>
          <p:nvPr/>
        </p:nvSpPr>
        <p:spPr>
          <a:xfrm>
            <a:off x="25705" y="1355228"/>
            <a:ext cx="12188624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После связывания молекулы IFN  со специфическими </a:t>
            </a:r>
            <a:r>
              <a:rPr lang="ru-RU" sz="20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интерфероновыми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рецепторами на поверхности здоровых клеток происходит активация в клетках группы генов  (локализованных у человека в 21-й хромосоме) и синтез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более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20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новых внутриклеточных белков, способствующих возникновению резистентности к вирусам.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D4C2918-A75F-40E6-B015-FAB88867DF8F}"/>
              </a:ext>
            </a:extLst>
          </p:cNvPr>
          <p:cNvSpPr/>
          <p:nvPr/>
        </p:nvSpPr>
        <p:spPr>
          <a:xfrm>
            <a:off x="115001" y="2993639"/>
            <a:ext cx="12192000" cy="36910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EF61688-587E-40A5-B1A9-E56E6F0244AD}"/>
              </a:ext>
            </a:extLst>
          </p:cNvPr>
          <p:cNvSpPr/>
          <p:nvPr/>
        </p:nvSpPr>
        <p:spPr>
          <a:xfrm>
            <a:off x="63239" y="3350276"/>
            <a:ext cx="5945516" cy="14207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2',5'-олигоаденилатсинтетаза 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активирует фермент РНК-азу L, которая приводит к повреждению вирусной РНК и ее  расщеплению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51D4775-6310-4113-B9AA-36EF19AA0AB0}"/>
              </a:ext>
            </a:extLst>
          </p:cNvPr>
          <p:cNvSpPr/>
          <p:nvPr/>
        </p:nvSpPr>
        <p:spPr>
          <a:xfrm>
            <a:off x="6488220" y="3343442"/>
            <a:ext cx="5945516" cy="138692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Протеинкиназа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инактивирует удлинение пептидных цепей вирусных белков, что способствует торможению их синтеза</a:t>
            </a:r>
            <a:endParaRPr lang="ru-RU" sz="2000" dirty="0">
              <a:solidFill>
                <a:srgbClr val="0070C0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962E3F9-5ADE-4DD0-9667-D29475BD4CEB}"/>
              </a:ext>
            </a:extLst>
          </p:cNvPr>
          <p:cNvCxnSpPr>
            <a:cxnSpLocks/>
            <a:stCxn id="20" idx="0"/>
          </p:cNvCxnSpPr>
          <p:nvPr/>
        </p:nvCxnSpPr>
        <p:spPr>
          <a:xfrm flipH="1">
            <a:off x="2933615" y="2993639"/>
            <a:ext cx="3277386" cy="375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3EC37F9-5B3C-4582-ABD3-82FCF4E6C2E7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>
            <a:off x="6211001" y="2993639"/>
            <a:ext cx="3249977" cy="349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B3FBCDF-35FE-4B11-AE26-59D3850CE1AB}"/>
              </a:ext>
            </a:extLst>
          </p:cNvPr>
          <p:cNvSpPr/>
          <p:nvPr/>
        </p:nvSpPr>
        <p:spPr>
          <a:xfrm>
            <a:off x="163034" y="5382348"/>
            <a:ext cx="11913965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Century Schoolbook" panose="02040604050505020304" pitchFamily="18" charset="0"/>
              </a:rPr>
              <a:t>Эти механизмы реализуют противовирусный эффект, приводя к подавлению репликации вируса.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 результате новые вирусные частицы либо вовсе не формируются, либо их число уменьшается в десятки или сотни раз.</a:t>
            </a:r>
          </a:p>
        </p:txBody>
      </p:sp>
    </p:spTree>
    <p:extLst>
      <p:ext uri="{BB962C8B-B14F-4D97-AF65-F5344CB8AC3E}">
        <p14:creationId xmlns:p14="http://schemas.microsoft.com/office/powerpoint/2010/main" val="15482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F04D07-05D1-45B4-B529-E2F73447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4" y="947406"/>
            <a:ext cx="7123471" cy="2236568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 последние годы показано, что IFN обладают также </a:t>
            </a:r>
            <a:r>
              <a:rPr lang="ru-RU" sz="3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антибактериальным эффектом</a:t>
            </a:r>
            <a:r>
              <a:rPr lang="ru-RU" sz="3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3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 основе которого лежит способность IFN индуцировать активность некоторых ферментов в пораженной клетке:</a:t>
            </a:r>
          </a:p>
          <a:p>
            <a:endParaRPr lang="ru-RU" sz="34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77D3F2-2E83-4130-A081-19039DA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DA23651-84D7-439B-90A5-2BBCA91F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66925" cy="9291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Антибактериальный эффект интерферонов</a:t>
            </a:r>
          </a:p>
        </p:txBody>
      </p:sp>
      <p:pic>
        <p:nvPicPr>
          <p:cNvPr id="7" name="Объект 5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85B23A5-BCC1-4216-9CFB-87BC3DA24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54" y="1145259"/>
            <a:ext cx="4939272" cy="361918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71A931A-A416-4323-AA57-4B91AB0EDDF8}"/>
              </a:ext>
            </a:extLst>
          </p:cNvPr>
          <p:cNvSpPr/>
          <p:nvPr/>
        </p:nvSpPr>
        <p:spPr>
          <a:xfrm>
            <a:off x="4047322" y="4844028"/>
            <a:ext cx="4423540" cy="1877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NO-синтетазы приводит к продукции NO – мощного бактерицидного фактора, способствующего разрушению бактериальной клетки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ED1966-4391-4AAF-99FE-98BF60882E32}"/>
              </a:ext>
            </a:extLst>
          </p:cNvPr>
          <p:cNvSpPr/>
          <p:nvPr/>
        </p:nvSpPr>
        <p:spPr>
          <a:xfrm>
            <a:off x="25074" y="3594443"/>
            <a:ext cx="3823983" cy="3151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Индоламин-2,3-дезоксигеназа -  приводит к снижению внутриклеточного содержания L-триптофана, что, в свою очередь, является причиной гибели бактериальной клетки в связи с нарушением метаболизма;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D3D17E-B3F3-4F2E-B3D3-4AF038A7C7B0}"/>
              </a:ext>
            </a:extLst>
          </p:cNvPr>
          <p:cNvSpPr/>
          <p:nvPr/>
        </p:nvSpPr>
        <p:spPr>
          <a:xfrm>
            <a:off x="8669125" y="5461793"/>
            <a:ext cx="3352985" cy="12596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IFN 1 типа активируют макрофаги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2832032-711A-419F-B694-F7C6AD2B4627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flipH="1">
            <a:off x="1937066" y="3183974"/>
            <a:ext cx="1649744" cy="410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4F4A9D3-B35D-4A2A-A0C1-11FE02132645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3586810" y="3183974"/>
            <a:ext cx="2672282" cy="166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2695FCE-B310-488E-9FE7-0BFA91F736AE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3586810" y="3183974"/>
            <a:ext cx="6758808" cy="2277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9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50B68-ED27-434E-90D9-14EF267B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042" y="1815113"/>
            <a:ext cx="4699414" cy="335121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Вирусы могут ускользать от интерферонов, а также ингибировать  их действие путем нарушения продукции интерферонов через разнообразные механизмы</a:t>
            </a:r>
            <a:b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7788CD-14DB-4883-B60A-2BA01495E309}"/>
              </a:ext>
            </a:extLst>
          </p:cNvPr>
          <p:cNvSpPr/>
          <p:nvPr/>
        </p:nvSpPr>
        <p:spPr>
          <a:xfrm>
            <a:off x="0" y="5277813"/>
            <a:ext cx="11862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i="1" dirty="0">
                <a:latin typeface="Century Schoolbook" panose="02040604050505020304" pitchFamily="18" charset="0"/>
              </a:rPr>
              <a:t>Weber F.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Kochs</a:t>
            </a:r>
            <a:r>
              <a:rPr lang="en-US" sz="1000" i="1" dirty="0">
                <a:latin typeface="Century Schoolbook" panose="02040604050505020304" pitchFamily="18" charset="0"/>
              </a:rPr>
              <a:t> G.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Haller O. \\ Inverse interference</a:t>
            </a:r>
            <a:r>
              <a:rPr lang="ru-RU" sz="1000" i="1" dirty="0">
                <a:latin typeface="Century Schoolbook" panose="02040604050505020304" pitchFamily="18" charset="0"/>
              </a:rPr>
              <a:t>: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hou</a:t>
            </a:r>
            <a:r>
              <a:rPr lang="en-US" sz="1000" i="1" dirty="0">
                <a:latin typeface="Century Schoolbook" panose="02040604050505020304" pitchFamily="18" charset="0"/>
              </a:rPr>
              <a:t> viruses fight the interferon system \\ Viral Immunol.  - 2004 17 (4).-498-515.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Guidotti</a:t>
            </a:r>
            <a:r>
              <a:rPr lang="en-US" sz="1000" i="1" dirty="0">
                <a:latin typeface="Century Schoolbook" panose="02040604050505020304" pitchFamily="18" charset="0"/>
              </a:rPr>
              <a:t> L.G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Chisari</a:t>
            </a:r>
            <a:r>
              <a:rPr lang="en-US" sz="1000" i="1" dirty="0">
                <a:latin typeface="Century Schoolbook" panose="02040604050505020304" pitchFamily="18" charset="0"/>
              </a:rPr>
              <a:t> F.V.</a:t>
            </a:r>
            <a:r>
              <a:rPr lang="ru-RU" sz="1000" i="1" dirty="0">
                <a:latin typeface="Century Schoolbook" panose="02040604050505020304" pitchFamily="18" charset="0"/>
              </a:rPr>
              <a:t>, </a:t>
            </a:r>
            <a:r>
              <a:rPr lang="en-US" sz="1000" i="1" dirty="0">
                <a:latin typeface="Century Schoolbook" panose="02040604050505020304" pitchFamily="18" charset="0"/>
              </a:rPr>
              <a:t>\\ Noncytolytic </a:t>
            </a:r>
            <a:r>
              <a:rPr lang="en-US" sz="1000" i="1" dirty="0" err="1">
                <a:latin typeface="Century Schoolbook" panose="02040604050505020304" pitchFamily="18" charset="0"/>
              </a:rPr>
              <a:t>cjutrol</a:t>
            </a:r>
            <a:r>
              <a:rPr lang="en-US" sz="1000" i="1" dirty="0">
                <a:latin typeface="Century Schoolbook" panose="02040604050505020304" pitchFamily="18" charset="0"/>
              </a:rPr>
              <a:t> of viral infection by the innate and adaptive immune </a:t>
            </a:r>
            <a:r>
              <a:rPr lang="en-US" sz="1000" i="1" dirty="0" err="1">
                <a:latin typeface="Century Schoolbook" panose="02040604050505020304" pitchFamily="18" charset="0"/>
              </a:rPr>
              <a:t>respons</a:t>
            </a:r>
            <a:r>
              <a:rPr lang="en-US" sz="1000" i="1" dirty="0">
                <a:latin typeface="Century Schoolbook" panose="02040604050505020304" pitchFamily="18" charset="0"/>
              </a:rPr>
              <a:t> \\ </a:t>
            </a:r>
            <a:r>
              <a:rPr lang="en-US" sz="1000" i="1" dirty="0" err="1">
                <a:latin typeface="Century Schoolbook" panose="02040604050505020304" pitchFamily="18" charset="0"/>
              </a:rPr>
              <a:t>Annu</a:t>
            </a:r>
            <a:r>
              <a:rPr lang="en-US" sz="1000" i="1" dirty="0">
                <a:latin typeface="Century Schoolbook" panose="02040604050505020304" pitchFamily="18" charset="0"/>
              </a:rPr>
              <a:t> Rev Immunol. – 2—1.- 19.- 65-91.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Swedan</a:t>
            </a:r>
            <a:r>
              <a:rPr lang="en-US" sz="1000" i="1" dirty="0">
                <a:latin typeface="Century Schoolbook" panose="02040604050505020304" pitchFamily="18" charset="0"/>
              </a:rPr>
              <a:t> S.</a:t>
            </a:r>
            <a:r>
              <a:rPr lang="ru-RU" sz="1000" i="1" dirty="0">
                <a:latin typeface="Century Schoolbook" panose="02040604050505020304" pitchFamily="18" charset="0"/>
              </a:rPr>
              <a:t>, </a:t>
            </a:r>
            <a:r>
              <a:rPr lang="en-US" sz="1000" i="1" dirty="0" err="1">
                <a:latin typeface="Century Schoolbook" panose="02040604050505020304" pitchFamily="18" charset="0"/>
              </a:rPr>
              <a:t>Muciyenko</a:t>
            </a:r>
            <a:r>
              <a:rPr lang="en-US" sz="1000" i="1" dirty="0">
                <a:latin typeface="Century Schoolbook" panose="02040604050505020304" pitchFamily="18" charset="0"/>
              </a:rPr>
              <a:t> A.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Barik S.\\ Respiratory syncytial virus nonstructural proteins decrease levels of multiple </a:t>
            </a:r>
            <a:r>
              <a:rPr lang="en-US" sz="1000" i="1" dirty="0" err="1">
                <a:latin typeface="Century Schoolbook" panose="02040604050505020304" pitchFamily="18" charset="0"/>
              </a:rPr>
              <a:t>membersof</a:t>
            </a:r>
            <a:r>
              <a:rPr lang="en-US" sz="1000" i="1" dirty="0">
                <a:latin typeface="Century Schoolbook" panose="02040604050505020304" pitchFamily="18" charset="0"/>
              </a:rPr>
              <a:t>  the cellular interferon pathway \\ J. </a:t>
            </a:r>
            <a:r>
              <a:rPr lang="en-US" sz="1000" i="1" dirty="0" err="1">
                <a:latin typeface="Century Schoolbook" panose="02040604050505020304" pitchFamily="18" charset="0"/>
              </a:rPr>
              <a:t>Virol</a:t>
            </a:r>
            <a:r>
              <a:rPr lang="en-US" sz="1000" i="1" dirty="0">
                <a:latin typeface="Century Schoolbook" panose="02040604050505020304" pitchFamily="18" charset="0"/>
              </a:rPr>
              <a:t>. – 2009. 83. – 9682-9693</a:t>
            </a:r>
            <a:endParaRPr lang="ru-RU" sz="1000" i="1" dirty="0">
              <a:latin typeface="Century Schoolbook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i="1" dirty="0" err="1">
                <a:latin typeface="Century Schoolbook" panose="02040604050505020304" pitchFamily="18" charset="0"/>
              </a:rPr>
              <a:t>Dinviddie</a:t>
            </a:r>
            <a:r>
              <a:rPr lang="en-US" sz="1000" i="1" dirty="0">
                <a:latin typeface="Century Schoolbook" panose="02040604050505020304" pitchFamily="18" charset="0"/>
              </a:rPr>
              <a:t> D.L.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Harrod K.</a:t>
            </a:r>
            <a:r>
              <a:rPr lang="ru-RU" sz="1000" i="1" dirty="0">
                <a:latin typeface="Century Schoolbook" panose="02040604050505020304" pitchFamily="18" charset="0"/>
              </a:rPr>
              <a:t>\\</a:t>
            </a:r>
            <a:r>
              <a:rPr lang="en-US" sz="1000" i="1" dirty="0">
                <a:latin typeface="Century Schoolbook" panose="02040604050505020304" pitchFamily="18" charset="0"/>
              </a:rPr>
              <a:t>Human metapneumovirus inhibits INF-α signaling through inhibition of the phosphorylation of STAT1 \\ American journal of Respiratory Cell and Molecular Biology.-2008.-38 (6)/-661-670. /-73-86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i="1" dirty="0">
                <a:latin typeface="Century Schoolbook" panose="02040604050505020304" pitchFamily="18" charset="0"/>
              </a:rPr>
              <a:t>Haller O.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 Weber F.\\ The interferon response circuit in antiviral host defense \\ </a:t>
            </a:r>
            <a:r>
              <a:rPr lang="en-US" sz="1000" i="1" dirty="0" err="1">
                <a:latin typeface="Century Schoolbook" panose="02040604050505020304" pitchFamily="18" charset="0"/>
              </a:rPr>
              <a:t>Verh</a:t>
            </a:r>
            <a:r>
              <a:rPr lang="en-US" sz="1000" i="1" dirty="0">
                <a:latin typeface="Century Schoolbook" panose="02040604050505020304" pitchFamily="18" charset="0"/>
              </a:rPr>
              <a:t> K </a:t>
            </a:r>
            <a:r>
              <a:rPr lang="en-US" sz="1000" i="1" dirty="0" err="1">
                <a:latin typeface="Century Schoolbook" panose="02040604050505020304" pitchFamily="18" charset="0"/>
              </a:rPr>
              <a:t>Acad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Geneeskd</a:t>
            </a:r>
            <a:r>
              <a:rPr lang="en-US" sz="1000" i="1" dirty="0">
                <a:latin typeface="Century Schoolbook" panose="02040604050505020304" pitchFamily="18" charset="0"/>
              </a:rPr>
              <a:t> Belg. – 2009. 7 (1-2).-73-86.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i="1" dirty="0" err="1">
                <a:latin typeface="Century Schoolbook" panose="02040604050505020304" pitchFamily="18" charset="0"/>
              </a:rPr>
              <a:t>Melchjorsen</a:t>
            </a:r>
            <a:r>
              <a:rPr lang="en-US" sz="1000" i="1" dirty="0">
                <a:latin typeface="Century Schoolbook" panose="02040604050505020304" pitchFamily="18" charset="0"/>
              </a:rPr>
              <a:t> J.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Matikainen</a:t>
            </a:r>
            <a:r>
              <a:rPr lang="en-US" sz="1000" i="1" dirty="0">
                <a:latin typeface="Century Schoolbook" panose="02040604050505020304" pitchFamily="18" charset="0"/>
              </a:rPr>
              <a:t> S.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Paludan</a:t>
            </a:r>
            <a:r>
              <a:rPr lang="en-US" sz="1000" i="1" dirty="0">
                <a:latin typeface="Century Schoolbook" panose="02040604050505020304" pitchFamily="18" charset="0"/>
              </a:rPr>
              <a:t> S.R.\\ Activation and Evasion of Innate Antiviral Immunity by Herpes Simplex Virus </a:t>
            </a:r>
            <a:r>
              <a:rPr lang="en-US" sz="1000" i="1" dirty="0">
                <a:latin typeface="Century Schoolbook" panose="02040604050505020304" pitchFamily="18" charset="0"/>
                <a:hlinkClick r:id="rId2"/>
              </a:rPr>
              <a:t>\\Viruses.-2009.-1/-737-759</a:t>
            </a:r>
            <a:r>
              <a:rPr lang="en-US" sz="1000" i="1" dirty="0">
                <a:latin typeface="Century Schoolbook" panose="020406040505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i="1" dirty="0">
                <a:latin typeface="Century Schoolbook" panose="02040604050505020304" pitchFamily="18" charset="0"/>
              </a:rPr>
              <a:t> Mossman K.L.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Ashkar</a:t>
            </a:r>
            <a:r>
              <a:rPr lang="en-US" sz="1000" i="1" dirty="0">
                <a:latin typeface="Century Schoolbook" panose="02040604050505020304" pitchFamily="18" charset="0"/>
              </a:rPr>
              <a:t> A.A.\\ Herpesviruses and the innate  immune response \\ Viral Immunol.-2005/-18(2).-267-281/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620703-DD40-4B76-9507-7690599BF6CD}"/>
              </a:ext>
            </a:extLst>
          </p:cNvPr>
          <p:cNvSpPr/>
          <p:nvPr/>
        </p:nvSpPr>
        <p:spPr>
          <a:xfrm>
            <a:off x="3438371" y="1914142"/>
            <a:ext cx="4630085" cy="30785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Многие вирусы могут продуцировать белки, угнетающие синтез и продукцию </a:t>
            </a:r>
            <a:r>
              <a:rPr lang="en-US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INF-α</a:t>
            </a:r>
            <a:r>
              <a:rPr lang="ru-RU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</a:t>
            </a:r>
            <a:r>
              <a:rPr lang="en-US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INF-</a:t>
            </a:r>
            <a:r>
              <a:rPr lang="el-GR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γ</a:t>
            </a:r>
            <a:endParaRPr lang="ru-RU" sz="28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94635A3-2A7A-4864-9BFC-B0200B438E45}"/>
              </a:ext>
            </a:extLst>
          </p:cNvPr>
          <p:cNvSpPr/>
          <p:nvPr/>
        </p:nvSpPr>
        <p:spPr>
          <a:xfrm>
            <a:off x="0" y="1815113"/>
            <a:ext cx="3407766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Century Schoolbook" panose="02040604050505020304" pitchFamily="18" charset="0"/>
              </a:rPr>
              <a:t>Протеины </a:t>
            </a:r>
            <a:r>
              <a:rPr lang="en-US" b="1" i="1" dirty="0">
                <a:latin typeface="Century Schoolbook" panose="02040604050505020304" pitchFamily="18" charset="0"/>
              </a:rPr>
              <a:t>NS1 </a:t>
            </a:r>
            <a:r>
              <a:rPr lang="ru-RU" b="1" i="1" dirty="0">
                <a:latin typeface="Century Schoolbook" panose="02040604050505020304" pitchFamily="18" charset="0"/>
              </a:rPr>
              <a:t>и </a:t>
            </a:r>
            <a:r>
              <a:rPr lang="en-US" b="1" i="1" dirty="0">
                <a:latin typeface="Century Schoolbook" panose="02040604050505020304" pitchFamily="18" charset="0"/>
              </a:rPr>
              <a:t>NS2</a:t>
            </a:r>
            <a:r>
              <a:rPr lang="ru-RU" b="1" i="1" dirty="0">
                <a:latin typeface="Century Schoolbook" panose="02040604050505020304" pitchFamily="18" charset="0"/>
              </a:rPr>
              <a:t> </a:t>
            </a:r>
            <a:r>
              <a:rPr lang="ru-RU" b="1" i="1" dirty="0" err="1">
                <a:latin typeface="Century Schoolbook" panose="02040604050505020304" pitchFamily="18" charset="0"/>
              </a:rPr>
              <a:t>риносинтициального</a:t>
            </a:r>
            <a:r>
              <a:rPr lang="ru-RU" b="1" i="1" dirty="0">
                <a:latin typeface="Century Schoolbook" panose="02040604050505020304" pitchFamily="18" charset="0"/>
              </a:rPr>
              <a:t> вируса могут негативно влиять на  синтез </a:t>
            </a:r>
            <a:r>
              <a:rPr lang="en-US" b="1" i="1" dirty="0">
                <a:latin typeface="Century Schoolbook" panose="02040604050505020304" pitchFamily="18" charset="0"/>
              </a:rPr>
              <a:t>INF</a:t>
            </a:r>
            <a:endParaRPr lang="ru-RU" b="1" i="1" dirty="0"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AB7E695-0839-4B89-81E2-99CDA2BB0A41}"/>
              </a:ext>
            </a:extLst>
          </p:cNvPr>
          <p:cNvSpPr/>
          <p:nvPr/>
        </p:nvSpPr>
        <p:spPr>
          <a:xfrm>
            <a:off x="73081" y="3593701"/>
            <a:ext cx="322663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>
                <a:latin typeface="Century Schoolbook" panose="02040604050505020304" pitchFamily="18" charset="0"/>
              </a:rPr>
              <a:t>Метапневмовирус</a:t>
            </a:r>
            <a:r>
              <a:rPr lang="ru-RU" sz="1600" b="1" i="1" dirty="0">
                <a:latin typeface="Century Schoolbook" panose="02040604050505020304" pitchFamily="18" charset="0"/>
              </a:rPr>
              <a:t>  ингибирует 1 тип </a:t>
            </a:r>
            <a:r>
              <a:rPr lang="en-US" sz="1600" b="1" i="1" dirty="0">
                <a:latin typeface="Century Schoolbook" panose="02040604050505020304" pitchFamily="18" charset="0"/>
              </a:rPr>
              <a:t>INF</a:t>
            </a:r>
            <a:r>
              <a:rPr lang="ru-RU" sz="1600" b="1" i="1" dirty="0">
                <a:latin typeface="Century Schoolbook" panose="02040604050505020304" pitchFamily="18" charset="0"/>
              </a:rPr>
              <a:t>, влияя на  фосфорилирование транскрипционных факторов </a:t>
            </a:r>
            <a:r>
              <a:rPr lang="en-US" sz="1600" b="1" i="1" dirty="0">
                <a:latin typeface="Century Schoolbook" panose="02040604050505020304" pitchFamily="18" charset="0"/>
              </a:rPr>
              <a:t>STAT1</a:t>
            </a:r>
            <a:endParaRPr lang="ru-RU" sz="1600" b="1" i="1" dirty="0"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1EE8C28-7D7A-4B20-950B-3BB104C3F77C}"/>
              </a:ext>
            </a:extLst>
          </p:cNvPr>
          <p:cNvSpPr/>
          <p:nvPr/>
        </p:nvSpPr>
        <p:spPr>
          <a:xfrm>
            <a:off x="73081" y="193480"/>
            <a:ext cx="3507697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Century Schoolbook" panose="02040604050505020304" pitchFamily="18" charset="0"/>
              </a:rPr>
              <a:t>Вирусы гриппа могут не только нарушать синтез </a:t>
            </a:r>
            <a:r>
              <a:rPr lang="en-US" b="1" i="1" dirty="0">
                <a:latin typeface="Century Schoolbook" panose="02040604050505020304" pitchFamily="18" charset="0"/>
              </a:rPr>
              <a:t>INF</a:t>
            </a:r>
            <a:r>
              <a:rPr lang="ru-RU" b="1" i="1" dirty="0">
                <a:latin typeface="Century Schoolbook" panose="02040604050505020304" pitchFamily="18" charset="0"/>
              </a:rPr>
              <a:t>, но и инактивировать секретируемые </a:t>
            </a:r>
            <a:r>
              <a:rPr lang="en-US" b="1" i="1" dirty="0">
                <a:latin typeface="Century Schoolbook" panose="02040604050505020304" pitchFamily="18" charset="0"/>
              </a:rPr>
              <a:t>INF</a:t>
            </a:r>
            <a:r>
              <a:rPr lang="ru-RU" b="1" i="1" dirty="0"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1BBB93B-B529-40DC-86D6-784527494A39}"/>
              </a:ext>
            </a:extLst>
          </p:cNvPr>
          <p:cNvSpPr/>
          <p:nvPr/>
        </p:nvSpPr>
        <p:spPr>
          <a:xfrm>
            <a:off x="8200865" y="299569"/>
            <a:ext cx="3760032" cy="206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Century Schoolbook" panose="02040604050505020304" pitchFamily="18" charset="0"/>
              </a:rPr>
              <a:t>Аденовирусы нарушают экспрессию генов </a:t>
            </a:r>
            <a:r>
              <a:rPr lang="en-US" b="1" i="1" dirty="0">
                <a:latin typeface="Century Schoolbook" panose="02040604050505020304" pitchFamily="18" charset="0"/>
              </a:rPr>
              <a:t>INF</a:t>
            </a:r>
            <a:r>
              <a:rPr lang="ru-RU" b="1" i="1" dirty="0">
                <a:latin typeface="Century Schoolbook" panose="02040604050505020304" pitchFamily="18" charset="0"/>
              </a:rPr>
              <a:t> в эпителиальных клетках, блокируя фосфорилирование транскрипционных факторов </a:t>
            </a:r>
            <a:r>
              <a:rPr lang="en-US" b="1" i="1" dirty="0">
                <a:latin typeface="Century Schoolbook" panose="02040604050505020304" pitchFamily="18" charset="0"/>
              </a:rPr>
              <a:t>STAT1 </a:t>
            </a:r>
            <a:r>
              <a:rPr lang="ru-RU" b="1" i="1" dirty="0">
                <a:latin typeface="Century Schoolbook" panose="02040604050505020304" pitchFamily="18" charset="0"/>
              </a:rPr>
              <a:t>и </a:t>
            </a:r>
            <a:r>
              <a:rPr lang="en-US" b="1" i="1" dirty="0">
                <a:latin typeface="Century Schoolbook" panose="02040604050505020304" pitchFamily="18" charset="0"/>
              </a:rPr>
              <a:t>STAT2</a:t>
            </a:r>
            <a:endParaRPr lang="ru-RU" b="1" i="1" dirty="0"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70EDE0-6BE1-438F-A0FA-26CA7886F838}"/>
              </a:ext>
            </a:extLst>
          </p:cNvPr>
          <p:cNvSpPr/>
          <p:nvPr/>
        </p:nvSpPr>
        <p:spPr>
          <a:xfrm>
            <a:off x="8207113" y="2854556"/>
            <a:ext cx="3911806" cy="193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Century Schoolbook" panose="02040604050505020304" pitchFamily="18" charset="0"/>
              </a:rPr>
              <a:t>Герпес-вирусы блокируют активацию </a:t>
            </a:r>
            <a:r>
              <a:rPr lang="en-US" sz="1600" b="1" i="1" dirty="0">
                <a:latin typeface="Century Schoolbook" panose="02040604050505020304" pitchFamily="18" charset="0"/>
              </a:rPr>
              <a:t>TLR3</a:t>
            </a:r>
            <a:r>
              <a:rPr lang="ru-RU" sz="1600" b="1" i="1" dirty="0">
                <a:latin typeface="Century Schoolbook" panose="02040604050505020304" pitchFamily="18" charset="0"/>
              </a:rPr>
              <a:t>, ингибируя систему 2,5 </a:t>
            </a:r>
            <a:r>
              <a:rPr lang="ru-RU" sz="1600" b="1" i="1" dirty="0" err="1">
                <a:latin typeface="Century Schoolbook" panose="02040604050505020304" pitchFamily="18" charset="0"/>
              </a:rPr>
              <a:t>олигоаденилатсинтетазы</a:t>
            </a:r>
            <a:r>
              <a:rPr lang="ru-RU" sz="1600" b="1" i="1" dirty="0">
                <a:latin typeface="Century Schoolbook" panose="02040604050505020304" pitchFamily="18" charset="0"/>
              </a:rPr>
              <a:t>\РНК-азы </a:t>
            </a:r>
            <a:r>
              <a:rPr lang="en-US" sz="1600" b="1" i="1" dirty="0">
                <a:latin typeface="Century Schoolbook" panose="02040604050505020304" pitchFamily="18" charset="0"/>
              </a:rPr>
              <a:t>L</a:t>
            </a:r>
            <a:r>
              <a:rPr lang="ru-RU" sz="1600" b="1" i="1" dirty="0">
                <a:latin typeface="Century Schoolbook" panose="02040604050505020304" pitchFamily="18" charset="0"/>
              </a:rPr>
              <a:t>, следствием чего является нарушение продукции </a:t>
            </a:r>
            <a:endParaRPr lang="en-US" sz="1600" b="1" i="1" dirty="0">
              <a:latin typeface="Century Schoolbook" panose="02040604050505020304" pitchFamily="18" charset="0"/>
            </a:endParaRPr>
          </a:p>
          <a:p>
            <a:pPr algn="ctr"/>
            <a:r>
              <a:rPr lang="en-US" sz="1600" b="1" i="1" dirty="0">
                <a:latin typeface="Century Schoolbook" panose="02040604050505020304" pitchFamily="18" charset="0"/>
              </a:rPr>
              <a:t>INF-α </a:t>
            </a:r>
            <a:r>
              <a:rPr lang="ru-RU" sz="1600" b="1" i="1" dirty="0">
                <a:latin typeface="Century Schoolbook" panose="02040604050505020304" pitchFamily="18" charset="0"/>
              </a:rPr>
              <a:t>и </a:t>
            </a:r>
            <a:r>
              <a:rPr lang="en-US" sz="1600" b="1" i="1" dirty="0">
                <a:latin typeface="Century Schoolbook" panose="02040604050505020304" pitchFamily="18" charset="0"/>
              </a:rPr>
              <a:t>INF-b</a:t>
            </a:r>
            <a:endParaRPr lang="ru-RU" sz="1600" b="1" i="1" dirty="0"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2F4FFF1-5752-4D4C-B237-FFB6318E5D53}"/>
              </a:ext>
            </a:extLst>
          </p:cNvPr>
          <p:cNvSpPr/>
          <p:nvPr/>
        </p:nvSpPr>
        <p:spPr>
          <a:xfrm>
            <a:off x="3933672" y="299569"/>
            <a:ext cx="3838725" cy="1265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Century Schoolbook" panose="02040604050505020304" pitchFamily="18" charset="0"/>
              </a:rPr>
              <a:t>Аденовирусы продуцируют специфическую РНК, которая предотвращает активацию </a:t>
            </a:r>
            <a:r>
              <a:rPr lang="ru-RU" sz="1600" b="1" i="1" dirty="0" err="1">
                <a:latin typeface="Century Schoolbook" panose="02040604050505020304" pitchFamily="18" charset="0"/>
              </a:rPr>
              <a:t>протеинкиназы</a:t>
            </a:r>
            <a:r>
              <a:rPr lang="ru-RU" sz="1600" b="1" i="1" dirty="0">
                <a:latin typeface="Century Schoolbook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4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.ppt-online.org/files1/slide/s/sT1c6j90vIxuXVJbw74MNBEAhLap83gZiOU2Deq5G/slide-24.jpg">
            <a:extLst>
              <a:ext uri="{FF2B5EF4-FFF2-40B4-BE49-F238E27FC236}">
                <a16:creationId xmlns:a16="http://schemas.microsoft.com/office/drawing/2014/main" id="{63E61552-18B2-4894-AD71-370705CD7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96" y="1"/>
            <a:ext cx="7574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уга 3">
            <a:extLst>
              <a:ext uri="{FF2B5EF4-FFF2-40B4-BE49-F238E27FC236}">
                <a16:creationId xmlns:a16="http://schemas.microsoft.com/office/drawing/2014/main" id="{C0B04D5B-119B-48A7-9990-77AC30691B6E}"/>
              </a:ext>
            </a:extLst>
          </p:cNvPr>
          <p:cNvSpPr/>
          <p:nvPr/>
        </p:nvSpPr>
        <p:spPr>
          <a:xfrm>
            <a:off x="2608289" y="3987384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635D54C-9095-4CBE-A5A4-605302CC2911}"/>
              </a:ext>
            </a:extLst>
          </p:cNvPr>
          <p:cNvSpPr/>
          <p:nvPr/>
        </p:nvSpPr>
        <p:spPr>
          <a:xfrm>
            <a:off x="5987883" y="1364105"/>
            <a:ext cx="307986" cy="37674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 Schoolbook" panose="02040604050505020304" pitchFamily="18" charset="0"/>
              </a:rPr>
              <a:t>интерфероны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DE403FA7-9689-48D4-8A0B-2BCA5EA8AF3E}"/>
              </a:ext>
            </a:extLst>
          </p:cNvPr>
          <p:cNvCxnSpPr>
            <a:cxnSpLocks/>
          </p:cNvCxnSpPr>
          <p:nvPr/>
        </p:nvCxnSpPr>
        <p:spPr>
          <a:xfrm>
            <a:off x="7315201" y="1828757"/>
            <a:ext cx="0" cy="486430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E80431D-4DB7-4654-8C06-EF0C1F05B94B}"/>
              </a:ext>
            </a:extLst>
          </p:cNvPr>
          <p:cNvSpPr/>
          <p:nvPr/>
        </p:nvSpPr>
        <p:spPr>
          <a:xfrm>
            <a:off x="4601796" y="6573665"/>
            <a:ext cx="3298407" cy="2388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Врожденный иммунитет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A56D13F-0F2E-46F3-9DF5-FA1A4C025E87}"/>
              </a:ext>
            </a:extLst>
          </p:cNvPr>
          <p:cNvSpPr/>
          <p:nvPr/>
        </p:nvSpPr>
        <p:spPr>
          <a:xfrm>
            <a:off x="8197123" y="6602334"/>
            <a:ext cx="3298407" cy="181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Адаптивный иммунитет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A7F3177-A4CD-43E3-85E5-09BAAC2E434D}"/>
              </a:ext>
            </a:extLst>
          </p:cNvPr>
          <p:cNvSpPr txBox="1">
            <a:spLocks/>
          </p:cNvSpPr>
          <p:nvPr/>
        </p:nvSpPr>
        <p:spPr>
          <a:xfrm>
            <a:off x="64684" y="-30545"/>
            <a:ext cx="4599411" cy="6528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Процесс синтеза </a:t>
            </a:r>
            <a:r>
              <a:rPr lang="en-US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</a:t>
            </a:r>
            <a:r>
              <a:rPr lang="en-US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a </a:t>
            </a: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начинается уже </a:t>
            </a:r>
            <a:r>
              <a:rPr lang="ru-RU" sz="3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через 2 часа </a:t>
            </a: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после попадания вирусов на слизистую оболочку и сохраняет свой эффект </a:t>
            </a:r>
            <a:r>
              <a:rPr lang="ru-RU" sz="3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 течение 1-2-х дней </a:t>
            </a: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после первого включения синтеза</a:t>
            </a:r>
          </a:p>
          <a:p>
            <a:pPr marL="0" indent="0" algn="ctr">
              <a:buNone/>
            </a:pP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Естественные клетки киллеры (ЕКК) вступают в работу только </a:t>
            </a:r>
            <a:r>
              <a:rPr lang="ru-RU" sz="3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на 2 день </a:t>
            </a: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после вирусного заражения</a:t>
            </a:r>
          </a:p>
          <a:p>
            <a:pPr marL="0" indent="0" algn="ctr">
              <a:buNone/>
            </a:pP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специфические механизмы адаптивного иммунитета (антитела) –на 4-5-ый.  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FAEF15E-3656-4A01-9E16-ABDF83641B4B}"/>
              </a:ext>
            </a:extLst>
          </p:cNvPr>
          <p:cNvCxnSpPr>
            <a:cxnSpLocks/>
          </p:cNvCxnSpPr>
          <p:nvPr/>
        </p:nvCxnSpPr>
        <p:spPr>
          <a:xfrm>
            <a:off x="4760536" y="1159497"/>
            <a:ext cx="1197963" cy="10740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D6BE965-0A52-4AE1-9F34-B74DDBC2782E}"/>
              </a:ext>
            </a:extLst>
          </p:cNvPr>
          <p:cNvCxnSpPr>
            <a:cxnSpLocks/>
          </p:cNvCxnSpPr>
          <p:nvPr/>
        </p:nvCxnSpPr>
        <p:spPr>
          <a:xfrm>
            <a:off x="4601796" y="4308049"/>
            <a:ext cx="2128404" cy="6970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CBBB9D8-8549-4861-B1BF-2DE6C60C2D96}"/>
              </a:ext>
            </a:extLst>
          </p:cNvPr>
          <p:cNvCxnSpPr>
            <a:cxnSpLocks/>
          </p:cNvCxnSpPr>
          <p:nvPr/>
        </p:nvCxnSpPr>
        <p:spPr>
          <a:xfrm flipV="1">
            <a:off x="4601796" y="2233534"/>
            <a:ext cx="4843862" cy="3582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0BAFEAA-C0F1-4096-9E60-1E40D1F5FAD5}"/>
              </a:ext>
            </a:extLst>
          </p:cNvPr>
          <p:cNvSpPr txBox="1"/>
          <p:nvPr/>
        </p:nvSpPr>
        <p:spPr>
          <a:xfrm>
            <a:off x="-22310" y="6204083"/>
            <a:ext cx="4507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Alsharifi</a:t>
            </a:r>
            <a:r>
              <a:rPr lang="en-US" sz="1200" dirty="0"/>
              <a:t> M.</a:t>
            </a:r>
            <a:r>
              <a:rPr lang="ru-RU" sz="1200" dirty="0"/>
              <a:t>, </a:t>
            </a:r>
            <a:r>
              <a:rPr lang="en-US" sz="1200" dirty="0"/>
              <a:t> </a:t>
            </a:r>
            <a:r>
              <a:rPr lang="en-US" sz="1200" dirty="0" err="1"/>
              <a:t>Regner</a:t>
            </a:r>
            <a:r>
              <a:rPr lang="en-US" sz="1200" dirty="0"/>
              <a:t> M.</a:t>
            </a:r>
            <a:r>
              <a:rPr lang="ru-RU" sz="1200" dirty="0"/>
              <a:t>,</a:t>
            </a:r>
            <a:r>
              <a:rPr lang="en-US" sz="1200" dirty="0"/>
              <a:t>  </a:t>
            </a:r>
            <a:r>
              <a:rPr lang="en-US" sz="1200" dirty="0" err="1"/>
              <a:t>Blanden</a:t>
            </a:r>
            <a:r>
              <a:rPr lang="en-US" sz="1200" dirty="0"/>
              <a:t> R.</a:t>
            </a:r>
            <a:r>
              <a:rPr lang="ru-RU" sz="1200" dirty="0"/>
              <a:t>,</a:t>
            </a:r>
            <a:r>
              <a:rPr lang="en-US" sz="1200" dirty="0"/>
              <a:t> </a:t>
            </a:r>
            <a:r>
              <a:rPr lang="en-US" sz="1200" dirty="0" err="1"/>
              <a:t>Lobigs</a:t>
            </a:r>
            <a:r>
              <a:rPr lang="en-US" sz="1200" dirty="0"/>
              <a:t> M.</a:t>
            </a:r>
            <a:r>
              <a:rPr lang="ru-RU" sz="1200" dirty="0"/>
              <a:t>,</a:t>
            </a:r>
            <a:r>
              <a:rPr lang="en-US" sz="1200" dirty="0"/>
              <a:t>  Lee E.</a:t>
            </a:r>
            <a:r>
              <a:rPr lang="ru-RU" sz="1200" dirty="0"/>
              <a:t>,</a:t>
            </a:r>
            <a:r>
              <a:rPr lang="en-US" sz="1200" dirty="0"/>
              <a:t> Koskinen A.</a:t>
            </a:r>
            <a:r>
              <a:rPr lang="ru-RU" sz="1200" dirty="0"/>
              <a:t>,</a:t>
            </a:r>
            <a:r>
              <a:rPr lang="en-US" sz="1200" dirty="0"/>
              <a:t> </a:t>
            </a:r>
            <a:r>
              <a:rPr lang="en-US" sz="1200" dirty="0" err="1"/>
              <a:t>Mulbacher</a:t>
            </a:r>
            <a:r>
              <a:rPr lang="en-US" sz="1200" dirty="0"/>
              <a:t> A.</a:t>
            </a:r>
            <a:r>
              <a:rPr lang="ru-RU" sz="1200" dirty="0"/>
              <a:t>,</a:t>
            </a:r>
            <a:r>
              <a:rPr lang="en-US" sz="1200" dirty="0"/>
              <a:t> \\ Exhaustion of type 1 interferon </a:t>
            </a:r>
            <a:r>
              <a:rPr lang="en-US" sz="1200" dirty="0" err="1"/>
              <a:t>respons</a:t>
            </a:r>
            <a:r>
              <a:rPr lang="en-US" sz="1200" dirty="0"/>
              <a:t> following an acute viral infection \\ </a:t>
            </a:r>
            <a:r>
              <a:rPr lang="en-US" sz="1200" dirty="0" err="1"/>
              <a:t>Immunoll</a:t>
            </a:r>
            <a:r>
              <a:rPr lang="en-US" sz="1200" dirty="0"/>
              <a:t>. -2006.-177 (5).-3235-3241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4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azdorovia.ru/wp-content/uploads/2016/01/2251946.jpg">
            <a:extLst>
              <a:ext uri="{FF2B5EF4-FFF2-40B4-BE49-F238E27FC236}">
                <a16:creationId xmlns:a16="http://schemas.microsoft.com/office/drawing/2014/main" id="{7D05E349-D21A-4D2E-AB8B-A5FE25570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r="15759"/>
          <a:stretch/>
        </p:blipFill>
        <p:spPr bwMode="auto">
          <a:xfrm>
            <a:off x="-182887" y="-164595"/>
            <a:ext cx="6447707" cy="462229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2" descr="http://centremp-lnr.su/media/k2/items/cache/bbfb4faa18ee2951b02b656fb34be1d7_XL.jpg">
            <a:extLst>
              <a:ext uri="{FF2B5EF4-FFF2-40B4-BE49-F238E27FC236}">
                <a16:creationId xmlns:a16="http://schemas.microsoft.com/office/drawing/2014/main" id="{FEE5469A-CC37-4B75-831F-247F79E879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-2" b="-2"/>
          <a:stretch/>
        </p:blipFill>
        <p:spPr bwMode="auto">
          <a:xfrm>
            <a:off x="-186572" y="3184611"/>
            <a:ext cx="6447707" cy="3845519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129222-8C3F-49B3-BA40-D5AED902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DCD7E98-E036-4226-9A23-07E10FD93749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7F16957-E8A7-48C7-95B3-D05DEB40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49" y="0"/>
            <a:ext cx="7410138" cy="1635125"/>
          </a:xfrm>
          <a:solidFill>
            <a:srgbClr val="FEF6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Для детей первых лет жизни характерны нарушения в звене врожденного иммунитета: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24CD7FA-D9F0-444F-A7FA-EA9354FA56C0}"/>
              </a:ext>
            </a:extLst>
          </p:cNvPr>
          <p:cNvSpPr txBox="1">
            <a:spLocks/>
          </p:cNvSpPr>
          <p:nvPr/>
        </p:nvSpPr>
        <p:spPr>
          <a:xfrm>
            <a:off x="5951094" y="1635126"/>
            <a:ext cx="6115988" cy="5222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незрелость иммунной системы – несовершенная барьерная функция слизистых оболочек, в том числе и слизистых оболочек органов дыхания;</a:t>
            </a:r>
          </a:p>
          <a:p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физиологическое  снижение активности факторов местного иммунитета (системы комплемента, </a:t>
            </a:r>
            <a:r>
              <a:rPr lang="en-US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IgG</a:t>
            </a:r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</a:t>
            </a:r>
            <a:r>
              <a:rPr lang="en-US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IgA</a:t>
            </a:r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и  др.)</a:t>
            </a:r>
            <a:r>
              <a:rPr lang="en-US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 слизистых оболочках органов дыхания;</a:t>
            </a:r>
          </a:p>
          <a:p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снижение содержания IFN в сыворотке крови и тканях;</a:t>
            </a:r>
          </a:p>
          <a:p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снижение активности </a:t>
            </a:r>
            <a:r>
              <a:rPr lang="ru-RU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полинуклеаров</a:t>
            </a:r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, продуцирующих IFN 1 типа (</a:t>
            </a:r>
            <a:r>
              <a:rPr lang="el-GR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α</a:t>
            </a:r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и </a:t>
            </a:r>
            <a:r>
              <a:rPr lang="el-GR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β</a:t>
            </a:r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)  при  отсутствии сезонного ритма колебания содержания IFN в организме ребенка;</a:t>
            </a:r>
          </a:p>
          <a:p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снижение цитотоксической активности естественных киллеров;</a:t>
            </a:r>
          </a:p>
          <a:p>
            <a:r>
              <a:rPr lang="ru-RU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супрессорная</a:t>
            </a:r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направленность иммунных реакций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</a:t>
            </a:r>
          </a:p>
        </p:txBody>
      </p:sp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id="{B909DD1C-FBAD-4A75-8E16-C0F4A30A76E3}"/>
              </a:ext>
            </a:extLst>
          </p:cNvPr>
          <p:cNvSpPr/>
          <p:nvPr/>
        </p:nvSpPr>
        <p:spPr>
          <a:xfrm>
            <a:off x="5838383" y="1462996"/>
            <a:ext cx="6115987" cy="50954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Установлено, что у детей в возрасте от одного месяца до 3-х лет способность к продукции IFN снижена в 9 раз, у детей в возрасте от 3-х  до 6-ти лет отмечено снижение способности к продукции  IFN в 6 раз по сравнению с взрослыми пациентами. </a:t>
            </a:r>
          </a:p>
        </p:txBody>
      </p:sp>
    </p:spTree>
    <p:extLst>
      <p:ext uri="{BB962C8B-B14F-4D97-AF65-F5344CB8AC3E}">
        <p14:creationId xmlns:p14="http://schemas.microsoft.com/office/powerpoint/2010/main" val="31023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zdorovye-lyudi.ru/wp-content/uploads/2017/11/EBV-and-cancer-min.jpg">
            <a:extLst>
              <a:ext uri="{FF2B5EF4-FFF2-40B4-BE49-F238E27FC236}">
                <a16:creationId xmlns:a16="http://schemas.microsoft.com/office/drawing/2014/main" id="{F13E5252-30FE-43BF-AFC7-1F6CBD84D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r="-2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utogear.ru/misc/i/gallery/95919/2675938.jpg">
            <a:extLst>
              <a:ext uri="{FF2B5EF4-FFF2-40B4-BE49-F238E27FC236}">
                <a16:creationId xmlns:a16="http://schemas.microsoft.com/office/drawing/2014/main" id="{D332D5CF-1F29-4061-9FA3-625AB097E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-2" b="-2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6E426E-95BB-4E97-8A75-90A5DC89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CD7E98-E036-4226-9A23-07E10FD93749}" type="slidenum">
              <a:rPr lang="ru-RU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ru-RU" sz="1100">
              <a:solidFill>
                <a:srgbClr val="898989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F03E421-D500-49DC-B1D2-1F6E83CA93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245" y="376984"/>
            <a:ext cx="626133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С учетом функционального дефекта системы интерферонов у детей раннего возраста, супрессии </a:t>
            </a:r>
            <a:r>
              <a:rPr lang="ru-RU" sz="24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интерферонового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статуса при частых воспалительных заболеваниях носоглотки ребенку необходимо помочь в борьбе с вирусными инфекциями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3052C49-024A-4380-855A-D4B5E954D938}"/>
              </a:ext>
            </a:extLst>
          </p:cNvPr>
          <p:cNvSpPr txBox="1">
            <a:spLocks/>
          </p:cNvSpPr>
          <p:nvPr/>
        </p:nvSpPr>
        <p:spPr>
          <a:xfrm>
            <a:off x="170369" y="3429000"/>
            <a:ext cx="6191081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Как увеличить количество интерферонов в организме ребенка</a:t>
            </a:r>
            <a:r>
              <a:rPr lang="en-US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?</a:t>
            </a:r>
            <a:endParaRPr lang="ru-RU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045800-E0C6-4F78-A9F1-3E7136D079A2}"/>
              </a:ext>
            </a:extLst>
          </p:cNvPr>
          <p:cNvSpPr/>
          <p:nvPr/>
        </p:nvSpPr>
        <p:spPr>
          <a:xfrm>
            <a:off x="574118" y="5060050"/>
            <a:ext cx="5633843" cy="914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Интерфероны как лекарственные препараты</a:t>
            </a:r>
          </a:p>
        </p:txBody>
      </p:sp>
    </p:spTree>
    <p:extLst>
      <p:ext uri="{BB962C8B-B14F-4D97-AF65-F5344CB8AC3E}">
        <p14:creationId xmlns:p14="http://schemas.microsoft.com/office/powerpoint/2010/main" val="21745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zdorovye-lyudi.ru/wp-content/uploads/2017/11/EBV-and-cancer-min.jpg">
            <a:extLst>
              <a:ext uri="{FF2B5EF4-FFF2-40B4-BE49-F238E27FC236}">
                <a16:creationId xmlns:a16="http://schemas.microsoft.com/office/drawing/2014/main" id="{F13E5252-30FE-43BF-AFC7-1F6CBD84D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r="-2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utogear.ru/misc/i/gallery/95919/2675938.jpg">
            <a:extLst>
              <a:ext uri="{FF2B5EF4-FFF2-40B4-BE49-F238E27FC236}">
                <a16:creationId xmlns:a16="http://schemas.microsoft.com/office/drawing/2014/main" id="{D332D5CF-1F29-4061-9FA3-625AB097E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-2" b="-2"/>
          <a:stretch/>
        </p:blipFill>
        <p:spPr bwMode="auto">
          <a:xfrm>
            <a:off x="6040173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6E426E-95BB-4E97-8A75-90A5DC89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CD7E98-E036-4226-9A23-07E10FD93749}" type="slidenum">
              <a:rPr lang="ru-RU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ru-RU" sz="1100">
              <a:solidFill>
                <a:srgbClr val="89898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9293324-5A8B-44F5-A254-E3606A8347DA}"/>
              </a:ext>
            </a:extLst>
          </p:cNvPr>
          <p:cNvSpPr/>
          <p:nvPr/>
        </p:nvSpPr>
        <p:spPr>
          <a:xfrm>
            <a:off x="130339" y="12471"/>
            <a:ext cx="7094919" cy="707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Классификация </a:t>
            </a:r>
            <a:r>
              <a:rPr lang="en-US" sz="3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endParaRPr lang="ru-RU" sz="36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EE14524-54A3-45B9-AC43-6C85554FA9C8}"/>
              </a:ext>
            </a:extLst>
          </p:cNvPr>
          <p:cNvSpPr txBox="1">
            <a:spLocks/>
          </p:cNvSpPr>
          <p:nvPr/>
        </p:nvSpPr>
        <p:spPr>
          <a:xfrm>
            <a:off x="0" y="731999"/>
            <a:ext cx="6902720" cy="613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Лейкоцитарный 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INF</a:t>
            </a:r>
            <a:r>
              <a:rPr lang="ru-RU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получают из крови доноров. В него входят все виды 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и другие БАВ. </a:t>
            </a:r>
          </a:p>
          <a:p>
            <a:r>
              <a:rPr lang="ru-RU" sz="50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Лимфобластоидный</a:t>
            </a:r>
            <a:r>
              <a:rPr lang="ru-RU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INF 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получают не от человека-донора, а из культуры </a:t>
            </a:r>
            <a:r>
              <a:rPr lang="ru-RU" sz="50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лимфобластных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клеток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содержат определенное соотношение различных видов 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и не так часто вызывают побочные эффекты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(INF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-альфа-n1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. </a:t>
            </a:r>
          </a:p>
          <a:p>
            <a:r>
              <a:rPr lang="ru-RU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Рекомбинантные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INF - 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препараты получают из культуры клеток бактерий или грибов, в которые специально внедрили участок человеческого гена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(INF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l-GR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α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2а, 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l-GR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α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2b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</a:p>
          <a:p>
            <a:r>
              <a:rPr lang="ru-RU" sz="50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Пегилированные</a:t>
            </a:r>
            <a:r>
              <a:rPr lang="ru-RU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, или ПЭГ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INF 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это рекомбинантные белковые молекулы, соединенные с </a:t>
            </a:r>
            <a:r>
              <a:rPr lang="ru-RU" sz="50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полиэтиленгликолем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. Такое соединение увеличило срок действия интерферона в организме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(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пег-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INF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l-GR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α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2а, пег-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INF</a:t>
            </a:r>
            <a:r>
              <a:rPr lang="en-US" sz="5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l-GR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α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2b</a:t>
            </a:r>
            <a:r>
              <a:rPr lang="en-US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</a:t>
            </a:r>
            <a: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 </a:t>
            </a:r>
            <a:br>
              <a:rPr lang="ru-RU" sz="5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ru-RU" sz="50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50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607528-6583-4984-9D48-0CC4D493B989}"/>
              </a:ext>
            </a:extLst>
          </p:cNvPr>
          <p:cNvSpPr/>
          <p:nvPr/>
        </p:nvSpPr>
        <p:spPr>
          <a:xfrm>
            <a:off x="7698062" y="6394393"/>
            <a:ext cx="426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5"/>
              </a:rPr>
              <a:t>https://www.kp.ru/guide/interferony.html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2" y="274638"/>
            <a:ext cx="120794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Интерфероны как лекарственные препараты получают двумя путями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8" y="2226355"/>
            <a:ext cx="57474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1.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Путем инфицирования лейкоцитов или лимфоцитов крови человека безопасным вирусом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в результате чего клетки синтезируют интерфероны, которые специальным образом выделяют и получают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99533" y="2235483"/>
            <a:ext cx="54142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1.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Генно-инженерные  технологии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которые позволяют выращивать  в производственных условиях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рекомбинантные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штаммы бактерий, способных синтезировать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рекомбинантные 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IFN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4408230"/>
            <a:ext cx="12079458" cy="1917799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cxnSpLocks/>
            <a:stCxn id="2" idx="2"/>
            <a:endCxn id="3" idx="0"/>
          </p:cNvCxnSpPr>
          <p:nvPr/>
        </p:nvCxnSpPr>
        <p:spPr>
          <a:xfrm flipH="1">
            <a:off x="3253528" y="1417638"/>
            <a:ext cx="2898743" cy="80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  <a:stCxn id="2" idx="2"/>
            <a:endCxn id="5" idx="0"/>
          </p:cNvCxnSpPr>
          <p:nvPr/>
        </p:nvCxnSpPr>
        <p:spPr>
          <a:xfrm>
            <a:off x="6152271" y="1417638"/>
            <a:ext cx="3154400" cy="817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17D244D-6C5A-44A2-8CCA-7E8A202FEBCC}"/>
              </a:ext>
            </a:extLst>
          </p:cNvPr>
          <p:cNvSpPr/>
          <p:nvPr/>
        </p:nvSpPr>
        <p:spPr>
          <a:xfrm>
            <a:off x="6599533" y="4484147"/>
            <a:ext cx="5592467" cy="184188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latin typeface="Century Schoolbook" panose="02040604050505020304" pitchFamily="18" charset="0"/>
              </a:rPr>
              <a:t>Рекомбинантные </a:t>
            </a:r>
            <a:r>
              <a:rPr lang="ru-RU" sz="20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IFN </a:t>
            </a:r>
            <a:r>
              <a:rPr lang="ru-RU" sz="2000" b="1" i="1" dirty="0">
                <a:latin typeface="Century Schoolbook" panose="02040604050505020304" pitchFamily="18" charset="0"/>
              </a:rPr>
              <a:t>не содержат компонентов крови - безопасны в отношении болезней, передающихся через кровь (гепатиты В и С, вирус ВИЧ и др.).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FB11348F-54AA-4F86-905D-54C8570817A1}"/>
              </a:ext>
            </a:extLst>
          </p:cNvPr>
          <p:cNvSpPr/>
          <p:nvPr/>
        </p:nvSpPr>
        <p:spPr>
          <a:xfrm>
            <a:off x="8446030" y="4126121"/>
            <a:ext cx="1427167" cy="35802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91640"/>
            <a:ext cx="12192000" cy="18238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Одним из основных представителей рекомбинантных ИНФ является генно-инженерный препарат - интерферон альфа-2b </a:t>
            </a:r>
            <a:r>
              <a:rPr lang="ru-RU" sz="2400" b="1" i="1" dirty="0">
                <a:solidFill>
                  <a:srgbClr val="17375E"/>
                </a:solidFill>
                <a:latin typeface="Century Schoolbook" panose="020406040505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ВИФЕРОН®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)</a:t>
            </a:r>
            <a:r>
              <a:rPr lang="ru-RU" sz="2400" dirty="0">
                <a:solidFill>
                  <a:srgbClr val="17375E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 комплексе с антиоксидантами, обладающий универсальными противовирусными и иммуномодулирующими свойствами </a:t>
            </a:r>
            <a:b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en-US" sz="225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0" y="1629746"/>
          <a:ext cx="6668665" cy="369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226005" y="1736336"/>
            <a:ext cx="4798280" cy="29384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0735" indent="-160735"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стабилизируют клеточную мембрану</a:t>
            </a:r>
          </a:p>
          <a:p>
            <a:pPr marL="160735" indent="-160735"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снижают активность ПОЛ,</a:t>
            </a:r>
          </a:p>
          <a:p>
            <a:pPr marL="160735" indent="-160735"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b="1" i="1" dirty="0" err="1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интерферонообразование</a:t>
            </a:r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, а также активность экзогенного ИФН, за счет снижения его инактивации;</a:t>
            </a:r>
          </a:p>
          <a:p>
            <a:pPr marL="160735" indent="-160735"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Стимулируют фагоцитоз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604557" y="1798058"/>
            <a:ext cx="551207" cy="359444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38DB1B8-5DCE-4C1F-AA05-C3A8DFBCEABA}"/>
              </a:ext>
            </a:extLst>
          </p:cNvPr>
          <p:cNvSpPr/>
          <p:nvPr/>
        </p:nvSpPr>
        <p:spPr>
          <a:xfrm>
            <a:off x="153052" y="5486908"/>
            <a:ext cx="645150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Для лечения </a:t>
            </a:r>
            <a:r>
              <a:rPr lang="ru-RU" sz="20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применяются ВИФЕРОН® Суппозитории ректальные в </a:t>
            </a:r>
            <a:r>
              <a:rPr lang="ru-RU" sz="2000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монотерапии</a:t>
            </a:r>
            <a:r>
              <a:rPr lang="ru-RU" sz="20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или  совместно с препаратами ВИФЕРОН® Мазь/Гель.</a:t>
            </a:r>
            <a:endParaRPr lang="ru-RU" sz="20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9" name="Picture 4" descr="C:\Users\user\Desktop\Ферон\Продакт-портфель\2014 год\Презентации\фото упаковки\Svechi_150.png">
            <a:extLst>
              <a:ext uri="{FF2B5EF4-FFF2-40B4-BE49-F238E27FC236}">
                <a16:creationId xmlns:a16="http://schemas.microsoft.com/office/drawing/2014/main" id="{91426A6C-0868-494D-9BCC-B6A166E8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77" y="4712336"/>
            <a:ext cx="2134167" cy="77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user\Desktop\Ферон\Продакт-портфель\2014 год\Презентации\фото упаковки\Svechi_150.png">
            <a:extLst>
              <a:ext uri="{FF2B5EF4-FFF2-40B4-BE49-F238E27FC236}">
                <a16:creationId xmlns:a16="http://schemas.microsoft.com/office/drawing/2014/main" id="{22903398-EA3B-488D-B06A-207093B8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04" y="5392507"/>
            <a:ext cx="2106045" cy="8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user\Desktop\Ферон\Продакт-портфель\2014 год\Презентации\фото упаковки\Svechi_1000.png">
            <a:extLst>
              <a:ext uri="{FF2B5EF4-FFF2-40B4-BE49-F238E27FC236}">
                <a16:creationId xmlns:a16="http://schemas.microsoft.com/office/drawing/2014/main" id="{E41160C2-AD89-4735-9EA7-A63B89F3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77" y="6182622"/>
            <a:ext cx="2247223" cy="7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" descr="gel.png">
            <a:extLst>
              <a:ext uri="{FF2B5EF4-FFF2-40B4-BE49-F238E27FC236}">
                <a16:creationId xmlns:a16="http://schemas.microsoft.com/office/drawing/2014/main" id="{B231893F-F2C7-4592-A15E-8A538F1D4E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50" y="5749206"/>
            <a:ext cx="2539510" cy="9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user\Desktop\Ферон\Продакт-портфель\2014 год\Презентации\фото упаковки\Maz.png">
            <a:extLst>
              <a:ext uri="{FF2B5EF4-FFF2-40B4-BE49-F238E27FC236}">
                <a16:creationId xmlns:a16="http://schemas.microsoft.com/office/drawing/2014/main" id="{D1409A98-690B-47EF-BD2E-BB2179E9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050" y="4796895"/>
            <a:ext cx="32035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3009920-CEF4-414E-83F3-94608DE9F691}"/>
              </a:ext>
            </a:extLst>
          </p:cNvPr>
          <p:cNvSpPr/>
          <p:nvPr/>
        </p:nvSpPr>
        <p:spPr>
          <a:xfrm>
            <a:off x="7058290" y="1629746"/>
            <a:ext cx="5133709" cy="5243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BA8DC860-936E-4701-B42E-234405D7E8FB}"/>
              </a:ext>
            </a:extLst>
          </p:cNvPr>
          <p:cNvGraphicFramePr/>
          <p:nvPr>
            <p:extLst/>
          </p:nvPr>
        </p:nvGraphicFramePr>
        <p:xfrm>
          <a:off x="6971970" y="1733164"/>
          <a:ext cx="5089387" cy="356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372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  <p:bldP spid="6" grpId="0" animBg="1"/>
      <p:bldP spid="4" grpId="0" animBg="1"/>
      <p:bldGraphic spid="1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E62A9703-E42A-43A7-8DCA-6F4F6E6A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1" y="-241710"/>
            <a:ext cx="8912225" cy="1281112"/>
          </a:xfrm>
        </p:spPr>
        <p:txBody>
          <a:bodyPr>
            <a:normAutofit/>
          </a:bodyPr>
          <a:lstStyle/>
          <a:p>
            <a:r>
              <a:rPr lang="ru-RU" altLang="ru-RU" sz="3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Эпидемиология ОРВИ</a:t>
            </a:r>
            <a:endParaRPr lang="ru-RU" altLang="ru-RU" sz="3600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BC345-746C-4FB1-8E8E-27485D63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749508"/>
            <a:ext cx="5875338" cy="445792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ОРЗ являются практически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неконтролируемыми заболеваниями 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из-за высокой изменчивости антигенной структуры циркулирующих вирусов, гетерогенности возбудителей  и способности вирусов изменять свои свойства и патогенность.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ОРЗ являются наиболее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частой причиной обращения к врачу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особенно в период подъема заболеваемости, что связано с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высокой </a:t>
            </a:r>
            <a:r>
              <a:rPr lang="ru-RU" sz="20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контагиозностью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возбудителей,  воздушно-капельным и контактным путем передачи инфекции.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Восприимчивость к возбудителям ОРЗ максимальная, особенно в возрасте от 6 месяцев до 3 лет.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2535" name="Номер слайда 4">
            <a:extLst>
              <a:ext uri="{FF2B5EF4-FFF2-40B4-BE49-F238E27FC236}">
                <a16:creationId xmlns:a16="http://schemas.microsoft.com/office/drawing/2014/main" id="{F01DDE6D-3641-4AF3-8FFB-61EBA738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B3D8D1-7551-4621-8CB1-A8F7DB61A5CA}" type="slidenum">
              <a:rPr lang="ru-RU" altLang="ru-RU">
                <a:solidFill>
                  <a:srgbClr val="FE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433B5B-3C35-41E8-8CB7-CD2024A767B2}"/>
              </a:ext>
            </a:extLst>
          </p:cNvPr>
          <p:cNvSpPr/>
          <p:nvPr/>
        </p:nvSpPr>
        <p:spPr>
          <a:xfrm>
            <a:off x="0" y="5016157"/>
            <a:ext cx="631666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ОРЗ являются самым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частым поводом для назначения медикаментозной терапии</a:t>
            </a:r>
            <a:r>
              <a:rPr lang="en-US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,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одним из источников ятрогенных заболеваний и </a:t>
            </a:r>
            <a:r>
              <a:rPr lang="ru-RU" sz="20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полипрогмазии</a:t>
            </a:r>
            <a:endParaRPr lang="ru-RU" sz="20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04E7049-A0D1-4448-9C88-1B76E744ADF5}"/>
              </a:ext>
            </a:extLst>
          </p:cNvPr>
          <p:cNvSpPr/>
          <p:nvPr/>
        </p:nvSpPr>
        <p:spPr>
          <a:xfrm>
            <a:off x="0" y="6389858"/>
            <a:ext cx="6059488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1.Василевский И.В. Иммунологические аспекты оздоровления часто болеющих детей //Медицинская панорама, 2003.- № 1.- С. 43 –46; 2.Намазова Л.С. ОРИ у детей: что важнее – лечение или профилактика? // Лечащий врач, 2002.- № 1-2.- С. 4 – 8; 3. Острые респираторные заболевания у детей: лечение и профилактика / Научно-</a:t>
            </a:r>
          </a:p>
          <a:p>
            <a:pPr>
              <a:defRPr/>
            </a:pPr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практическая программа. Союз педиатров </a:t>
            </a:r>
            <a:r>
              <a:rPr lang="ru-RU" sz="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России.-М</a:t>
            </a:r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2004; 4. </a:t>
            </a:r>
            <a:r>
              <a:rPr lang="ru-RU" sz="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Самсыгина</a:t>
            </a:r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Г.А. Часто болеющие дети: проблемы патогенеза, диагностики и терапии //</a:t>
            </a:r>
          </a:p>
          <a:p>
            <a:pPr>
              <a:defRPr/>
            </a:pPr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Педиатрия, 2005.- № 1.- С. 66 – 74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endParaRPr lang="en-US" sz="600" b="1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689FC1C-793D-4213-BF2F-7C6EB6781D6E}"/>
              </a:ext>
            </a:extLst>
          </p:cNvPr>
          <p:cNvSpPr txBox="1">
            <a:spLocks noChangeArrowheads="1"/>
          </p:cNvSpPr>
          <p:nvPr/>
        </p:nvSpPr>
        <p:spPr>
          <a:xfrm>
            <a:off x="6955436" y="121644"/>
            <a:ext cx="4876800" cy="125572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2800" b="1" i="1" kern="0" dirty="0">
                <a:solidFill>
                  <a:schemeClr val="bg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Глобальное бремя инфекций дыхательных путей</a:t>
            </a:r>
            <a:endParaRPr lang="fr-FR" sz="2800" b="1" i="1" kern="0" dirty="0">
              <a:solidFill>
                <a:schemeClr val="bg1"/>
              </a:solidFill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Tableau 5">
            <a:extLst>
              <a:ext uri="{FF2B5EF4-FFF2-40B4-BE49-F238E27FC236}">
                <a16:creationId xmlns:a16="http://schemas.microsoft.com/office/drawing/2014/main" id="{C01B0F30-6B6C-4DAA-9848-5BF0CE862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32497"/>
              </p:ext>
            </p:extLst>
          </p:nvPr>
        </p:nvGraphicFramePr>
        <p:xfrm>
          <a:off x="6438582" y="3458537"/>
          <a:ext cx="5631498" cy="25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3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Причины</a:t>
                      </a:r>
                      <a:r>
                        <a:rPr lang="ru-RU" sz="1400" baseline="0" dirty="0"/>
                        <a:t> смерти</a:t>
                      </a:r>
                      <a:endParaRPr lang="fr-FR" sz="1400" dirty="0"/>
                    </a:p>
                  </a:txBody>
                  <a:tcPr marL="91452" marR="91452" marT="45738" marB="4573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1990</a:t>
                      </a:r>
                    </a:p>
                  </a:txBody>
                  <a:tcPr marL="91452" marR="91452" marT="45738" marB="45738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2020</a:t>
                      </a:r>
                    </a:p>
                  </a:txBody>
                  <a:tcPr marL="91452" marR="91452" marT="45738" marB="45738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31">
                <a:tc>
                  <a:txBody>
                    <a:bodyPr/>
                    <a:lstStyle/>
                    <a:p>
                      <a:endParaRPr lang="fr-FR" sz="1400" b="1" i="1" dirty="0">
                        <a:latin typeface="Century Schoolbook" panose="02040604050505020304" pitchFamily="18" charset="0"/>
                      </a:endParaRP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Century Schoolbook" panose="02040604050505020304" pitchFamily="18" charset="0"/>
                        </a:rPr>
                        <a:t>Млн.</a:t>
                      </a:r>
                      <a:endParaRPr lang="fr-FR" sz="1400" b="1" i="1" dirty="0">
                        <a:latin typeface="Century Schoolbook" panose="02040604050505020304" pitchFamily="18" charset="0"/>
                      </a:endParaRP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latin typeface="Century Schoolbook" panose="02040604050505020304" pitchFamily="18" charset="0"/>
                        </a:rPr>
                        <a:t>%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Century Schoolbook" panose="02040604050505020304" pitchFamily="18" charset="0"/>
                        </a:rPr>
                        <a:t>Млн.</a:t>
                      </a:r>
                      <a:endParaRPr lang="fr-FR" sz="1400" b="1" i="1" dirty="0">
                        <a:latin typeface="Century Schoolbook" panose="02040604050505020304" pitchFamily="18" charset="0"/>
                      </a:endParaRP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latin typeface="Century Schoolbook" panose="02040604050505020304" pitchFamily="18" charset="0"/>
                        </a:rPr>
                        <a:t>%</a:t>
                      </a:r>
                    </a:p>
                  </a:txBody>
                  <a:tcPr marL="91452" marR="91452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Заболевания дыхательной системы</a:t>
                      </a:r>
                      <a:endParaRPr lang="fr-FR" sz="1200" b="1" i="1" dirty="0">
                        <a:solidFill>
                          <a:srgbClr val="FF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9.4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18.7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11.9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17.4</a:t>
                      </a:r>
                    </a:p>
                  </a:txBody>
                  <a:tcPr marL="91452" marR="91452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2"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latin typeface="Century Schoolbook" panose="02040604050505020304" pitchFamily="18" charset="0"/>
                        </a:rPr>
                        <a:t>ССЗ</a:t>
                      </a:r>
                      <a:endParaRPr lang="fr-FR" sz="1400" b="1" i="1" dirty="0">
                        <a:latin typeface="Century Schoolbook" panose="02040604050505020304" pitchFamily="18" charset="0"/>
                      </a:endParaRP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6.3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12.4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11.1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16.2</a:t>
                      </a:r>
                    </a:p>
                  </a:txBody>
                  <a:tcPr marL="91452" marR="91452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2"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latin typeface="Century Schoolbook" panose="02040604050505020304" pitchFamily="18" charset="0"/>
                        </a:rPr>
                        <a:t>Инсульт</a:t>
                      </a:r>
                      <a:endParaRPr lang="fr-FR" sz="1400" b="1" i="1" dirty="0">
                        <a:latin typeface="Century Schoolbook" panose="02040604050505020304" pitchFamily="18" charset="0"/>
                      </a:endParaRP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4.4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8.7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7.7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11.3</a:t>
                      </a:r>
                    </a:p>
                  </a:txBody>
                  <a:tcPr marL="91452" marR="91452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10"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latin typeface="Century Schoolbook" panose="02040604050505020304" pitchFamily="18" charset="0"/>
                        </a:rPr>
                        <a:t>Общее</a:t>
                      </a:r>
                      <a:r>
                        <a:rPr lang="ru-RU" sz="1400" b="1" i="1" baseline="0" dirty="0">
                          <a:latin typeface="Century Schoolbook" panose="02040604050505020304" pitchFamily="18" charset="0"/>
                        </a:rPr>
                        <a:t> кол-во</a:t>
                      </a:r>
                      <a:endParaRPr lang="fr-FR" sz="1400" b="1" i="1" dirty="0">
                        <a:latin typeface="Century Schoolbook" panose="02040604050505020304" pitchFamily="18" charset="0"/>
                      </a:endParaRP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50.5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100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68.3</a:t>
                      </a:r>
                    </a:p>
                  </a:txBody>
                  <a:tcPr marL="91452" marR="9145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Century Schoolbook" panose="02040604050505020304" pitchFamily="18" charset="0"/>
                        </a:rPr>
                        <a:t>100</a:t>
                      </a:r>
                    </a:p>
                  </a:txBody>
                  <a:tcPr marL="91452" marR="91452" marT="45738" marB="457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9F58DC2D-ECA8-40ED-B308-12085AAC34B3}"/>
              </a:ext>
            </a:extLst>
          </p:cNvPr>
          <p:cNvSpPr txBox="1">
            <a:spLocks noChangeArrowheads="1"/>
          </p:cNvSpPr>
          <p:nvPr/>
        </p:nvSpPr>
        <p:spPr>
          <a:xfrm>
            <a:off x="6316662" y="1540791"/>
            <a:ext cx="5922649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Заболевания дыхательной системы являются 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наиболее распространённой причиной смерти</a:t>
            </a:r>
            <a:r>
              <a:rPr lang="fr-FR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в мире</a:t>
            </a:r>
            <a:endParaRPr lang="fr-FR" altLang="ru-RU" sz="1800" b="1" i="1" dirty="0">
              <a:solidFill>
                <a:srgbClr val="FF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214313" indent="-214313"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По оценкам, 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ежегодно </a:t>
            </a:r>
            <a:r>
              <a:rPr lang="fr-FR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9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,</a:t>
            </a:r>
            <a:r>
              <a:rPr lang="en-US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4</a:t>
            </a:r>
            <a:r>
              <a:rPr lang="fr-FR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млн. смертей 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происходят вследствие заболеваний дыхательной системы</a:t>
            </a:r>
            <a:endParaRPr lang="fr-FR" altLang="ru-RU" sz="18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A4D801E8-EDA7-4860-A5EC-174EC82CA3B6}"/>
              </a:ext>
            </a:extLst>
          </p:cNvPr>
          <p:cNvSpPr/>
          <p:nvPr/>
        </p:nvSpPr>
        <p:spPr>
          <a:xfrm>
            <a:off x="6391271" y="6187631"/>
            <a:ext cx="5800729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1.Василевский И.В. Иммунологические аспекты оздоровления часто болеющих детей //Медицинская панорама, 2003.- № 1.- С. 43 –46; 2.Намазова Л.С. ОРИ у детей: что важнее – лечение или профилактика? // Лечащий врач, 2002.- № 1-2.- С. 4 – 8; 3. Острые респираторные заболевания у детей: лечение и профилактика / Научно-практическая программа. Союз педиатров </a:t>
            </a:r>
            <a:r>
              <a:rPr lang="ru-RU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России.-М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2004; 4. </a:t>
            </a:r>
            <a:r>
              <a:rPr lang="ru-RU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Самсыгина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Г.А. Часто болеющие дети: проблемы патогенеза, диагностики и терапии //</a:t>
            </a:r>
          </a:p>
          <a:p>
            <a:pPr>
              <a:defRPr/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Педиатрия, 2005.- № 1.- С. 66 – 74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endParaRPr lang="en-US" sz="450" b="1" dirty="0"/>
          </a:p>
        </p:txBody>
      </p:sp>
    </p:spTree>
    <p:extLst>
      <p:ext uri="{BB962C8B-B14F-4D97-AF65-F5344CB8AC3E}">
        <p14:creationId xmlns:p14="http://schemas.microsoft.com/office/powerpoint/2010/main" val="39121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5AB89-C792-4069-AEF8-BB9F7E2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" y="136526"/>
            <a:ext cx="12116586" cy="143775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ru-RU" sz="31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Для лечения вирусных инфекций применяются ВИФЕРОН® Суппозитории ректальные в </a:t>
            </a:r>
            <a:r>
              <a:rPr lang="ru-RU" sz="31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монотерапии</a:t>
            </a:r>
            <a:r>
              <a:rPr lang="ru-RU" sz="31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или  совместно с препаратами ВИФЕРОН® Мазь/Гель</a:t>
            </a:r>
            <a:b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7445F-3F6F-4E59-87A7-ACB56355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3068"/>
            <a:ext cx="378643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Недоношенным новорожденным детям с </a:t>
            </a:r>
            <a:r>
              <a:rPr lang="ru-RU" sz="26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гестационным</a:t>
            </a:r>
            <a:r>
              <a:rPr lang="ru-RU" sz="2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возрастом менее 34 недель</a:t>
            </a:r>
            <a:r>
              <a:rPr lang="ru-RU" sz="26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6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назначают Виферон 150 000 ME - по 1 суппозиторию 3 раза/сутки через 8 ч ежедневно в течение 5 суток. </a:t>
            </a:r>
          </a:p>
          <a:p>
            <a:pPr marL="0" indent="0">
              <a:buNone/>
            </a:pPr>
            <a:r>
              <a:rPr lang="ru-RU" sz="26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 клиническим показаниям терапия может быть продолжена.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8967C5-ACBC-48D2-B9CC-BF0F7F07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20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815C15-59A1-456D-9636-2DBF94CF6747}"/>
              </a:ext>
            </a:extLst>
          </p:cNvPr>
          <p:cNvSpPr/>
          <p:nvPr/>
        </p:nvSpPr>
        <p:spPr>
          <a:xfrm>
            <a:off x="4081804" y="1841521"/>
            <a:ext cx="36748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Детям до 7 лет, в т.ч. новорожденным и недоношенным с </a:t>
            </a:r>
            <a:r>
              <a:rPr lang="ru-RU" sz="24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гестационным</a:t>
            </a:r>
            <a:r>
              <a:rPr lang="ru-RU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возрастом более 34 недель</a:t>
            </a:r>
            <a:r>
              <a:rPr lang="ru-RU" sz="24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,</a:t>
            </a:r>
            <a:r>
              <a:rPr lang="ru-RU" sz="24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назначают Виферон 150 000 ME - по 1 суппозиторию 2 раза/</a:t>
            </a:r>
            <a:r>
              <a:rPr lang="ru-RU" sz="2000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сут</a:t>
            </a:r>
            <a:r>
              <a:rPr lang="ru-RU" sz="20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в течение 5 суток. По клиническим показаниям терапия может быть продолжена. Перерыв между курсами составляет 5 суток.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C390E8-21D9-42ED-8D0F-3E828B10F970}"/>
              </a:ext>
            </a:extLst>
          </p:cNvPr>
          <p:cNvSpPr/>
          <p:nvPr/>
        </p:nvSpPr>
        <p:spPr>
          <a:xfrm>
            <a:off x="8531258" y="1574276"/>
            <a:ext cx="336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Взрослым, включая беременных и детей старше 7 лет</a:t>
            </a:r>
            <a:r>
              <a:rPr lang="ru-RU" sz="24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 Виферон </a:t>
            </a:r>
          </a:p>
          <a:p>
            <a:r>
              <a:rPr lang="ru-RU" sz="24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500 000 ME - по 1 суппозиторию 2 раза в сутки в течение 5 дней. </a:t>
            </a:r>
          </a:p>
          <a:p>
            <a:r>
              <a:rPr lang="ru-RU" sz="24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 клиническим показаниям терапия может быть продолжена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3D7DDCE-991E-429D-9CFE-487EACF0E4CE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893216" y="1263192"/>
            <a:ext cx="4198070" cy="659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15932FC-49EE-4173-BC37-4C1575951B72}"/>
              </a:ext>
            </a:extLst>
          </p:cNvPr>
          <p:cNvCxnSpPr/>
          <p:nvPr/>
        </p:nvCxnSpPr>
        <p:spPr>
          <a:xfrm flipH="1">
            <a:off x="5806911" y="1272619"/>
            <a:ext cx="289089" cy="395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1BF8AB5-B5DD-4CE3-AD5E-0E5682A710BF}"/>
              </a:ext>
            </a:extLst>
          </p:cNvPr>
          <p:cNvCxnSpPr>
            <a:cxnSpLocks/>
          </p:cNvCxnSpPr>
          <p:nvPr/>
        </p:nvCxnSpPr>
        <p:spPr>
          <a:xfrm>
            <a:off x="6096000" y="1263192"/>
            <a:ext cx="3726730" cy="40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168812" y="-28095"/>
            <a:ext cx="10221736" cy="1470645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>
                  <a:glow rad="812800">
                    <a:schemeClr val="bg1">
                      <a:alpha val="79000"/>
                    </a:schemeClr>
                  </a:glow>
                </a:effectLst>
                <a:latin typeface="Century Schoolbook" panose="02040604050505020304" pitchFamily="18" charset="0"/>
              </a:rPr>
              <a:t>Препарат </a:t>
            </a:r>
            <a:r>
              <a:rPr lang="ru-RU" sz="2800" b="1" i="1" dirty="0">
                <a:solidFill>
                  <a:srgbClr val="17375E"/>
                </a:solidFill>
                <a:latin typeface="Century Schoolbook" panose="02040604050505020304" pitchFamily="18" charset="0"/>
              </a:rPr>
              <a:t>Интерферон альфа-2b в комплексе с антиоксидантами </a:t>
            </a:r>
            <a:r>
              <a:rPr lang="ru-RU" sz="2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(ВИФЕРОН®)</a:t>
            </a:r>
            <a:endParaRPr lang="ru-RU" alt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0" y="1425429"/>
            <a:ext cx="5694120" cy="4824191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ВИФЕРОН® - ПЕРВЫЙ препарат интерферона, разрешен к применению у детей с первых дней жизни, в т. ч. недоношенных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Первый из рекомбинантных интерферонов разрешенный к применению у беременных женщин с 14 недели </a:t>
            </a:r>
            <a:r>
              <a:rPr lang="ru-RU" altLang="ru-RU" sz="20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гестации</a:t>
            </a:r>
            <a:endParaRPr lang="ru-RU" altLang="ru-RU" sz="20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i="1" dirty="0">
                <a:solidFill>
                  <a:srgbClr val="002060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ВИФЕРОН® может использоваться как для лечения вирусных заболеваний различной этиологии, так и для их профилактики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i="1" dirty="0">
                <a:solidFill>
                  <a:srgbClr val="002060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ВИФЕРОН® эффективен на разных сроках от начала заболевания</a:t>
            </a:r>
            <a:r>
              <a:rPr lang="ru-RU" altLang="ru-RU" sz="20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;</a:t>
            </a:r>
            <a:endParaRPr lang="ru-RU" alt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75780" name="Прямоугольник 3"/>
          <p:cNvSpPr>
            <a:spLocks noChangeArrowheads="1"/>
          </p:cNvSpPr>
          <p:nvPr/>
        </p:nvSpPr>
        <p:spPr bwMode="auto">
          <a:xfrm>
            <a:off x="5773837" y="1205902"/>
            <a:ext cx="6249351" cy="37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Препарат ВИФЕРОН® внесен в СТАНДАРТЫ:</a:t>
            </a:r>
            <a:endParaRPr lang="ru-RU" altLang="ru-RU" sz="1400" b="1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1. Стандарт первичной медико-санитарной медицинской помощи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по профилактике респираторных инфекций у недоношенных детей 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(Приложение к приказу МЗ РФ № 1382н от 24.12.2012г,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амбулаторно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);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2. Стандарт первичной медико-санитарной помощи детям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при гриппе легкой степени тяжести 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(Приложение к приказу МЗ РФ № 757н от 09.11.2012г,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амбулаторно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3. Стандарт специализированной медицинской помощи детям 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"/>
            </a:pP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при гриппе средней степени тяжести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(Приложение к приказу МЗ РФ № 1095н от 20.12.2012г,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стационарно)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"/>
            </a:pP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при ОРЗ средней степени тяжести 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(Приложение к приказу МЗ РФ № 798н от 09.11.2012г,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стационарно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);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"/>
            </a:pP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при ОРЗ тяжелой степени тяжести 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(Приложение к приказу МЗ РФ № 1450н от 24.12.2012г,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стационарно</a:t>
            </a: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05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D2C1F-7C5A-45C1-B151-CB7FED1C9C92}"/>
              </a:ext>
            </a:extLst>
          </p:cNvPr>
          <p:cNvSpPr/>
          <p:nvPr/>
        </p:nvSpPr>
        <p:spPr>
          <a:xfrm>
            <a:off x="6278599" y="4679961"/>
            <a:ext cx="2664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2015 год</a:t>
            </a:r>
          </a:p>
          <a:p>
            <a:pPr marL="457200" indent="-457200">
              <a:buFont typeface="Wingdings" charset="2"/>
              <a:buChar char="ü"/>
            </a:pPr>
            <a:r>
              <a:rPr lang="ru-RU" alt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Получен сертификат GMP (заключение о соответствии № </a:t>
            </a:r>
            <a:r>
              <a:rPr lang="en-US" alt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GMP</a:t>
            </a:r>
            <a:r>
              <a:rPr lang="ru-RU" alt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-0017-000022/15 от 16.03.2015)</a:t>
            </a:r>
          </a:p>
        </p:txBody>
      </p:sp>
      <p:pic>
        <p:nvPicPr>
          <p:cNvPr id="9" name="Изображение 10" descr="GMP_2.jpg">
            <a:extLst>
              <a:ext uri="{FF2B5EF4-FFF2-40B4-BE49-F238E27FC236}">
                <a16:creationId xmlns:a16="http://schemas.microsoft.com/office/drawing/2014/main" id="{3ADD5262-2ADA-4191-9D7D-C1DC1E306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47" y="4648519"/>
            <a:ext cx="1845238" cy="21694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2578BEC-6F9F-40A6-AD6E-DD3D947BAF8E}"/>
              </a:ext>
            </a:extLst>
          </p:cNvPr>
          <p:cNvSpPr/>
          <p:nvPr/>
        </p:nvSpPr>
        <p:spPr>
          <a:xfrm rot="651748">
            <a:off x="8000989" y="5817115"/>
            <a:ext cx="980955" cy="95702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8009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itle 2"/>
          <p:cNvSpPr>
            <a:spLocks noGrp="1"/>
          </p:cNvSpPr>
          <p:nvPr>
            <p:ph type="title"/>
          </p:nvPr>
        </p:nvSpPr>
        <p:spPr>
          <a:xfrm>
            <a:off x="1759527" y="0"/>
            <a:ext cx="8229600" cy="66118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0070C0"/>
                </a:solidFill>
                <a:latin typeface="Arial" charset="0"/>
                <a:cs typeface="Arial" charset="0"/>
              </a:rPr>
              <a:t>ВИФЕРОН® </a:t>
            </a:r>
            <a:r>
              <a:rPr lang="ru-RU" altLang="ru-RU" sz="2400" dirty="0">
                <a:solidFill>
                  <a:srgbClr val="0070C0"/>
                </a:solidFill>
                <a:latin typeface="Arial" charset="0"/>
                <a:cs typeface="Arial" charset="0"/>
              </a:rPr>
              <a:t>Гель и Мазь</a:t>
            </a:r>
            <a:endParaRPr lang="en-US" altLang="ru-RU" sz="4000" baseline="300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2294" name="Picture 2" descr="C:\Users\user\Desktop\Ферон\Продакт-портфель\2014 год\Презентации\фото упаковки\M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95" y="435077"/>
            <a:ext cx="32035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25" y="393008"/>
            <a:ext cx="3438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0" y="1660627"/>
          <a:ext cx="12192000" cy="5250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85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Интерферон человеческий рекомбинантный альфа</a:t>
                      </a:r>
                      <a:r>
                        <a:rPr lang="ru-RU" sz="2800" baseline="0" dirty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гель 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-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36 000 МЕ/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г                                                              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мазь -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40 000 МЕ/г  </a:t>
                      </a:r>
                    </a:p>
                    <a:p>
                      <a:pPr algn="l"/>
                      <a:endParaRPr lang="ru-RU" sz="2400" dirty="0">
                        <a:solidFill>
                          <a:srgbClr val="FF0000"/>
                        </a:solidFill>
                        <a:latin typeface="Century Schoolbook" panose="02040604050505020304" pitchFamily="18" charset="0"/>
                      </a:endParaRPr>
                    </a:p>
                    <a:p>
                      <a:pPr algn="l"/>
                      <a:endParaRPr lang="ru-RU" sz="2000" dirty="0">
                        <a:solidFill>
                          <a:srgbClr val="FF0000"/>
                        </a:solidFill>
                        <a:latin typeface="Century Schoolbook" panose="02040604050505020304" pitchFamily="18" charset="0"/>
                      </a:endParaRPr>
                    </a:p>
                    <a:p>
                      <a:pPr algn="l"/>
                      <a:endParaRPr lang="ru-RU" sz="2000" dirty="0">
                        <a:solidFill>
                          <a:srgbClr val="FF0000"/>
                        </a:solidFill>
                        <a:latin typeface="Century Schoolbook" panose="02040604050505020304" pitchFamily="18" charset="0"/>
                      </a:endParaRPr>
                    </a:p>
                    <a:p>
                      <a:pPr algn="l"/>
                      <a:r>
                        <a:rPr lang="ru-RU" sz="2000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2000" dirty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                             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Антиоксиданты: альфа-токоферола ацетат, бензойная  и  лимонная кислоты ,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вспомогательные вещества.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29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Гелевая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основа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обеспечивает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пролонгацию воздействия препарата и максимальную иммобилизацию  на влажных поверхностях.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Основа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гидрофобная: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высокая степень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биодоступности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интерферона с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сухих поверхностей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(очаги поражения на коже, сухие корочки или пересушенная слизистая в носовых  ходах)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NB! </a:t>
                      </a:r>
                      <a:r>
                        <a:rPr kumimoji="0" lang="ru-RU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Отпуск из аптек  без рецепта</a:t>
                      </a:r>
                      <a:endParaRPr lang="ru-RU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03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Разрешен к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применению у беременных  и детей с периода новорожденности. </a:t>
                      </a: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Разрешена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к применению у беременных и детей с 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899303-C1DC-4ECA-A659-0651595CF814}"/>
              </a:ext>
            </a:extLst>
          </p:cNvPr>
          <p:cNvSpPr/>
          <p:nvPr/>
        </p:nvSpPr>
        <p:spPr>
          <a:xfrm>
            <a:off x="32991" y="4540645"/>
            <a:ext cx="121920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Иммунобиологические эффекты местной </a:t>
            </a:r>
            <a:r>
              <a:rPr lang="ru-RU" sz="2400" b="1" i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интерферонотерапии</a:t>
            </a:r>
            <a:endParaRPr lang="ru-RU" sz="2400" b="1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Активация </a:t>
            </a:r>
            <a:r>
              <a:rPr lang="ru-RU" b="1" i="1" dirty="0" err="1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мукоцилиарных</a:t>
            </a:r>
            <a:r>
              <a:rPr lang="ru-RU" b="1" i="1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факторов защиты слизистых оболочек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Активация местных параметров </a:t>
            </a:r>
            <a:r>
              <a:rPr lang="ru-RU" b="1" i="1" dirty="0" err="1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интерфероновой</a:t>
            </a:r>
            <a:r>
              <a:rPr lang="ru-RU" b="1" i="1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системы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Усиление цитотоксичности фагоцитов слизистых оболочек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Повышение синтеза </a:t>
            </a:r>
            <a:r>
              <a:rPr lang="ru-RU" b="1" i="1" dirty="0" err="1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sIgA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688E620-1448-4ECC-ADA7-E81943BB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76" y="32904"/>
            <a:ext cx="2532015" cy="1627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7559EA3-965A-495E-8988-114E50AF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4514" cy="1660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2868298-962D-424A-B6AA-D9ACF6D5B924}"/>
              </a:ext>
            </a:extLst>
          </p:cNvPr>
          <p:cNvSpPr/>
          <p:nvPr/>
        </p:nvSpPr>
        <p:spPr>
          <a:xfrm>
            <a:off x="6789575" y="2590876"/>
            <a:ext cx="5190976" cy="140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Мазь – максимально  высокая степень биодоступности интерферона с </a:t>
            </a:r>
            <a:r>
              <a:rPr lang="ru-RU" sz="1400" b="1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сухих поверхностей </a:t>
            </a:r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( сухие корочки или пересушенная слизистая в носовых  ходах ,кожа)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8A4871-593C-43E8-A05F-0BA5F7A4C976}"/>
              </a:ext>
            </a:extLst>
          </p:cNvPr>
          <p:cNvSpPr/>
          <p:nvPr/>
        </p:nvSpPr>
        <p:spPr>
          <a:xfrm>
            <a:off x="166269" y="2590876"/>
            <a:ext cx="5176911" cy="1460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Гель – обладает высокими адгезивными свойствами, дает максимальную иммобилизацию  </a:t>
            </a:r>
            <a:r>
              <a:rPr lang="ru-RU" sz="1400" b="1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на влажных поверхностях</a:t>
            </a:r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, </a:t>
            </a:r>
            <a:r>
              <a:rPr lang="ru-RU" sz="1400" b="1" i="1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изотоничен</a:t>
            </a:r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, имеет физиологический рН (7,0±0,5), без цвета, запаха и вкуса, не оказывает раздражающего действия на слизистую ротоглотки.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926DE67-AC71-4D16-B724-F049B276BAF7}"/>
              </a:ext>
            </a:extLst>
          </p:cNvPr>
          <p:cNvSpPr/>
          <p:nvPr/>
        </p:nvSpPr>
        <p:spPr>
          <a:xfrm>
            <a:off x="3411818" y="6529888"/>
            <a:ext cx="3862723" cy="321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FFFF00"/>
                </a:solidFill>
                <a:latin typeface="Arial Narrow" panose="020B0606020202030204" pitchFamily="34" charset="0"/>
              </a:rPr>
              <a:t>2 раза в день в течение 2-4 недель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A2A5F-17F0-43C9-BF19-E4E15055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87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3A765-FC40-4A7C-AA72-28CE98D9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Таким образом,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DEFCA-FCDF-4820-ADC3-96246FE7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 I</a:t>
            </a:r>
            <a:r>
              <a:rPr lang="ru-RU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 типа являются основными факторами первой линии защиты от вирусных инфекций</a:t>
            </a:r>
          </a:p>
          <a:p>
            <a:r>
              <a:rPr lang="en-US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 </a:t>
            </a:r>
            <a:r>
              <a:rPr lang="ru-RU" sz="40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видо</a:t>
            </a:r>
            <a:r>
              <a:rPr lang="ru-RU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 и </a:t>
            </a:r>
            <a:r>
              <a:rPr lang="ru-RU" sz="40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тканеспецифичны</a:t>
            </a:r>
            <a:r>
              <a:rPr lang="ru-RU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обладают универсальной противовирусной активностью по отношению к различным по </a:t>
            </a:r>
            <a:r>
              <a:rPr lang="ru-RU" sz="40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таксономичным</a:t>
            </a:r>
            <a:r>
              <a:rPr lang="ru-RU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свойствам вирусам, действуют на всех </a:t>
            </a:r>
            <a:r>
              <a:rPr lang="ru-RU" sz="4000" b="1" i="1">
                <a:solidFill>
                  <a:srgbClr val="0070C0"/>
                </a:solidFill>
                <a:latin typeface="Century Schoolbook" panose="02040604050505020304" pitchFamily="18" charset="0"/>
              </a:rPr>
              <a:t>этапах размножения </a:t>
            </a:r>
            <a:r>
              <a:rPr lang="ru-RU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вирусов</a:t>
            </a:r>
          </a:p>
          <a:p>
            <a:r>
              <a:rPr lang="ru-RU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У детей, особенно первых 3-х лет жизни, наиболее эффективными и клинически безопасными препаратами для лечения и профилактики ОРВИ являются препараты рекомбинантных ИНФ (</a:t>
            </a:r>
            <a:r>
              <a:rPr lang="ru-RU" sz="4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Виферон</a:t>
            </a:r>
            <a:r>
              <a:rPr lang="ru-RU" sz="4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</a:t>
            </a:r>
            <a:endParaRPr lang="ru-RU" sz="40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9F6D7A-5BA8-4A8A-B310-6205FB6F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BC6-9D13-4302-A920-639A5758660F}" type="slidenum">
              <a:rPr lang="ru-RU" smtClean="0"/>
              <a:t>23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E5D22-0BAE-4098-A453-D087C80F1FC4}"/>
              </a:ext>
            </a:extLst>
          </p:cNvPr>
          <p:cNvSpPr txBox="1"/>
          <p:nvPr/>
        </p:nvSpPr>
        <p:spPr>
          <a:xfrm>
            <a:off x="309489" y="6356350"/>
            <a:ext cx="546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Федеральные клинические рекомендации, 2018 год</a:t>
            </a:r>
          </a:p>
        </p:txBody>
      </p:sp>
    </p:spTree>
    <p:extLst>
      <p:ext uri="{BB962C8B-B14F-4D97-AF65-F5344CB8AC3E}">
        <p14:creationId xmlns:p14="http://schemas.microsoft.com/office/powerpoint/2010/main" val="160634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5F4C55-64C5-486D-8092-FF1F63B7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37" y="2345787"/>
            <a:ext cx="11003997" cy="1083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Спасибо за внимание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8E48B7-5E22-41C5-B621-3B85EFB4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A05BA2-E834-404C-A46B-2DAEEC9C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BC6-9D13-4302-A920-639A5758660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d7e55376d9633df9fb85bf1fd7a94c96-l&amp;n=13">
            <a:extLst>
              <a:ext uri="{FF2B5EF4-FFF2-40B4-BE49-F238E27FC236}">
                <a16:creationId xmlns:a16="http://schemas.microsoft.com/office/drawing/2014/main" id="{8940D2F6-04F2-4362-BEEA-CBEE9876B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4795" b="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allbox.ru/resize/1600x1200/wallpapers/main/201523/f172016386f1cbf.jpg">
            <a:extLst>
              <a:ext uri="{FF2B5EF4-FFF2-40B4-BE49-F238E27FC236}">
                <a16:creationId xmlns:a16="http://schemas.microsoft.com/office/drawing/2014/main" id="{1BDCB25B-2F8C-456C-B8A9-68BA75D59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r="-1" b="3538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99C26A5C-6490-4BDD-938B-4F0D168BD6BB}"/>
              </a:ext>
            </a:extLst>
          </p:cNvPr>
          <p:cNvSpPr txBox="1">
            <a:spLocks/>
          </p:cNvSpPr>
          <p:nvPr/>
        </p:nvSpPr>
        <p:spPr>
          <a:xfrm>
            <a:off x="0" y="2324219"/>
            <a:ext cx="6096000" cy="376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аденовирусы (более 50 серотипов);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герпес-вирусы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вирусы гриппа различных антигенных типов и вариантов;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парамиксовирусы</a:t>
            </a: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: 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         вирусы парагриппа (4 серотипа);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          РС-вирус;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риновирусы</a:t>
            </a: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(114 серотипов);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коронавирусы (4 типа);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энтеровирусы (около 70 типов);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вирус простого герпеса;</a:t>
            </a:r>
          </a:p>
          <a:p>
            <a:endParaRPr lang="ru-RU" alt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15CA6-4B59-40F9-BC32-FF1A972B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6888"/>
            <a:ext cx="296386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пневмококки;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микоплазмы;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гемофильная палочка;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стрептококки,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стафилококки и др.;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A6401-9D28-431A-A648-1266F72AA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66" y="5831608"/>
            <a:ext cx="300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значимыми могут быть вирусно-бактериальные ассоциации и грибы</a:t>
            </a:r>
            <a:endParaRPr lang="ru-RU" alt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E51A3-3F5F-4DF0-B20F-34D278AF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4915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2000" b="1" i="1" dirty="0">
                <a:latin typeface="Century Schoolbook" panose="02040604050505020304" pitchFamily="18" charset="0"/>
              </a:rPr>
              <a:t>Изучено около 1500 вирусов, из которых более 500 вызывают различные заболевания человека (от местных поражений до генерализованных инфекций), причем, не менее половины из них </a:t>
            </a:r>
            <a:r>
              <a:rPr lang="ru-RU" sz="2000" b="1" i="1" dirty="0" err="1">
                <a:latin typeface="Century Schoolbook" panose="02040604050505020304" pitchFamily="18" charset="0"/>
              </a:rPr>
              <a:t>убиквитарны</a:t>
            </a:r>
            <a:r>
              <a:rPr lang="ru-RU" sz="2000" b="1" i="1" dirty="0">
                <a:latin typeface="Century Schoolbook" panose="02040604050505020304" pitchFamily="18" charset="0"/>
              </a:rPr>
              <a:t>, т.е. распространены практически повсеместно</a:t>
            </a:r>
            <a:endParaRPr lang="ru-RU" altLang="ru-RU" sz="2000" b="1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68812" y="105372"/>
            <a:ext cx="11915336" cy="960835"/>
          </a:xfrm>
        </p:spPr>
        <p:txBody>
          <a:bodyPr>
            <a:noAutofit/>
          </a:bodyPr>
          <a:lstStyle/>
          <a:p>
            <a:r>
              <a:rPr lang="ru-RU" alt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Особенности вирусов как возбудителей ОРЗ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11" y="1066493"/>
            <a:ext cx="6793677" cy="56549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Тело вируса не имеет клеточного строения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Вирус покрыт белковой оболочкой, формирующей его структуру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- </a:t>
            </a:r>
            <a:r>
              <a:rPr lang="ru-RU" sz="20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капсидом</a:t>
            </a:r>
            <a:endParaRPr lang="ru-RU" sz="20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Вирусы могут существовать только как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внутриклеточные паразиты 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 не могут размножаться вне клеток тех организмов, в которых они паразитируют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Вирусы могут содержать лишь один тип нуклеиновых кислот –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РНК или ДНК. 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Нет рибосом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У вирусов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нет обмена веществ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. Они используют энергию, получаемую за счет обмена веществ клеток хозяина 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Вирусы имеют очень </a:t>
            </a:r>
            <a:r>
              <a:rPr lang="ru-RU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ограниченное число ферментов</a:t>
            </a:r>
          </a:p>
        </p:txBody>
      </p:sp>
      <p:pic>
        <p:nvPicPr>
          <p:cNvPr id="32772" name="Picture 4" descr="http://zero50x.myjino.ru/allpic/46/8705-img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92" y="4157664"/>
            <a:ext cx="5125897" cy="258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Картинки по запросу механизм действия циклофе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90" y="1066207"/>
            <a:ext cx="5186857" cy="309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26">
            <a:extLst>
              <a:ext uri="{FF2B5EF4-FFF2-40B4-BE49-F238E27FC236}">
                <a16:creationId xmlns:a16="http://schemas.microsoft.com/office/drawing/2014/main" id="{4BB71A2F-7DAE-4C01-84D5-3883CDDA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18" y="-15194"/>
            <a:ext cx="5868223" cy="324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E:\Lena Anf\ProviZoro\bio-004.gif">
            <a:extLst>
              <a:ext uri="{FF2B5EF4-FFF2-40B4-BE49-F238E27FC236}">
                <a16:creationId xmlns:a16="http://schemas.microsoft.com/office/drawing/2014/main" id="{0A9B3ABA-DCAC-4C0B-AE80-D6E93FAA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3907" y="2820987"/>
            <a:ext cx="550862" cy="509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Lena Anf\ProviZoro\bio-004.gif">
            <a:extLst>
              <a:ext uri="{FF2B5EF4-FFF2-40B4-BE49-F238E27FC236}">
                <a16:creationId xmlns:a16="http://schemas.microsoft.com/office/drawing/2014/main" id="{ED41AA13-3757-4612-B3CE-FCACEE7F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0834" y="2975751"/>
            <a:ext cx="460375" cy="42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Lena Anf\ProviZoro\bio-004.gif">
            <a:extLst>
              <a:ext uri="{FF2B5EF4-FFF2-40B4-BE49-F238E27FC236}">
                <a16:creationId xmlns:a16="http://schemas.microsoft.com/office/drawing/2014/main" id="{1E8322D4-C820-4F9D-B11A-B040D1B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6820" y="2978926"/>
            <a:ext cx="461962" cy="42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Lena Anf\ProviZoro\bio-004.gif">
            <a:extLst>
              <a:ext uri="{FF2B5EF4-FFF2-40B4-BE49-F238E27FC236}">
                <a16:creationId xmlns:a16="http://schemas.microsoft.com/office/drawing/2014/main" id="{15795528-2E20-4F8A-BC0D-2EB45619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760" y="2560580"/>
            <a:ext cx="460375" cy="42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ятно 1 31">
            <a:extLst>
              <a:ext uri="{FF2B5EF4-FFF2-40B4-BE49-F238E27FC236}">
                <a16:creationId xmlns:a16="http://schemas.microsoft.com/office/drawing/2014/main" id="{67BDE516-D0A3-42C1-BBBB-8E2DBEA8E04F}"/>
              </a:ext>
            </a:extLst>
          </p:cNvPr>
          <p:cNvSpPr/>
          <p:nvPr/>
        </p:nvSpPr>
        <p:spPr>
          <a:xfrm>
            <a:off x="9050083" y="1873941"/>
            <a:ext cx="1335087" cy="1065213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" name="Picture 3" descr="E:\Lena Anf\ProviZoro\bio-004.gif">
            <a:extLst>
              <a:ext uri="{FF2B5EF4-FFF2-40B4-BE49-F238E27FC236}">
                <a16:creationId xmlns:a16="http://schemas.microsoft.com/office/drawing/2014/main" id="{815B83BC-A9CA-43DC-A904-C211A2E2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655" y="3030969"/>
            <a:ext cx="460375" cy="4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Lena Anf\ProviZoro\bio-004.gif">
            <a:extLst>
              <a:ext uri="{FF2B5EF4-FFF2-40B4-BE49-F238E27FC236}">
                <a16:creationId xmlns:a16="http://schemas.microsoft.com/office/drawing/2014/main" id="{F4781D4D-A1B4-4E55-857B-27A335E4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9885" y="3027986"/>
            <a:ext cx="460375" cy="42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Lena Anf\ProviZoro\bio-004.gif">
            <a:extLst>
              <a:ext uri="{FF2B5EF4-FFF2-40B4-BE49-F238E27FC236}">
                <a16:creationId xmlns:a16="http://schemas.microsoft.com/office/drawing/2014/main" id="{EB96E430-51A1-4804-934F-429C1CC7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9670" y="3415580"/>
            <a:ext cx="460375" cy="4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Lena Anf\ProviZoro\bio-004.gif">
            <a:extLst>
              <a:ext uri="{FF2B5EF4-FFF2-40B4-BE49-F238E27FC236}">
                <a16:creationId xmlns:a16="http://schemas.microsoft.com/office/drawing/2014/main" id="{05244D9E-8FA2-4107-9B73-024CD14B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3337" y="2725635"/>
            <a:ext cx="461962" cy="42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Lena Anf\ProviZoro\bio-004.gif">
            <a:extLst>
              <a:ext uri="{FF2B5EF4-FFF2-40B4-BE49-F238E27FC236}">
                <a16:creationId xmlns:a16="http://schemas.microsoft.com/office/drawing/2014/main" id="{E7933411-7A51-4F57-9B94-A349D53B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3754" y="2913692"/>
            <a:ext cx="461962" cy="4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E:\Lena Anf\ProviZoro\bio-004.gif">
            <a:extLst>
              <a:ext uri="{FF2B5EF4-FFF2-40B4-BE49-F238E27FC236}">
                <a16:creationId xmlns:a16="http://schemas.microsoft.com/office/drawing/2014/main" id="{ED045928-142D-4040-A4E0-BA66E8F6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0718" y="3140349"/>
            <a:ext cx="460375" cy="4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Lena Anf\ProviZoro\bio-004.gif">
            <a:extLst>
              <a:ext uri="{FF2B5EF4-FFF2-40B4-BE49-F238E27FC236}">
                <a16:creationId xmlns:a16="http://schemas.microsoft.com/office/drawing/2014/main" id="{584EEBB8-2B95-412E-A6D0-0813CFF6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05" y="1673638"/>
            <a:ext cx="16065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трелка вправо 42">
            <a:extLst>
              <a:ext uri="{FF2B5EF4-FFF2-40B4-BE49-F238E27FC236}">
                <a16:creationId xmlns:a16="http://schemas.microsoft.com/office/drawing/2014/main" id="{6C0BEB88-7EB3-4FD8-A325-453C89DDEAF3}"/>
              </a:ext>
            </a:extLst>
          </p:cNvPr>
          <p:cNvSpPr/>
          <p:nvPr/>
        </p:nvSpPr>
        <p:spPr>
          <a:xfrm rot="2133326">
            <a:off x="8639826" y="2000103"/>
            <a:ext cx="1946934" cy="993180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1" name="Стрелка вправо 42">
            <a:extLst>
              <a:ext uri="{FF2B5EF4-FFF2-40B4-BE49-F238E27FC236}">
                <a16:creationId xmlns:a16="http://schemas.microsoft.com/office/drawing/2014/main" id="{7B46E73E-4B2F-40D4-B293-4F3F4FF9E7D3}"/>
              </a:ext>
            </a:extLst>
          </p:cNvPr>
          <p:cNvSpPr/>
          <p:nvPr/>
        </p:nvSpPr>
        <p:spPr>
          <a:xfrm rot="382388" flipV="1">
            <a:off x="6746629" y="2714138"/>
            <a:ext cx="1714550" cy="1043820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36F255-3505-4406-A7E4-24189A60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557" y="-132"/>
            <a:ext cx="23764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Вирус попадает в дыхательные пути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4C0E6D-CE63-4604-9D99-443976B4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372" y="12142"/>
            <a:ext cx="3037128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Затем проникает внутрь клеток эпителия и начинает активно размножаться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466E23-BE21-4C43-8767-79A15DF5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821" y="3505097"/>
            <a:ext cx="501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Затем выходит из клетки, разрушая ее, и колонизирует соседние клетки</a:t>
            </a:r>
          </a:p>
        </p:txBody>
      </p:sp>
      <p:pic>
        <p:nvPicPr>
          <p:cNvPr id="45" name="Picture 3" descr="E:\Lena Anf\ProviZoro\bio-004.gif">
            <a:extLst>
              <a:ext uri="{FF2B5EF4-FFF2-40B4-BE49-F238E27FC236}">
                <a16:creationId xmlns:a16="http://schemas.microsoft.com/office/drawing/2014/main" id="{B415B9C7-6485-4B01-B699-3648DA84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2372802"/>
            <a:ext cx="461963" cy="42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E:\Lena Anf\ProviZoro\bio-004.gif">
            <a:extLst>
              <a:ext uri="{FF2B5EF4-FFF2-40B4-BE49-F238E27FC236}">
                <a16:creationId xmlns:a16="http://schemas.microsoft.com/office/drawing/2014/main" id="{A897546D-5396-4DB1-8321-1218628F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2546" y="2852461"/>
            <a:ext cx="461962" cy="4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AFE1B8BF-A75A-4EBD-A726-0CF45E06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5" y="1033396"/>
            <a:ext cx="5918424" cy="4674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1. 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Адсорбция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- взаимодействие рецепторов шипов </a:t>
            </a:r>
            <a:r>
              <a:rPr lang="ru-RU" altLang="ru-RU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капсида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с клеточными рецепторами.</a:t>
            </a: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2.Проникновение вируса в клетку – </a:t>
            </a:r>
            <a:r>
              <a:rPr lang="ru-RU" altLang="ru-RU" sz="18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виропексис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 может происходить путем впрыскивания вирусной РНК\ДНК или путем вакуолизации</a:t>
            </a: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3. </a:t>
            </a:r>
            <a:r>
              <a:rPr lang="ru-RU" altLang="ru-RU" sz="18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Депротеинизация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– разрушение белковой оболочки (</a:t>
            </a:r>
            <a:r>
              <a:rPr lang="ru-RU" altLang="ru-RU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капсида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 вирусных частиц под действием </a:t>
            </a:r>
            <a:r>
              <a:rPr lang="ru-RU" altLang="ru-RU" sz="1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лизосомальных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ферментов клетки и высвобождение вирусного генома</a:t>
            </a: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4.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Репликация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– образование дочерних копий генома вируса</a:t>
            </a: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5. 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Сборка дочерних популяций вируса</a:t>
            </a: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6. </a:t>
            </a:r>
            <a:r>
              <a:rPr lang="ru-RU" altLang="ru-RU" sz="1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Высвобождение дочерних вирионов </a:t>
            </a:r>
            <a:r>
              <a:rPr lang="ru-RU" altLang="ru-RU" sz="1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– конечная стадия репродуктивного цикла</a:t>
            </a:r>
          </a:p>
        </p:txBody>
      </p:sp>
      <p:pic>
        <p:nvPicPr>
          <p:cNvPr id="24" name="Объект 4">
            <a:extLst>
              <a:ext uri="{FF2B5EF4-FFF2-40B4-BE49-F238E27FC236}">
                <a16:creationId xmlns:a16="http://schemas.microsoft.com/office/drawing/2014/main" id="{E8D12A88-46E5-42C9-BAF8-15EBDAD90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2" y="4187660"/>
            <a:ext cx="5880295" cy="26703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37DDB8-F355-438F-8E80-35E529845540}"/>
              </a:ext>
            </a:extLst>
          </p:cNvPr>
          <p:cNvSpPr/>
          <p:nvPr/>
        </p:nvSpPr>
        <p:spPr>
          <a:xfrm>
            <a:off x="48500" y="89397"/>
            <a:ext cx="555782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Процесс репродукции вирусов в клетках включает стадии: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BC2A2A-073D-44BC-9BA5-8DCCFD7EB0B6}"/>
              </a:ext>
            </a:extLst>
          </p:cNvPr>
          <p:cNvSpPr/>
          <p:nvPr/>
        </p:nvSpPr>
        <p:spPr>
          <a:xfrm>
            <a:off x="37512" y="5991394"/>
            <a:ext cx="6096000" cy="92333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Действие всех современных медикаментов заключается в блокировании одного из этапов размножения вирусов</a:t>
            </a:r>
            <a:endParaRPr lang="ru-RU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A4DB62-DF0C-47E2-A079-F160FD72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E98-E036-4226-9A23-07E10FD937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8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.ppt-online.org/files1/slide/s/sT1c6j90vIxuXVJbw74MNBEAhLap83gZiOU2Deq5G/slide-24.jpg">
            <a:extLst>
              <a:ext uri="{FF2B5EF4-FFF2-40B4-BE49-F238E27FC236}">
                <a16:creationId xmlns:a16="http://schemas.microsoft.com/office/drawing/2014/main" id="{63E61552-18B2-4894-AD71-370705CD7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8" y="1169233"/>
            <a:ext cx="12192000" cy="56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66DBE8-ACE4-44BF-96EA-70B9B8AB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62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>
                <a:solidFill>
                  <a:srgbClr val="0070C0"/>
                </a:solidFill>
                <a:latin typeface="Century Schoolbook" panose="02040604050505020304" pitchFamily="18" charset="0"/>
                <a:ea typeface="MS Mincho" panose="020B0400000000000000" pitchFamily="49" charset="-128"/>
                <a:cs typeface="Tahoma" panose="020B0604030504040204" pitchFamily="34" charset="0"/>
              </a:rPr>
              <a:t>Что обеспечивает защиту организма от возбудителей ОРВИ?</a:t>
            </a:r>
          </a:p>
        </p:txBody>
      </p:sp>
      <p:sp>
        <p:nvSpPr>
          <p:cNvPr id="4" name="Дуга 3">
            <a:extLst>
              <a:ext uri="{FF2B5EF4-FFF2-40B4-BE49-F238E27FC236}">
                <a16:creationId xmlns:a16="http://schemas.microsoft.com/office/drawing/2014/main" id="{C0B04D5B-119B-48A7-9990-77AC30691B6E}"/>
              </a:ext>
            </a:extLst>
          </p:cNvPr>
          <p:cNvSpPr/>
          <p:nvPr/>
        </p:nvSpPr>
        <p:spPr>
          <a:xfrm>
            <a:off x="2608289" y="3987384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635D54C-9095-4CBE-A5A4-605302CC2911}"/>
              </a:ext>
            </a:extLst>
          </p:cNvPr>
          <p:cNvSpPr/>
          <p:nvPr/>
        </p:nvSpPr>
        <p:spPr>
          <a:xfrm>
            <a:off x="2138155" y="2330652"/>
            <a:ext cx="216234" cy="26367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Schoolbook" panose="02040604050505020304" pitchFamily="18" charset="0"/>
              </a:rPr>
              <a:t>интерфероны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DE403FA7-9689-48D4-8A0B-2BCA5EA8AF3E}"/>
              </a:ext>
            </a:extLst>
          </p:cNvPr>
          <p:cNvCxnSpPr>
            <a:cxnSpLocks/>
          </p:cNvCxnSpPr>
          <p:nvPr/>
        </p:nvCxnSpPr>
        <p:spPr>
          <a:xfrm>
            <a:off x="4302178" y="1969709"/>
            <a:ext cx="0" cy="486430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E80431D-4DB7-4654-8C06-EF0C1F05B94B}"/>
              </a:ext>
            </a:extLst>
          </p:cNvPr>
          <p:cNvSpPr/>
          <p:nvPr/>
        </p:nvSpPr>
        <p:spPr>
          <a:xfrm>
            <a:off x="269833" y="6551450"/>
            <a:ext cx="3758012" cy="28256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Врожденный иммунитет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A56D13F-0F2E-46F3-9DF5-FA1A4C025E87}"/>
              </a:ext>
            </a:extLst>
          </p:cNvPr>
          <p:cNvSpPr/>
          <p:nvPr/>
        </p:nvSpPr>
        <p:spPr>
          <a:xfrm>
            <a:off x="5943719" y="6487821"/>
            <a:ext cx="5161867" cy="24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Адаптивный иммунитет</a:t>
            </a: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449C3A90-845F-4B19-BB29-11710F4EF10E}"/>
              </a:ext>
            </a:extLst>
          </p:cNvPr>
          <p:cNvSpPr txBox="1">
            <a:spLocks/>
          </p:cNvSpPr>
          <p:nvPr/>
        </p:nvSpPr>
        <p:spPr>
          <a:xfrm>
            <a:off x="5820986" y="1969709"/>
            <a:ext cx="5630131" cy="451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– важнейший компонент врождённой неспецифической защиты организма от инфекций.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 – 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это семейство белков, способных активировать внутриклеточные процессы и межклеточные взаимодействия, обеспечивая устойчивость организма к вирусным инфекциям путем усиления врождённого и адаптивного иммунитета 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EB88201B-7F49-4FFD-B4C3-AA506260A800}"/>
              </a:ext>
            </a:extLst>
          </p:cNvPr>
          <p:cNvSpPr/>
          <p:nvPr/>
        </p:nvSpPr>
        <p:spPr>
          <a:xfrm>
            <a:off x="2386304" y="3592228"/>
            <a:ext cx="340276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gmss.gr/uploads/posts/thumbs/large/interferon_beta.jpg">
            <a:extLst>
              <a:ext uri="{FF2B5EF4-FFF2-40B4-BE49-F238E27FC236}">
                <a16:creationId xmlns:a16="http://schemas.microsoft.com/office/drawing/2014/main" id="{2A415D55-A733-43CA-A938-7A1536D24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413"/>
          <a:stretch/>
        </p:blipFill>
        <p:spPr bwMode="auto">
          <a:xfrm>
            <a:off x="-186571" y="-98269"/>
            <a:ext cx="5955604" cy="462229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2" descr="https://images.fineartamerica.com/images-medium-large-5/2-interferon-gamma-molecule-laguna-design.jpg">
            <a:extLst>
              <a:ext uri="{FF2B5EF4-FFF2-40B4-BE49-F238E27FC236}">
                <a16:creationId xmlns:a16="http://schemas.microsoft.com/office/drawing/2014/main" id="{5A73090A-0574-4E8B-8859-60161C37B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r="-2" b="10549"/>
          <a:stretch/>
        </p:blipFill>
        <p:spPr bwMode="auto">
          <a:xfrm>
            <a:off x="-186572" y="3184611"/>
            <a:ext cx="6447707" cy="3845519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14E94B-3862-4709-98AB-094DD909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DCD7E98-E036-4226-9A23-07E10FD93749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91102E2-9BDE-4B9C-941C-3BBC6F9D69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9032" y="-15024"/>
            <a:ext cx="6447707" cy="2197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Интерфероны</a:t>
            </a:r>
            <a:r>
              <a:rPr lang="ru-RU" sz="2400" b="1" i="1" dirty="0">
                <a:solidFill>
                  <a:srgbClr val="953735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i="1" dirty="0">
                <a:solidFill>
                  <a:srgbClr val="005294"/>
                </a:solidFill>
                <a:latin typeface="Century Schoolbook" panose="02040604050505020304" pitchFamily="18" charset="0"/>
              </a:rPr>
              <a:t>– гликопротеины 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(низкомолекулярные белки, состоящие их 146-166 аминокислотных остатков), выделяемые клетками организма в ответ на вторжение вируса,</a:t>
            </a:r>
            <a:r>
              <a:rPr lang="ru-RU" sz="2000" i="1" dirty="0">
                <a:latin typeface="Century Schoolbook" panose="02040604050505020304" pitchFamily="18" charset="0"/>
              </a:rPr>
              <a:t> </a:t>
            </a:r>
            <a:r>
              <a:rPr lang="ru-RU" sz="20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обладающие универсальной противовирусной и иммуномодулирующей  активностью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73AD85-E3EF-4715-9171-C3E5DBDE07A8}"/>
              </a:ext>
            </a:extLst>
          </p:cNvPr>
          <p:cNvSpPr txBox="1">
            <a:spLocks/>
          </p:cNvSpPr>
          <p:nvPr/>
        </p:nvSpPr>
        <p:spPr>
          <a:xfrm>
            <a:off x="6096000" y="2212878"/>
            <a:ext cx="6096000" cy="4645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6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r>
              <a:rPr lang="ru-RU" sz="45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Имеют строгую </a:t>
            </a:r>
            <a:r>
              <a:rPr lang="ru-RU" sz="45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видовую и тканевую специфичность;</a:t>
            </a:r>
          </a:p>
          <a:p>
            <a:r>
              <a:rPr lang="ru-RU" sz="45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Продукция IFN </a:t>
            </a:r>
            <a:r>
              <a:rPr lang="ru-RU" sz="45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генетически детерминирована; </a:t>
            </a:r>
          </a:p>
          <a:p>
            <a:r>
              <a:rPr lang="ru-RU" sz="45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Гены, кодирующие  синтез IFN-a и IFN-b расположены в </a:t>
            </a:r>
            <a:r>
              <a:rPr lang="ru-RU" sz="45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9 хромосоме,</a:t>
            </a:r>
            <a:r>
              <a:rPr lang="ru-RU" sz="45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IFN-</a:t>
            </a:r>
            <a:r>
              <a:rPr lang="el-GR" sz="45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γ</a:t>
            </a:r>
            <a:r>
              <a:rPr lang="ru-RU" sz="45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– в </a:t>
            </a:r>
            <a:r>
              <a:rPr lang="ru-RU" sz="45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12 хромосоме;</a:t>
            </a:r>
            <a:r>
              <a:rPr lang="ru-RU" sz="45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</a:p>
          <a:p>
            <a:r>
              <a:rPr lang="ru-RU" sz="45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 настоящее время известно 14 генов, кодирующих синтез IFN-a.</a:t>
            </a:r>
          </a:p>
          <a:p>
            <a:pPr marL="0" indent="0">
              <a:buNone/>
            </a:pPr>
            <a:endParaRPr lang="ru-RU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D29FAA5-463C-4DF8-BB5A-5340165E41D6}"/>
              </a:ext>
            </a:extLst>
          </p:cNvPr>
          <p:cNvSpPr/>
          <p:nvPr/>
        </p:nvSpPr>
        <p:spPr>
          <a:xfrm>
            <a:off x="6095999" y="2212877"/>
            <a:ext cx="6096000" cy="46147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начинают вырабатываться сразу после контакта с вирусом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Выраженность </a:t>
            </a:r>
            <a:r>
              <a:rPr lang="ru-RU" sz="28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интерферонового</a:t>
            </a:r>
            <a:r>
              <a:rPr lang="ru-RU" sz="28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ответа </a:t>
            </a:r>
            <a:r>
              <a:rPr lang="ru-RU" sz="2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прямо пропорциональна заражающей дозе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2371F-7751-496C-A049-4BE1E3F561FF}"/>
              </a:ext>
            </a:extLst>
          </p:cNvPr>
          <p:cNvSpPr txBox="1"/>
          <p:nvPr/>
        </p:nvSpPr>
        <p:spPr>
          <a:xfrm>
            <a:off x="6063036" y="2564306"/>
            <a:ext cx="5968022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 вырабатываются  практически всеми клетками организма в ответ на вторжение вирусов (или эндотоксина бактерий) и другие стимулы 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479BD0-0A4A-496E-A889-8571AA0D3606}"/>
              </a:ext>
            </a:extLst>
          </p:cNvPr>
          <p:cNvSpPr/>
          <p:nvPr/>
        </p:nvSpPr>
        <p:spPr>
          <a:xfrm>
            <a:off x="5998254" y="2457171"/>
            <a:ext cx="6096000" cy="4275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</a:t>
            </a: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обладают антивирусной активностью по отношению к различным по </a:t>
            </a:r>
            <a:r>
              <a:rPr lang="ru-RU" sz="32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таксономичным</a:t>
            </a:r>
            <a:r>
              <a:rPr lang="ru-RU" sz="3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признакам вирусам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D11D464-05B3-49ED-87D5-3D185A461B03}"/>
              </a:ext>
            </a:extLst>
          </p:cNvPr>
          <p:cNvSpPr/>
          <p:nvPr/>
        </p:nvSpPr>
        <p:spPr>
          <a:xfrm>
            <a:off x="5657265" y="2392431"/>
            <a:ext cx="6436989" cy="416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>
              <a:defRPr/>
            </a:pPr>
            <a:endParaRPr lang="ru-RU" sz="32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>
              <a:defRPr/>
            </a:pPr>
            <a:r>
              <a:rPr lang="en-US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INF </a:t>
            </a:r>
            <a:r>
              <a:rPr lang="ru-RU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участвуют во взаимодействиях между клетками иммунной системы</a:t>
            </a:r>
          </a:p>
          <a:p>
            <a:pPr algn="ctr">
              <a:defRPr/>
            </a:pPr>
            <a:endParaRPr lang="ru-RU" sz="32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INF</a:t>
            </a:r>
            <a:r>
              <a:rPr lang="en-US" sz="3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действуют на всех этапах репродукции вирусов</a:t>
            </a:r>
            <a:endParaRPr lang="ru-RU" sz="32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>
              <a:defRPr/>
            </a:pPr>
            <a:endParaRPr lang="ru-RU" sz="32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>
              <a:defRPr/>
            </a:pPr>
            <a:endParaRPr lang="ru-RU" sz="32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EC2678-F8CD-4E6A-93DA-D1F53222DC4E}"/>
              </a:ext>
            </a:extLst>
          </p:cNvPr>
          <p:cNvSpPr txBox="1"/>
          <p:nvPr/>
        </p:nvSpPr>
        <p:spPr>
          <a:xfrm>
            <a:off x="0" y="646459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latin typeface="Century Schoolbook" panose="02040604050505020304" pitchFamily="18" charset="0"/>
              </a:rPr>
              <a:t>Galiana</a:t>
            </a:r>
            <a:r>
              <a:rPr lang="en-US" sz="1000" i="1" dirty="0">
                <a:latin typeface="Century Schoolbook" panose="02040604050505020304" pitchFamily="18" charset="0"/>
              </a:rPr>
              <a:t>- </a:t>
            </a:r>
            <a:r>
              <a:rPr lang="en-US" sz="1000" i="1" dirty="0" err="1">
                <a:latin typeface="Century Schoolbook" panose="02040604050505020304" pitchFamily="18" charset="0"/>
              </a:rPr>
              <a:t>Arnous</a:t>
            </a:r>
            <a:r>
              <a:rPr lang="en-US" sz="1000" i="1" dirty="0">
                <a:latin typeface="Century Schoolbook" panose="02040604050505020304" pitchFamily="18" charset="0"/>
              </a:rPr>
              <a:t> D </a:t>
            </a:r>
            <a:r>
              <a:rPr lang="ru-RU" sz="1000" i="1" dirty="0">
                <a:latin typeface="Century Schoolbook" panose="02040604050505020304" pitchFamily="18" charset="0"/>
              </a:rPr>
              <a:t>, </a:t>
            </a:r>
            <a:r>
              <a:rPr lang="en-US" sz="1000" i="1" dirty="0" err="1">
                <a:latin typeface="Century Schoolbook" panose="02040604050505020304" pitchFamily="18" charset="0"/>
              </a:rPr>
              <a:t>Imler</a:t>
            </a:r>
            <a:r>
              <a:rPr lang="en-US" sz="1000" i="1" dirty="0">
                <a:latin typeface="Century Schoolbook" panose="02040604050505020304" pitchFamily="18" charset="0"/>
              </a:rPr>
              <a:t> J.\\Toll-like receptors and innate antiviral immunity\\Tissue Antigens.-2006 Apr.-67(4).-267-276</a:t>
            </a:r>
          </a:p>
          <a:p>
            <a:r>
              <a:rPr lang="en-US" sz="1000" i="1" dirty="0">
                <a:latin typeface="Century Schoolbook" panose="02040604050505020304" pitchFamily="18" charset="0"/>
              </a:rPr>
              <a:t>Randall R.E.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 err="1">
                <a:latin typeface="Century Schoolbook" panose="02040604050505020304" pitchFamily="18" charset="0"/>
              </a:rPr>
              <a:t>GoodbournsS</a:t>
            </a:r>
            <a:r>
              <a:rPr lang="en-US" sz="1000" i="1" dirty="0">
                <a:latin typeface="Century Schoolbook" panose="02040604050505020304" pitchFamily="18" charset="0"/>
              </a:rPr>
              <a:t>. </a:t>
            </a:r>
            <a:r>
              <a:rPr lang="en-US" sz="1000" i="1" dirty="0">
                <a:latin typeface="Century Schoolbook" panose="02040604050505020304" pitchFamily="18" charset="0"/>
                <a:hlinkClick r:id="rId5" action="ppaction://hlinkfile"/>
              </a:rPr>
              <a:t>\\Interferons</a:t>
            </a:r>
            <a:r>
              <a:rPr lang="en-US" sz="1000" i="1" dirty="0">
                <a:latin typeface="Century Schoolbook" panose="02040604050505020304" pitchFamily="18" charset="0"/>
              </a:rPr>
              <a:t> and viruses</a:t>
            </a:r>
            <a:r>
              <a:rPr lang="ru-RU" sz="1000" i="1" dirty="0">
                <a:latin typeface="Century Schoolbook" panose="02040604050505020304" pitchFamily="18" charset="0"/>
              </a:rPr>
              <a:t> : </a:t>
            </a:r>
            <a:r>
              <a:rPr lang="en-US" sz="1000" i="1" dirty="0">
                <a:latin typeface="Century Schoolbook" panose="02040604050505020304" pitchFamily="18" charset="0"/>
              </a:rPr>
              <a:t>an  interplay between  induction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</a:t>
            </a:r>
            <a:r>
              <a:rPr lang="en-US" sz="1000" i="1" dirty="0" err="1">
                <a:latin typeface="Century Schoolbook" panose="02040604050505020304" pitchFamily="18" charset="0"/>
              </a:rPr>
              <a:t>signalling</a:t>
            </a:r>
            <a:r>
              <a:rPr lang="ru-RU" sz="1000" i="1" dirty="0">
                <a:latin typeface="Century Schoolbook" panose="02040604050505020304" pitchFamily="18" charset="0"/>
              </a:rPr>
              <a:t>,</a:t>
            </a:r>
            <a:r>
              <a:rPr lang="en-US" sz="1000" i="1" dirty="0">
                <a:latin typeface="Century Schoolbook" panose="02040604050505020304" pitchFamily="18" charset="0"/>
              </a:rPr>
              <a:t> antiviral responses and virus countermeasures </a:t>
            </a:r>
            <a:r>
              <a:rPr lang="en-US" sz="1000" i="1" dirty="0">
                <a:latin typeface="Century Schoolbook" panose="02040604050505020304" pitchFamily="18" charset="0"/>
                <a:hlinkClick r:id="rId6" action="ppaction://hlinkfile"/>
              </a:rPr>
              <a:t>\\j.Gen</a:t>
            </a:r>
            <a:r>
              <a:rPr lang="en-US" sz="1000" i="1" dirty="0">
                <a:latin typeface="Century Schoolbook" panose="02040604050505020304" pitchFamily="18" charset="0"/>
              </a:rPr>
              <a:t>. </a:t>
            </a:r>
            <a:r>
              <a:rPr lang="en-US" sz="1000" i="1" dirty="0" err="1">
                <a:latin typeface="Century Schoolbook" panose="02040604050505020304" pitchFamily="18" charset="0"/>
              </a:rPr>
              <a:t>Virol</a:t>
            </a:r>
            <a:r>
              <a:rPr lang="en-US" sz="1000" i="1" dirty="0">
                <a:latin typeface="Century Schoolbook" panose="02040604050505020304" pitchFamily="18" charset="0"/>
              </a:rPr>
              <a:t>. -2008.-89.-1-47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3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5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C405C-FFEA-4AB3-9A1B-6EC33717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207" y="-362139"/>
            <a:ext cx="8467199" cy="1454051"/>
          </a:xfrm>
        </p:spPr>
        <p:txBody>
          <a:bodyPr>
            <a:no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entury Schoolbook" panose="02040604050505020304" pitchFamily="18" charset="0"/>
              </a:rPr>
              <a:t>Все интерфероны обладают</a:t>
            </a:r>
            <a:endParaRPr lang="ru-RU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 descr="https://t3.ftcdn.net/jpg/01/64/05/06/500_F_164050677_ghSPeCpgcpKzagv3b4zHHS2K3YsjzZbV.jpg">
            <a:extLst>
              <a:ext uri="{FF2B5EF4-FFF2-40B4-BE49-F238E27FC236}">
                <a16:creationId xmlns:a16="http://schemas.microsoft.com/office/drawing/2014/main" id="{0C03E81E-FE35-4E2E-B92F-7CAF4324D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r="9631" b="4"/>
          <a:stretch/>
        </p:blipFill>
        <p:spPr bwMode="auto"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s.123rf.com/450wm/molekuul/molekuul1311/molekuul131100136/24079285-interferon-gamma-ifng-cytokine-molecule-chemical-structure-recombinant-form-used-in-treatment-of-ost.jpg?ver=6">
            <a:extLst>
              <a:ext uri="{FF2B5EF4-FFF2-40B4-BE49-F238E27FC236}">
                <a16:creationId xmlns:a16="http://schemas.microsoft.com/office/drawing/2014/main" id="{DBB204C1-5855-4C13-B229-B30789051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8"/>
          <a:stretch/>
        </p:blipFill>
        <p:spPr bwMode="auto">
          <a:xfrm>
            <a:off x="3481301" y="2971604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res.cloudinary.com/fleetnation/image/private/c_fit,w_1120/g_south,l_text:style_gothic2:%C2%A9%20ScienceRF,o_20,y_10/g_center,l_watermark4,o_25,y_50/v1506222373/hg06c7w9vgnkmigdueuu.jpg">
            <a:extLst>
              <a:ext uri="{FF2B5EF4-FFF2-40B4-BE49-F238E27FC236}">
                <a16:creationId xmlns:a16="http://schemas.microsoft.com/office/drawing/2014/main" id="{CBBF668A-AD9A-4B80-A1FD-89B0F0F4D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10501" b="1"/>
          <a:stretch/>
        </p:blipFill>
        <p:spPr bwMode="auto"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BFFAAE2-4F11-4F99-990D-F87D4C0E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44184"/>
            <a:ext cx="6095980" cy="5613816"/>
          </a:xfrm>
        </p:spPr>
        <p:txBody>
          <a:bodyPr anchor="ctr">
            <a:normAutofit fontScale="92500"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Противовирусный эффект - </a:t>
            </a:r>
            <a:r>
              <a:rPr lang="ru-RU" sz="2400" dirty="0">
                <a:solidFill>
                  <a:srgbClr val="0070C0"/>
                </a:solidFill>
                <a:latin typeface="Century Schoolbook" panose="02040604050505020304" pitchFamily="18" charset="0"/>
              </a:rPr>
              <a:t> </a:t>
            </a:r>
            <a:r>
              <a:rPr lang="ru-RU" sz="24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индукция у клеток  «нечувствительности к вирусам». 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Иммуномодулирующий эффект</a:t>
            </a:r>
            <a:r>
              <a:rPr lang="ru-RU" sz="24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 - регулирование взаимодействия клеток, участвующих в иммунном ответе.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Противоопухолевый эффект</a:t>
            </a:r>
            <a:r>
              <a:rPr lang="ru-RU" sz="24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 - замедление или подавление рост культуры клеток и активизация противоопухолевых механизмов иммунной системы.</a:t>
            </a:r>
          </a:p>
          <a:p>
            <a:r>
              <a:rPr lang="ru-RU" sz="24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Антипролиферативный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эффект</a:t>
            </a:r>
            <a:r>
              <a:rPr lang="ru-RU" sz="2400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 -  подавление роста клеток за счет ингибирования синтеза РНК, протеинов, а также ростовых факторов, стимулирующих пролиферацию клеток.</a:t>
            </a:r>
          </a:p>
          <a:p>
            <a:endParaRPr lang="ru-RU" sz="2400" i="1" dirty="0">
              <a:solidFill>
                <a:srgbClr val="0070C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767521-8B76-4486-906B-ED9DAB42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CD7E98-E036-4226-9A23-07E10FD93749}" type="slidenum">
              <a:rPr lang="ru-RU" sz="1100" smtClean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ru-RU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1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5" y="-176543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Интерфероны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476" y="659663"/>
            <a:ext cx="12212407" cy="1293038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 настоящее время известно более 20 интерферонов, различающихся по структуре, биологическим свойствам и преобладающему механизму действия</a:t>
            </a:r>
            <a:r>
              <a:rPr lang="ru-RU" sz="2400" dirty="0"/>
              <a:t>. 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 зависимости от типа клеток, в которых образуются ИНФ, </a:t>
            </a:r>
            <a:r>
              <a:rPr lang="ru-RU" alt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на какие рецепторы воздействуют и какие механизмы запускают, </a:t>
            </a:r>
            <a:r>
              <a:rPr lang="ru-RU" sz="2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они делятся на 3 типа:</a:t>
            </a:r>
            <a:endParaRPr lang="ru-RU" sz="2400" b="1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endParaRPr lang="ru-RU" sz="24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56DDD-A434-48B7-AD19-8D9B97560AC5}"/>
              </a:ext>
            </a:extLst>
          </p:cNvPr>
          <p:cNvSpPr txBox="1"/>
          <p:nvPr/>
        </p:nvSpPr>
        <p:spPr>
          <a:xfrm>
            <a:off x="756284" y="1916544"/>
            <a:ext cx="235354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I</a:t>
            </a:r>
            <a:r>
              <a:rPr lang="ru-RU" sz="2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тип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B99C6F-B8D1-4FF6-83AA-F83E461B5DC4}"/>
              </a:ext>
            </a:extLst>
          </p:cNvPr>
          <p:cNvSpPr txBox="1"/>
          <p:nvPr/>
        </p:nvSpPr>
        <p:spPr>
          <a:xfrm>
            <a:off x="5314205" y="1805276"/>
            <a:ext cx="23535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II</a:t>
            </a:r>
            <a:r>
              <a:rPr lang="ru-RU" sz="2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тип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A07180-CFEE-4224-AA20-085570BA1DFB}"/>
              </a:ext>
            </a:extLst>
          </p:cNvPr>
          <p:cNvSpPr txBox="1"/>
          <p:nvPr/>
        </p:nvSpPr>
        <p:spPr>
          <a:xfrm>
            <a:off x="9262230" y="1916544"/>
            <a:ext cx="23535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III</a:t>
            </a:r>
            <a:r>
              <a:rPr lang="ru-RU" sz="2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тип</a:t>
            </a:r>
          </a:p>
        </p:txBody>
      </p:sp>
      <p:sp>
        <p:nvSpPr>
          <p:cNvPr id="18" name="Звезда: 32 точки 17">
            <a:extLst>
              <a:ext uri="{FF2B5EF4-FFF2-40B4-BE49-F238E27FC236}">
                <a16:creationId xmlns:a16="http://schemas.microsoft.com/office/drawing/2014/main" id="{B0144D2D-5B1F-432C-A995-F685775B36D2}"/>
              </a:ext>
            </a:extLst>
          </p:cNvPr>
          <p:cNvSpPr/>
          <p:nvPr/>
        </p:nvSpPr>
        <p:spPr>
          <a:xfrm>
            <a:off x="4100889" y="3197855"/>
            <a:ext cx="3700388" cy="1270197"/>
          </a:xfrm>
          <a:prstGeom prst="star3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Т - </a:t>
            </a:r>
            <a:r>
              <a:rPr lang="ru-RU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(С</a:t>
            </a:r>
            <a:r>
              <a:rPr lang="en-US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D4</a:t>
            </a:r>
            <a:r>
              <a:rPr lang="ru-RU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С</a:t>
            </a:r>
            <a:r>
              <a:rPr lang="en-US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D8</a:t>
            </a:r>
            <a:r>
              <a:rPr lang="ru-RU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, </a:t>
            </a:r>
            <a:r>
              <a:rPr lang="en-US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CD23, </a:t>
            </a:r>
            <a:r>
              <a:rPr lang="ru-RU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С</a:t>
            </a:r>
            <a:r>
              <a:rPr lang="en-US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D35</a:t>
            </a:r>
            <a:r>
              <a:rPr lang="ru-RU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 и </a:t>
            </a:r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</a:t>
            </a:r>
            <a:r>
              <a:rPr lang="ru-RU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(С</a:t>
            </a:r>
            <a:r>
              <a:rPr lang="en-US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D22, </a:t>
            </a:r>
            <a:r>
              <a:rPr lang="ru-RU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С</a:t>
            </a:r>
            <a:r>
              <a:rPr lang="en-US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D23</a:t>
            </a:r>
            <a:r>
              <a:rPr lang="ru-RU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 </a:t>
            </a:r>
            <a:r>
              <a:rPr lang="ru-RU" sz="1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лимфоциты</a:t>
            </a:r>
            <a:endParaRPr lang="ru-RU" sz="12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/>
            <a:endParaRPr lang="ru-RU" sz="16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Звезда: 32 точки 19">
            <a:extLst>
              <a:ext uri="{FF2B5EF4-FFF2-40B4-BE49-F238E27FC236}">
                <a16:creationId xmlns:a16="http://schemas.microsoft.com/office/drawing/2014/main" id="{472052B7-B972-4404-ACFD-42D1D36CF871}"/>
              </a:ext>
            </a:extLst>
          </p:cNvPr>
          <p:cNvSpPr/>
          <p:nvPr/>
        </p:nvSpPr>
        <p:spPr>
          <a:xfrm>
            <a:off x="4038086" y="2247808"/>
            <a:ext cx="2487810" cy="1192204"/>
          </a:xfrm>
          <a:prstGeom prst="star32">
            <a:avLst/>
          </a:prstGeom>
          <a:solidFill>
            <a:srgbClr val="AE1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Century Schoolbook" panose="02040604050505020304" pitchFamily="18" charset="0"/>
              </a:rPr>
              <a:t>NK</a:t>
            </a:r>
            <a:r>
              <a:rPr lang="ru-RU" b="1" i="1" dirty="0">
                <a:latin typeface="Century Schoolbook" panose="02040604050505020304" pitchFamily="18" charset="0"/>
              </a:rPr>
              <a:t>-клетки</a:t>
            </a:r>
          </a:p>
          <a:p>
            <a:pPr algn="ctr"/>
            <a:r>
              <a:rPr lang="ru-RU" sz="1200" b="1" dirty="0">
                <a:latin typeface="Century Schoolbook" panose="02040604050505020304" pitchFamily="18" charset="0"/>
              </a:rPr>
              <a:t>(С</a:t>
            </a:r>
            <a:r>
              <a:rPr lang="en-US" sz="1200" b="1" dirty="0">
                <a:latin typeface="Century Schoolbook" panose="02040604050505020304" pitchFamily="18" charset="0"/>
              </a:rPr>
              <a:t>D16, CD56</a:t>
            </a:r>
            <a:r>
              <a:rPr lang="ru-RU" sz="1200" b="1" dirty="0">
                <a:latin typeface="Century Schoolbook" panose="02040604050505020304" pitchFamily="18" charset="0"/>
              </a:rPr>
              <a:t>)</a:t>
            </a:r>
            <a:endParaRPr lang="ru-RU" sz="1200" b="1" i="1" dirty="0">
              <a:latin typeface="Century Schoolbook" panose="020406040505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Звезда: 32 точки 22">
            <a:extLst>
              <a:ext uri="{FF2B5EF4-FFF2-40B4-BE49-F238E27FC236}">
                <a16:creationId xmlns:a16="http://schemas.microsoft.com/office/drawing/2014/main" id="{A9DCE471-E615-42C9-9A3B-55428F12007A}"/>
              </a:ext>
            </a:extLst>
          </p:cNvPr>
          <p:cNvSpPr/>
          <p:nvPr/>
        </p:nvSpPr>
        <p:spPr>
          <a:xfrm>
            <a:off x="585682" y="2393345"/>
            <a:ext cx="3046644" cy="1802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>
                <a:latin typeface="Century Schoolbook" panose="02040604050505020304" pitchFamily="18" charset="0"/>
              </a:rPr>
              <a:t>Макрофаги</a:t>
            </a:r>
            <a:endParaRPr lang="ru-RU" b="1" i="1" dirty="0">
              <a:latin typeface="Century Schoolbook" panose="02040604050505020304" pitchFamily="18" charset="0"/>
            </a:endParaRPr>
          </a:p>
        </p:txBody>
      </p:sp>
      <p:sp>
        <p:nvSpPr>
          <p:cNvPr id="40" name="Звезда: 16 точек 39">
            <a:extLst>
              <a:ext uri="{FF2B5EF4-FFF2-40B4-BE49-F238E27FC236}">
                <a16:creationId xmlns:a16="http://schemas.microsoft.com/office/drawing/2014/main" id="{E21A8363-4E01-4FF4-BA70-C303C0069B4C}"/>
              </a:ext>
            </a:extLst>
          </p:cNvPr>
          <p:cNvSpPr/>
          <p:nvPr/>
        </p:nvSpPr>
        <p:spPr>
          <a:xfrm>
            <a:off x="1038385" y="3805268"/>
            <a:ext cx="1507029" cy="791328"/>
          </a:xfrm>
          <a:prstGeom prst="star1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ω</a:t>
            </a:r>
            <a:r>
              <a:rPr lang="ru-RU" sz="16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41" name="Звезда: 16 точек 40">
            <a:extLst>
              <a:ext uri="{FF2B5EF4-FFF2-40B4-BE49-F238E27FC236}">
                <a16:creationId xmlns:a16="http://schemas.microsoft.com/office/drawing/2014/main" id="{1ADBD2BE-49FC-458F-B8B6-42E37C5D9C86}"/>
              </a:ext>
            </a:extLst>
          </p:cNvPr>
          <p:cNvSpPr/>
          <p:nvPr/>
        </p:nvSpPr>
        <p:spPr>
          <a:xfrm>
            <a:off x="2293472" y="3557362"/>
            <a:ext cx="1495759" cy="794733"/>
          </a:xfrm>
          <a:prstGeom prst="star1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ω</a:t>
            </a:r>
            <a:r>
              <a:rPr lang="ru-RU" sz="16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42" name="Звезда: 16 точек 41">
            <a:extLst>
              <a:ext uri="{FF2B5EF4-FFF2-40B4-BE49-F238E27FC236}">
                <a16:creationId xmlns:a16="http://schemas.microsoft.com/office/drawing/2014/main" id="{2E54585F-CC27-4BAB-8E11-08E04B271E96}"/>
              </a:ext>
            </a:extLst>
          </p:cNvPr>
          <p:cNvSpPr/>
          <p:nvPr/>
        </p:nvSpPr>
        <p:spPr>
          <a:xfrm>
            <a:off x="-72120" y="3571448"/>
            <a:ext cx="1588063" cy="792113"/>
          </a:xfrm>
          <a:prstGeom prst="star16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i="1" dirty="0">
                <a:latin typeface="Century Schoolbook" panose="02040604050505020304" pitchFamily="18" charset="0"/>
              </a:rPr>
              <a:t>α</a:t>
            </a:r>
            <a:r>
              <a:rPr lang="ru-RU" sz="1200" b="1" i="1" dirty="0"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43" name="Звезда: 16 точек 42">
            <a:extLst>
              <a:ext uri="{FF2B5EF4-FFF2-40B4-BE49-F238E27FC236}">
                <a16:creationId xmlns:a16="http://schemas.microsoft.com/office/drawing/2014/main" id="{2C0C0C80-0CE7-4FD9-993B-E60E492C7673}"/>
              </a:ext>
            </a:extLst>
          </p:cNvPr>
          <p:cNvSpPr/>
          <p:nvPr/>
        </p:nvSpPr>
        <p:spPr>
          <a:xfrm>
            <a:off x="-145583" y="2652938"/>
            <a:ext cx="1724694" cy="897087"/>
          </a:xfrm>
          <a:prstGeom prst="star16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i="1" dirty="0">
                <a:latin typeface="Century Schoolbook" panose="02040604050505020304" pitchFamily="18" charset="0"/>
              </a:rPr>
              <a:t>α</a:t>
            </a:r>
            <a:r>
              <a:rPr lang="ru-RU" sz="1200" b="1" i="1" dirty="0"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44" name="Звезда: 32 точки 43">
            <a:extLst>
              <a:ext uri="{FF2B5EF4-FFF2-40B4-BE49-F238E27FC236}">
                <a16:creationId xmlns:a16="http://schemas.microsoft.com/office/drawing/2014/main" id="{8780268B-A243-4B30-A9F1-818F1E29C018}"/>
              </a:ext>
            </a:extLst>
          </p:cNvPr>
          <p:cNvSpPr/>
          <p:nvPr/>
        </p:nvSpPr>
        <p:spPr>
          <a:xfrm>
            <a:off x="639465" y="2282083"/>
            <a:ext cx="3707852" cy="181704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>
                <a:latin typeface="Century Schoolbook" panose="02040604050505020304" pitchFamily="18" charset="0"/>
              </a:rPr>
              <a:t>α</a:t>
            </a:r>
            <a:r>
              <a:rPr lang="ru-RU" b="1" i="1" dirty="0">
                <a:latin typeface="Century Schoolbook" panose="02040604050505020304" pitchFamily="18" charset="0"/>
              </a:rPr>
              <a:t>-ИНФ – </a:t>
            </a:r>
          </a:p>
          <a:p>
            <a:pPr algn="ctr"/>
            <a:r>
              <a:rPr lang="ru-RU" sz="1600" b="1" i="1" dirty="0">
                <a:latin typeface="Century Schoolbook" panose="02040604050505020304" pitchFamily="18" charset="0"/>
              </a:rPr>
              <a:t>23 варианта, подсемейства </a:t>
            </a:r>
            <a:r>
              <a:rPr lang="el-GR" sz="1600" b="1" i="1" dirty="0">
                <a:latin typeface="Century Schoolbook" panose="02040604050505020304" pitchFamily="18" charset="0"/>
              </a:rPr>
              <a:t>α</a:t>
            </a:r>
            <a:r>
              <a:rPr lang="ru-RU" sz="1600" b="1" i="1" dirty="0">
                <a:latin typeface="Century Schoolbook" panose="02040604050505020304" pitchFamily="18" charset="0"/>
              </a:rPr>
              <a:t>1 и </a:t>
            </a:r>
            <a:r>
              <a:rPr lang="el-GR" sz="1600" b="1" i="1" dirty="0">
                <a:latin typeface="Century Schoolbook" panose="02040604050505020304" pitchFamily="18" charset="0"/>
              </a:rPr>
              <a:t>α</a:t>
            </a:r>
            <a:r>
              <a:rPr lang="ru-RU" sz="1600" b="1" i="1" dirty="0">
                <a:latin typeface="Century Schoolbook" panose="02040604050505020304" pitchFamily="18" charset="0"/>
              </a:rPr>
              <a:t>2, 19-27 </a:t>
            </a:r>
            <a:r>
              <a:rPr lang="ru-RU" sz="1600" b="1" i="1" dirty="0" err="1">
                <a:latin typeface="Century Schoolbook" panose="02040604050505020304" pitchFamily="18" charset="0"/>
              </a:rPr>
              <a:t>кД</a:t>
            </a:r>
            <a:endParaRPr lang="ru-RU" sz="1600" b="1" i="1" dirty="0">
              <a:latin typeface="Century Schoolbook" panose="02040604050505020304" pitchFamily="18" charset="0"/>
            </a:endParaRPr>
          </a:p>
        </p:txBody>
      </p:sp>
      <p:sp>
        <p:nvSpPr>
          <p:cNvPr id="45" name="Звезда: 32 точки 44">
            <a:extLst>
              <a:ext uri="{FF2B5EF4-FFF2-40B4-BE49-F238E27FC236}">
                <a16:creationId xmlns:a16="http://schemas.microsoft.com/office/drawing/2014/main" id="{17D688AD-279B-4ECE-9509-E696895C82C8}"/>
              </a:ext>
            </a:extLst>
          </p:cNvPr>
          <p:cNvSpPr/>
          <p:nvPr/>
        </p:nvSpPr>
        <p:spPr>
          <a:xfrm>
            <a:off x="424512" y="4686443"/>
            <a:ext cx="3770117" cy="1738069"/>
          </a:xfrm>
          <a:prstGeom prst="star3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Фибробласты</a:t>
            </a:r>
          </a:p>
          <a:p>
            <a:pPr algn="ctr"/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l-GR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β</a:t>
            </a:r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-ИНФ -20-25 </a:t>
            </a:r>
            <a:r>
              <a:rPr lang="ru-RU" sz="1400" b="1" i="1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кД</a:t>
            </a:r>
            <a:endParaRPr lang="ru-RU" sz="1400" b="1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6" name="Звезда: 16 точек 45">
            <a:extLst>
              <a:ext uri="{FF2B5EF4-FFF2-40B4-BE49-F238E27FC236}">
                <a16:creationId xmlns:a16="http://schemas.microsoft.com/office/drawing/2014/main" id="{E2F6D9A0-C743-4DAF-93D8-A4E2C833F796}"/>
              </a:ext>
            </a:extLst>
          </p:cNvPr>
          <p:cNvSpPr/>
          <p:nvPr/>
        </p:nvSpPr>
        <p:spPr>
          <a:xfrm>
            <a:off x="-36475" y="4902632"/>
            <a:ext cx="1554420" cy="695616"/>
          </a:xfrm>
          <a:prstGeom prst="star16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β</a:t>
            </a:r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47" name="Звезда: 16 точек 46">
            <a:extLst>
              <a:ext uri="{FF2B5EF4-FFF2-40B4-BE49-F238E27FC236}">
                <a16:creationId xmlns:a16="http://schemas.microsoft.com/office/drawing/2014/main" id="{2053C538-D59E-4D96-995C-2F73D0DB298B}"/>
              </a:ext>
            </a:extLst>
          </p:cNvPr>
          <p:cNvSpPr/>
          <p:nvPr/>
        </p:nvSpPr>
        <p:spPr>
          <a:xfrm>
            <a:off x="77579" y="5598248"/>
            <a:ext cx="1515063" cy="767842"/>
          </a:xfrm>
          <a:prstGeom prst="star16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i="1" dirty="0">
                <a:solidFill>
                  <a:schemeClr val="bg1"/>
                </a:solidFill>
              </a:rPr>
              <a:t>β</a:t>
            </a:r>
            <a:r>
              <a:rPr lang="ru-RU" sz="1400" b="1" i="1" dirty="0">
                <a:solidFill>
                  <a:schemeClr val="bg1"/>
                </a:solidFill>
              </a:rPr>
              <a:t>-ИНФ</a:t>
            </a:r>
          </a:p>
        </p:txBody>
      </p:sp>
      <p:sp>
        <p:nvSpPr>
          <p:cNvPr id="48" name="Звезда: 16 точек 47">
            <a:extLst>
              <a:ext uri="{FF2B5EF4-FFF2-40B4-BE49-F238E27FC236}">
                <a16:creationId xmlns:a16="http://schemas.microsoft.com/office/drawing/2014/main" id="{3936FE79-1C64-42C9-B0D8-36A508647484}"/>
              </a:ext>
            </a:extLst>
          </p:cNvPr>
          <p:cNvSpPr/>
          <p:nvPr/>
        </p:nvSpPr>
        <p:spPr>
          <a:xfrm>
            <a:off x="1134252" y="5932943"/>
            <a:ext cx="1589881" cy="799559"/>
          </a:xfrm>
          <a:prstGeom prst="star16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β</a:t>
            </a:r>
            <a:r>
              <a:rPr lang="ru-RU" sz="14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50" name="Звезда: 32 точки 49">
            <a:extLst>
              <a:ext uri="{FF2B5EF4-FFF2-40B4-BE49-F238E27FC236}">
                <a16:creationId xmlns:a16="http://schemas.microsoft.com/office/drawing/2014/main" id="{B94B4FFF-9F70-4158-9789-AA7E7F02290F}"/>
              </a:ext>
            </a:extLst>
          </p:cNvPr>
          <p:cNvSpPr/>
          <p:nvPr/>
        </p:nvSpPr>
        <p:spPr>
          <a:xfrm>
            <a:off x="3196961" y="5069807"/>
            <a:ext cx="3124953" cy="1587458"/>
          </a:xfrm>
          <a:prstGeom prst="star3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>
                <a:latin typeface="Century Schoolbook" panose="02040604050505020304" pitchFamily="18" charset="0"/>
              </a:rPr>
              <a:t>Кератиноциты</a:t>
            </a:r>
            <a:endParaRPr lang="ru-RU" sz="1600" b="1" i="1" dirty="0">
              <a:latin typeface="Century Schoolbook" panose="02040604050505020304" pitchFamily="18" charset="0"/>
            </a:endParaRP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759383D0-5787-43B2-B871-9964D0A54E19}"/>
              </a:ext>
            </a:extLst>
          </p:cNvPr>
          <p:cNvCxnSpPr>
            <a:stCxn id="15" idx="2"/>
          </p:cNvCxnSpPr>
          <p:nvPr/>
        </p:nvCxnSpPr>
        <p:spPr>
          <a:xfrm>
            <a:off x="1933055" y="2439764"/>
            <a:ext cx="481095" cy="2612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554DB8ED-7346-4799-B59D-9BE66491355F}"/>
              </a:ext>
            </a:extLst>
          </p:cNvPr>
          <p:cNvCxnSpPr>
            <a:cxnSpLocks/>
          </p:cNvCxnSpPr>
          <p:nvPr/>
        </p:nvCxnSpPr>
        <p:spPr>
          <a:xfrm>
            <a:off x="2534579" y="2701860"/>
            <a:ext cx="2373221" cy="285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Звезда: 16 точек 62">
            <a:extLst>
              <a:ext uri="{FF2B5EF4-FFF2-40B4-BE49-F238E27FC236}">
                <a16:creationId xmlns:a16="http://schemas.microsoft.com/office/drawing/2014/main" id="{0195C4D5-F53D-43CA-A71F-5B960D244078}"/>
              </a:ext>
            </a:extLst>
          </p:cNvPr>
          <p:cNvSpPr/>
          <p:nvPr/>
        </p:nvSpPr>
        <p:spPr>
          <a:xfrm>
            <a:off x="5983855" y="2164505"/>
            <a:ext cx="1582633" cy="679193"/>
          </a:xfrm>
          <a:prstGeom prst="star16">
            <a:avLst/>
          </a:prstGeom>
          <a:solidFill>
            <a:srgbClr val="AE12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γ</a:t>
            </a:r>
            <a:r>
              <a:rPr lang="ru-RU" sz="12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64" name="Звезда: 16 точек 63">
            <a:extLst>
              <a:ext uri="{FF2B5EF4-FFF2-40B4-BE49-F238E27FC236}">
                <a16:creationId xmlns:a16="http://schemas.microsoft.com/office/drawing/2014/main" id="{1B0F338D-8350-4F69-8515-B6BB33C3C82D}"/>
              </a:ext>
            </a:extLst>
          </p:cNvPr>
          <p:cNvSpPr/>
          <p:nvPr/>
        </p:nvSpPr>
        <p:spPr>
          <a:xfrm>
            <a:off x="6183181" y="2595722"/>
            <a:ext cx="1721519" cy="664637"/>
          </a:xfrm>
          <a:prstGeom prst="star16">
            <a:avLst/>
          </a:prstGeom>
          <a:solidFill>
            <a:srgbClr val="AE12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γ</a:t>
            </a:r>
            <a:r>
              <a:rPr lang="ru-RU" sz="12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66" name="Звезда: 16 точек 65">
            <a:extLst>
              <a:ext uri="{FF2B5EF4-FFF2-40B4-BE49-F238E27FC236}">
                <a16:creationId xmlns:a16="http://schemas.microsoft.com/office/drawing/2014/main" id="{451CC4C0-4077-4E09-84A3-BE8AD9D4C27B}"/>
              </a:ext>
            </a:extLst>
          </p:cNvPr>
          <p:cNvSpPr/>
          <p:nvPr/>
        </p:nvSpPr>
        <p:spPr>
          <a:xfrm>
            <a:off x="4878336" y="2363328"/>
            <a:ext cx="2373221" cy="1163806"/>
          </a:xfrm>
          <a:prstGeom prst="star1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γ</a:t>
            </a:r>
            <a:r>
              <a:rPr lang="ru-RU" sz="1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-ИНФ,</a:t>
            </a:r>
          </a:p>
          <a:p>
            <a:pPr algn="ctr"/>
            <a:r>
              <a:rPr lang="ru-RU" sz="12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40-50 </a:t>
            </a:r>
            <a:r>
              <a:rPr lang="ru-RU" sz="12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кД</a:t>
            </a:r>
            <a:endParaRPr lang="ru-RU" sz="12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7" name="Звезда: 16 точек 66">
            <a:extLst>
              <a:ext uri="{FF2B5EF4-FFF2-40B4-BE49-F238E27FC236}">
                <a16:creationId xmlns:a16="http://schemas.microsoft.com/office/drawing/2014/main" id="{D225D0E0-85C1-4EB8-BBCB-2BB1CF9DCA50}"/>
              </a:ext>
            </a:extLst>
          </p:cNvPr>
          <p:cNvSpPr/>
          <p:nvPr/>
        </p:nvSpPr>
        <p:spPr>
          <a:xfrm>
            <a:off x="5505273" y="5136657"/>
            <a:ext cx="1554420" cy="695616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Century Schoolbook" panose="02040604050505020304" pitchFamily="18" charset="0"/>
              </a:rPr>
              <a:t>К-ИНФ</a:t>
            </a:r>
          </a:p>
        </p:txBody>
      </p:sp>
      <p:sp>
        <p:nvSpPr>
          <p:cNvPr id="68" name="Звезда: 16 точек 67">
            <a:extLst>
              <a:ext uri="{FF2B5EF4-FFF2-40B4-BE49-F238E27FC236}">
                <a16:creationId xmlns:a16="http://schemas.microsoft.com/office/drawing/2014/main" id="{2D06D2F1-135B-45E5-AF95-D28A9C5611FE}"/>
              </a:ext>
            </a:extLst>
          </p:cNvPr>
          <p:cNvSpPr/>
          <p:nvPr/>
        </p:nvSpPr>
        <p:spPr>
          <a:xfrm>
            <a:off x="5103795" y="5899123"/>
            <a:ext cx="1554420" cy="695616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Century Schoolbook" panose="02040604050505020304" pitchFamily="18" charset="0"/>
              </a:rPr>
              <a:t>К-ИНФ</a:t>
            </a:r>
          </a:p>
        </p:txBody>
      </p:sp>
      <p:sp>
        <p:nvSpPr>
          <p:cNvPr id="69" name="Звезда: 16 точек 68">
            <a:extLst>
              <a:ext uri="{FF2B5EF4-FFF2-40B4-BE49-F238E27FC236}">
                <a16:creationId xmlns:a16="http://schemas.microsoft.com/office/drawing/2014/main" id="{6ABE5346-53CC-4942-B6E8-167A28A1711C}"/>
              </a:ext>
            </a:extLst>
          </p:cNvPr>
          <p:cNvSpPr/>
          <p:nvPr/>
        </p:nvSpPr>
        <p:spPr>
          <a:xfrm>
            <a:off x="3703851" y="6100936"/>
            <a:ext cx="1554420" cy="695616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Century Schoolbook" panose="02040604050505020304" pitchFamily="18" charset="0"/>
              </a:rPr>
              <a:t>К-ИНФ</a:t>
            </a:r>
          </a:p>
        </p:txBody>
      </p:sp>
      <p:sp>
        <p:nvSpPr>
          <p:cNvPr id="70" name="Звезда: 32 точки 69">
            <a:extLst>
              <a:ext uri="{FF2B5EF4-FFF2-40B4-BE49-F238E27FC236}">
                <a16:creationId xmlns:a16="http://schemas.microsoft.com/office/drawing/2014/main" id="{062EFC59-E82F-432F-9CEE-5C998221BCB0}"/>
              </a:ext>
            </a:extLst>
          </p:cNvPr>
          <p:cNvSpPr/>
          <p:nvPr/>
        </p:nvSpPr>
        <p:spPr>
          <a:xfrm>
            <a:off x="8890761" y="2647297"/>
            <a:ext cx="3152653" cy="1780446"/>
          </a:xfrm>
          <a:prstGeom prst="star3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Лейкоциты</a:t>
            </a:r>
          </a:p>
          <a:p>
            <a:pPr algn="ctr"/>
            <a:endParaRPr lang="ru-RU" dirty="0"/>
          </a:p>
        </p:txBody>
      </p:sp>
      <p:sp>
        <p:nvSpPr>
          <p:cNvPr id="71" name="Звезда: 16 точек 70">
            <a:extLst>
              <a:ext uri="{FF2B5EF4-FFF2-40B4-BE49-F238E27FC236}">
                <a16:creationId xmlns:a16="http://schemas.microsoft.com/office/drawing/2014/main" id="{1F866FAF-190D-49DD-8388-F56F4A4CF5BC}"/>
              </a:ext>
            </a:extLst>
          </p:cNvPr>
          <p:cNvSpPr/>
          <p:nvPr/>
        </p:nvSpPr>
        <p:spPr>
          <a:xfrm>
            <a:off x="8547978" y="3488446"/>
            <a:ext cx="1660659" cy="824319"/>
          </a:xfrm>
          <a:prstGeom prst="star1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λ</a:t>
            </a:r>
            <a:r>
              <a:rPr lang="ru-RU" sz="1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72" name="Звезда: 16 точек 71">
            <a:extLst>
              <a:ext uri="{FF2B5EF4-FFF2-40B4-BE49-F238E27FC236}">
                <a16:creationId xmlns:a16="http://schemas.microsoft.com/office/drawing/2014/main" id="{886F55C9-9533-448F-AB68-5A698E1CAE7D}"/>
              </a:ext>
            </a:extLst>
          </p:cNvPr>
          <p:cNvSpPr/>
          <p:nvPr/>
        </p:nvSpPr>
        <p:spPr>
          <a:xfrm>
            <a:off x="8425662" y="2625166"/>
            <a:ext cx="1850504" cy="784819"/>
          </a:xfrm>
          <a:prstGeom prst="star1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λ</a:t>
            </a:r>
            <a:r>
              <a:rPr lang="ru-RU" sz="1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-ИНФ</a:t>
            </a:r>
          </a:p>
        </p:txBody>
      </p:sp>
      <p:sp>
        <p:nvSpPr>
          <p:cNvPr id="76" name="Звезда: 16 точек 75">
            <a:extLst>
              <a:ext uri="{FF2B5EF4-FFF2-40B4-BE49-F238E27FC236}">
                <a16:creationId xmlns:a16="http://schemas.microsoft.com/office/drawing/2014/main" id="{916DD824-54EB-48AB-B9E1-082B72E10CFB}"/>
              </a:ext>
            </a:extLst>
          </p:cNvPr>
          <p:cNvSpPr/>
          <p:nvPr/>
        </p:nvSpPr>
        <p:spPr>
          <a:xfrm>
            <a:off x="8927609" y="2779288"/>
            <a:ext cx="3042267" cy="1774733"/>
          </a:xfrm>
          <a:prstGeom prst="star1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λ</a:t>
            </a:r>
            <a:r>
              <a:rPr lang="ru-RU" sz="1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-ИНФ  3 варианта (1, 2, 3), структурно родственен ИЛ-10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4258DC7-1B08-403E-8442-7EDE518532F6}"/>
              </a:ext>
            </a:extLst>
          </p:cNvPr>
          <p:cNvSpPr/>
          <p:nvPr/>
        </p:nvSpPr>
        <p:spPr>
          <a:xfrm>
            <a:off x="9320941" y="4112359"/>
            <a:ext cx="2648935" cy="2684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уникальное назначение </a:t>
            </a:r>
            <a:r>
              <a:rPr lang="en-US" sz="1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INF</a:t>
            </a:r>
            <a:r>
              <a:rPr lang="ru-RU" sz="1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 III типа   является защита кожи, легких и ЖКТ от действия вирусов, преимущественно относящихся к семейству ротавирусов</a:t>
            </a:r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id="{C7A374C0-AF77-43D4-81A8-6EEA42EBC92C}"/>
              </a:ext>
            </a:extLst>
          </p:cNvPr>
          <p:cNvSpPr txBox="1">
            <a:spLocks/>
          </p:cNvSpPr>
          <p:nvPr/>
        </p:nvSpPr>
        <p:spPr>
          <a:xfrm>
            <a:off x="45901" y="3867456"/>
            <a:ext cx="5123071" cy="2959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Действие первого типа интерферонов (IFN-a, IFN-b), направлено на локализацию возбудителя и предотвращение его распространения в организме</a:t>
            </a:r>
          </a:p>
          <a:p>
            <a:pPr algn="ctr"/>
            <a:r>
              <a:rPr 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IFN-b действует локально, предотвращая распространение возбудителя инфекции из места его внедрения </a:t>
            </a:r>
          </a:p>
          <a:p>
            <a:pPr algn="ctr"/>
            <a:r>
              <a:rPr 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IFN-a -  быстро распространяется током крови и проникает в окружающие ткани, поскольку его главной функцией является защита отдаленных органов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100" b="1" i="1" dirty="0">
              <a:latin typeface="Century Schoolbook" panose="02040604050505020304" pitchFamily="18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9CD2B5B-EB0E-4FBD-9F95-A57562F4B140}"/>
              </a:ext>
            </a:extLst>
          </p:cNvPr>
          <p:cNvSpPr/>
          <p:nvPr/>
        </p:nvSpPr>
        <p:spPr>
          <a:xfrm>
            <a:off x="5062053" y="3844340"/>
            <a:ext cx="4297206" cy="2959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IFN-γ - вырабатываться </a:t>
            </a:r>
            <a:r>
              <a:rPr lang="ru-RU" sz="1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на последних этапах инфекционного процесса </a:t>
            </a:r>
            <a:r>
              <a:rPr 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под действием антигенов, </a:t>
            </a:r>
            <a:r>
              <a:rPr lang="ru-RU" sz="16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митогенов</a:t>
            </a:r>
            <a:r>
              <a:rPr 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и некоторых цитокинов. </a:t>
            </a:r>
          </a:p>
          <a:p>
            <a:pPr algn="ctr"/>
            <a:r>
              <a:rPr 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При </a:t>
            </a:r>
            <a:r>
              <a:rPr lang="ru-RU" sz="1600" b="1" i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герпесвирусной</a:t>
            </a:r>
            <a:r>
              <a:rPr lang="ru-RU" sz="1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инфекции количество IFN-γ стремится к нулю, т.к. вирус герпеса продуцируют белки, блокирующие синтез IFN-γ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8B596665-BA28-44D1-8E89-5DDAA53E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0" y="3156145"/>
            <a:ext cx="9281679" cy="3584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8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  <p:bldP spid="18" grpId="0" animBg="1"/>
      <p:bldP spid="20" grpId="0" animBg="1"/>
      <p:bldP spid="2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6" grpId="0" animBg="1"/>
      <p:bldP spid="5" grpId="0" animBg="1"/>
      <p:bldP spid="49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3230</Words>
  <Application>Microsoft Office PowerPoint</Application>
  <PresentationFormat>Широкоэкранный</PresentationFormat>
  <Paragraphs>315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Cambria</vt:lpstr>
      <vt:lpstr>Century Schoolbook</vt:lpstr>
      <vt:lpstr>Symbol</vt:lpstr>
      <vt:lpstr>Wingdings</vt:lpstr>
      <vt:lpstr>Тема Office</vt:lpstr>
      <vt:lpstr>Косенкова Тамара Васильевна д.м.н., профессор ФГБУ НМИЦ им. В.А. Алмазова Минздрава России Санкт-Петербург  </vt:lpstr>
      <vt:lpstr>Эпидемиология ОРВИ</vt:lpstr>
      <vt:lpstr>Презентация PowerPoint</vt:lpstr>
      <vt:lpstr>Особенности вирусов как возбудителей ОРЗ</vt:lpstr>
      <vt:lpstr>Презентация PowerPoint</vt:lpstr>
      <vt:lpstr>Что обеспечивает защиту организма от возбудителей ОРВИ?</vt:lpstr>
      <vt:lpstr>Интерфероны – гликопротеины (низкомолекулярные белки, состоящие их 146-166 аминокислотных остатков), выделяемые клетками организма в ответ на вторжение вируса, обладающие универсальной противовирусной и иммуномодулирующей  активностью</vt:lpstr>
      <vt:lpstr>Все интерфероны обладают</vt:lpstr>
      <vt:lpstr>Интерфероны</vt:lpstr>
      <vt:lpstr>Механизм активации процесса синтеза  интерферонов </vt:lpstr>
      <vt:lpstr> Механизм универсального противовирусного действия INF  заключается в регуляции синтеза нуклеиновых кислот вирусов путем:  </vt:lpstr>
      <vt:lpstr>Антибактериальный эффект интерферонов</vt:lpstr>
      <vt:lpstr>Вирусы могут ускользать от интерферонов, а также ингибировать  их действие путем нарушения продукции интерферонов через разнообразные механизмы </vt:lpstr>
      <vt:lpstr>Презентация PowerPoint</vt:lpstr>
      <vt:lpstr>Для детей первых лет жизни характерны нарушения в звене врожденного иммунитета: </vt:lpstr>
      <vt:lpstr>С учетом функционального дефекта системы интерферонов у детей раннего возраста, супрессии интерферонового статуса при частых воспалительных заболеваниях носоглотки ребенку необходимо помочь в борьбе с вирусными инфекциями</vt:lpstr>
      <vt:lpstr>Презентация PowerPoint</vt:lpstr>
      <vt:lpstr>Интерфероны как лекарственные препараты получают двумя путями</vt:lpstr>
      <vt:lpstr>Одним из основных представителей рекомбинантных ИНФ является генно-инженерный препарат - интерферон альфа-2b (ВИФЕРОН®) в комплексе с антиоксидантами, обладающий универсальными противовирусными и иммуномодулирующими свойствами  </vt:lpstr>
      <vt:lpstr> Для лечения вирусных инфекций применяются ВИФЕРОН® Суппозитории ректальные в монотерапии или  совместно с препаратами ВИФЕРОН® Мазь/Гель </vt:lpstr>
      <vt:lpstr>Препарат Интерферон альфа-2b в комплексе с антиоксидантами (ВИФЕРОН®)</vt:lpstr>
      <vt:lpstr>ВИФЕРОН® Гель и Мазь</vt:lpstr>
      <vt:lpstr>Таким образом,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Косенкова Тамара Васильевна д.м.н., профессор ФГБУ НМИЦ им. В.А. Алмазова Минздрава России Санкт-Петербург  </dc:title>
  <dc:creator>Тамара Косенкова</dc:creator>
  <cp:lastModifiedBy>Тамара Косенкова</cp:lastModifiedBy>
  <cp:revision>4</cp:revision>
  <dcterms:created xsi:type="dcterms:W3CDTF">2019-02-28T15:46:26Z</dcterms:created>
  <dcterms:modified xsi:type="dcterms:W3CDTF">2019-05-23T07:06:31Z</dcterms:modified>
</cp:coreProperties>
</file>