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0" r:id="rId4"/>
    <p:sldId id="261" r:id="rId5"/>
    <p:sldId id="289" r:id="rId6"/>
    <p:sldId id="265" r:id="rId7"/>
    <p:sldId id="266" r:id="rId8"/>
    <p:sldId id="288" r:id="rId9"/>
    <p:sldId id="263" r:id="rId10"/>
    <p:sldId id="290" r:id="rId11"/>
    <p:sldId id="293" r:id="rId12"/>
    <p:sldId id="291" r:id="rId13"/>
    <p:sldId id="285" r:id="rId14"/>
    <p:sldId id="294" r:id="rId15"/>
    <p:sldId id="286" r:id="rId16"/>
    <p:sldId id="292" r:id="rId17"/>
    <p:sldId id="270" r:id="rId18"/>
    <p:sldId id="271" r:id="rId19"/>
    <p:sldId id="301" r:id="rId20"/>
    <p:sldId id="302" r:id="rId21"/>
    <p:sldId id="303" r:id="rId22"/>
    <p:sldId id="278" r:id="rId23"/>
    <p:sldId id="277" r:id="rId24"/>
    <p:sldId id="280" r:id="rId25"/>
    <p:sldId id="279" r:id="rId26"/>
    <p:sldId id="282" r:id="rId27"/>
    <p:sldId id="283" r:id="rId28"/>
    <p:sldId id="300" r:id="rId29"/>
    <p:sldId id="299" r:id="rId30"/>
    <p:sldId id="297" r:id="rId31"/>
    <p:sldId id="295" r:id="rId32"/>
    <p:sldId id="296" r:id="rId33"/>
    <p:sldId id="298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8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Частота усиления анемии, обусловленной метроррагией, у пациенток с </a:t>
            </a:r>
            <a:r>
              <a:rPr lang="ru-RU" sz="1600" dirty="0" err="1"/>
              <a:t>аденомиозом</a:t>
            </a:r>
            <a:r>
              <a:rPr lang="ru-RU" sz="1600" dirty="0"/>
              <a:t>, получающих терапию </a:t>
            </a:r>
            <a:r>
              <a:rPr lang="ru-RU" sz="1600" dirty="0" err="1" smtClean="0"/>
              <a:t>диеногестом</a:t>
            </a:r>
            <a:r>
              <a:rPr lang="ru-RU" sz="1600" dirty="0" smtClean="0"/>
              <a:t>*,%</a:t>
            </a:r>
            <a:endParaRPr lang="ru-RU" sz="1600" dirty="0"/>
          </a:p>
        </c:rich>
      </c:tx>
      <c:layout>
        <c:manualLayout>
          <c:xMode val="edge"/>
          <c:yMode val="edge"/>
          <c:x val="0.12399689815090319"/>
          <c:y val="9.685902735123522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усиления анемии, обусловленной метроррагией, у пациенток с аденомиозом, получающих терапию диеноестом: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Пациентки, с усилившейся анемией (n=5)</c:v>
                </c:pt>
                <c:pt idx="1">
                  <c:v>Остальные пациентки в исследовании (n=10)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0.33000000000000007</c:v>
                </c:pt>
                <c:pt idx="1">
                  <c:v>0.71000000000000008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.21730423933068649"/>
          <c:y val="0.8465381986949797"/>
          <c:w val="0.78269581873993166"/>
          <c:h val="4.5871489997988596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plotArea>
      <c:layout>
        <c:manualLayout>
          <c:layoutTarget val="inner"/>
          <c:xMode val="edge"/>
          <c:yMode val="edge"/>
          <c:x val="0.15545459775637038"/>
          <c:y val="4.5894928617281949E-2"/>
          <c:w val="0.82571404931619963"/>
          <c:h val="0.73037291706223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6 инъекций Трипторелина 3,75 мг каждые 4 недели</c:v>
                </c:pt>
              </c:strCache>
            </c:strRef>
          </c:tx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</c:ser>
        <c:dLbls>
          <c:showVal val="1"/>
        </c:dLbls>
        <c:gapWidth val="75"/>
        <c:axId val="117071232"/>
        <c:axId val="117081216"/>
      </c:barChart>
      <c:catAx>
        <c:axId val="117071232"/>
        <c:scaling>
          <c:orientation val="minMax"/>
        </c:scaling>
        <c:axPos val="b"/>
        <c:numFmt formatCode="General" sourceLinked="1"/>
        <c:majorTickMark val="none"/>
        <c:tickLblPos val="nextTo"/>
        <c:crossAx val="117081216"/>
        <c:crosses val="autoZero"/>
        <c:auto val="1"/>
        <c:lblAlgn val="ctr"/>
        <c:lblOffset val="100"/>
      </c:catAx>
      <c:valAx>
        <c:axId val="1170812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Uterine volume (cm3)</a:t>
                </a:r>
                <a:endParaRPr lang="ru-RU"/>
              </a:p>
            </c:rich>
          </c:tx>
          <c:layout/>
        </c:title>
        <c:numFmt formatCode="General" sourceLinked="1"/>
        <c:majorTickMark val="none"/>
        <c:tickLblPos val="nextTo"/>
        <c:crossAx val="1170712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title>
      <c:tx>
        <c:rich>
          <a:bodyPr/>
          <a:lstStyle/>
          <a:p>
            <a:pPr>
              <a:defRPr sz="1600" b="0"/>
            </a:pPr>
            <a:r>
              <a:rPr lang="ru-RU" sz="1600" b="0" dirty="0"/>
              <a:t>Динамика изменения симптомов </a:t>
            </a:r>
            <a:r>
              <a:rPr lang="ru-RU" sz="1600" b="0" dirty="0" err="1"/>
              <a:t>эндометриоза</a:t>
            </a:r>
            <a:r>
              <a:rPr lang="ru-RU" sz="1600" b="0" dirty="0"/>
              <a:t> у пациенток, получающих лечение </a:t>
            </a:r>
            <a:r>
              <a:rPr lang="ru-RU" sz="1600" b="0" dirty="0" err="1" smtClean="0"/>
              <a:t>трипторелином</a:t>
            </a:r>
            <a:r>
              <a:rPr lang="ru-RU" sz="1600" b="0" dirty="0" smtClean="0"/>
              <a:t> </a:t>
            </a:r>
            <a:r>
              <a:rPr lang="ru-RU" sz="1600" b="0" dirty="0"/>
              <a:t>3,75 мг на 1 и 3 визитах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1-й визит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Тазовая боль</c:v>
                </c:pt>
                <c:pt idx="1">
                  <c:v>Меноррагия</c:v>
                </c:pt>
                <c:pt idx="2">
                  <c:v>Метроррагия</c:v>
                </c:pt>
                <c:pt idx="3">
                  <c:v>Диспареуния</c:v>
                </c:pt>
                <c:pt idx="4">
                  <c:v>Дисхезия </c:v>
                </c:pt>
                <c:pt idx="5">
                  <c:v>Дизурия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952</c:v>
                </c:pt>
                <c:pt idx="1">
                  <c:v>815</c:v>
                </c:pt>
                <c:pt idx="2">
                  <c:v>577</c:v>
                </c:pt>
                <c:pt idx="3">
                  <c:v>617</c:v>
                </c:pt>
                <c:pt idx="4">
                  <c:v>248</c:v>
                </c:pt>
                <c:pt idx="5">
                  <c:v>334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3-й визит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Тазовая боль</c:v>
                </c:pt>
                <c:pt idx="1">
                  <c:v>Меноррагия</c:v>
                </c:pt>
                <c:pt idx="2">
                  <c:v>Метроррагия</c:v>
                </c:pt>
                <c:pt idx="3">
                  <c:v>Диспареуния</c:v>
                </c:pt>
                <c:pt idx="4">
                  <c:v>Дисхезия </c:v>
                </c:pt>
                <c:pt idx="5">
                  <c:v>Дизурия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151</c:v>
                </c:pt>
                <c:pt idx="1">
                  <c:v>13</c:v>
                </c:pt>
                <c:pt idx="2">
                  <c:v>9</c:v>
                </c:pt>
                <c:pt idx="3">
                  <c:v>88</c:v>
                </c:pt>
                <c:pt idx="4">
                  <c:v>1</c:v>
                </c:pt>
                <c:pt idx="5">
                  <c:v>18</c:v>
                </c:pt>
              </c:numCache>
            </c:numRef>
          </c:val>
        </c:ser>
        <c:dLbls>
          <c:showVal val="1"/>
        </c:dLbls>
        <c:shape val="box"/>
        <c:axId val="117200000"/>
        <c:axId val="117201536"/>
        <c:axId val="0"/>
      </c:bar3DChart>
      <c:catAx>
        <c:axId val="117200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201536"/>
        <c:crosses val="autoZero"/>
        <c:auto val="1"/>
        <c:lblAlgn val="ctr"/>
        <c:lblOffset val="100"/>
      </c:catAx>
      <c:valAx>
        <c:axId val="1172015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20000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миомы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мес лечения трипторелином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миомы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мес лечения трипторелином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миомы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Период наблюдения (3 месяца после окончания лечения)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миомы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14.6</c:v>
                </c:pt>
              </c:numCache>
            </c:numRef>
          </c:val>
        </c:ser>
        <c:dLbls/>
        <c:shape val="box"/>
        <c:axId val="117335168"/>
        <c:axId val="117336704"/>
        <c:axId val="0"/>
      </c:bar3DChart>
      <c:catAx>
        <c:axId val="117335168"/>
        <c:scaling>
          <c:orientation val="minMax"/>
        </c:scaling>
        <c:axPos val="b"/>
        <c:tickLblPos val="nextTo"/>
        <c:crossAx val="117336704"/>
        <c:crosses val="autoZero"/>
        <c:auto val="1"/>
        <c:lblAlgn val="ctr"/>
        <c:lblOffset val="100"/>
      </c:catAx>
      <c:valAx>
        <c:axId val="117336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</a:t>
                </a:r>
                <a:r>
                  <a:rPr lang="ru-RU"/>
                  <a:t>3</a:t>
                </a:r>
              </a:p>
            </c:rich>
          </c:tx>
          <c:layout/>
        </c:title>
        <c:numFmt formatCode="General" sourceLinked="1"/>
        <c:tickLblPos val="nextTo"/>
        <c:crossAx val="117335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4AD21-A362-42DB-88EA-4C6ED53AC13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D0FE6B-C89E-4E4B-8FF4-95DF77A55060}">
      <dgm:prSet/>
      <dgm:spPr/>
      <dgm:t>
        <a:bodyPr anchor="ctr"/>
        <a:lstStyle/>
        <a:p>
          <a:pPr algn="ctr" rtl="0"/>
          <a:r>
            <a:rPr lang="ru-RU" dirty="0" smtClean="0"/>
            <a:t>Купирование симптомов (боль, кровотечение и бесплодие) и сохранение качества жизни пациентки</a:t>
          </a:r>
          <a:endParaRPr lang="ru-RU" dirty="0"/>
        </a:p>
      </dgm:t>
    </dgm:pt>
    <dgm:pt modelId="{935FE9A9-F75F-4D50-85A4-B5247730BBC2}" type="parTrans" cxnId="{3AD75D12-1C7A-43F3-BB0A-D295F88BC198}">
      <dgm:prSet/>
      <dgm:spPr/>
      <dgm:t>
        <a:bodyPr/>
        <a:lstStyle/>
        <a:p>
          <a:endParaRPr lang="en-US"/>
        </a:p>
      </dgm:t>
    </dgm:pt>
    <dgm:pt modelId="{5F246920-792F-4A20-8688-88AEA5F62143}" type="sibTrans" cxnId="{3AD75D12-1C7A-43F3-BB0A-D295F88BC198}">
      <dgm:prSet/>
      <dgm:spPr/>
      <dgm:t>
        <a:bodyPr/>
        <a:lstStyle/>
        <a:p>
          <a:endParaRPr lang="en-US"/>
        </a:p>
      </dgm:t>
    </dgm:pt>
    <dgm:pt modelId="{056DF61C-034E-44EB-A088-765B8F8BCF68}">
      <dgm:prSet/>
      <dgm:spPr/>
      <dgm:t>
        <a:bodyPr anchor="ctr"/>
        <a:lstStyle/>
        <a:p>
          <a:pPr algn="ctr"/>
          <a:r>
            <a:rPr lang="ru-RU" dirty="0" smtClean="0"/>
            <a:t>Повышение приверженности лечению, поскольку во многих случаях лечение должно быть длительным. </a:t>
          </a:r>
          <a:endParaRPr lang="en-US" dirty="0"/>
        </a:p>
      </dgm:t>
    </dgm:pt>
    <dgm:pt modelId="{6B050796-4BBD-434E-960D-02611B71CF77}" type="parTrans" cxnId="{5BD46459-4BEC-49C5-9D1B-A87B7C50A373}">
      <dgm:prSet/>
      <dgm:spPr/>
      <dgm:t>
        <a:bodyPr/>
        <a:lstStyle/>
        <a:p>
          <a:endParaRPr lang="en-US"/>
        </a:p>
      </dgm:t>
    </dgm:pt>
    <dgm:pt modelId="{899C1580-E949-4D73-BF5E-B2D19FD10A40}" type="sibTrans" cxnId="{5BD46459-4BEC-49C5-9D1B-A87B7C50A373}">
      <dgm:prSet/>
      <dgm:spPr/>
      <dgm:t>
        <a:bodyPr/>
        <a:lstStyle/>
        <a:p>
          <a:endParaRPr lang="en-US"/>
        </a:p>
      </dgm:t>
    </dgm:pt>
    <dgm:pt modelId="{D57E2FBA-4D8F-4EBB-B02C-C721BE79ADF7}" type="pres">
      <dgm:prSet presAssocID="{8E54AD21-A362-42DB-88EA-4C6ED53AC13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57FE0B-57A1-45EC-A2F5-0925D63692B7}" type="pres">
      <dgm:prSet presAssocID="{8E54AD21-A362-42DB-88EA-4C6ED53AC13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1EDBC-A86D-4A1A-8333-9CCF92F43605}" type="pres">
      <dgm:prSet presAssocID="{8E54AD21-A362-42DB-88EA-4C6ED53AC138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B14524E7-A858-45C9-A5D8-0C6B60A482B9}" type="pres">
      <dgm:prSet presAssocID="{8E54AD21-A362-42DB-88EA-4C6ED53AC13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2AE36-8986-43A3-91F7-C252272A3105}" type="pres">
      <dgm:prSet presAssocID="{8E54AD21-A362-42DB-88EA-4C6ED53AC138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2495A2-E234-4FB1-A707-638C227534C2}" type="pres">
      <dgm:prSet presAssocID="{8E54AD21-A362-42DB-88EA-4C6ED53AC138}" presName="TopArrow" presStyleLbl="node1" presStyleIdx="0" presStyleCnt="2"/>
      <dgm:spPr/>
    </dgm:pt>
    <dgm:pt modelId="{A5D77CC9-CA9C-4CA7-A234-FD50B73D028C}" type="pres">
      <dgm:prSet presAssocID="{8E54AD21-A362-42DB-88EA-4C6ED53AC138}" presName="BottomArrow" presStyleLbl="node1" presStyleIdx="1" presStyleCnt="2"/>
      <dgm:spPr/>
    </dgm:pt>
  </dgm:ptLst>
  <dgm:cxnLst>
    <dgm:cxn modelId="{3AD75D12-1C7A-43F3-BB0A-D295F88BC198}" srcId="{8E54AD21-A362-42DB-88EA-4C6ED53AC138}" destId="{E6D0FE6B-C89E-4E4B-8FF4-95DF77A55060}" srcOrd="0" destOrd="0" parTransId="{935FE9A9-F75F-4D50-85A4-B5247730BBC2}" sibTransId="{5F246920-792F-4A20-8688-88AEA5F62143}"/>
    <dgm:cxn modelId="{5BEB4C53-DDB5-47F9-8356-1C3E4326E3CA}" type="presOf" srcId="{E6D0FE6B-C89E-4E4B-8FF4-95DF77A55060}" destId="{7641EDBC-A86D-4A1A-8333-9CCF92F43605}" srcOrd="1" destOrd="0" presId="urn:microsoft.com/office/officeart/2009/layout/ReverseList"/>
    <dgm:cxn modelId="{AE6C98B8-B678-43C1-8364-C396CD44D051}" type="presOf" srcId="{056DF61C-034E-44EB-A088-765B8F8BCF68}" destId="{B14524E7-A858-45C9-A5D8-0C6B60A482B9}" srcOrd="0" destOrd="0" presId="urn:microsoft.com/office/officeart/2009/layout/ReverseList"/>
    <dgm:cxn modelId="{107684D6-A4C5-452E-8143-19DFCD55AFF4}" type="presOf" srcId="{E6D0FE6B-C89E-4E4B-8FF4-95DF77A55060}" destId="{A857FE0B-57A1-45EC-A2F5-0925D63692B7}" srcOrd="0" destOrd="0" presId="urn:microsoft.com/office/officeart/2009/layout/ReverseList"/>
    <dgm:cxn modelId="{0DC8F7A0-2135-4309-BD12-669D4D3C642C}" type="presOf" srcId="{056DF61C-034E-44EB-A088-765B8F8BCF68}" destId="{A352AE36-8986-43A3-91F7-C252272A3105}" srcOrd="1" destOrd="0" presId="urn:microsoft.com/office/officeart/2009/layout/ReverseList"/>
    <dgm:cxn modelId="{5BD46459-4BEC-49C5-9D1B-A87B7C50A373}" srcId="{8E54AD21-A362-42DB-88EA-4C6ED53AC138}" destId="{056DF61C-034E-44EB-A088-765B8F8BCF68}" srcOrd="1" destOrd="0" parTransId="{6B050796-4BBD-434E-960D-02611B71CF77}" sibTransId="{899C1580-E949-4D73-BF5E-B2D19FD10A40}"/>
    <dgm:cxn modelId="{4A0B9072-9A05-44D7-84F4-4462E484A9A7}" type="presOf" srcId="{8E54AD21-A362-42DB-88EA-4C6ED53AC138}" destId="{D57E2FBA-4D8F-4EBB-B02C-C721BE79ADF7}" srcOrd="0" destOrd="0" presId="urn:microsoft.com/office/officeart/2009/layout/ReverseList"/>
    <dgm:cxn modelId="{BBA944F5-E4B6-4F05-8016-7A3723E68A3D}" type="presParOf" srcId="{D57E2FBA-4D8F-4EBB-B02C-C721BE79ADF7}" destId="{A857FE0B-57A1-45EC-A2F5-0925D63692B7}" srcOrd="0" destOrd="0" presId="urn:microsoft.com/office/officeart/2009/layout/ReverseList"/>
    <dgm:cxn modelId="{7B359037-B21E-45F6-83C3-5B25E6B7674F}" type="presParOf" srcId="{D57E2FBA-4D8F-4EBB-B02C-C721BE79ADF7}" destId="{7641EDBC-A86D-4A1A-8333-9CCF92F43605}" srcOrd="1" destOrd="0" presId="urn:microsoft.com/office/officeart/2009/layout/ReverseList"/>
    <dgm:cxn modelId="{B55A6068-60E7-462A-8B2C-DDC63627955C}" type="presParOf" srcId="{D57E2FBA-4D8F-4EBB-B02C-C721BE79ADF7}" destId="{B14524E7-A858-45C9-A5D8-0C6B60A482B9}" srcOrd="2" destOrd="0" presId="urn:microsoft.com/office/officeart/2009/layout/ReverseList"/>
    <dgm:cxn modelId="{5E90214D-C04B-4688-907D-180D3E3A69C3}" type="presParOf" srcId="{D57E2FBA-4D8F-4EBB-B02C-C721BE79ADF7}" destId="{A352AE36-8986-43A3-91F7-C252272A3105}" srcOrd="3" destOrd="0" presId="urn:microsoft.com/office/officeart/2009/layout/ReverseList"/>
    <dgm:cxn modelId="{E8AC88C3-5269-490E-BB5D-D86DB8920D96}" type="presParOf" srcId="{D57E2FBA-4D8F-4EBB-B02C-C721BE79ADF7}" destId="{E32495A2-E234-4FB1-A707-638C227534C2}" srcOrd="4" destOrd="0" presId="urn:microsoft.com/office/officeart/2009/layout/ReverseList"/>
    <dgm:cxn modelId="{41EEEAE3-E825-4CDA-9E7B-6704C6CFD2F0}" type="presParOf" srcId="{D57E2FBA-4D8F-4EBB-B02C-C721BE79ADF7}" destId="{A5D77CC9-CA9C-4CA7-A234-FD50B73D028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5CC3CA-1FF0-46F9-85A6-5FDB3F65DA7C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86438A7-D241-4CC0-B56D-52062029C62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dirty="0">
            <a:effectLst/>
          </a:endParaRPr>
        </a:p>
      </dgm:t>
    </dgm:pt>
    <dgm:pt modelId="{B80E5A95-6B97-4491-8439-55599BD2B54D}" type="par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F964DD-B1FC-466C-9AA1-C2AFE6A14BD3}" type="sib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8FB05FA-03C6-419C-8291-7343528DD7CF}">
      <dgm:prSet phldrT="[Текст]" custT="1"/>
      <dgm:spPr/>
      <dgm:t>
        <a:bodyPr/>
        <a:lstStyle/>
        <a:p>
          <a:r>
            <a:rPr lang="ru-RU" sz="1200" dirty="0" smtClean="0"/>
            <a:t>ЛНГ-ВМС</a:t>
          </a:r>
          <a:endParaRPr lang="en-US" sz="1200" dirty="0"/>
        </a:p>
      </dgm:t>
    </dgm:pt>
    <dgm:pt modelId="{0FD12B8C-CDEA-4C65-BA27-D423A7CE932A}" type="parTrans" cxnId="{F798038D-7FD2-4EA6-A204-072C6C5A66D2}">
      <dgm:prSet/>
      <dgm:spPr/>
      <dgm:t>
        <a:bodyPr/>
        <a:lstStyle/>
        <a:p>
          <a:endParaRPr lang="en-US"/>
        </a:p>
      </dgm:t>
    </dgm:pt>
    <dgm:pt modelId="{2DF0A639-49BA-4416-A822-ABF68E19BC1F}" type="sibTrans" cxnId="{F798038D-7FD2-4EA6-A204-072C6C5A66D2}">
      <dgm:prSet/>
      <dgm:spPr/>
      <dgm:t>
        <a:bodyPr/>
        <a:lstStyle/>
        <a:p>
          <a:endParaRPr lang="en-US"/>
        </a:p>
      </dgm:t>
    </dgm:pt>
    <dgm:pt modelId="{2FCB7443-5350-4B09-942D-52075081D4B1}">
      <dgm:prSet phldrT="[Текст]" custT="1"/>
      <dgm:spPr/>
      <dgm:t>
        <a:bodyPr/>
        <a:lstStyle/>
        <a:p>
          <a:r>
            <a:rPr lang="ru-RU" sz="1200" smtClean="0"/>
            <a:t>Аналоги ГнРГ</a:t>
          </a:r>
          <a:endParaRPr lang="en-US" sz="1200" dirty="0"/>
        </a:p>
      </dgm:t>
    </dgm:pt>
    <dgm:pt modelId="{3DE62DF8-35A2-4579-9E25-30366797D5A0}" type="parTrans" cxnId="{6FC0165A-58CE-4901-8F92-868744BDB8C6}">
      <dgm:prSet/>
      <dgm:spPr/>
      <dgm:t>
        <a:bodyPr/>
        <a:lstStyle/>
        <a:p>
          <a:endParaRPr lang="en-US"/>
        </a:p>
      </dgm:t>
    </dgm:pt>
    <dgm:pt modelId="{A7BB410D-D6A8-441A-8B90-403358A8A234}" type="sibTrans" cxnId="{6FC0165A-58CE-4901-8F92-868744BDB8C6}">
      <dgm:prSet/>
      <dgm:spPr/>
      <dgm:t>
        <a:bodyPr/>
        <a:lstStyle/>
        <a:p>
          <a:endParaRPr lang="en-US"/>
        </a:p>
      </dgm:t>
    </dgm:pt>
    <dgm:pt modelId="{754F8D12-A482-4A89-A8D7-81FC0271BBED}">
      <dgm:prSet phldrT="[Текст]" custT="1"/>
      <dgm:spPr/>
      <dgm:t>
        <a:bodyPr/>
        <a:lstStyle/>
        <a:p>
          <a:r>
            <a:rPr lang="ru-RU" sz="1200" dirty="0" smtClean="0"/>
            <a:t>КОК</a:t>
          </a:r>
          <a:endParaRPr lang="en-US" sz="1200" dirty="0"/>
        </a:p>
      </dgm:t>
    </dgm:pt>
    <dgm:pt modelId="{42897512-020B-4A6E-B88F-9703C0E94530}" type="parTrans" cxnId="{8D86BF15-9D14-4468-BD82-36C77C3548AE}">
      <dgm:prSet/>
      <dgm:spPr/>
      <dgm:t>
        <a:bodyPr/>
        <a:lstStyle/>
        <a:p>
          <a:endParaRPr lang="en-US"/>
        </a:p>
      </dgm:t>
    </dgm:pt>
    <dgm:pt modelId="{5551DD76-366A-45AC-A4E6-5A14D9D76351}" type="sibTrans" cxnId="{8D86BF15-9D14-4468-BD82-36C77C3548AE}">
      <dgm:prSet/>
      <dgm:spPr/>
      <dgm:t>
        <a:bodyPr/>
        <a:lstStyle/>
        <a:p>
          <a:endParaRPr lang="en-US"/>
        </a:p>
      </dgm:t>
    </dgm:pt>
    <dgm:pt modelId="{B5D4F41E-4834-48E1-B1D6-E0CDD2B170BC}">
      <dgm:prSet phldrT="[Текст]" custT="1"/>
      <dgm:spPr/>
      <dgm:t>
        <a:bodyPr/>
        <a:lstStyle/>
        <a:p>
          <a:r>
            <a:rPr lang="ru-RU" sz="1200" smtClean="0"/>
            <a:t>Улипристала </a:t>
          </a:r>
          <a:r>
            <a:rPr lang="ru-RU" sz="1200" dirty="0" smtClean="0"/>
            <a:t>ацетат</a:t>
          </a:r>
          <a:endParaRPr lang="en-US" sz="1200" dirty="0"/>
        </a:p>
      </dgm:t>
    </dgm:pt>
    <dgm:pt modelId="{C59AFC1B-58E8-43E1-A0BC-C7438CDEEB2C}" type="parTrans" cxnId="{2D1BCD76-09B2-4B67-961D-A126CCC30FF3}">
      <dgm:prSet/>
      <dgm:spPr/>
      <dgm:t>
        <a:bodyPr/>
        <a:lstStyle/>
        <a:p>
          <a:endParaRPr lang="en-US"/>
        </a:p>
      </dgm:t>
    </dgm:pt>
    <dgm:pt modelId="{310A31FC-57A9-48CC-B098-5A274A5F3599}" type="sibTrans" cxnId="{2D1BCD76-09B2-4B67-961D-A126CCC30FF3}">
      <dgm:prSet/>
      <dgm:spPr/>
      <dgm:t>
        <a:bodyPr/>
        <a:lstStyle/>
        <a:p>
          <a:endParaRPr lang="en-US"/>
        </a:p>
      </dgm:t>
    </dgm:pt>
    <dgm:pt modelId="{ED828DA1-5014-4875-A798-60703A2933C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600" b="1" smtClean="0">
              <a:solidFill>
                <a:schemeClr val="bg1"/>
              </a:solidFill>
            </a:rPr>
            <a:t>Диеногест</a:t>
          </a:r>
          <a:endParaRPr lang="en-US" sz="1600" b="1" dirty="0">
            <a:solidFill>
              <a:schemeClr val="bg1"/>
            </a:solidFill>
          </a:endParaRPr>
        </a:p>
      </dgm:t>
    </dgm:pt>
    <dgm:pt modelId="{A6FF8B07-29C4-4153-97FD-CE4D63F1D58A}" type="parTrans" cxnId="{0FBA2249-65C2-492E-AB67-6B4D40ED5520}">
      <dgm:prSet/>
      <dgm:spPr/>
      <dgm:t>
        <a:bodyPr/>
        <a:lstStyle/>
        <a:p>
          <a:endParaRPr lang="en-US"/>
        </a:p>
      </dgm:t>
    </dgm:pt>
    <dgm:pt modelId="{7E02918A-0320-43B0-BC6F-0E0613432F6C}" type="sibTrans" cxnId="{0FBA2249-65C2-492E-AB67-6B4D40ED5520}">
      <dgm:prSet/>
      <dgm:spPr/>
      <dgm:t>
        <a:bodyPr/>
        <a:lstStyle/>
        <a:p>
          <a:endParaRPr lang="en-US"/>
        </a:p>
      </dgm:t>
    </dgm:pt>
    <dgm:pt modelId="{58A732C1-65E6-4B8D-87D1-99F81CFE9971}" type="pres">
      <dgm:prSet presAssocID="{985CC3CA-1FF0-46F9-85A6-5FDB3F65D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1D81C-E196-4679-A872-EEA59EBF534C}" type="pres">
      <dgm:prSet presAssocID="{A86438A7-D241-4CC0-B56D-52062029C620}" presName="centerShape" presStyleLbl="node0" presStyleIdx="0" presStyleCnt="1"/>
      <dgm:spPr/>
      <dgm:t>
        <a:bodyPr/>
        <a:lstStyle/>
        <a:p>
          <a:endParaRPr lang="en-US"/>
        </a:p>
      </dgm:t>
    </dgm:pt>
    <dgm:pt modelId="{FD9C0573-791C-47F3-A503-82E9B0A19EAB}" type="pres">
      <dgm:prSet presAssocID="{754F8D12-A482-4A89-A8D7-81FC0271B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E857-C49A-4BEC-8A75-2B19587DC22C}" type="pres">
      <dgm:prSet presAssocID="{754F8D12-A482-4A89-A8D7-81FC0271BBED}" presName="dummy" presStyleCnt="0"/>
      <dgm:spPr/>
    </dgm:pt>
    <dgm:pt modelId="{7B906BC2-1C44-4B1E-833F-C0AA1FD1CF8A}" type="pres">
      <dgm:prSet presAssocID="{5551DD76-366A-45AC-A4E6-5A14D9D76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A347A2-7897-4E4C-B892-9CF7A40979A5}" type="pres">
      <dgm:prSet presAssocID="{B5D4F41E-4834-48E1-B1D6-E0CDD2B1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0E46D-75A9-4F39-A940-EB5D351CA456}" type="pres">
      <dgm:prSet presAssocID="{B5D4F41E-4834-48E1-B1D6-E0CDD2B170BC}" presName="dummy" presStyleCnt="0"/>
      <dgm:spPr/>
    </dgm:pt>
    <dgm:pt modelId="{54FFAB6B-AC75-4CD6-A3E1-8CC5A77953A4}" type="pres">
      <dgm:prSet presAssocID="{310A31FC-57A9-48CC-B098-5A274A5F359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953E19-1CF1-47D1-B1DA-1DDC51657733}" type="pres">
      <dgm:prSet presAssocID="{88FB05FA-03C6-419C-8291-7343528DD7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2BD1-5BEB-4DB8-96FC-559AAA7FA0E9}" type="pres">
      <dgm:prSet presAssocID="{88FB05FA-03C6-419C-8291-7343528DD7CF}" presName="dummy" presStyleCnt="0"/>
      <dgm:spPr/>
    </dgm:pt>
    <dgm:pt modelId="{6A193C15-65E1-407A-AC24-95DD1B64FB3A}" type="pres">
      <dgm:prSet presAssocID="{2DF0A639-49BA-4416-A822-ABF68E19BC1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B59EE-AAD1-4556-AD54-94B7C0899217}" type="pres">
      <dgm:prSet presAssocID="{ED828DA1-5014-4875-A798-60703A293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E4FA-7ADF-4CA0-A3EB-DBACF5932AB9}" type="pres">
      <dgm:prSet presAssocID="{ED828DA1-5014-4875-A798-60703A2933CC}" presName="dummy" presStyleCnt="0"/>
      <dgm:spPr/>
    </dgm:pt>
    <dgm:pt modelId="{541D9CA3-2676-40B4-8107-B1321C34860D}" type="pres">
      <dgm:prSet presAssocID="{7E02918A-0320-43B0-BC6F-0E0613432F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7685C2-393C-43D5-999D-3863ADC348AD}" type="pres">
      <dgm:prSet presAssocID="{2FCB7443-5350-4B09-942D-52075081D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4A7C-C90F-4CEE-A1E3-ABF4E5655CB0}" type="pres">
      <dgm:prSet presAssocID="{2FCB7443-5350-4B09-942D-52075081D4B1}" presName="dummy" presStyleCnt="0"/>
      <dgm:spPr/>
    </dgm:pt>
    <dgm:pt modelId="{CB424745-468A-47F0-81B6-4D98FBD68F56}" type="pres">
      <dgm:prSet presAssocID="{A7BB410D-D6A8-441A-8B90-403358A8A23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C0165A-58CE-4901-8F92-868744BDB8C6}" srcId="{A86438A7-D241-4CC0-B56D-52062029C620}" destId="{2FCB7443-5350-4B09-942D-52075081D4B1}" srcOrd="4" destOrd="0" parTransId="{3DE62DF8-35A2-4579-9E25-30366797D5A0}" sibTransId="{A7BB410D-D6A8-441A-8B90-403358A8A234}"/>
    <dgm:cxn modelId="{70ECD2EA-889D-400F-A956-B906793F9D8F}" type="presOf" srcId="{B5D4F41E-4834-48E1-B1D6-E0CDD2B170BC}" destId="{BAA347A2-7897-4E4C-B892-9CF7A40979A5}" srcOrd="0" destOrd="0" presId="urn:microsoft.com/office/officeart/2005/8/layout/radial6"/>
    <dgm:cxn modelId="{2D1BCD76-09B2-4B67-961D-A126CCC30FF3}" srcId="{A86438A7-D241-4CC0-B56D-52062029C620}" destId="{B5D4F41E-4834-48E1-B1D6-E0CDD2B170BC}" srcOrd="1" destOrd="0" parTransId="{C59AFC1B-58E8-43E1-A0BC-C7438CDEEB2C}" sibTransId="{310A31FC-57A9-48CC-B098-5A274A5F3599}"/>
    <dgm:cxn modelId="{F798038D-7FD2-4EA6-A204-072C6C5A66D2}" srcId="{A86438A7-D241-4CC0-B56D-52062029C620}" destId="{88FB05FA-03C6-419C-8291-7343528DD7CF}" srcOrd="2" destOrd="0" parTransId="{0FD12B8C-CDEA-4C65-BA27-D423A7CE932A}" sibTransId="{2DF0A639-49BA-4416-A822-ABF68E19BC1F}"/>
    <dgm:cxn modelId="{3849575C-800D-4F6C-8FCB-EBB3CA8E998D}" type="presOf" srcId="{5551DD76-366A-45AC-A4E6-5A14D9D76351}" destId="{7B906BC2-1C44-4B1E-833F-C0AA1FD1CF8A}" srcOrd="0" destOrd="0" presId="urn:microsoft.com/office/officeart/2005/8/layout/radial6"/>
    <dgm:cxn modelId="{B00641AD-63A9-4CB5-B947-F375E456C3F1}" type="presOf" srcId="{2DF0A639-49BA-4416-A822-ABF68E19BC1F}" destId="{6A193C15-65E1-407A-AC24-95DD1B64FB3A}" srcOrd="0" destOrd="0" presId="urn:microsoft.com/office/officeart/2005/8/layout/radial6"/>
    <dgm:cxn modelId="{FEEA20C7-59E1-4EF5-95D6-AD4822A2291C}" srcId="{985CC3CA-1FF0-46F9-85A6-5FDB3F65DA7C}" destId="{A86438A7-D241-4CC0-B56D-52062029C620}" srcOrd="0" destOrd="0" parTransId="{B80E5A95-6B97-4491-8439-55599BD2B54D}" sibTransId="{6AF964DD-B1FC-466C-9AA1-C2AFE6A14BD3}"/>
    <dgm:cxn modelId="{0FBA2249-65C2-492E-AB67-6B4D40ED5520}" srcId="{A86438A7-D241-4CC0-B56D-52062029C620}" destId="{ED828DA1-5014-4875-A798-60703A2933CC}" srcOrd="3" destOrd="0" parTransId="{A6FF8B07-29C4-4153-97FD-CE4D63F1D58A}" sibTransId="{7E02918A-0320-43B0-BC6F-0E0613432F6C}"/>
    <dgm:cxn modelId="{5576ECD2-44CB-4F8B-99A7-8B80E2B76A7E}" type="presOf" srcId="{88FB05FA-03C6-419C-8291-7343528DD7CF}" destId="{67953E19-1CF1-47D1-B1DA-1DDC51657733}" srcOrd="0" destOrd="0" presId="urn:microsoft.com/office/officeart/2005/8/layout/radial6"/>
    <dgm:cxn modelId="{64A63A95-0A96-482E-BEEF-F290D99739A6}" type="presOf" srcId="{754F8D12-A482-4A89-A8D7-81FC0271BBED}" destId="{FD9C0573-791C-47F3-A503-82E9B0A19EAB}" srcOrd="0" destOrd="0" presId="urn:microsoft.com/office/officeart/2005/8/layout/radial6"/>
    <dgm:cxn modelId="{BC23E2C7-E48D-4CBA-A2CC-7CC4C29C9883}" type="presOf" srcId="{2FCB7443-5350-4B09-942D-52075081D4B1}" destId="{5B7685C2-393C-43D5-999D-3863ADC348AD}" srcOrd="0" destOrd="0" presId="urn:microsoft.com/office/officeart/2005/8/layout/radial6"/>
    <dgm:cxn modelId="{2AF1E1E8-8CA8-4254-BF4D-7A39B270FDF9}" type="presOf" srcId="{310A31FC-57A9-48CC-B098-5A274A5F3599}" destId="{54FFAB6B-AC75-4CD6-A3E1-8CC5A77953A4}" srcOrd="0" destOrd="0" presId="urn:microsoft.com/office/officeart/2005/8/layout/radial6"/>
    <dgm:cxn modelId="{5F8767D9-7104-43F0-BE43-264F2B1369EF}" type="presOf" srcId="{7E02918A-0320-43B0-BC6F-0E0613432F6C}" destId="{541D9CA3-2676-40B4-8107-B1321C34860D}" srcOrd="0" destOrd="0" presId="urn:microsoft.com/office/officeart/2005/8/layout/radial6"/>
    <dgm:cxn modelId="{47746074-3A10-4036-83EA-2C7D85D298E7}" type="presOf" srcId="{A7BB410D-D6A8-441A-8B90-403358A8A234}" destId="{CB424745-468A-47F0-81B6-4D98FBD68F56}" srcOrd="0" destOrd="0" presId="urn:microsoft.com/office/officeart/2005/8/layout/radial6"/>
    <dgm:cxn modelId="{1D9E2132-6AE7-4C6E-9D62-52A901D79A5F}" type="presOf" srcId="{985CC3CA-1FF0-46F9-85A6-5FDB3F65DA7C}" destId="{58A732C1-65E6-4B8D-87D1-99F81CFE9971}" srcOrd="0" destOrd="0" presId="urn:microsoft.com/office/officeart/2005/8/layout/radial6"/>
    <dgm:cxn modelId="{8D86BF15-9D14-4468-BD82-36C77C3548AE}" srcId="{A86438A7-D241-4CC0-B56D-52062029C620}" destId="{754F8D12-A482-4A89-A8D7-81FC0271BBED}" srcOrd="0" destOrd="0" parTransId="{42897512-020B-4A6E-B88F-9703C0E94530}" sibTransId="{5551DD76-366A-45AC-A4E6-5A14D9D76351}"/>
    <dgm:cxn modelId="{505F753E-458C-4E01-9162-96A303986D38}" type="presOf" srcId="{A86438A7-D241-4CC0-B56D-52062029C620}" destId="{D2E1D81C-E196-4679-A872-EEA59EBF534C}" srcOrd="0" destOrd="0" presId="urn:microsoft.com/office/officeart/2005/8/layout/radial6"/>
    <dgm:cxn modelId="{DA43D353-54BD-40AA-9C4E-282C539F1F76}" type="presOf" srcId="{ED828DA1-5014-4875-A798-60703A2933CC}" destId="{159B59EE-AAD1-4556-AD54-94B7C0899217}" srcOrd="0" destOrd="0" presId="urn:microsoft.com/office/officeart/2005/8/layout/radial6"/>
    <dgm:cxn modelId="{425EA59C-7F93-4D0D-9594-DBF643204789}" type="presParOf" srcId="{58A732C1-65E6-4B8D-87D1-99F81CFE9971}" destId="{D2E1D81C-E196-4679-A872-EEA59EBF534C}" srcOrd="0" destOrd="0" presId="urn:microsoft.com/office/officeart/2005/8/layout/radial6"/>
    <dgm:cxn modelId="{B99CC047-6E8B-44A2-91AE-01765AD72272}" type="presParOf" srcId="{58A732C1-65E6-4B8D-87D1-99F81CFE9971}" destId="{FD9C0573-791C-47F3-A503-82E9B0A19EAB}" srcOrd="1" destOrd="0" presId="urn:microsoft.com/office/officeart/2005/8/layout/radial6"/>
    <dgm:cxn modelId="{41E15352-C2E6-42CE-BF9C-910B490285D7}" type="presParOf" srcId="{58A732C1-65E6-4B8D-87D1-99F81CFE9971}" destId="{F1ACE857-C49A-4BEC-8A75-2B19587DC22C}" srcOrd="2" destOrd="0" presId="urn:microsoft.com/office/officeart/2005/8/layout/radial6"/>
    <dgm:cxn modelId="{0D31515E-A0FF-4148-BF92-C04DC2DF3BA9}" type="presParOf" srcId="{58A732C1-65E6-4B8D-87D1-99F81CFE9971}" destId="{7B906BC2-1C44-4B1E-833F-C0AA1FD1CF8A}" srcOrd="3" destOrd="0" presId="urn:microsoft.com/office/officeart/2005/8/layout/radial6"/>
    <dgm:cxn modelId="{9A68EEFF-350A-433C-B3BE-E59A8FA5779D}" type="presParOf" srcId="{58A732C1-65E6-4B8D-87D1-99F81CFE9971}" destId="{BAA347A2-7897-4E4C-B892-9CF7A40979A5}" srcOrd="4" destOrd="0" presId="urn:microsoft.com/office/officeart/2005/8/layout/radial6"/>
    <dgm:cxn modelId="{D4A23337-A219-4C60-A523-C90B60125F17}" type="presParOf" srcId="{58A732C1-65E6-4B8D-87D1-99F81CFE9971}" destId="{1710E46D-75A9-4F39-A940-EB5D351CA456}" srcOrd="5" destOrd="0" presId="urn:microsoft.com/office/officeart/2005/8/layout/radial6"/>
    <dgm:cxn modelId="{8C92FA65-03A7-4EC3-8CAC-682F1155B271}" type="presParOf" srcId="{58A732C1-65E6-4B8D-87D1-99F81CFE9971}" destId="{54FFAB6B-AC75-4CD6-A3E1-8CC5A77953A4}" srcOrd="6" destOrd="0" presId="urn:microsoft.com/office/officeart/2005/8/layout/radial6"/>
    <dgm:cxn modelId="{0B8FBBA7-10BD-431B-8E49-8BE07643041D}" type="presParOf" srcId="{58A732C1-65E6-4B8D-87D1-99F81CFE9971}" destId="{67953E19-1CF1-47D1-B1DA-1DDC51657733}" srcOrd="7" destOrd="0" presId="urn:microsoft.com/office/officeart/2005/8/layout/radial6"/>
    <dgm:cxn modelId="{F1F78714-5720-4378-9B5F-DFF41B7FEA4F}" type="presParOf" srcId="{58A732C1-65E6-4B8D-87D1-99F81CFE9971}" destId="{2E052BD1-5BEB-4DB8-96FC-559AAA7FA0E9}" srcOrd="8" destOrd="0" presId="urn:microsoft.com/office/officeart/2005/8/layout/radial6"/>
    <dgm:cxn modelId="{EA008574-D29A-4F7E-BEFB-61307EDEA757}" type="presParOf" srcId="{58A732C1-65E6-4B8D-87D1-99F81CFE9971}" destId="{6A193C15-65E1-407A-AC24-95DD1B64FB3A}" srcOrd="9" destOrd="0" presId="urn:microsoft.com/office/officeart/2005/8/layout/radial6"/>
    <dgm:cxn modelId="{6001A82D-92EB-4313-BB5E-AC550608E981}" type="presParOf" srcId="{58A732C1-65E6-4B8D-87D1-99F81CFE9971}" destId="{159B59EE-AAD1-4556-AD54-94B7C0899217}" srcOrd="10" destOrd="0" presId="urn:microsoft.com/office/officeart/2005/8/layout/radial6"/>
    <dgm:cxn modelId="{5D5DA99D-F42D-4827-BB8B-8E5D1020AE52}" type="presParOf" srcId="{58A732C1-65E6-4B8D-87D1-99F81CFE9971}" destId="{84F5E4FA-7ADF-4CA0-A3EB-DBACF5932AB9}" srcOrd="11" destOrd="0" presId="urn:microsoft.com/office/officeart/2005/8/layout/radial6"/>
    <dgm:cxn modelId="{B25B6592-3021-4CEE-9863-41572C18267F}" type="presParOf" srcId="{58A732C1-65E6-4B8D-87D1-99F81CFE9971}" destId="{541D9CA3-2676-40B4-8107-B1321C34860D}" srcOrd="12" destOrd="0" presId="urn:microsoft.com/office/officeart/2005/8/layout/radial6"/>
    <dgm:cxn modelId="{3A51AB4E-3A29-43B1-9475-8E652488CB25}" type="presParOf" srcId="{58A732C1-65E6-4B8D-87D1-99F81CFE9971}" destId="{5B7685C2-393C-43D5-999D-3863ADC348AD}" srcOrd="13" destOrd="0" presId="urn:microsoft.com/office/officeart/2005/8/layout/radial6"/>
    <dgm:cxn modelId="{77837924-5291-4CA4-AF1F-6FAAD033141B}" type="presParOf" srcId="{58A732C1-65E6-4B8D-87D1-99F81CFE9971}" destId="{93FC4A7C-C90F-4CEE-A1E3-ABF4E5655CB0}" srcOrd="14" destOrd="0" presId="urn:microsoft.com/office/officeart/2005/8/layout/radial6"/>
    <dgm:cxn modelId="{7B301EF2-489E-4272-BC66-1D4E4714D2A8}" type="presParOf" srcId="{58A732C1-65E6-4B8D-87D1-99F81CFE9971}" destId="{CB424745-468A-47F0-81B6-4D98FBD68F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3" custLinFactNeighborY="-89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</dgm:pt>
    <dgm:pt modelId="{B6FB3302-C321-4533-BEB3-53BEDC72B470}" type="pres">
      <dgm:prSet presAssocID="{EEA8E8BC-2CC6-4A3A-8D55-9353CB84B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</dgm:pt>
    <dgm:pt modelId="{0A95A343-E56B-45B6-97D7-912F5E004DCE}" type="pres">
      <dgm:prSet presAssocID="{0DC2224E-E6FC-4283-BAAA-A6086A80B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74A19E39-811D-45DC-8CFB-DD696FC9724E}" type="presOf" srcId="{3DCEB809-B480-45D8-A5BE-674D39A83231}" destId="{5CA698DC-6232-4C1C-AC80-234FDFFE95AF}" srcOrd="0" destOrd="0" presId="urn:microsoft.com/office/officeart/2005/8/layout/vList2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DAC166E0-305E-43D2-9F8F-1AFA2CE2D9AA}" type="presOf" srcId="{31E27BE0-F0C4-4676-A014-6CB391320C74}" destId="{160CDD5D-4854-49F0-AE63-E7A9D7D60002}" srcOrd="0" destOrd="0" presId="urn:microsoft.com/office/officeart/2005/8/layout/vList2"/>
    <dgm:cxn modelId="{42F411EF-6610-4EE3-8ACC-25615DB45AA9}" type="presOf" srcId="{0DC2224E-E6FC-4283-BAAA-A6086A80B38B}" destId="{0A95A343-E56B-45B6-97D7-912F5E004DCE}" srcOrd="0" destOrd="0" presId="urn:microsoft.com/office/officeart/2005/8/layout/vList2"/>
    <dgm:cxn modelId="{CC02D243-6831-4CB9-9FAC-95D6AD3071CD}" type="presOf" srcId="{EEA8E8BC-2CC6-4A3A-8D55-9353CB84BF80}" destId="{B6FB3302-C321-4533-BEB3-53BEDC72B470}" srcOrd="0" destOrd="0" presId="urn:microsoft.com/office/officeart/2005/8/layout/vList2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72B44B3F-B50B-498E-B77D-0620BEC5CC25}" type="presParOf" srcId="{160CDD5D-4854-49F0-AE63-E7A9D7D60002}" destId="{5CA698DC-6232-4C1C-AC80-234FDFFE95AF}" srcOrd="0" destOrd="0" presId="urn:microsoft.com/office/officeart/2005/8/layout/vList2"/>
    <dgm:cxn modelId="{5DAAAC18-D1F9-40B9-A16E-49DC7FECF329}" type="presParOf" srcId="{160CDD5D-4854-49F0-AE63-E7A9D7D60002}" destId="{067512F5-A620-4F28-94C8-FA89D2811851}" srcOrd="1" destOrd="0" presId="urn:microsoft.com/office/officeart/2005/8/layout/vList2"/>
    <dgm:cxn modelId="{469163C5-FBE3-4D6D-A8D1-11DE5572F8E8}" type="presParOf" srcId="{160CDD5D-4854-49F0-AE63-E7A9D7D60002}" destId="{B6FB3302-C321-4533-BEB3-53BEDC72B470}" srcOrd="2" destOrd="0" presId="urn:microsoft.com/office/officeart/2005/8/layout/vList2"/>
    <dgm:cxn modelId="{F016A31C-08D9-4EA3-B786-31716203B39B}" type="presParOf" srcId="{160CDD5D-4854-49F0-AE63-E7A9D7D60002}" destId="{13086E57-6AD6-4462-905D-957A46099E8A}" srcOrd="3" destOrd="0" presId="urn:microsoft.com/office/officeart/2005/8/layout/vList2"/>
    <dgm:cxn modelId="{00D2491C-9CD2-46F5-A3FA-693100248D8A}" type="presParOf" srcId="{160CDD5D-4854-49F0-AE63-E7A9D7D60002}" destId="{0A95A343-E56B-45B6-97D7-912F5E004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5CC3CA-1FF0-46F9-85A6-5FDB3F65DA7C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86438A7-D241-4CC0-B56D-52062029C62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dirty="0">
            <a:effectLst/>
          </a:endParaRPr>
        </a:p>
      </dgm:t>
    </dgm:pt>
    <dgm:pt modelId="{B80E5A95-6B97-4491-8439-55599BD2B54D}" type="par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F964DD-B1FC-466C-9AA1-C2AFE6A14BD3}" type="sib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8FB05FA-03C6-419C-8291-7343528DD7CF}">
      <dgm:prSet phldrT="[Текст]" custT="1"/>
      <dgm:spPr/>
      <dgm:t>
        <a:bodyPr/>
        <a:lstStyle/>
        <a:p>
          <a:r>
            <a:rPr lang="ru-RU" sz="1200" dirty="0" smtClean="0"/>
            <a:t>ЛНГ-ВМС</a:t>
          </a:r>
          <a:endParaRPr lang="en-US" sz="1200" dirty="0"/>
        </a:p>
      </dgm:t>
    </dgm:pt>
    <dgm:pt modelId="{0FD12B8C-CDEA-4C65-BA27-D423A7CE932A}" type="parTrans" cxnId="{F798038D-7FD2-4EA6-A204-072C6C5A66D2}">
      <dgm:prSet/>
      <dgm:spPr/>
      <dgm:t>
        <a:bodyPr/>
        <a:lstStyle/>
        <a:p>
          <a:endParaRPr lang="en-US"/>
        </a:p>
      </dgm:t>
    </dgm:pt>
    <dgm:pt modelId="{2DF0A639-49BA-4416-A822-ABF68E19BC1F}" type="sibTrans" cxnId="{F798038D-7FD2-4EA6-A204-072C6C5A66D2}">
      <dgm:prSet/>
      <dgm:spPr/>
      <dgm:t>
        <a:bodyPr/>
        <a:lstStyle/>
        <a:p>
          <a:endParaRPr lang="en-US"/>
        </a:p>
      </dgm:t>
    </dgm:pt>
    <dgm:pt modelId="{2FCB7443-5350-4B09-942D-52075081D4B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800" b="1" smtClean="0">
              <a:solidFill>
                <a:schemeClr val="bg1"/>
              </a:solidFill>
            </a:rPr>
            <a:t>Аналоги ГнРГ</a:t>
          </a:r>
          <a:endParaRPr lang="en-US" sz="1800" b="1" dirty="0">
            <a:solidFill>
              <a:schemeClr val="bg1"/>
            </a:solidFill>
          </a:endParaRPr>
        </a:p>
      </dgm:t>
    </dgm:pt>
    <dgm:pt modelId="{3DE62DF8-35A2-4579-9E25-30366797D5A0}" type="parTrans" cxnId="{6FC0165A-58CE-4901-8F92-868744BDB8C6}">
      <dgm:prSet/>
      <dgm:spPr/>
      <dgm:t>
        <a:bodyPr/>
        <a:lstStyle/>
        <a:p>
          <a:endParaRPr lang="en-US"/>
        </a:p>
      </dgm:t>
    </dgm:pt>
    <dgm:pt modelId="{A7BB410D-D6A8-441A-8B90-403358A8A234}" type="sibTrans" cxnId="{6FC0165A-58CE-4901-8F92-868744BDB8C6}">
      <dgm:prSet/>
      <dgm:spPr/>
      <dgm:t>
        <a:bodyPr/>
        <a:lstStyle/>
        <a:p>
          <a:endParaRPr lang="en-US"/>
        </a:p>
      </dgm:t>
    </dgm:pt>
    <dgm:pt modelId="{754F8D12-A482-4A89-A8D7-81FC0271BBED}">
      <dgm:prSet phldrT="[Текст]" custT="1"/>
      <dgm:spPr/>
      <dgm:t>
        <a:bodyPr/>
        <a:lstStyle/>
        <a:p>
          <a:r>
            <a:rPr lang="ru-RU" sz="1200" dirty="0" smtClean="0"/>
            <a:t>КОК</a:t>
          </a:r>
          <a:endParaRPr lang="en-US" sz="1200" dirty="0"/>
        </a:p>
      </dgm:t>
    </dgm:pt>
    <dgm:pt modelId="{42897512-020B-4A6E-B88F-9703C0E94530}" type="parTrans" cxnId="{8D86BF15-9D14-4468-BD82-36C77C3548AE}">
      <dgm:prSet/>
      <dgm:spPr/>
      <dgm:t>
        <a:bodyPr/>
        <a:lstStyle/>
        <a:p>
          <a:endParaRPr lang="en-US"/>
        </a:p>
      </dgm:t>
    </dgm:pt>
    <dgm:pt modelId="{5551DD76-366A-45AC-A4E6-5A14D9D76351}" type="sibTrans" cxnId="{8D86BF15-9D14-4468-BD82-36C77C3548AE}">
      <dgm:prSet/>
      <dgm:spPr/>
      <dgm:t>
        <a:bodyPr/>
        <a:lstStyle/>
        <a:p>
          <a:endParaRPr lang="en-US"/>
        </a:p>
      </dgm:t>
    </dgm:pt>
    <dgm:pt modelId="{B5D4F41E-4834-48E1-B1D6-E0CDD2B170BC}">
      <dgm:prSet phldrT="[Текст]" custT="1"/>
      <dgm:spPr/>
      <dgm:t>
        <a:bodyPr/>
        <a:lstStyle/>
        <a:p>
          <a:r>
            <a:rPr lang="ru-RU" sz="1200" smtClean="0"/>
            <a:t>Улипристала </a:t>
          </a:r>
          <a:r>
            <a:rPr lang="ru-RU" sz="1200" dirty="0" smtClean="0"/>
            <a:t>ацетат</a:t>
          </a:r>
          <a:endParaRPr lang="en-US" sz="1200" dirty="0"/>
        </a:p>
      </dgm:t>
    </dgm:pt>
    <dgm:pt modelId="{C59AFC1B-58E8-43E1-A0BC-C7438CDEEB2C}" type="parTrans" cxnId="{2D1BCD76-09B2-4B67-961D-A126CCC30FF3}">
      <dgm:prSet/>
      <dgm:spPr/>
      <dgm:t>
        <a:bodyPr/>
        <a:lstStyle/>
        <a:p>
          <a:endParaRPr lang="en-US"/>
        </a:p>
      </dgm:t>
    </dgm:pt>
    <dgm:pt modelId="{310A31FC-57A9-48CC-B098-5A274A5F3599}" type="sibTrans" cxnId="{2D1BCD76-09B2-4B67-961D-A126CCC30FF3}">
      <dgm:prSet/>
      <dgm:spPr/>
      <dgm:t>
        <a:bodyPr/>
        <a:lstStyle/>
        <a:p>
          <a:endParaRPr lang="en-US"/>
        </a:p>
      </dgm:t>
    </dgm:pt>
    <dgm:pt modelId="{ED828DA1-5014-4875-A798-60703A2933CC}">
      <dgm:prSet phldrT="[Текст]" custT="1"/>
      <dgm:spPr/>
      <dgm:t>
        <a:bodyPr/>
        <a:lstStyle/>
        <a:p>
          <a:r>
            <a:rPr lang="ru-RU" sz="1200" smtClean="0"/>
            <a:t>Диеногест</a:t>
          </a:r>
          <a:endParaRPr lang="en-US" sz="1200" dirty="0"/>
        </a:p>
      </dgm:t>
    </dgm:pt>
    <dgm:pt modelId="{A6FF8B07-29C4-4153-97FD-CE4D63F1D58A}" type="parTrans" cxnId="{0FBA2249-65C2-492E-AB67-6B4D40ED5520}">
      <dgm:prSet/>
      <dgm:spPr/>
      <dgm:t>
        <a:bodyPr/>
        <a:lstStyle/>
        <a:p>
          <a:endParaRPr lang="en-US"/>
        </a:p>
      </dgm:t>
    </dgm:pt>
    <dgm:pt modelId="{7E02918A-0320-43B0-BC6F-0E0613432F6C}" type="sibTrans" cxnId="{0FBA2249-65C2-492E-AB67-6B4D40ED5520}">
      <dgm:prSet/>
      <dgm:spPr/>
      <dgm:t>
        <a:bodyPr/>
        <a:lstStyle/>
        <a:p>
          <a:endParaRPr lang="en-US"/>
        </a:p>
      </dgm:t>
    </dgm:pt>
    <dgm:pt modelId="{58A732C1-65E6-4B8D-87D1-99F81CFE9971}" type="pres">
      <dgm:prSet presAssocID="{985CC3CA-1FF0-46F9-85A6-5FDB3F65D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1D81C-E196-4679-A872-EEA59EBF534C}" type="pres">
      <dgm:prSet presAssocID="{A86438A7-D241-4CC0-B56D-52062029C620}" presName="centerShape" presStyleLbl="node0" presStyleIdx="0" presStyleCnt="1"/>
      <dgm:spPr/>
      <dgm:t>
        <a:bodyPr/>
        <a:lstStyle/>
        <a:p>
          <a:endParaRPr lang="en-US"/>
        </a:p>
      </dgm:t>
    </dgm:pt>
    <dgm:pt modelId="{FD9C0573-791C-47F3-A503-82E9B0A19EAB}" type="pres">
      <dgm:prSet presAssocID="{754F8D12-A482-4A89-A8D7-81FC0271B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E857-C49A-4BEC-8A75-2B19587DC22C}" type="pres">
      <dgm:prSet presAssocID="{754F8D12-A482-4A89-A8D7-81FC0271BBED}" presName="dummy" presStyleCnt="0"/>
      <dgm:spPr/>
    </dgm:pt>
    <dgm:pt modelId="{7B906BC2-1C44-4B1E-833F-C0AA1FD1CF8A}" type="pres">
      <dgm:prSet presAssocID="{5551DD76-366A-45AC-A4E6-5A14D9D76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A347A2-7897-4E4C-B892-9CF7A40979A5}" type="pres">
      <dgm:prSet presAssocID="{B5D4F41E-4834-48E1-B1D6-E0CDD2B1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0E46D-75A9-4F39-A940-EB5D351CA456}" type="pres">
      <dgm:prSet presAssocID="{B5D4F41E-4834-48E1-B1D6-E0CDD2B170BC}" presName="dummy" presStyleCnt="0"/>
      <dgm:spPr/>
    </dgm:pt>
    <dgm:pt modelId="{54FFAB6B-AC75-4CD6-A3E1-8CC5A77953A4}" type="pres">
      <dgm:prSet presAssocID="{310A31FC-57A9-48CC-B098-5A274A5F359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953E19-1CF1-47D1-B1DA-1DDC51657733}" type="pres">
      <dgm:prSet presAssocID="{88FB05FA-03C6-419C-8291-7343528DD7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2BD1-5BEB-4DB8-96FC-559AAA7FA0E9}" type="pres">
      <dgm:prSet presAssocID="{88FB05FA-03C6-419C-8291-7343528DD7CF}" presName="dummy" presStyleCnt="0"/>
      <dgm:spPr/>
    </dgm:pt>
    <dgm:pt modelId="{6A193C15-65E1-407A-AC24-95DD1B64FB3A}" type="pres">
      <dgm:prSet presAssocID="{2DF0A639-49BA-4416-A822-ABF68E19BC1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B59EE-AAD1-4556-AD54-94B7C0899217}" type="pres">
      <dgm:prSet presAssocID="{ED828DA1-5014-4875-A798-60703A293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E4FA-7ADF-4CA0-A3EB-DBACF5932AB9}" type="pres">
      <dgm:prSet presAssocID="{ED828DA1-5014-4875-A798-60703A2933CC}" presName="dummy" presStyleCnt="0"/>
      <dgm:spPr/>
    </dgm:pt>
    <dgm:pt modelId="{541D9CA3-2676-40B4-8107-B1321C34860D}" type="pres">
      <dgm:prSet presAssocID="{7E02918A-0320-43B0-BC6F-0E0613432F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7685C2-393C-43D5-999D-3863ADC348AD}" type="pres">
      <dgm:prSet presAssocID="{2FCB7443-5350-4B09-942D-52075081D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4A7C-C90F-4CEE-A1E3-ABF4E5655CB0}" type="pres">
      <dgm:prSet presAssocID="{2FCB7443-5350-4B09-942D-52075081D4B1}" presName="dummy" presStyleCnt="0"/>
      <dgm:spPr/>
    </dgm:pt>
    <dgm:pt modelId="{CB424745-468A-47F0-81B6-4D98FBD68F56}" type="pres">
      <dgm:prSet presAssocID="{A7BB410D-D6A8-441A-8B90-403358A8A23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59333A1-DBDB-4951-A6C8-0951CB26C730}" type="presOf" srcId="{88FB05FA-03C6-419C-8291-7343528DD7CF}" destId="{67953E19-1CF1-47D1-B1DA-1DDC51657733}" srcOrd="0" destOrd="0" presId="urn:microsoft.com/office/officeart/2005/8/layout/radial6"/>
    <dgm:cxn modelId="{5749E412-18BB-4652-B2EE-0BA91724A3FA}" type="presOf" srcId="{2DF0A639-49BA-4416-A822-ABF68E19BC1F}" destId="{6A193C15-65E1-407A-AC24-95DD1B64FB3A}" srcOrd="0" destOrd="0" presId="urn:microsoft.com/office/officeart/2005/8/layout/radial6"/>
    <dgm:cxn modelId="{A620A2C2-AC10-447E-87A3-207153389629}" type="presOf" srcId="{7E02918A-0320-43B0-BC6F-0E0613432F6C}" destId="{541D9CA3-2676-40B4-8107-B1321C34860D}" srcOrd="0" destOrd="0" presId="urn:microsoft.com/office/officeart/2005/8/layout/radial6"/>
    <dgm:cxn modelId="{6FC0165A-58CE-4901-8F92-868744BDB8C6}" srcId="{A86438A7-D241-4CC0-B56D-52062029C620}" destId="{2FCB7443-5350-4B09-942D-52075081D4B1}" srcOrd="4" destOrd="0" parTransId="{3DE62DF8-35A2-4579-9E25-30366797D5A0}" sibTransId="{A7BB410D-D6A8-441A-8B90-403358A8A234}"/>
    <dgm:cxn modelId="{7DE5A56D-C318-4739-9E80-DA92C2F539A0}" type="presOf" srcId="{5551DD76-366A-45AC-A4E6-5A14D9D76351}" destId="{7B906BC2-1C44-4B1E-833F-C0AA1FD1CF8A}" srcOrd="0" destOrd="0" presId="urn:microsoft.com/office/officeart/2005/8/layout/radial6"/>
    <dgm:cxn modelId="{2D1BCD76-09B2-4B67-961D-A126CCC30FF3}" srcId="{A86438A7-D241-4CC0-B56D-52062029C620}" destId="{B5D4F41E-4834-48E1-B1D6-E0CDD2B170BC}" srcOrd="1" destOrd="0" parTransId="{C59AFC1B-58E8-43E1-A0BC-C7438CDEEB2C}" sibTransId="{310A31FC-57A9-48CC-B098-5A274A5F3599}"/>
    <dgm:cxn modelId="{F798038D-7FD2-4EA6-A204-072C6C5A66D2}" srcId="{A86438A7-D241-4CC0-B56D-52062029C620}" destId="{88FB05FA-03C6-419C-8291-7343528DD7CF}" srcOrd="2" destOrd="0" parTransId="{0FD12B8C-CDEA-4C65-BA27-D423A7CE932A}" sibTransId="{2DF0A639-49BA-4416-A822-ABF68E19BC1F}"/>
    <dgm:cxn modelId="{EDE4B1E6-4289-4DE2-A995-9F3B32E1A6C1}" type="presOf" srcId="{A7BB410D-D6A8-441A-8B90-403358A8A234}" destId="{CB424745-468A-47F0-81B6-4D98FBD68F56}" srcOrd="0" destOrd="0" presId="urn:microsoft.com/office/officeart/2005/8/layout/radial6"/>
    <dgm:cxn modelId="{E02601A9-7536-4CD7-AA79-B6323D1E4C6B}" type="presOf" srcId="{B5D4F41E-4834-48E1-B1D6-E0CDD2B170BC}" destId="{BAA347A2-7897-4E4C-B892-9CF7A40979A5}" srcOrd="0" destOrd="0" presId="urn:microsoft.com/office/officeart/2005/8/layout/radial6"/>
    <dgm:cxn modelId="{FEEA20C7-59E1-4EF5-95D6-AD4822A2291C}" srcId="{985CC3CA-1FF0-46F9-85A6-5FDB3F65DA7C}" destId="{A86438A7-D241-4CC0-B56D-52062029C620}" srcOrd="0" destOrd="0" parTransId="{B80E5A95-6B97-4491-8439-55599BD2B54D}" sibTransId="{6AF964DD-B1FC-466C-9AA1-C2AFE6A14BD3}"/>
    <dgm:cxn modelId="{02E2FAE4-AC82-4ABD-BE6B-835D9F9778DB}" type="presOf" srcId="{985CC3CA-1FF0-46F9-85A6-5FDB3F65DA7C}" destId="{58A732C1-65E6-4B8D-87D1-99F81CFE9971}" srcOrd="0" destOrd="0" presId="urn:microsoft.com/office/officeart/2005/8/layout/radial6"/>
    <dgm:cxn modelId="{0FBA2249-65C2-492E-AB67-6B4D40ED5520}" srcId="{A86438A7-D241-4CC0-B56D-52062029C620}" destId="{ED828DA1-5014-4875-A798-60703A2933CC}" srcOrd="3" destOrd="0" parTransId="{A6FF8B07-29C4-4153-97FD-CE4D63F1D58A}" sibTransId="{7E02918A-0320-43B0-BC6F-0E0613432F6C}"/>
    <dgm:cxn modelId="{C2021699-84DE-4ABE-87CB-407FB7508781}" type="presOf" srcId="{754F8D12-A482-4A89-A8D7-81FC0271BBED}" destId="{FD9C0573-791C-47F3-A503-82E9B0A19EAB}" srcOrd="0" destOrd="0" presId="urn:microsoft.com/office/officeart/2005/8/layout/radial6"/>
    <dgm:cxn modelId="{11FD1C82-AD5E-4335-BCB7-5E2F38FD3CEA}" type="presOf" srcId="{2FCB7443-5350-4B09-942D-52075081D4B1}" destId="{5B7685C2-393C-43D5-999D-3863ADC348AD}" srcOrd="0" destOrd="0" presId="urn:microsoft.com/office/officeart/2005/8/layout/radial6"/>
    <dgm:cxn modelId="{CAFFBCFB-A943-4240-BA96-CFC804DD84F7}" type="presOf" srcId="{A86438A7-D241-4CC0-B56D-52062029C620}" destId="{D2E1D81C-E196-4679-A872-EEA59EBF534C}" srcOrd="0" destOrd="0" presId="urn:microsoft.com/office/officeart/2005/8/layout/radial6"/>
    <dgm:cxn modelId="{9ADB5388-F492-4948-84AE-AE367EF794B4}" type="presOf" srcId="{ED828DA1-5014-4875-A798-60703A2933CC}" destId="{159B59EE-AAD1-4556-AD54-94B7C0899217}" srcOrd="0" destOrd="0" presId="urn:microsoft.com/office/officeart/2005/8/layout/radial6"/>
    <dgm:cxn modelId="{E2A3BFBD-FCAB-4FC4-83DE-2413824AD30D}" type="presOf" srcId="{310A31FC-57A9-48CC-B098-5A274A5F3599}" destId="{54FFAB6B-AC75-4CD6-A3E1-8CC5A77953A4}" srcOrd="0" destOrd="0" presId="urn:microsoft.com/office/officeart/2005/8/layout/radial6"/>
    <dgm:cxn modelId="{8D86BF15-9D14-4468-BD82-36C77C3548AE}" srcId="{A86438A7-D241-4CC0-B56D-52062029C620}" destId="{754F8D12-A482-4A89-A8D7-81FC0271BBED}" srcOrd="0" destOrd="0" parTransId="{42897512-020B-4A6E-B88F-9703C0E94530}" sibTransId="{5551DD76-366A-45AC-A4E6-5A14D9D76351}"/>
    <dgm:cxn modelId="{84D1C474-256D-48D3-B45C-13C871DB576A}" type="presParOf" srcId="{58A732C1-65E6-4B8D-87D1-99F81CFE9971}" destId="{D2E1D81C-E196-4679-A872-EEA59EBF534C}" srcOrd="0" destOrd="0" presId="urn:microsoft.com/office/officeart/2005/8/layout/radial6"/>
    <dgm:cxn modelId="{2151A3FF-C9A7-4BE9-991A-495F6290D02C}" type="presParOf" srcId="{58A732C1-65E6-4B8D-87D1-99F81CFE9971}" destId="{FD9C0573-791C-47F3-A503-82E9B0A19EAB}" srcOrd="1" destOrd="0" presId="urn:microsoft.com/office/officeart/2005/8/layout/radial6"/>
    <dgm:cxn modelId="{786FB635-AD3C-4EAC-940B-53AF9BC21B43}" type="presParOf" srcId="{58A732C1-65E6-4B8D-87D1-99F81CFE9971}" destId="{F1ACE857-C49A-4BEC-8A75-2B19587DC22C}" srcOrd="2" destOrd="0" presId="urn:microsoft.com/office/officeart/2005/8/layout/radial6"/>
    <dgm:cxn modelId="{0665A92A-A6A4-4895-8761-F55EF0FEAE36}" type="presParOf" srcId="{58A732C1-65E6-4B8D-87D1-99F81CFE9971}" destId="{7B906BC2-1C44-4B1E-833F-C0AA1FD1CF8A}" srcOrd="3" destOrd="0" presId="urn:microsoft.com/office/officeart/2005/8/layout/radial6"/>
    <dgm:cxn modelId="{D2CCAA5A-0AB2-418D-92A8-7689E1B69EB1}" type="presParOf" srcId="{58A732C1-65E6-4B8D-87D1-99F81CFE9971}" destId="{BAA347A2-7897-4E4C-B892-9CF7A40979A5}" srcOrd="4" destOrd="0" presId="urn:microsoft.com/office/officeart/2005/8/layout/radial6"/>
    <dgm:cxn modelId="{686E089B-452B-4D43-B528-E6682CF88DD8}" type="presParOf" srcId="{58A732C1-65E6-4B8D-87D1-99F81CFE9971}" destId="{1710E46D-75A9-4F39-A940-EB5D351CA456}" srcOrd="5" destOrd="0" presId="urn:microsoft.com/office/officeart/2005/8/layout/radial6"/>
    <dgm:cxn modelId="{BC28728A-4B53-49C7-A9EB-D3273CC4CA0C}" type="presParOf" srcId="{58A732C1-65E6-4B8D-87D1-99F81CFE9971}" destId="{54FFAB6B-AC75-4CD6-A3E1-8CC5A77953A4}" srcOrd="6" destOrd="0" presId="urn:microsoft.com/office/officeart/2005/8/layout/radial6"/>
    <dgm:cxn modelId="{037CAF16-FC46-45AC-A7EB-0F248305535B}" type="presParOf" srcId="{58A732C1-65E6-4B8D-87D1-99F81CFE9971}" destId="{67953E19-1CF1-47D1-B1DA-1DDC51657733}" srcOrd="7" destOrd="0" presId="urn:microsoft.com/office/officeart/2005/8/layout/radial6"/>
    <dgm:cxn modelId="{FB92CBD2-0ED1-4BC1-86D0-F82B8E49D293}" type="presParOf" srcId="{58A732C1-65E6-4B8D-87D1-99F81CFE9971}" destId="{2E052BD1-5BEB-4DB8-96FC-559AAA7FA0E9}" srcOrd="8" destOrd="0" presId="urn:microsoft.com/office/officeart/2005/8/layout/radial6"/>
    <dgm:cxn modelId="{6C84937C-5A84-4E0E-AFA9-830BC9D06AE3}" type="presParOf" srcId="{58A732C1-65E6-4B8D-87D1-99F81CFE9971}" destId="{6A193C15-65E1-407A-AC24-95DD1B64FB3A}" srcOrd="9" destOrd="0" presId="urn:microsoft.com/office/officeart/2005/8/layout/radial6"/>
    <dgm:cxn modelId="{F9B36DB9-5859-404F-A180-3F7CF0A2306A}" type="presParOf" srcId="{58A732C1-65E6-4B8D-87D1-99F81CFE9971}" destId="{159B59EE-AAD1-4556-AD54-94B7C0899217}" srcOrd="10" destOrd="0" presId="urn:microsoft.com/office/officeart/2005/8/layout/radial6"/>
    <dgm:cxn modelId="{41E644E5-BD85-4A8B-9CDD-AFC250DF54AA}" type="presParOf" srcId="{58A732C1-65E6-4B8D-87D1-99F81CFE9971}" destId="{84F5E4FA-7ADF-4CA0-A3EB-DBACF5932AB9}" srcOrd="11" destOrd="0" presId="urn:microsoft.com/office/officeart/2005/8/layout/radial6"/>
    <dgm:cxn modelId="{A5C91C3E-A65B-4F01-973E-136AFC7F3B54}" type="presParOf" srcId="{58A732C1-65E6-4B8D-87D1-99F81CFE9971}" destId="{541D9CA3-2676-40B4-8107-B1321C34860D}" srcOrd="12" destOrd="0" presId="urn:microsoft.com/office/officeart/2005/8/layout/radial6"/>
    <dgm:cxn modelId="{088CB801-A11D-440C-BB30-34261A2AFC1C}" type="presParOf" srcId="{58A732C1-65E6-4B8D-87D1-99F81CFE9971}" destId="{5B7685C2-393C-43D5-999D-3863ADC348AD}" srcOrd="13" destOrd="0" presId="urn:microsoft.com/office/officeart/2005/8/layout/radial6"/>
    <dgm:cxn modelId="{1A930866-E61D-49D2-AB12-F6AD48BD15A1}" type="presParOf" srcId="{58A732C1-65E6-4B8D-87D1-99F81CFE9971}" destId="{93FC4A7C-C90F-4CEE-A1E3-ABF4E5655CB0}" srcOrd="14" destOrd="0" presId="urn:microsoft.com/office/officeart/2005/8/layout/radial6"/>
    <dgm:cxn modelId="{B8612009-0F59-4371-9E40-08707AD299A6}" type="presParOf" srcId="{58A732C1-65E6-4B8D-87D1-99F81CFE9971}" destId="{CB424745-468A-47F0-81B6-4D98FBD68F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3" custLinFactNeighborY="-89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</dgm:pt>
    <dgm:pt modelId="{B6FB3302-C321-4533-BEB3-53BEDC72B470}" type="pres">
      <dgm:prSet presAssocID="{EEA8E8BC-2CC6-4A3A-8D55-9353CB84B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</dgm:pt>
    <dgm:pt modelId="{0A95A343-E56B-45B6-97D7-912F5E004DCE}" type="pres">
      <dgm:prSet presAssocID="{0DC2224E-E6FC-4283-BAAA-A6086A80B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CF13C658-FCF1-45D8-92A6-F41CDC5EB7C4}" type="presOf" srcId="{0DC2224E-E6FC-4283-BAAA-A6086A80B38B}" destId="{0A95A343-E56B-45B6-97D7-912F5E004DCE}" srcOrd="0" destOrd="0" presId="urn:microsoft.com/office/officeart/2005/8/layout/vList2"/>
    <dgm:cxn modelId="{3C00D265-A9B6-4A20-96CF-BFDA522CF57D}" type="presOf" srcId="{EEA8E8BC-2CC6-4A3A-8D55-9353CB84BF80}" destId="{B6FB3302-C321-4533-BEB3-53BEDC72B470}" srcOrd="0" destOrd="0" presId="urn:microsoft.com/office/officeart/2005/8/layout/vList2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9993976E-9FA6-42DC-9261-04E6B3E4823A}" type="presOf" srcId="{31E27BE0-F0C4-4676-A014-6CB391320C74}" destId="{160CDD5D-4854-49F0-AE63-E7A9D7D60002}" srcOrd="0" destOrd="0" presId="urn:microsoft.com/office/officeart/2005/8/layout/vList2"/>
    <dgm:cxn modelId="{FA1EC4B6-4C59-4D95-863A-72BDA1C7EB97}" type="presOf" srcId="{3DCEB809-B480-45D8-A5BE-674D39A83231}" destId="{5CA698DC-6232-4C1C-AC80-234FDFFE95AF}" srcOrd="0" destOrd="0" presId="urn:microsoft.com/office/officeart/2005/8/layout/vList2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9AB6D374-ECCB-44F5-AE99-837CE58C8F26}" type="presParOf" srcId="{160CDD5D-4854-49F0-AE63-E7A9D7D60002}" destId="{5CA698DC-6232-4C1C-AC80-234FDFFE95AF}" srcOrd="0" destOrd="0" presId="urn:microsoft.com/office/officeart/2005/8/layout/vList2"/>
    <dgm:cxn modelId="{A6BB2629-F792-4ADB-9418-A59F6F1E85A0}" type="presParOf" srcId="{160CDD5D-4854-49F0-AE63-E7A9D7D60002}" destId="{067512F5-A620-4F28-94C8-FA89D2811851}" srcOrd="1" destOrd="0" presId="urn:microsoft.com/office/officeart/2005/8/layout/vList2"/>
    <dgm:cxn modelId="{AF2B2EC1-A545-4C83-8317-5EA44D5C9E79}" type="presParOf" srcId="{160CDD5D-4854-49F0-AE63-E7A9D7D60002}" destId="{B6FB3302-C321-4533-BEB3-53BEDC72B470}" srcOrd="2" destOrd="0" presId="urn:microsoft.com/office/officeart/2005/8/layout/vList2"/>
    <dgm:cxn modelId="{4131ACAD-759D-486B-84A1-3FBC5079BEDE}" type="presParOf" srcId="{160CDD5D-4854-49F0-AE63-E7A9D7D60002}" destId="{13086E57-6AD6-4462-905D-957A46099E8A}" srcOrd="3" destOrd="0" presId="urn:microsoft.com/office/officeart/2005/8/layout/vList2"/>
    <dgm:cxn modelId="{97CEFDFE-6672-41D0-BE79-B9ECC2E1606E}" type="presParOf" srcId="{160CDD5D-4854-49F0-AE63-E7A9D7D60002}" destId="{0A95A343-E56B-45B6-97D7-912F5E004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dirty="0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8622E9FE-F450-425C-94E4-472B718AF055}">
      <dgm:prSet phldrT="[Текст]"/>
      <dgm:spPr/>
      <dgm:t>
        <a:bodyPr/>
        <a:lstStyle/>
        <a:p>
          <a:r>
            <a:rPr lang="ru-RU" dirty="0" smtClean="0"/>
            <a:t>Бесплодие</a:t>
          </a:r>
          <a:endParaRPr lang="en-US" dirty="0"/>
        </a:p>
      </dgm:t>
    </dgm:pt>
    <dgm:pt modelId="{D95F4AAE-4D23-4E1D-9138-54B4DDA880DC}" type="parTrans" cxnId="{61049784-7F8D-4EA9-9539-1D7DC2FAE24F}">
      <dgm:prSet/>
      <dgm:spPr/>
      <dgm:t>
        <a:bodyPr/>
        <a:lstStyle/>
        <a:p>
          <a:endParaRPr lang="en-US"/>
        </a:p>
      </dgm:t>
    </dgm:pt>
    <dgm:pt modelId="{2734A375-E9F5-481C-901E-2B958AE4729B}" type="sibTrans" cxnId="{61049784-7F8D-4EA9-9539-1D7DC2FAE24F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4" custLinFactNeighborY="-99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  <dgm:t>
        <a:bodyPr/>
        <a:lstStyle/>
        <a:p>
          <a:endParaRPr lang="en-US"/>
        </a:p>
      </dgm:t>
    </dgm:pt>
    <dgm:pt modelId="{B6FB3302-C321-4533-BEB3-53BEDC72B470}" type="pres">
      <dgm:prSet presAssocID="{EEA8E8BC-2CC6-4A3A-8D55-9353CB84BF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  <dgm:t>
        <a:bodyPr/>
        <a:lstStyle/>
        <a:p>
          <a:endParaRPr lang="en-US"/>
        </a:p>
      </dgm:t>
    </dgm:pt>
    <dgm:pt modelId="{0A95A343-E56B-45B6-97D7-912F5E004DCE}" type="pres">
      <dgm:prSet presAssocID="{0DC2224E-E6FC-4283-BAAA-A6086A80B3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2C31E-B488-4DB5-908F-5FC06AF59D79}" type="pres">
      <dgm:prSet presAssocID="{6587043B-9E74-4820-96A7-A06A361FDABE}" presName="spacer" presStyleCnt="0"/>
      <dgm:spPr/>
      <dgm:t>
        <a:bodyPr/>
        <a:lstStyle/>
        <a:p>
          <a:endParaRPr lang="en-US"/>
        </a:p>
      </dgm:t>
    </dgm:pt>
    <dgm:pt modelId="{1B980D70-72D6-47A8-AAE3-AE3E4B96E4E1}" type="pres">
      <dgm:prSet presAssocID="{8622E9FE-F450-425C-94E4-472B718AF0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CBED3-7A32-4A08-A41A-8FB9F76605A2}" type="presOf" srcId="{8622E9FE-F450-425C-94E4-472B718AF055}" destId="{1B980D70-72D6-47A8-AAE3-AE3E4B96E4E1}" srcOrd="0" destOrd="0" presId="urn:microsoft.com/office/officeart/2005/8/layout/vList2"/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F7A37C08-81AC-4332-BBF2-76A9083E6F7E}" type="presOf" srcId="{31E27BE0-F0C4-4676-A014-6CB391320C74}" destId="{160CDD5D-4854-49F0-AE63-E7A9D7D60002}" srcOrd="0" destOrd="0" presId="urn:microsoft.com/office/officeart/2005/8/layout/vList2"/>
    <dgm:cxn modelId="{CDE50C68-4E83-46DD-B3E6-7161D0552229}" type="presOf" srcId="{0DC2224E-E6FC-4283-BAAA-A6086A80B38B}" destId="{0A95A343-E56B-45B6-97D7-912F5E004DCE}" srcOrd="0" destOrd="0" presId="urn:microsoft.com/office/officeart/2005/8/layout/vList2"/>
    <dgm:cxn modelId="{4100AD68-59EF-41F6-BA52-9A18405AB8E3}" type="presOf" srcId="{3DCEB809-B480-45D8-A5BE-674D39A83231}" destId="{5CA698DC-6232-4C1C-AC80-234FDFFE95AF}" srcOrd="0" destOrd="0" presId="urn:microsoft.com/office/officeart/2005/8/layout/vList2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90987CF9-9D4A-43F9-9545-8C2FC4C8E4FA}" type="presOf" srcId="{EEA8E8BC-2CC6-4A3A-8D55-9353CB84BF80}" destId="{B6FB3302-C321-4533-BEB3-53BEDC72B470}" srcOrd="0" destOrd="0" presId="urn:microsoft.com/office/officeart/2005/8/layout/vList2"/>
    <dgm:cxn modelId="{61049784-7F8D-4EA9-9539-1D7DC2FAE24F}" srcId="{31E27BE0-F0C4-4676-A014-6CB391320C74}" destId="{8622E9FE-F450-425C-94E4-472B718AF055}" srcOrd="3" destOrd="0" parTransId="{D95F4AAE-4D23-4E1D-9138-54B4DDA880DC}" sibTransId="{2734A375-E9F5-481C-901E-2B958AE4729B}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DFB1BD97-45BB-43F7-94DE-3C9A79BFBF22}" type="presParOf" srcId="{160CDD5D-4854-49F0-AE63-E7A9D7D60002}" destId="{5CA698DC-6232-4C1C-AC80-234FDFFE95AF}" srcOrd="0" destOrd="0" presId="urn:microsoft.com/office/officeart/2005/8/layout/vList2"/>
    <dgm:cxn modelId="{D0E299D3-8C42-40E9-B6AD-B645614189D5}" type="presParOf" srcId="{160CDD5D-4854-49F0-AE63-E7A9D7D60002}" destId="{067512F5-A620-4F28-94C8-FA89D2811851}" srcOrd="1" destOrd="0" presId="urn:microsoft.com/office/officeart/2005/8/layout/vList2"/>
    <dgm:cxn modelId="{6638124C-8C70-4DAF-BF2E-D0D15CA70633}" type="presParOf" srcId="{160CDD5D-4854-49F0-AE63-E7A9D7D60002}" destId="{B6FB3302-C321-4533-BEB3-53BEDC72B470}" srcOrd="2" destOrd="0" presId="urn:microsoft.com/office/officeart/2005/8/layout/vList2"/>
    <dgm:cxn modelId="{066960AC-B7E8-45B4-A6A4-59717F2FE623}" type="presParOf" srcId="{160CDD5D-4854-49F0-AE63-E7A9D7D60002}" destId="{13086E57-6AD6-4462-905D-957A46099E8A}" srcOrd="3" destOrd="0" presId="urn:microsoft.com/office/officeart/2005/8/layout/vList2"/>
    <dgm:cxn modelId="{D1C7F54D-0D3D-47E9-9531-CAAC88D6D1FA}" type="presParOf" srcId="{160CDD5D-4854-49F0-AE63-E7A9D7D60002}" destId="{0A95A343-E56B-45B6-97D7-912F5E004DCE}" srcOrd="4" destOrd="0" presId="urn:microsoft.com/office/officeart/2005/8/layout/vList2"/>
    <dgm:cxn modelId="{5455A34F-014B-4E37-8E02-0F78296769FF}" type="presParOf" srcId="{160CDD5D-4854-49F0-AE63-E7A9D7D60002}" destId="{C602C31E-B488-4DB5-908F-5FC06AF59D79}" srcOrd="5" destOrd="0" presId="urn:microsoft.com/office/officeart/2005/8/layout/vList2"/>
    <dgm:cxn modelId="{47D724A3-77E7-42A5-A0EB-E0B45459464F}" type="presParOf" srcId="{160CDD5D-4854-49F0-AE63-E7A9D7D60002}" destId="{1B980D70-72D6-47A8-AAE3-AE3E4B96E4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C69899-E773-4BB4-9FB4-0E686CD4D856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9602B-265B-4726-8CC8-F97926442CB8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не изученные до конца этиология и патогенез</a:t>
          </a:r>
          <a:endParaRPr lang="en-US">
            <a:solidFill>
              <a:schemeClr val="bg1"/>
            </a:solidFill>
          </a:endParaRPr>
        </a:p>
      </dgm:t>
    </dgm:pt>
    <dgm:pt modelId="{38B0F8A6-6EBC-4414-975A-E70BC46A193A}" type="parTrans" cxnId="{083E0F05-B042-4AA5-8A33-FAB096FD9448}">
      <dgm:prSet/>
      <dgm:spPr/>
      <dgm:t>
        <a:bodyPr/>
        <a:lstStyle/>
        <a:p>
          <a:endParaRPr lang="en-US"/>
        </a:p>
      </dgm:t>
    </dgm:pt>
    <dgm:pt modelId="{BAF6B1EC-A9B9-4A2E-A85F-52A51442E89C}" type="sibTrans" cxnId="{083E0F05-B042-4AA5-8A33-FAB096FD9448}">
      <dgm:prSet/>
      <dgm:spPr/>
      <dgm:t>
        <a:bodyPr/>
        <a:lstStyle/>
        <a:p>
          <a:endParaRPr lang="en-US"/>
        </a:p>
      </dgm:t>
    </dgm:pt>
    <dgm:pt modelId="{C4C82A7C-E753-4693-8AFB-A8CB59DFAD25}">
      <dgm:prSet/>
      <dgm:spPr/>
      <dgm:t>
        <a:bodyPr/>
        <a:lstStyle/>
        <a:p>
          <a:r>
            <a:rPr lang="ru-RU" dirty="0" smtClean="0"/>
            <a:t>широкое разнообразие клинических проявлений </a:t>
          </a:r>
        </a:p>
      </dgm:t>
    </dgm:pt>
    <dgm:pt modelId="{55998850-D9B8-48CB-A42F-AEF347DE9B43}" type="parTrans" cxnId="{D07F163E-266D-41C8-94E4-707D49049B72}">
      <dgm:prSet/>
      <dgm:spPr/>
      <dgm:t>
        <a:bodyPr/>
        <a:lstStyle/>
        <a:p>
          <a:endParaRPr lang="en-US"/>
        </a:p>
      </dgm:t>
    </dgm:pt>
    <dgm:pt modelId="{2B8261D0-7CA3-4CC9-B8E4-89090439C3CC}" type="sibTrans" cxnId="{D07F163E-266D-41C8-94E4-707D49049B72}">
      <dgm:prSet/>
      <dgm:spPr/>
      <dgm:t>
        <a:bodyPr/>
        <a:lstStyle/>
        <a:p>
          <a:endParaRPr lang="en-US"/>
        </a:p>
      </dgm:t>
    </dgm:pt>
    <dgm:pt modelId="{74761337-A671-4D7D-8C2E-C52A780E9C05}">
      <dgm:prSet/>
      <dgm:spPr/>
      <dgm:t>
        <a:bodyPr/>
        <a:lstStyle/>
        <a:p>
          <a:r>
            <a:rPr lang="ru-RU" smtClean="0"/>
            <a:t>дифференциальная диагностика с использованием не инвазивных методов сложна</a:t>
          </a:r>
          <a:endParaRPr lang="ru-RU" dirty="0" smtClean="0"/>
        </a:p>
      </dgm:t>
    </dgm:pt>
    <dgm:pt modelId="{7713C176-B8EA-4B2B-B1D3-E8EC1647D335}" type="parTrans" cxnId="{10B365E8-5D98-46CE-AB65-473B45C0CB1D}">
      <dgm:prSet/>
      <dgm:spPr/>
      <dgm:t>
        <a:bodyPr/>
        <a:lstStyle/>
        <a:p>
          <a:endParaRPr lang="en-US"/>
        </a:p>
      </dgm:t>
    </dgm:pt>
    <dgm:pt modelId="{F560492A-6D5D-4F09-B45C-D11D663159BB}" type="sibTrans" cxnId="{10B365E8-5D98-46CE-AB65-473B45C0CB1D}">
      <dgm:prSet/>
      <dgm:spPr/>
      <dgm:t>
        <a:bodyPr/>
        <a:lstStyle/>
        <a:p>
          <a:endParaRPr lang="en-US"/>
        </a:p>
      </dgm:t>
    </dgm:pt>
    <dgm:pt modelId="{FD0D9170-819B-48C4-9A31-FB5FCFEC5D71}">
      <dgm:prSet/>
      <dgm:spPr/>
      <dgm:t>
        <a:bodyPr/>
        <a:lstStyle/>
        <a:p>
          <a:r>
            <a:rPr lang="ru-RU" smtClean="0"/>
            <a:t>биохимические маркеры отсутствуют</a:t>
          </a:r>
          <a:endParaRPr lang="ru-RU" dirty="0" smtClean="0"/>
        </a:p>
      </dgm:t>
    </dgm:pt>
    <dgm:pt modelId="{D95E7030-3AFB-442A-A019-DB0D77B63A4A}" type="parTrans" cxnId="{E1DE1F3C-65A8-4B37-8EFE-4252DEB1A16C}">
      <dgm:prSet/>
      <dgm:spPr/>
      <dgm:t>
        <a:bodyPr/>
        <a:lstStyle/>
        <a:p>
          <a:endParaRPr lang="en-US"/>
        </a:p>
      </dgm:t>
    </dgm:pt>
    <dgm:pt modelId="{AB3BBE2D-FEF9-4CDD-9E2F-91160D84706A}" type="sibTrans" cxnId="{E1DE1F3C-65A8-4B37-8EFE-4252DEB1A16C}">
      <dgm:prSet/>
      <dgm:spPr/>
      <dgm:t>
        <a:bodyPr/>
        <a:lstStyle/>
        <a:p>
          <a:endParaRPr lang="en-US"/>
        </a:p>
      </dgm:t>
    </dgm:pt>
    <dgm:pt modelId="{FEF9511E-B70A-49F5-9116-01778FC66C34}" type="pres">
      <dgm:prSet presAssocID="{A7C69899-E773-4BB4-9FB4-0E686CD4D8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27D93-C47B-4207-80CB-84AE883E940F}" type="pres">
      <dgm:prSet presAssocID="{C7E9602B-265B-4726-8CC8-F97926442CB8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839BB-F6F5-4C35-87AA-A2ED56E3A0A9}" type="pres">
      <dgm:prSet presAssocID="{BAF6B1EC-A9B9-4A2E-A85F-52A51442E89C}" presName="space" presStyleCnt="0"/>
      <dgm:spPr/>
    </dgm:pt>
    <dgm:pt modelId="{FD278E59-830C-4A67-8943-FA09C2E6867F}" type="pres">
      <dgm:prSet presAssocID="{C4C82A7C-E753-4693-8AFB-A8CB59DFAD2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4C8E-6690-4D91-94AD-0DED59B98526}" type="pres">
      <dgm:prSet presAssocID="{2B8261D0-7CA3-4CC9-B8E4-89090439C3CC}" presName="space" presStyleCnt="0"/>
      <dgm:spPr/>
    </dgm:pt>
    <dgm:pt modelId="{B11ACD53-2296-4580-941C-66C9ED4088F7}" type="pres">
      <dgm:prSet presAssocID="{74761337-A671-4D7D-8C2E-C52A780E9C0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FAD9-F41C-4F70-A491-E99B5818F92A}" type="pres">
      <dgm:prSet presAssocID="{F560492A-6D5D-4F09-B45C-D11D663159BB}" presName="space" presStyleCnt="0"/>
      <dgm:spPr/>
    </dgm:pt>
    <dgm:pt modelId="{20C45CFB-3632-4177-B2D0-D53CC7970B89}" type="pres">
      <dgm:prSet presAssocID="{FD0D9170-819B-48C4-9A31-FB5FCFEC5D7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365E8-5D98-46CE-AB65-473B45C0CB1D}" srcId="{A7C69899-E773-4BB4-9FB4-0E686CD4D856}" destId="{74761337-A671-4D7D-8C2E-C52A780E9C05}" srcOrd="2" destOrd="0" parTransId="{7713C176-B8EA-4B2B-B1D3-E8EC1647D335}" sibTransId="{F560492A-6D5D-4F09-B45C-D11D663159BB}"/>
    <dgm:cxn modelId="{0C39A3AC-A5F6-4BCD-9174-9826602BA1AB}" type="presOf" srcId="{74761337-A671-4D7D-8C2E-C52A780E9C05}" destId="{B11ACD53-2296-4580-941C-66C9ED4088F7}" srcOrd="0" destOrd="0" presId="urn:microsoft.com/office/officeart/2005/8/layout/venn3"/>
    <dgm:cxn modelId="{D07F163E-266D-41C8-94E4-707D49049B72}" srcId="{A7C69899-E773-4BB4-9FB4-0E686CD4D856}" destId="{C4C82A7C-E753-4693-8AFB-A8CB59DFAD25}" srcOrd="1" destOrd="0" parTransId="{55998850-D9B8-48CB-A42F-AEF347DE9B43}" sibTransId="{2B8261D0-7CA3-4CC9-B8E4-89090439C3CC}"/>
    <dgm:cxn modelId="{BBE62113-F538-4900-8B0B-66EA8B3EB245}" type="presOf" srcId="{A7C69899-E773-4BB4-9FB4-0E686CD4D856}" destId="{FEF9511E-B70A-49F5-9116-01778FC66C34}" srcOrd="0" destOrd="0" presId="urn:microsoft.com/office/officeart/2005/8/layout/venn3"/>
    <dgm:cxn modelId="{E1DE1F3C-65A8-4B37-8EFE-4252DEB1A16C}" srcId="{A7C69899-E773-4BB4-9FB4-0E686CD4D856}" destId="{FD0D9170-819B-48C4-9A31-FB5FCFEC5D71}" srcOrd="3" destOrd="0" parTransId="{D95E7030-3AFB-442A-A019-DB0D77B63A4A}" sibTransId="{AB3BBE2D-FEF9-4CDD-9E2F-91160D84706A}"/>
    <dgm:cxn modelId="{03933557-16F3-4F92-9724-70900D1668E7}" type="presOf" srcId="{FD0D9170-819B-48C4-9A31-FB5FCFEC5D71}" destId="{20C45CFB-3632-4177-B2D0-D53CC7970B89}" srcOrd="0" destOrd="0" presId="urn:microsoft.com/office/officeart/2005/8/layout/venn3"/>
    <dgm:cxn modelId="{B7282D21-655A-4871-B2D0-E8AE58CAF065}" type="presOf" srcId="{C4C82A7C-E753-4693-8AFB-A8CB59DFAD25}" destId="{FD278E59-830C-4A67-8943-FA09C2E6867F}" srcOrd="0" destOrd="0" presId="urn:microsoft.com/office/officeart/2005/8/layout/venn3"/>
    <dgm:cxn modelId="{083E0F05-B042-4AA5-8A33-FAB096FD9448}" srcId="{A7C69899-E773-4BB4-9FB4-0E686CD4D856}" destId="{C7E9602B-265B-4726-8CC8-F97926442CB8}" srcOrd="0" destOrd="0" parTransId="{38B0F8A6-6EBC-4414-975A-E70BC46A193A}" sibTransId="{BAF6B1EC-A9B9-4A2E-A85F-52A51442E89C}"/>
    <dgm:cxn modelId="{8A4F4A08-AFD9-4521-A5C8-E3AFA61D8E08}" type="presOf" srcId="{C7E9602B-265B-4726-8CC8-F97926442CB8}" destId="{61027D93-C47B-4207-80CB-84AE883E940F}" srcOrd="0" destOrd="0" presId="urn:microsoft.com/office/officeart/2005/8/layout/venn3"/>
    <dgm:cxn modelId="{E1B90588-F552-4E89-955E-B8A9CC19068C}" type="presParOf" srcId="{FEF9511E-B70A-49F5-9116-01778FC66C34}" destId="{61027D93-C47B-4207-80CB-84AE883E940F}" srcOrd="0" destOrd="0" presId="urn:microsoft.com/office/officeart/2005/8/layout/venn3"/>
    <dgm:cxn modelId="{6E476C64-0AC0-49AD-B526-CBE6213F6DB7}" type="presParOf" srcId="{FEF9511E-B70A-49F5-9116-01778FC66C34}" destId="{43E839BB-F6F5-4C35-87AA-A2ED56E3A0A9}" srcOrd="1" destOrd="0" presId="urn:microsoft.com/office/officeart/2005/8/layout/venn3"/>
    <dgm:cxn modelId="{6FECC3E4-7BC6-4257-8AA8-8A3D7871E3AC}" type="presParOf" srcId="{FEF9511E-B70A-49F5-9116-01778FC66C34}" destId="{FD278E59-830C-4A67-8943-FA09C2E6867F}" srcOrd="2" destOrd="0" presId="urn:microsoft.com/office/officeart/2005/8/layout/venn3"/>
    <dgm:cxn modelId="{8AD3DFF4-C54F-4286-AB86-6A573A4BC020}" type="presParOf" srcId="{FEF9511E-B70A-49F5-9116-01778FC66C34}" destId="{76184C8E-6690-4D91-94AD-0DED59B98526}" srcOrd="3" destOrd="0" presId="urn:microsoft.com/office/officeart/2005/8/layout/venn3"/>
    <dgm:cxn modelId="{7CE2EBFA-6B0F-4ACB-91D7-5C6EBBAB2056}" type="presParOf" srcId="{FEF9511E-B70A-49F5-9116-01778FC66C34}" destId="{B11ACD53-2296-4580-941C-66C9ED4088F7}" srcOrd="4" destOrd="0" presId="urn:microsoft.com/office/officeart/2005/8/layout/venn3"/>
    <dgm:cxn modelId="{FADFEA35-CB30-4D0D-87C6-A280D2540685}" type="presParOf" srcId="{FEF9511E-B70A-49F5-9116-01778FC66C34}" destId="{6492FAD9-F41C-4F70-A491-E99B5818F92A}" srcOrd="5" destOrd="0" presId="urn:microsoft.com/office/officeart/2005/8/layout/venn3"/>
    <dgm:cxn modelId="{F6DC54CC-5F04-4367-8786-42EFA1B3BC0E}" type="presParOf" srcId="{FEF9511E-B70A-49F5-9116-01778FC66C34}" destId="{20C45CFB-3632-4177-B2D0-D53CC7970B8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A7B993-3D60-4B10-9748-CA4A36A5C7F1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FC55DE5A-E613-4D90-88BE-1100D724EC5F}">
      <dgm:prSet phldrT="[Текст]"/>
      <dgm:spPr/>
      <dgm:t>
        <a:bodyPr/>
        <a:lstStyle/>
        <a:p>
          <a:r>
            <a:rPr lang="ru-RU" dirty="0" smtClean="0"/>
            <a:t>курс терапии </a:t>
          </a:r>
          <a:r>
            <a:rPr lang="ru-RU" dirty="0" err="1" smtClean="0"/>
            <a:t>аГнРГ</a:t>
          </a:r>
          <a:r>
            <a:rPr lang="ru-RU" dirty="0" smtClean="0"/>
            <a:t> в течение 6-ти месяцев</a:t>
          </a:r>
          <a:endParaRPr lang="en-US" dirty="0"/>
        </a:p>
      </dgm:t>
    </dgm:pt>
    <dgm:pt modelId="{AF1BF8AC-47AD-439E-8DD8-74E9F09E7D03}" type="parTrans" cxnId="{DCE9BD5D-AA72-4061-B850-C73CB57A85AC}">
      <dgm:prSet/>
      <dgm:spPr/>
      <dgm:t>
        <a:bodyPr/>
        <a:lstStyle/>
        <a:p>
          <a:endParaRPr lang="en-US"/>
        </a:p>
      </dgm:t>
    </dgm:pt>
    <dgm:pt modelId="{D0E4518B-A673-4623-823E-3EA48D378EDA}" type="sibTrans" cxnId="{DCE9BD5D-AA72-4061-B850-C73CB57A85AC}">
      <dgm:prSet/>
      <dgm:spPr/>
      <dgm:t>
        <a:bodyPr/>
        <a:lstStyle/>
        <a:p>
          <a:endParaRPr lang="en-US"/>
        </a:p>
      </dgm:t>
    </dgm:pt>
    <dgm:pt modelId="{C0D62617-E016-400A-839E-380CF7691F6D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назначение </a:t>
          </a:r>
          <a:r>
            <a:rPr lang="ru-RU" dirty="0" err="1" smtClean="0">
              <a:solidFill>
                <a:schemeClr val="tx1">
                  <a:lumMod val="75000"/>
                </a:schemeClr>
              </a:solidFill>
            </a:rPr>
            <a:t>диеногеста</a:t>
          </a:r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 в дозе 2 мг/</a:t>
          </a:r>
          <a:r>
            <a:rPr lang="ru-RU" dirty="0" err="1" smtClean="0">
              <a:solidFill>
                <a:schemeClr val="tx1">
                  <a:lumMod val="75000"/>
                </a:schemeClr>
              </a:solidFill>
            </a:rPr>
            <a:t>сут</a:t>
          </a:r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. также в течение 6 месяцев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6386EFA2-82DB-4096-92F3-33BC024093C7}" type="parTrans" cxnId="{853B1762-24C5-46CE-AF65-2777449F90A0}">
      <dgm:prSet/>
      <dgm:spPr/>
      <dgm:t>
        <a:bodyPr/>
        <a:lstStyle/>
        <a:p>
          <a:endParaRPr lang="en-US"/>
        </a:p>
      </dgm:t>
    </dgm:pt>
    <dgm:pt modelId="{2432B48E-6E9C-4730-90D3-732770631B61}" type="sibTrans" cxnId="{853B1762-24C5-46CE-AF65-2777449F90A0}">
      <dgm:prSet/>
      <dgm:spPr/>
      <dgm:t>
        <a:bodyPr/>
        <a:lstStyle/>
        <a:p>
          <a:endParaRPr lang="en-US"/>
        </a:p>
      </dgm:t>
    </dgm:pt>
    <dgm:pt modelId="{36511320-3552-40DD-8C57-68D816637B42}" type="pres">
      <dgm:prSet presAssocID="{34A7B993-3D60-4B10-9748-CA4A36A5C7F1}" presName="Name0" presStyleCnt="0">
        <dgm:presLayoutVars>
          <dgm:dir/>
          <dgm:resizeHandles val="exact"/>
        </dgm:presLayoutVars>
      </dgm:prSet>
      <dgm:spPr/>
    </dgm:pt>
    <dgm:pt modelId="{5551904A-E308-4B86-B129-C26C86943066}" type="pres">
      <dgm:prSet presAssocID="{FC55DE5A-E613-4D90-88BE-1100D724EC5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15521-A9AB-47B7-B766-484D65F62A9D}" type="pres">
      <dgm:prSet presAssocID="{D0E4518B-A673-4623-823E-3EA48D378ED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485DEE6-AF47-4E95-8BEA-6DAB50318313}" type="pres">
      <dgm:prSet presAssocID="{D0E4518B-A673-4623-823E-3EA48D378ED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56EA828-4483-4D3E-83E5-E85E313C949C}" type="pres">
      <dgm:prSet presAssocID="{C0D62617-E016-400A-839E-380CF7691F6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9BD5D-AA72-4061-B850-C73CB57A85AC}" srcId="{34A7B993-3D60-4B10-9748-CA4A36A5C7F1}" destId="{FC55DE5A-E613-4D90-88BE-1100D724EC5F}" srcOrd="0" destOrd="0" parTransId="{AF1BF8AC-47AD-439E-8DD8-74E9F09E7D03}" sibTransId="{D0E4518B-A673-4623-823E-3EA48D378EDA}"/>
    <dgm:cxn modelId="{368F3307-130A-4C23-AC98-D9734AB87167}" type="presOf" srcId="{D0E4518B-A673-4623-823E-3EA48D378EDA}" destId="{6485DEE6-AF47-4E95-8BEA-6DAB50318313}" srcOrd="1" destOrd="0" presId="urn:microsoft.com/office/officeart/2005/8/layout/process1"/>
    <dgm:cxn modelId="{853B1762-24C5-46CE-AF65-2777449F90A0}" srcId="{34A7B993-3D60-4B10-9748-CA4A36A5C7F1}" destId="{C0D62617-E016-400A-839E-380CF7691F6D}" srcOrd="1" destOrd="0" parTransId="{6386EFA2-82DB-4096-92F3-33BC024093C7}" sibTransId="{2432B48E-6E9C-4730-90D3-732770631B61}"/>
    <dgm:cxn modelId="{FE728DD9-BF26-4E8A-983F-B4220212B591}" type="presOf" srcId="{34A7B993-3D60-4B10-9748-CA4A36A5C7F1}" destId="{36511320-3552-40DD-8C57-68D816637B42}" srcOrd="0" destOrd="0" presId="urn:microsoft.com/office/officeart/2005/8/layout/process1"/>
    <dgm:cxn modelId="{A6E3158F-EB31-4506-8E3A-8776D0C8615E}" type="presOf" srcId="{D0E4518B-A673-4623-823E-3EA48D378EDA}" destId="{F1815521-A9AB-47B7-B766-484D65F62A9D}" srcOrd="0" destOrd="0" presId="urn:microsoft.com/office/officeart/2005/8/layout/process1"/>
    <dgm:cxn modelId="{2BBCABC0-E355-4847-A881-85EED1A3D539}" type="presOf" srcId="{C0D62617-E016-400A-839E-380CF7691F6D}" destId="{E56EA828-4483-4D3E-83E5-E85E313C949C}" srcOrd="0" destOrd="0" presId="urn:microsoft.com/office/officeart/2005/8/layout/process1"/>
    <dgm:cxn modelId="{A8ECF353-B7BB-4DB9-A069-A2A68F8DF19B}" type="presOf" srcId="{FC55DE5A-E613-4D90-88BE-1100D724EC5F}" destId="{5551904A-E308-4B86-B129-C26C86943066}" srcOrd="0" destOrd="0" presId="urn:microsoft.com/office/officeart/2005/8/layout/process1"/>
    <dgm:cxn modelId="{B4A2591C-071F-4664-9597-B7214A9DA097}" type="presParOf" srcId="{36511320-3552-40DD-8C57-68D816637B42}" destId="{5551904A-E308-4B86-B129-C26C86943066}" srcOrd="0" destOrd="0" presId="urn:microsoft.com/office/officeart/2005/8/layout/process1"/>
    <dgm:cxn modelId="{BA870024-6AC5-4D0E-9F88-C0FF7353ED3D}" type="presParOf" srcId="{36511320-3552-40DD-8C57-68D816637B42}" destId="{F1815521-A9AB-47B7-B766-484D65F62A9D}" srcOrd="1" destOrd="0" presId="urn:microsoft.com/office/officeart/2005/8/layout/process1"/>
    <dgm:cxn modelId="{BF2BF4A0-5EBB-4382-B4E6-76356854E11F}" type="presParOf" srcId="{F1815521-A9AB-47B7-B766-484D65F62A9D}" destId="{6485DEE6-AF47-4E95-8BEA-6DAB50318313}" srcOrd="0" destOrd="0" presId="urn:microsoft.com/office/officeart/2005/8/layout/process1"/>
    <dgm:cxn modelId="{18808018-B1EC-4E14-B19D-AE380C01A428}" type="presParOf" srcId="{36511320-3552-40DD-8C57-68D816637B42}" destId="{E56EA828-4483-4D3E-83E5-E85E313C949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DE68D4-5B17-4840-8373-29BA7D9E6BAB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7EBFC1F-ECB6-4843-B90C-2F64065DD741}">
      <dgm:prSet phldrT="[Текст]" custT="1"/>
      <dgm:spPr/>
      <dgm:t>
        <a:bodyPr/>
        <a:lstStyle/>
        <a:p>
          <a:r>
            <a:rPr lang="ru-RU" sz="1200" dirty="0" smtClean="0"/>
            <a:t>Значительное снижение объема миомы /</a:t>
          </a:r>
          <a:r>
            <a:rPr lang="ru-RU" sz="1200" dirty="0" err="1" smtClean="0"/>
            <a:t>аденомиоза</a:t>
          </a:r>
          <a:r>
            <a:rPr lang="ru-RU" sz="1200" dirty="0" smtClean="0"/>
            <a:t> по сравнению с исходными показателями после курса </a:t>
          </a:r>
          <a:r>
            <a:rPr lang="ru-RU" sz="1200" dirty="0" err="1" smtClean="0"/>
            <a:t>аГнРГ</a:t>
          </a:r>
          <a:r>
            <a:rPr lang="ru-RU" sz="1200" dirty="0" smtClean="0"/>
            <a:t> у всех женщин.</a:t>
          </a:r>
          <a:endParaRPr lang="en-US" sz="1200" dirty="0"/>
        </a:p>
      </dgm:t>
    </dgm:pt>
    <dgm:pt modelId="{8C6916D4-2163-4220-95F1-F1A158685F56}" type="parTrans" cxnId="{70201926-4589-4782-A244-1306BB853816}">
      <dgm:prSet/>
      <dgm:spPr/>
      <dgm:t>
        <a:bodyPr/>
        <a:lstStyle/>
        <a:p>
          <a:endParaRPr lang="en-US" sz="4800"/>
        </a:p>
      </dgm:t>
    </dgm:pt>
    <dgm:pt modelId="{41D1D6FA-4693-4CB2-AE17-B5254CBBD9BB}" type="sibTrans" cxnId="{70201926-4589-4782-A244-1306BB853816}">
      <dgm:prSet/>
      <dgm:spPr/>
      <dgm:t>
        <a:bodyPr/>
        <a:lstStyle/>
        <a:p>
          <a:endParaRPr lang="en-US" sz="4800"/>
        </a:p>
      </dgm:t>
    </dgm:pt>
    <dgm:pt modelId="{EBD2F29B-9C11-4D07-8139-E6E6874464F7}">
      <dgm:prSet phldrT="[Текст]" custT="1"/>
      <dgm:spPr/>
      <dgm:t>
        <a:bodyPr/>
        <a:lstStyle/>
        <a:p>
          <a:r>
            <a:rPr lang="ru-RU" sz="1200" dirty="0" smtClean="0"/>
            <a:t>В течение всего периода времени применения </a:t>
          </a:r>
          <a:r>
            <a:rPr lang="ru-RU" sz="1200" dirty="0" err="1" smtClean="0"/>
            <a:t>диеногеста</a:t>
          </a:r>
          <a:r>
            <a:rPr lang="ru-RU" sz="1200" dirty="0" smtClean="0"/>
            <a:t> объем миомы/</a:t>
          </a:r>
          <a:r>
            <a:rPr lang="ru-RU" sz="1200" dirty="0" err="1" smtClean="0"/>
            <a:t>аденомиоза</a:t>
          </a:r>
          <a:r>
            <a:rPr lang="ru-RU" sz="1200" dirty="0" smtClean="0"/>
            <a:t> оставался на том же уровне, не было ни одного случая возобновления роста опухоли. </a:t>
          </a:r>
          <a:endParaRPr lang="en-US" sz="1200" dirty="0"/>
        </a:p>
      </dgm:t>
    </dgm:pt>
    <dgm:pt modelId="{EAD0FB2E-5CA6-4587-875D-7A2E9EDF4D6B}" type="parTrans" cxnId="{6747E71A-0ABA-42ED-8612-3C547EA45E83}">
      <dgm:prSet/>
      <dgm:spPr/>
      <dgm:t>
        <a:bodyPr/>
        <a:lstStyle/>
        <a:p>
          <a:endParaRPr lang="en-US" sz="4800"/>
        </a:p>
      </dgm:t>
    </dgm:pt>
    <dgm:pt modelId="{E15B5F9D-A610-415F-B3FC-DAC45C7C631A}" type="sibTrans" cxnId="{6747E71A-0ABA-42ED-8612-3C547EA45E83}">
      <dgm:prSet/>
      <dgm:spPr/>
      <dgm:t>
        <a:bodyPr/>
        <a:lstStyle/>
        <a:p>
          <a:endParaRPr lang="en-US" sz="4800"/>
        </a:p>
      </dgm:t>
    </dgm:pt>
    <dgm:pt modelId="{4A087F83-F714-42D7-A317-5D2473DA0B74}">
      <dgm:prSet phldrT="[Текст]" custT="1"/>
      <dgm:spPr/>
      <dgm:t>
        <a:bodyPr/>
        <a:lstStyle/>
        <a:p>
          <a:r>
            <a:rPr lang="ru-RU" sz="1200" dirty="0" smtClean="0"/>
            <a:t>Адекватное долгосрочное ослабление боли по сравнению с длительным применением только </a:t>
          </a:r>
          <a:r>
            <a:rPr lang="ru-RU" sz="1200" dirty="0" err="1" smtClean="0"/>
            <a:t>диеногеста</a:t>
          </a:r>
          <a:r>
            <a:rPr lang="ru-RU" sz="1200" dirty="0" smtClean="0"/>
            <a:t> (2 мг/</a:t>
          </a:r>
          <a:r>
            <a:rPr lang="ru-RU" sz="1200" dirty="0" err="1" smtClean="0"/>
            <a:t>сут</a:t>
          </a:r>
          <a:r>
            <a:rPr lang="ru-RU" sz="1200" dirty="0" smtClean="0"/>
            <a:t>.),</a:t>
          </a:r>
          <a:endParaRPr lang="en-US" sz="1200" dirty="0"/>
        </a:p>
      </dgm:t>
    </dgm:pt>
    <dgm:pt modelId="{F543138E-6475-4753-A39F-AA588F4D8237}" type="parTrans" cxnId="{A09CEDED-3565-4795-83EA-29B2AC99FFB5}">
      <dgm:prSet/>
      <dgm:spPr/>
      <dgm:t>
        <a:bodyPr/>
        <a:lstStyle/>
        <a:p>
          <a:endParaRPr lang="en-US" sz="4800"/>
        </a:p>
      </dgm:t>
    </dgm:pt>
    <dgm:pt modelId="{C211412E-89EE-4457-844E-996F8B5A7943}" type="sibTrans" cxnId="{A09CEDED-3565-4795-83EA-29B2AC99FFB5}">
      <dgm:prSet/>
      <dgm:spPr/>
      <dgm:t>
        <a:bodyPr/>
        <a:lstStyle/>
        <a:p>
          <a:endParaRPr lang="en-US" sz="4800"/>
        </a:p>
      </dgm:t>
    </dgm:pt>
    <dgm:pt modelId="{261B10B3-6139-4F51-BDBF-AF66BFBBAD7B}">
      <dgm:prSet phldrT="[Текст]" custT="1"/>
      <dgm:spPr/>
      <dgm:t>
        <a:bodyPr/>
        <a:lstStyle/>
        <a:p>
          <a:r>
            <a:rPr lang="ru-RU" sz="1200" dirty="0" smtClean="0"/>
            <a:t>Существенное уменьшение нерегулярных маточных кровотечений в начале применения </a:t>
          </a:r>
          <a:r>
            <a:rPr lang="ru-RU" sz="1200" dirty="0" err="1" smtClean="0"/>
            <a:t>прогестагена</a:t>
          </a:r>
          <a:endParaRPr lang="en-US" sz="1200" dirty="0"/>
        </a:p>
      </dgm:t>
    </dgm:pt>
    <dgm:pt modelId="{D8CF5499-4791-44DB-A144-B7BE3DAF83DF}" type="parTrans" cxnId="{E6AB11EA-CB7A-4C4D-A31B-A676DCE5B908}">
      <dgm:prSet/>
      <dgm:spPr/>
      <dgm:t>
        <a:bodyPr/>
        <a:lstStyle/>
        <a:p>
          <a:endParaRPr lang="en-US" sz="4800"/>
        </a:p>
      </dgm:t>
    </dgm:pt>
    <dgm:pt modelId="{37F426A9-A7C4-4858-A164-B1FFB1DDF2F8}" type="sibTrans" cxnId="{E6AB11EA-CB7A-4C4D-A31B-A676DCE5B908}">
      <dgm:prSet/>
      <dgm:spPr/>
      <dgm:t>
        <a:bodyPr/>
        <a:lstStyle/>
        <a:p>
          <a:endParaRPr lang="en-US" sz="4800"/>
        </a:p>
      </dgm:t>
    </dgm:pt>
    <dgm:pt modelId="{FD014072-DA8A-4CB0-82D2-4DBAB2178788}" type="pres">
      <dgm:prSet presAssocID="{4FDE68D4-5B17-4840-8373-29BA7D9E6B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56B3-078C-4050-84FA-ADFDF6A6E742}" type="pres">
      <dgm:prSet presAssocID="{47EBFC1F-ECB6-4843-B90C-2F64065DD741}" presName="parentLin" presStyleCnt="0"/>
      <dgm:spPr/>
    </dgm:pt>
    <dgm:pt modelId="{DB4FB044-E424-4540-A9B1-AF565ECBC56C}" type="pres">
      <dgm:prSet presAssocID="{47EBFC1F-ECB6-4843-B90C-2F64065DD74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98CCA36-FA78-4692-B485-E9606A2ADAB5}" type="pres">
      <dgm:prSet presAssocID="{47EBFC1F-ECB6-4843-B90C-2F64065DD7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1A802-6E91-4FC5-B34C-D2CBBFF01491}" type="pres">
      <dgm:prSet presAssocID="{47EBFC1F-ECB6-4843-B90C-2F64065DD741}" presName="negativeSpace" presStyleCnt="0"/>
      <dgm:spPr/>
    </dgm:pt>
    <dgm:pt modelId="{660C8EB9-1151-4F46-A776-7AD39591FE60}" type="pres">
      <dgm:prSet presAssocID="{47EBFC1F-ECB6-4843-B90C-2F64065DD741}" presName="childText" presStyleLbl="conFgAcc1" presStyleIdx="0" presStyleCnt="4">
        <dgm:presLayoutVars>
          <dgm:bulletEnabled val="1"/>
        </dgm:presLayoutVars>
      </dgm:prSet>
      <dgm:spPr/>
    </dgm:pt>
    <dgm:pt modelId="{A89AD309-714F-4B78-818F-E3E70166A287}" type="pres">
      <dgm:prSet presAssocID="{41D1D6FA-4693-4CB2-AE17-B5254CBBD9BB}" presName="spaceBetweenRectangles" presStyleCnt="0"/>
      <dgm:spPr/>
    </dgm:pt>
    <dgm:pt modelId="{8994C95E-00B0-4BB0-B749-C0FDE4825407}" type="pres">
      <dgm:prSet presAssocID="{EBD2F29B-9C11-4D07-8139-E6E6874464F7}" presName="parentLin" presStyleCnt="0"/>
      <dgm:spPr/>
    </dgm:pt>
    <dgm:pt modelId="{30BA0B4E-FE5F-4957-8C9A-9096DE9658B4}" type="pres">
      <dgm:prSet presAssocID="{EBD2F29B-9C11-4D07-8139-E6E6874464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5BC3966-DBBE-4347-9527-A4C5BFD3F006}" type="pres">
      <dgm:prSet presAssocID="{EBD2F29B-9C11-4D07-8139-E6E6874464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96D5D-1EB1-4ED8-9D2F-BF1971F8FFD2}" type="pres">
      <dgm:prSet presAssocID="{EBD2F29B-9C11-4D07-8139-E6E6874464F7}" presName="negativeSpace" presStyleCnt="0"/>
      <dgm:spPr/>
    </dgm:pt>
    <dgm:pt modelId="{0F4ADFD7-456D-49F2-9CAD-682C961575C1}" type="pres">
      <dgm:prSet presAssocID="{EBD2F29B-9C11-4D07-8139-E6E6874464F7}" presName="childText" presStyleLbl="conFgAcc1" presStyleIdx="1" presStyleCnt="4">
        <dgm:presLayoutVars>
          <dgm:bulletEnabled val="1"/>
        </dgm:presLayoutVars>
      </dgm:prSet>
      <dgm:spPr/>
    </dgm:pt>
    <dgm:pt modelId="{AF2B0CE9-74FC-438F-AA54-646289126F56}" type="pres">
      <dgm:prSet presAssocID="{E15B5F9D-A610-415F-B3FC-DAC45C7C631A}" presName="spaceBetweenRectangles" presStyleCnt="0"/>
      <dgm:spPr/>
    </dgm:pt>
    <dgm:pt modelId="{148527B9-D3F5-4FA1-A5C0-1949B98B9A05}" type="pres">
      <dgm:prSet presAssocID="{4A087F83-F714-42D7-A317-5D2473DA0B74}" presName="parentLin" presStyleCnt="0"/>
      <dgm:spPr/>
    </dgm:pt>
    <dgm:pt modelId="{EE8C8D65-B8CB-46D5-A399-A10A4478501A}" type="pres">
      <dgm:prSet presAssocID="{4A087F83-F714-42D7-A317-5D2473DA0B7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6481D0A-3DBE-4E23-A1EE-96784AD463E4}" type="pres">
      <dgm:prSet presAssocID="{4A087F83-F714-42D7-A317-5D2473DA0B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298FA-C7B9-428C-BEFC-EEE6B71A74D8}" type="pres">
      <dgm:prSet presAssocID="{4A087F83-F714-42D7-A317-5D2473DA0B74}" presName="negativeSpace" presStyleCnt="0"/>
      <dgm:spPr/>
    </dgm:pt>
    <dgm:pt modelId="{7553E241-1D67-4B01-815F-00E81DCE464E}" type="pres">
      <dgm:prSet presAssocID="{4A087F83-F714-42D7-A317-5D2473DA0B74}" presName="childText" presStyleLbl="conFgAcc1" presStyleIdx="2" presStyleCnt="4">
        <dgm:presLayoutVars>
          <dgm:bulletEnabled val="1"/>
        </dgm:presLayoutVars>
      </dgm:prSet>
      <dgm:spPr/>
    </dgm:pt>
    <dgm:pt modelId="{30B0D02E-4B60-4732-A6CE-13BBFAE2E654}" type="pres">
      <dgm:prSet presAssocID="{C211412E-89EE-4457-844E-996F8B5A7943}" presName="spaceBetweenRectangles" presStyleCnt="0"/>
      <dgm:spPr/>
    </dgm:pt>
    <dgm:pt modelId="{6FE3F3F8-1490-40C2-BE30-FB240E582A71}" type="pres">
      <dgm:prSet presAssocID="{261B10B3-6139-4F51-BDBF-AF66BFBBAD7B}" presName="parentLin" presStyleCnt="0"/>
      <dgm:spPr/>
    </dgm:pt>
    <dgm:pt modelId="{B893FE72-BFBC-45AB-8FC9-2FDA3C2AB0ED}" type="pres">
      <dgm:prSet presAssocID="{261B10B3-6139-4F51-BDBF-AF66BFBBAD7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DDB7461-1265-4046-B280-42F32C6E718E}" type="pres">
      <dgm:prSet presAssocID="{261B10B3-6139-4F51-BDBF-AF66BFBBAD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CA031-F492-46D3-8FC1-7D22545734FA}" type="pres">
      <dgm:prSet presAssocID="{261B10B3-6139-4F51-BDBF-AF66BFBBAD7B}" presName="negativeSpace" presStyleCnt="0"/>
      <dgm:spPr/>
    </dgm:pt>
    <dgm:pt modelId="{6275CF31-16CB-48F4-8774-5C09DCDE8154}" type="pres">
      <dgm:prSet presAssocID="{261B10B3-6139-4F51-BDBF-AF66BFBBAD7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F526FCE-F644-485B-AD67-E0C75DE192A0}" type="presOf" srcId="{4A087F83-F714-42D7-A317-5D2473DA0B74}" destId="{26481D0A-3DBE-4E23-A1EE-96784AD463E4}" srcOrd="1" destOrd="0" presId="urn:microsoft.com/office/officeart/2005/8/layout/list1"/>
    <dgm:cxn modelId="{7727B208-5B64-4EF6-86B6-67D65BEC703C}" type="presOf" srcId="{261B10B3-6139-4F51-BDBF-AF66BFBBAD7B}" destId="{2DDB7461-1265-4046-B280-42F32C6E718E}" srcOrd="1" destOrd="0" presId="urn:microsoft.com/office/officeart/2005/8/layout/list1"/>
    <dgm:cxn modelId="{6747E71A-0ABA-42ED-8612-3C547EA45E83}" srcId="{4FDE68D4-5B17-4840-8373-29BA7D9E6BAB}" destId="{EBD2F29B-9C11-4D07-8139-E6E6874464F7}" srcOrd="1" destOrd="0" parTransId="{EAD0FB2E-5CA6-4587-875D-7A2E9EDF4D6B}" sibTransId="{E15B5F9D-A610-415F-B3FC-DAC45C7C631A}"/>
    <dgm:cxn modelId="{D5F41834-88DA-4BEC-BFEF-FAD717195A7D}" type="presOf" srcId="{47EBFC1F-ECB6-4843-B90C-2F64065DD741}" destId="{398CCA36-FA78-4692-B485-E9606A2ADAB5}" srcOrd="1" destOrd="0" presId="urn:microsoft.com/office/officeart/2005/8/layout/list1"/>
    <dgm:cxn modelId="{807A508E-46C4-4D9D-B8A2-A4CACA22E536}" type="presOf" srcId="{4A087F83-F714-42D7-A317-5D2473DA0B74}" destId="{EE8C8D65-B8CB-46D5-A399-A10A4478501A}" srcOrd="0" destOrd="0" presId="urn:microsoft.com/office/officeart/2005/8/layout/list1"/>
    <dgm:cxn modelId="{A09CEDED-3565-4795-83EA-29B2AC99FFB5}" srcId="{4FDE68D4-5B17-4840-8373-29BA7D9E6BAB}" destId="{4A087F83-F714-42D7-A317-5D2473DA0B74}" srcOrd="2" destOrd="0" parTransId="{F543138E-6475-4753-A39F-AA588F4D8237}" sibTransId="{C211412E-89EE-4457-844E-996F8B5A7943}"/>
    <dgm:cxn modelId="{D825DB45-787B-4F28-BE88-71C65DCD8C2F}" type="presOf" srcId="{47EBFC1F-ECB6-4843-B90C-2F64065DD741}" destId="{DB4FB044-E424-4540-A9B1-AF565ECBC56C}" srcOrd="0" destOrd="0" presId="urn:microsoft.com/office/officeart/2005/8/layout/list1"/>
    <dgm:cxn modelId="{82BD85E1-DCB4-4856-8FDB-272443652AE2}" type="presOf" srcId="{4FDE68D4-5B17-4840-8373-29BA7D9E6BAB}" destId="{FD014072-DA8A-4CB0-82D2-4DBAB2178788}" srcOrd="0" destOrd="0" presId="urn:microsoft.com/office/officeart/2005/8/layout/list1"/>
    <dgm:cxn modelId="{E6AB11EA-CB7A-4C4D-A31B-A676DCE5B908}" srcId="{4FDE68D4-5B17-4840-8373-29BA7D9E6BAB}" destId="{261B10B3-6139-4F51-BDBF-AF66BFBBAD7B}" srcOrd="3" destOrd="0" parTransId="{D8CF5499-4791-44DB-A144-B7BE3DAF83DF}" sibTransId="{37F426A9-A7C4-4858-A164-B1FFB1DDF2F8}"/>
    <dgm:cxn modelId="{8B026A49-2AAA-471B-9932-3F669601DAFE}" type="presOf" srcId="{EBD2F29B-9C11-4D07-8139-E6E6874464F7}" destId="{A5BC3966-DBBE-4347-9527-A4C5BFD3F006}" srcOrd="1" destOrd="0" presId="urn:microsoft.com/office/officeart/2005/8/layout/list1"/>
    <dgm:cxn modelId="{70201926-4589-4782-A244-1306BB853816}" srcId="{4FDE68D4-5B17-4840-8373-29BA7D9E6BAB}" destId="{47EBFC1F-ECB6-4843-B90C-2F64065DD741}" srcOrd="0" destOrd="0" parTransId="{8C6916D4-2163-4220-95F1-F1A158685F56}" sibTransId="{41D1D6FA-4693-4CB2-AE17-B5254CBBD9BB}"/>
    <dgm:cxn modelId="{B2667DFC-BD03-43F5-B8E0-DA5AEEEFE182}" type="presOf" srcId="{261B10B3-6139-4F51-BDBF-AF66BFBBAD7B}" destId="{B893FE72-BFBC-45AB-8FC9-2FDA3C2AB0ED}" srcOrd="0" destOrd="0" presId="urn:microsoft.com/office/officeart/2005/8/layout/list1"/>
    <dgm:cxn modelId="{A0C2EBCD-9C7D-4A12-9849-69C088ED1F39}" type="presOf" srcId="{EBD2F29B-9C11-4D07-8139-E6E6874464F7}" destId="{30BA0B4E-FE5F-4957-8C9A-9096DE9658B4}" srcOrd="0" destOrd="0" presId="urn:microsoft.com/office/officeart/2005/8/layout/list1"/>
    <dgm:cxn modelId="{A5450AF2-6912-49F0-BC1E-CD9B8A5D681D}" type="presParOf" srcId="{FD014072-DA8A-4CB0-82D2-4DBAB2178788}" destId="{BBCD56B3-078C-4050-84FA-ADFDF6A6E742}" srcOrd="0" destOrd="0" presId="urn:microsoft.com/office/officeart/2005/8/layout/list1"/>
    <dgm:cxn modelId="{8678FF72-4CC1-4443-9817-E1FAEE0CD841}" type="presParOf" srcId="{BBCD56B3-078C-4050-84FA-ADFDF6A6E742}" destId="{DB4FB044-E424-4540-A9B1-AF565ECBC56C}" srcOrd="0" destOrd="0" presId="urn:microsoft.com/office/officeart/2005/8/layout/list1"/>
    <dgm:cxn modelId="{7E001B8F-B01D-4268-A7B8-30F58AFDE425}" type="presParOf" srcId="{BBCD56B3-078C-4050-84FA-ADFDF6A6E742}" destId="{398CCA36-FA78-4692-B485-E9606A2ADAB5}" srcOrd="1" destOrd="0" presId="urn:microsoft.com/office/officeart/2005/8/layout/list1"/>
    <dgm:cxn modelId="{BFC69EC0-BCCC-4D31-AEBF-58BBD720EA42}" type="presParOf" srcId="{FD014072-DA8A-4CB0-82D2-4DBAB2178788}" destId="{64E1A802-6E91-4FC5-B34C-D2CBBFF01491}" srcOrd="1" destOrd="0" presId="urn:microsoft.com/office/officeart/2005/8/layout/list1"/>
    <dgm:cxn modelId="{CBD15D0E-612E-443C-BD31-A02E283FEC2C}" type="presParOf" srcId="{FD014072-DA8A-4CB0-82D2-4DBAB2178788}" destId="{660C8EB9-1151-4F46-A776-7AD39591FE60}" srcOrd="2" destOrd="0" presId="urn:microsoft.com/office/officeart/2005/8/layout/list1"/>
    <dgm:cxn modelId="{269A7E63-100A-4615-BEB0-FCEB137115A7}" type="presParOf" srcId="{FD014072-DA8A-4CB0-82D2-4DBAB2178788}" destId="{A89AD309-714F-4B78-818F-E3E70166A287}" srcOrd="3" destOrd="0" presId="urn:microsoft.com/office/officeart/2005/8/layout/list1"/>
    <dgm:cxn modelId="{8BFE5448-D11A-4880-87B6-3C7D3BB79BBF}" type="presParOf" srcId="{FD014072-DA8A-4CB0-82D2-4DBAB2178788}" destId="{8994C95E-00B0-4BB0-B749-C0FDE4825407}" srcOrd="4" destOrd="0" presId="urn:microsoft.com/office/officeart/2005/8/layout/list1"/>
    <dgm:cxn modelId="{1C1E73D1-57D0-4CF0-BEA5-64F85878708B}" type="presParOf" srcId="{8994C95E-00B0-4BB0-B749-C0FDE4825407}" destId="{30BA0B4E-FE5F-4957-8C9A-9096DE9658B4}" srcOrd="0" destOrd="0" presId="urn:microsoft.com/office/officeart/2005/8/layout/list1"/>
    <dgm:cxn modelId="{F8673B59-6A58-4BD6-BE03-F3FAB825B094}" type="presParOf" srcId="{8994C95E-00B0-4BB0-B749-C0FDE4825407}" destId="{A5BC3966-DBBE-4347-9527-A4C5BFD3F006}" srcOrd="1" destOrd="0" presId="urn:microsoft.com/office/officeart/2005/8/layout/list1"/>
    <dgm:cxn modelId="{2C9E557B-ED3D-40BF-B801-4FD2EFE041D5}" type="presParOf" srcId="{FD014072-DA8A-4CB0-82D2-4DBAB2178788}" destId="{BA196D5D-1EB1-4ED8-9D2F-BF1971F8FFD2}" srcOrd="5" destOrd="0" presId="urn:microsoft.com/office/officeart/2005/8/layout/list1"/>
    <dgm:cxn modelId="{8574B740-9315-4E5A-A71D-2A09A0C34E57}" type="presParOf" srcId="{FD014072-DA8A-4CB0-82D2-4DBAB2178788}" destId="{0F4ADFD7-456D-49F2-9CAD-682C961575C1}" srcOrd="6" destOrd="0" presId="urn:microsoft.com/office/officeart/2005/8/layout/list1"/>
    <dgm:cxn modelId="{3A2B0962-FF89-4006-B455-A15BC908E489}" type="presParOf" srcId="{FD014072-DA8A-4CB0-82D2-4DBAB2178788}" destId="{AF2B0CE9-74FC-438F-AA54-646289126F56}" srcOrd="7" destOrd="0" presId="urn:microsoft.com/office/officeart/2005/8/layout/list1"/>
    <dgm:cxn modelId="{F683F282-FC7B-46A3-B0AB-5D1BA43A33CC}" type="presParOf" srcId="{FD014072-DA8A-4CB0-82D2-4DBAB2178788}" destId="{148527B9-D3F5-4FA1-A5C0-1949B98B9A05}" srcOrd="8" destOrd="0" presId="urn:microsoft.com/office/officeart/2005/8/layout/list1"/>
    <dgm:cxn modelId="{5E87A654-951D-4B82-B672-D6FBEF5F9F1E}" type="presParOf" srcId="{148527B9-D3F5-4FA1-A5C0-1949B98B9A05}" destId="{EE8C8D65-B8CB-46D5-A399-A10A4478501A}" srcOrd="0" destOrd="0" presId="urn:microsoft.com/office/officeart/2005/8/layout/list1"/>
    <dgm:cxn modelId="{D3A10163-9232-464E-9F55-FD7B571EE46F}" type="presParOf" srcId="{148527B9-D3F5-4FA1-A5C0-1949B98B9A05}" destId="{26481D0A-3DBE-4E23-A1EE-96784AD463E4}" srcOrd="1" destOrd="0" presId="urn:microsoft.com/office/officeart/2005/8/layout/list1"/>
    <dgm:cxn modelId="{20D2CA44-D50B-41CE-8A48-A3F9918AFD19}" type="presParOf" srcId="{FD014072-DA8A-4CB0-82D2-4DBAB2178788}" destId="{F8F298FA-C7B9-428C-BEFC-EEE6B71A74D8}" srcOrd="9" destOrd="0" presId="urn:microsoft.com/office/officeart/2005/8/layout/list1"/>
    <dgm:cxn modelId="{5EA11F92-FA20-4B9C-99C8-70981234A3C2}" type="presParOf" srcId="{FD014072-DA8A-4CB0-82D2-4DBAB2178788}" destId="{7553E241-1D67-4B01-815F-00E81DCE464E}" srcOrd="10" destOrd="0" presId="urn:microsoft.com/office/officeart/2005/8/layout/list1"/>
    <dgm:cxn modelId="{5C18D098-8021-453B-9795-4FBC557F13F4}" type="presParOf" srcId="{FD014072-DA8A-4CB0-82D2-4DBAB2178788}" destId="{30B0D02E-4B60-4732-A6CE-13BBFAE2E654}" srcOrd="11" destOrd="0" presId="urn:microsoft.com/office/officeart/2005/8/layout/list1"/>
    <dgm:cxn modelId="{7A0AD668-9A53-41C5-B925-0C8538CF58A2}" type="presParOf" srcId="{FD014072-DA8A-4CB0-82D2-4DBAB2178788}" destId="{6FE3F3F8-1490-40C2-BE30-FB240E582A71}" srcOrd="12" destOrd="0" presId="urn:microsoft.com/office/officeart/2005/8/layout/list1"/>
    <dgm:cxn modelId="{14E3B711-FDD5-4AE3-9595-FC677D1D4EB3}" type="presParOf" srcId="{6FE3F3F8-1490-40C2-BE30-FB240E582A71}" destId="{B893FE72-BFBC-45AB-8FC9-2FDA3C2AB0ED}" srcOrd="0" destOrd="0" presId="urn:microsoft.com/office/officeart/2005/8/layout/list1"/>
    <dgm:cxn modelId="{BE12E680-9716-4F8F-BCC4-4D8185D78E51}" type="presParOf" srcId="{6FE3F3F8-1490-40C2-BE30-FB240E582A71}" destId="{2DDB7461-1265-4046-B280-42F32C6E718E}" srcOrd="1" destOrd="0" presId="urn:microsoft.com/office/officeart/2005/8/layout/list1"/>
    <dgm:cxn modelId="{68BEE9A4-4A66-4062-BEA9-00936CB406BF}" type="presParOf" srcId="{FD014072-DA8A-4CB0-82D2-4DBAB2178788}" destId="{381CA031-F492-46D3-8FC1-7D22545734FA}" srcOrd="13" destOrd="0" presId="urn:microsoft.com/office/officeart/2005/8/layout/list1"/>
    <dgm:cxn modelId="{68D3BECF-94F7-46E9-AC93-595CDDE3364E}" type="presParOf" srcId="{FD014072-DA8A-4CB0-82D2-4DBAB2178788}" destId="{6275CF31-16CB-48F4-8774-5C09DCDE81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156316-1AF0-4B99-8247-E2C8BC7B13F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3C20D36-BA0D-48C1-90C0-2A78CD9D8EF6}">
      <dgm:prSet phldrT="[Текст]"/>
      <dgm:spPr/>
      <dgm:t>
        <a:bodyPr/>
        <a:lstStyle/>
        <a:p>
          <a:pPr algn="ctr"/>
          <a:r>
            <a:rPr lang="ru-RU" dirty="0" smtClean="0"/>
            <a:t>Нет жалоб</a:t>
          </a:r>
          <a:endParaRPr lang="en-US" dirty="0"/>
        </a:p>
      </dgm:t>
    </dgm:pt>
    <dgm:pt modelId="{ACC5ECC9-369B-47D7-BF05-EC48492358AD}" type="parTrans" cxnId="{E82359F2-8FFE-478A-9B1A-4AD6A4D9A174}">
      <dgm:prSet/>
      <dgm:spPr/>
      <dgm:t>
        <a:bodyPr/>
        <a:lstStyle/>
        <a:p>
          <a:pPr algn="ctr"/>
          <a:endParaRPr lang="en-US"/>
        </a:p>
      </dgm:t>
    </dgm:pt>
    <dgm:pt modelId="{5F01803C-B49C-47D2-9985-605313763412}" type="sibTrans" cxnId="{E82359F2-8FFE-478A-9B1A-4AD6A4D9A174}">
      <dgm:prSet/>
      <dgm:spPr/>
      <dgm:t>
        <a:bodyPr/>
        <a:lstStyle/>
        <a:p>
          <a:pPr algn="ctr"/>
          <a:endParaRPr lang="en-US"/>
        </a:p>
      </dgm:t>
    </dgm:pt>
    <dgm:pt modelId="{BF4DADC3-4791-4F54-A11E-2E293BD013AA}">
      <dgm:prSet phldrT="[Текст]"/>
      <dgm:spPr/>
      <dgm:t>
        <a:bodyPr/>
        <a:lstStyle/>
        <a:p>
          <a:pPr algn="ctr"/>
          <a:r>
            <a:rPr lang="ru-RU" dirty="0" smtClean="0"/>
            <a:t>Боли</a:t>
          </a:r>
          <a:endParaRPr lang="en-US" dirty="0"/>
        </a:p>
      </dgm:t>
    </dgm:pt>
    <dgm:pt modelId="{82F9E5D9-0943-4565-9860-4E74A781382C}" type="parTrans" cxnId="{9BB93017-FA9D-4310-A916-734E91AB561E}">
      <dgm:prSet/>
      <dgm:spPr/>
      <dgm:t>
        <a:bodyPr/>
        <a:lstStyle/>
        <a:p>
          <a:pPr algn="ctr"/>
          <a:endParaRPr lang="en-US"/>
        </a:p>
      </dgm:t>
    </dgm:pt>
    <dgm:pt modelId="{265EF1CF-CB9E-45CE-A6D7-D542F4FB7726}" type="sibTrans" cxnId="{9BB93017-FA9D-4310-A916-734E91AB561E}">
      <dgm:prSet/>
      <dgm:spPr/>
      <dgm:t>
        <a:bodyPr/>
        <a:lstStyle/>
        <a:p>
          <a:pPr algn="ctr"/>
          <a:endParaRPr lang="en-US"/>
        </a:p>
      </dgm:t>
    </dgm:pt>
    <dgm:pt modelId="{9727CA31-2366-4EE1-B795-33AD7216E2D0}">
      <dgm:prSet phldrT="[Текст]"/>
      <dgm:spPr/>
      <dgm:t>
        <a:bodyPr/>
        <a:lstStyle/>
        <a:p>
          <a:pPr algn="ctr"/>
          <a:r>
            <a:rPr lang="ru-RU" dirty="0" smtClean="0"/>
            <a:t>Кровотечения</a:t>
          </a:r>
          <a:endParaRPr lang="en-US" dirty="0"/>
        </a:p>
      </dgm:t>
    </dgm:pt>
    <dgm:pt modelId="{5B69AC47-9D29-4EDD-84A8-3DC7FAE19B68}" type="parTrans" cxnId="{63019030-88F9-4688-9A24-EF0B6ADA67FE}">
      <dgm:prSet/>
      <dgm:spPr/>
      <dgm:t>
        <a:bodyPr/>
        <a:lstStyle/>
        <a:p>
          <a:pPr algn="ctr"/>
          <a:endParaRPr lang="en-US"/>
        </a:p>
      </dgm:t>
    </dgm:pt>
    <dgm:pt modelId="{78725732-5CC7-4AC2-BEA8-07ABFD878E4D}" type="sibTrans" cxnId="{63019030-88F9-4688-9A24-EF0B6ADA67FE}">
      <dgm:prSet/>
      <dgm:spPr/>
      <dgm:t>
        <a:bodyPr/>
        <a:lstStyle/>
        <a:p>
          <a:pPr algn="ctr"/>
          <a:endParaRPr lang="en-US"/>
        </a:p>
      </dgm:t>
    </dgm:pt>
    <dgm:pt modelId="{BAC4DE3F-0F44-4DBD-A342-C2BA1B4932B1}">
      <dgm:prSet phldrT="[Текст]"/>
      <dgm:spPr/>
      <dgm:t>
        <a:bodyPr/>
        <a:lstStyle/>
        <a:p>
          <a:pPr algn="ctr"/>
          <a:r>
            <a:rPr lang="ru-RU" dirty="0" smtClean="0"/>
            <a:t>Бесплодие</a:t>
          </a:r>
        </a:p>
      </dgm:t>
    </dgm:pt>
    <dgm:pt modelId="{4B27495F-CF84-4F08-B595-D05A19A1FC39}" type="parTrans" cxnId="{52F67FFA-418C-495B-BA6F-88B37B845E65}">
      <dgm:prSet/>
      <dgm:spPr/>
      <dgm:t>
        <a:bodyPr/>
        <a:lstStyle/>
        <a:p>
          <a:pPr algn="ctr"/>
          <a:endParaRPr lang="en-US"/>
        </a:p>
      </dgm:t>
    </dgm:pt>
    <dgm:pt modelId="{3D8D03FD-AA64-4B20-89B1-B9C0BBC21161}" type="sibTrans" cxnId="{52F67FFA-418C-495B-BA6F-88B37B845E65}">
      <dgm:prSet/>
      <dgm:spPr/>
      <dgm:t>
        <a:bodyPr/>
        <a:lstStyle/>
        <a:p>
          <a:pPr algn="ctr"/>
          <a:endParaRPr lang="en-US"/>
        </a:p>
      </dgm:t>
    </dgm:pt>
    <dgm:pt modelId="{0347C06B-04E2-4F5F-8914-16691FB54120}">
      <dgm:prSet phldrT="[Текст]"/>
      <dgm:spPr/>
      <dgm:t>
        <a:bodyPr/>
        <a:lstStyle/>
        <a:p>
          <a:pPr algn="ctr"/>
          <a:r>
            <a:rPr lang="ru-RU" dirty="0" smtClean="0"/>
            <a:t>Большие размеры миомы</a:t>
          </a:r>
        </a:p>
      </dgm:t>
    </dgm:pt>
    <dgm:pt modelId="{E67F5FCE-9431-49CF-968A-43EB17F4D93A}" type="parTrans" cxnId="{FFC13E43-7A28-4F32-B14A-D707CC42DF91}">
      <dgm:prSet/>
      <dgm:spPr/>
      <dgm:t>
        <a:bodyPr/>
        <a:lstStyle/>
        <a:p>
          <a:pPr algn="ctr"/>
          <a:endParaRPr lang="en-US"/>
        </a:p>
      </dgm:t>
    </dgm:pt>
    <dgm:pt modelId="{4B6228A2-F005-4A38-9A37-088DE4ECA777}" type="sibTrans" cxnId="{FFC13E43-7A28-4F32-B14A-D707CC42DF91}">
      <dgm:prSet/>
      <dgm:spPr/>
      <dgm:t>
        <a:bodyPr/>
        <a:lstStyle/>
        <a:p>
          <a:pPr algn="ctr"/>
          <a:endParaRPr lang="en-US"/>
        </a:p>
      </dgm:t>
    </dgm:pt>
    <dgm:pt modelId="{435585F6-1B4B-406B-BEB8-74F2255D368E}" type="pres">
      <dgm:prSet presAssocID="{06156316-1AF0-4B99-8247-E2C8BC7B13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569EE-D5D2-4DB9-B031-76DDECA1F64C}" type="pres">
      <dgm:prSet presAssocID="{83C20D36-BA0D-48C1-90C0-2A78CD9D8E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BE388-CB24-4E84-9C92-49842B45EC82}" type="pres">
      <dgm:prSet presAssocID="{5F01803C-B49C-47D2-9985-605313763412}" presName="spacer" presStyleCnt="0"/>
      <dgm:spPr/>
    </dgm:pt>
    <dgm:pt modelId="{24B82580-351B-492C-A3B0-88BF6640FCB5}" type="pres">
      <dgm:prSet presAssocID="{BF4DADC3-4791-4F54-A11E-2E293BD013A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6EECE-2913-4C72-A481-A4AA1697E6CE}" type="pres">
      <dgm:prSet presAssocID="{265EF1CF-CB9E-45CE-A6D7-D542F4FB7726}" presName="spacer" presStyleCnt="0"/>
      <dgm:spPr/>
    </dgm:pt>
    <dgm:pt modelId="{C54CC5F8-159D-4245-8485-6B115EA0B4F6}" type="pres">
      <dgm:prSet presAssocID="{9727CA31-2366-4EE1-B795-33AD7216E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26EB3-0189-4836-8234-4816E4DF2550}" type="pres">
      <dgm:prSet presAssocID="{78725732-5CC7-4AC2-BEA8-07ABFD878E4D}" presName="spacer" presStyleCnt="0"/>
      <dgm:spPr/>
    </dgm:pt>
    <dgm:pt modelId="{CA78007B-0F73-4442-AA54-FC6C4FD74D48}" type="pres">
      <dgm:prSet presAssocID="{BAC4DE3F-0F44-4DBD-A342-C2BA1B4932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F395C-E94C-43EE-9A50-60C11A9E83D0}" type="pres">
      <dgm:prSet presAssocID="{3D8D03FD-AA64-4B20-89B1-B9C0BBC21161}" presName="spacer" presStyleCnt="0"/>
      <dgm:spPr/>
    </dgm:pt>
    <dgm:pt modelId="{2754EB08-525B-4F30-A0C5-1E0204FC471A}" type="pres">
      <dgm:prSet presAssocID="{0347C06B-04E2-4F5F-8914-16691FB5412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359F2-8FFE-478A-9B1A-4AD6A4D9A174}" srcId="{06156316-1AF0-4B99-8247-E2C8BC7B13F6}" destId="{83C20D36-BA0D-48C1-90C0-2A78CD9D8EF6}" srcOrd="0" destOrd="0" parTransId="{ACC5ECC9-369B-47D7-BF05-EC48492358AD}" sibTransId="{5F01803C-B49C-47D2-9985-605313763412}"/>
    <dgm:cxn modelId="{BDABE8D3-5207-4C4B-B475-DC0D70A212F3}" type="presOf" srcId="{BAC4DE3F-0F44-4DBD-A342-C2BA1B4932B1}" destId="{CA78007B-0F73-4442-AA54-FC6C4FD74D48}" srcOrd="0" destOrd="0" presId="urn:microsoft.com/office/officeart/2005/8/layout/vList2"/>
    <dgm:cxn modelId="{4842C82B-0DE2-4B55-8D60-0890D358DFF5}" type="presOf" srcId="{9727CA31-2366-4EE1-B795-33AD7216E2D0}" destId="{C54CC5F8-159D-4245-8485-6B115EA0B4F6}" srcOrd="0" destOrd="0" presId="urn:microsoft.com/office/officeart/2005/8/layout/vList2"/>
    <dgm:cxn modelId="{8506A256-D99B-4AFC-94E5-B14CC80E5DB0}" type="presOf" srcId="{BF4DADC3-4791-4F54-A11E-2E293BD013AA}" destId="{24B82580-351B-492C-A3B0-88BF6640FCB5}" srcOrd="0" destOrd="0" presId="urn:microsoft.com/office/officeart/2005/8/layout/vList2"/>
    <dgm:cxn modelId="{ECE9A35A-6C8D-4272-8EE7-B871D8BD8618}" type="presOf" srcId="{83C20D36-BA0D-48C1-90C0-2A78CD9D8EF6}" destId="{610569EE-D5D2-4DB9-B031-76DDECA1F64C}" srcOrd="0" destOrd="0" presId="urn:microsoft.com/office/officeart/2005/8/layout/vList2"/>
    <dgm:cxn modelId="{63019030-88F9-4688-9A24-EF0B6ADA67FE}" srcId="{06156316-1AF0-4B99-8247-E2C8BC7B13F6}" destId="{9727CA31-2366-4EE1-B795-33AD7216E2D0}" srcOrd="2" destOrd="0" parTransId="{5B69AC47-9D29-4EDD-84A8-3DC7FAE19B68}" sibTransId="{78725732-5CC7-4AC2-BEA8-07ABFD878E4D}"/>
    <dgm:cxn modelId="{1204F87D-01EE-48AC-A555-0695AEEF865B}" type="presOf" srcId="{0347C06B-04E2-4F5F-8914-16691FB54120}" destId="{2754EB08-525B-4F30-A0C5-1E0204FC471A}" srcOrd="0" destOrd="0" presId="urn:microsoft.com/office/officeart/2005/8/layout/vList2"/>
    <dgm:cxn modelId="{9BB93017-FA9D-4310-A916-734E91AB561E}" srcId="{06156316-1AF0-4B99-8247-E2C8BC7B13F6}" destId="{BF4DADC3-4791-4F54-A11E-2E293BD013AA}" srcOrd="1" destOrd="0" parTransId="{82F9E5D9-0943-4565-9860-4E74A781382C}" sibTransId="{265EF1CF-CB9E-45CE-A6D7-D542F4FB7726}"/>
    <dgm:cxn modelId="{D53213E1-C71D-4777-917C-8D0A03D142D9}" type="presOf" srcId="{06156316-1AF0-4B99-8247-E2C8BC7B13F6}" destId="{435585F6-1B4B-406B-BEB8-74F2255D368E}" srcOrd="0" destOrd="0" presId="urn:microsoft.com/office/officeart/2005/8/layout/vList2"/>
    <dgm:cxn modelId="{FFC13E43-7A28-4F32-B14A-D707CC42DF91}" srcId="{06156316-1AF0-4B99-8247-E2C8BC7B13F6}" destId="{0347C06B-04E2-4F5F-8914-16691FB54120}" srcOrd="4" destOrd="0" parTransId="{E67F5FCE-9431-49CF-968A-43EB17F4D93A}" sibTransId="{4B6228A2-F005-4A38-9A37-088DE4ECA777}"/>
    <dgm:cxn modelId="{52F67FFA-418C-495B-BA6F-88B37B845E65}" srcId="{06156316-1AF0-4B99-8247-E2C8BC7B13F6}" destId="{BAC4DE3F-0F44-4DBD-A342-C2BA1B4932B1}" srcOrd="3" destOrd="0" parTransId="{4B27495F-CF84-4F08-B595-D05A19A1FC39}" sibTransId="{3D8D03FD-AA64-4B20-89B1-B9C0BBC21161}"/>
    <dgm:cxn modelId="{ED1CA128-9408-4A5F-96D2-62434213E47D}" type="presParOf" srcId="{435585F6-1B4B-406B-BEB8-74F2255D368E}" destId="{610569EE-D5D2-4DB9-B031-76DDECA1F64C}" srcOrd="0" destOrd="0" presId="urn:microsoft.com/office/officeart/2005/8/layout/vList2"/>
    <dgm:cxn modelId="{653C37D4-A279-4144-BE04-3C7BAAE63C89}" type="presParOf" srcId="{435585F6-1B4B-406B-BEB8-74F2255D368E}" destId="{917BE388-CB24-4E84-9C92-49842B45EC82}" srcOrd="1" destOrd="0" presId="urn:microsoft.com/office/officeart/2005/8/layout/vList2"/>
    <dgm:cxn modelId="{B5D744FA-ABF0-4B9B-8F86-6BB6B70F3E12}" type="presParOf" srcId="{435585F6-1B4B-406B-BEB8-74F2255D368E}" destId="{24B82580-351B-492C-A3B0-88BF6640FCB5}" srcOrd="2" destOrd="0" presId="urn:microsoft.com/office/officeart/2005/8/layout/vList2"/>
    <dgm:cxn modelId="{9BB8D91A-217D-4BA3-8F54-05E2A4596290}" type="presParOf" srcId="{435585F6-1B4B-406B-BEB8-74F2255D368E}" destId="{4546EECE-2913-4C72-A481-A4AA1697E6CE}" srcOrd="3" destOrd="0" presId="urn:microsoft.com/office/officeart/2005/8/layout/vList2"/>
    <dgm:cxn modelId="{3F382E55-5C94-41A2-9D79-F7AE88342604}" type="presParOf" srcId="{435585F6-1B4B-406B-BEB8-74F2255D368E}" destId="{C54CC5F8-159D-4245-8485-6B115EA0B4F6}" srcOrd="4" destOrd="0" presId="urn:microsoft.com/office/officeart/2005/8/layout/vList2"/>
    <dgm:cxn modelId="{768A8BAF-9A96-44BC-A1BF-647CDBBF4011}" type="presParOf" srcId="{435585F6-1B4B-406B-BEB8-74F2255D368E}" destId="{F5226EB3-0189-4836-8234-4816E4DF2550}" srcOrd="5" destOrd="0" presId="urn:microsoft.com/office/officeart/2005/8/layout/vList2"/>
    <dgm:cxn modelId="{0129E659-FCC7-4BE7-8D65-0FBD20C0AF7E}" type="presParOf" srcId="{435585F6-1B4B-406B-BEB8-74F2255D368E}" destId="{CA78007B-0F73-4442-AA54-FC6C4FD74D48}" srcOrd="6" destOrd="0" presId="urn:microsoft.com/office/officeart/2005/8/layout/vList2"/>
    <dgm:cxn modelId="{085B9275-4E6E-4227-9FCB-3EA6AB393D21}" type="presParOf" srcId="{435585F6-1B4B-406B-BEB8-74F2255D368E}" destId="{80BF395C-E94C-43EE-9A50-60C11A9E83D0}" srcOrd="7" destOrd="0" presId="urn:microsoft.com/office/officeart/2005/8/layout/vList2"/>
    <dgm:cxn modelId="{7D8AE9D0-D3C9-4C3C-9746-168B9B728050}" type="presParOf" srcId="{435585F6-1B4B-406B-BEB8-74F2255D368E}" destId="{2754EB08-525B-4F30-A0C5-1E0204FC47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CC3CA-1FF0-46F9-85A6-5FDB3F65DA7C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86438A7-D241-4CC0-B56D-52062029C62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dirty="0">
            <a:effectLst/>
          </a:endParaRPr>
        </a:p>
      </dgm:t>
    </dgm:pt>
    <dgm:pt modelId="{B80E5A95-6B97-4491-8439-55599BD2B54D}" type="par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F964DD-B1FC-466C-9AA1-C2AFE6A14BD3}" type="sib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8FB05FA-03C6-419C-8291-7343528DD7CF}">
      <dgm:prSet phldrT="[Текст]" custT="1"/>
      <dgm:spPr/>
      <dgm:t>
        <a:bodyPr/>
        <a:lstStyle/>
        <a:p>
          <a:r>
            <a:rPr lang="ru-RU" sz="1200" dirty="0" smtClean="0"/>
            <a:t>ЛНГ-ВМС</a:t>
          </a:r>
          <a:endParaRPr lang="en-US" sz="1200" dirty="0"/>
        </a:p>
      </dgm:t>
    </dgm:pt>
    <dgm:pt modelId="{0FD12B8C-CDEA-4C65-BA27-D423A7CE932A}" type="parTrans" cxnId="{F798038D-7FD2-4EA6-A204-072C6C5A66D2}">
      <dgm:prSet/>
      <dgm:spPr/>
      <dgm:t>
        <a:bodyPr/>
        <a:lstStyle/>
        <a:p>
          <a:endParaRPr lang="en-US"/>
        </a:p>
      </dgm:t>
    </dgm:pt>
    <dgm:pt modelId="{2DF0A639-49BA-4416-A822-ABF68E19BC1F}" type="sibTrans" cxnId="{F798038D-7FD2-4EA6-A204-072C6C5A66D2}">
      <dgm:prSet/>
      <dgm:spPr/>
      <dgm:t>
        <a:bodyPr/>
        <a:lstStyle/>
        <a:p>
          <a:endParaRPr lang="en-US"/>
        </a:p>
      </dgm:t>
    </dgm:pt>
    <dgm:pt modelId="{2FCB7443-5350-4B09-942D-52075081D4B1}">
      <dgm:prSet phldrT="[Текст]" custT="1"/>
      <dgm:spPr/>
      <dgm:t>
        <a:bodyPr/>
        <a:lstStyle/>
        <a:p>
          <a:r>
            <a:rPr lang="ru-RU" sz="1200" smtClean="0"/>
            <a:t>Аналоги ГнРГ</a:t>
          </a:r>
          <a:endParaRPr lang="en-US" sz="1200" dirty="0"/>
        </a:p>
      </dgm:t>
    </dgm:pt>
    <dgm:pt modelId="{3DE62DF8-35A2-4579-9E25-30366797D5A0}" type="parTrans" cxnId="{6FC0165A-58CE-4901-8F92-868744BDB8C6}">
      <dgm:prSet/>
      <dgm:spPr/>
      <dgm:t>
        <a:bodyPr/>
        <a:lstStyle/>
        <a:p>
          <a:endParaRPr lang="en-US"/>
        </a:p>
      </dgm:t>
    </dgm:pt>
    <dgm:pt modelId="{A7BB410D-D6A8-441A-8B90-403358A8A234}" type="sibTrans" cxnId="{6FC0165A-58CE-4901-8F92-868744BDB8C6}">
      <dgm:prSet/>
      <dgm:spPr/>
      <dgm:t>
        <a:bodyPr/>
        <a:lstStyle/>
        <a:p>
          <a:endParaRPr lang="en-US"/>
        </a:p>
      </dgm:t>
    </dgm:pt>
    <dgm:pt modelId="{754F8D12-A482-4A89-A8D7-81FC0271BBED}">
      <dgm:prSet phldrT="[Текст]" custT="1"/>
      <dgm:spPr/>
      <dgm:t>
        <a:bodyPr/>
        <a:lstStyle/>
        <a:p>
          <a:r>
            <a:rPr lang="ru-RU" sz="1200" dirty="0" smtClean="0"/>
            <a:t>КОК</a:t>
          </a:r>
          <a:endParaRPr lang="en-US" sz="1200" dirty="0"/>
        </a:p>
      </dgm:t>
    </dgm:pt>
    <dgm:pt modelId="{42897512-020B-4A6E-B88F-9703C0E94530}" type="parTrans" cxnId="{8D86BF15-9D14-4468-BD82-36C77C3548AE}">
      <dgm:prSet/>
      <dgm:spPr/>
      <dgm:t>
        <a:bodyPr/>
        <a:lstStyle/>
        <a:p>
          <a:endParaRPr lang="en-US"/>
        </a:p>
      </dgm:t>
    </dgm:pt>
    <dgm:pt modelId="{5551DD76-366A-45AC-A4E6-5A14D9D76351}" type="sibTrans" cxnId="{8D86BF15-9D14-4468-BD82-36C77C3548AE}">
      <dgm:prSet/>
      <dgm:spPr/>
      <dgm:t>
        <a:bodyPr/>
        <a:lstStyle/>
        <a:p>
          <a:endParaRPr lang="en-US"/>
        </a:p>
      </dgm:t>
    </dgm:pt>
    <dgm:pt modelId="{B5D4F41E-4834-48E1-B1D6-E0CDD2B170BC}">
      <dgm:prSet phldrT="[Текст]" custT="1"/>
      <dgm:spPr/>
      <dgm:t>
        <a:bodyPr/>
        <a:lstStyle/>
        <a:p>
          <a:r>
            <a:rPr lang="ru-RU" sz="1200" smtClean="0"/>
            <a:t>Улипристала </a:t>
          </a:r>
          <a:r>
            <a:rPr lang="ru-RU" sz="1200" dirty="0" smtClean="0"/>
            <a:t>ацетат</a:t>
          </a:r>
          <a:endParaRPr lang="en-US" sz="1200" dirty="0"/>
        </a:p>
      </dgm:t>
    </dgm:pt>
    <dgm:pt modelId="{C59AFC1B-58E8-43E1-A0BC-C7438CDEEB2C}" type="parTrans" cxnId="{2D1BCD76-09B2-4B67-961D-A126CCC30FF3}">
      <dgm:prSet/>
      <dgm:spPr/>
      <dgm:t>
        <a:bodyPr/>
        <a:lstStyle/>
        <a:p>
          <a:endParaRPr lang="en-US"/>
        </a:p>
      </dgm:t>
    </dgm:pt>
    <dgm:pt modelId="{310A31FC-57A9-48CC-B098-5A274A5F3599}" type="sibTrans" cxnId="{2D1BCD76-09B2-4B67-961D-A126CCC30FF3}">
      <dgm:prSet/>
      <dgm:spPr/>
      <dgm:t>
        <a:bodyPr/>
        <a:lstStyle/>
        <a:p>
          <a:endParaRPr lang="en-US"/>
        </a:p>
      </dgm:t>
    </dgm:pt>
    <dgm:pt modelId="{ED828DA1-5014-4875-A798-60703A2933CC}">
      <dgm:prSet phldrT="[Текст]" custT="1"/>
      <dgm:spPr/>
      <dgm:t>
        <a:bodyPr/>
        <a:lstStyle/>
        <a:p>
          <a:r>
            <a:rPr lang="ru-RU" sz="1200" smtClean="0"/>
            <a:t>Диеногест</a:t>
          </a:r>
          <a:endParaRPr lang="en-US" sz="1200" dirty="0"/>
        </a:p>
      </dgm:t>
    </dgm:pt>
    <dgm:pt modelId="{A6FF8B07-29C4-4153-97FD-CE4D63F1D58A}" type="parTrans" cxnId="{0FBA2249-65C2-492E-AB67-6B4D40ED5520}">
      <dgm:prSet/>
      <dgm:spPr/>
      <dgm:t>
        <a:bodyPr/>
        <a:lstStyle/>
        <a:p>
          <a:endParaRPr lang="en-US"/>
        </a:p>
      </dgm:t>
    </dgm:pt>
    <dgm:pt modelId="{7E02918A-0320-43B0-BC6F-0E0613432F6C}" type="sibTrans" cxnId="{0FBA2249-65C2-492E-AB67-6B4D40ED5520}">
      <dgm:prSet/>
      <dgm:spPr/>
      <dgm:t>
        <a:bodyPr/>
        <a:lstStyle/>
        <a:p>
          <a:endParaRPr lang="en-US"/>
        </a:p>
      </dgm:t>
    </dgm:pt>
    <dgm:pt modelId="{58A732C1-65E6-4B8D-87D1-99F81CFE9971}" type="pres">
      <dgm:prSet presAssocID="{985CC3CA-1FF0-46F9-85A6-5FDB3F65D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1D81C-E196-4679-A872-EEA59EBF534C}" type="pres">
      <dgm:prSet presAssocID="{A86438A7-D241-4CC0-B56D-52062029C620}" presName="centerShape" presStyleLbl="node0" presStyleIdx="0" presStyleCnt="1"/>
      <dgm:spPr/>
      <dgm:t>
        <a:bodyPr/>
        <a:lstStyle/>
        <a:p>
          <a:endParaRPr lang="en-US"/>
        </a:p>
      </dgm:t>
    </dgm:pt>
    <dgm:pt modelId="{FD9C0573-791C-47F3-A503-82E9B0A19EAB}" type="pres">
      <dgm:prSet presAssocID="{754F8D12-A482-4A89-A8D7-81FC0271B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E857-C49A-4BEC-8A75-2B19587DC22C}" type="pres">
      <dgm:prSet presAssocID="{754F8D12-A482-4A89-A8D7-81FC0271BBED}" presName="dummy" presStyleCnt="0"/>
      <dgm:spPr/>
    </dgm:pt>
    <dgm:pt modelId="{7B906BC2-1C44-4B1E-833F-C0AA1FD1CF8A}" type="pres">
      <dgm:prSet presAssocID="{5551DD76-366A-45AC-A4E6-5A14D9D76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A347A2-7897-4E4C-B892-9CF7A40979A5}" type="pres">
      <dgm:prSet presAssocID="{B5D4F41E-4834-48E1-B1D6-E0CDD2B1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0E46D-75A9-4F39-A940-EB5D351CA456}" type="pres">
      <dgm:prSet presAssocID="{B5D4F41E-4834-48E1-B1D6-E0CDD2B170BC}" presName="dummy" presStyleCnt="0"/>
      <dgm:spPr/>
    </dgm:pt>
    <dgm:pt modelId="{54FFAB6B-AC75-4CD6-A3E1-8CC5A77953A4}" type="pres">
      <dgm:prSet presAssocID="{310A31FC-57A9-48CC-B098-5A274A5F359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953E19-1CF1-47D1-B1DA-1DDC51657733}" type="pres">
      <dgm:prSet presAssocID="{88FB05FA-03C6-419C-8291-7343528DD7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2BD1-5BEB-4DB8-96FC-559AAA7FA0E9}" type="pres">
      <dgm:prSet presAssocID="{88FB05FA-03C6-419C-8291-7343528DD7CF}" presName="dummy" presStyleCnt="0"/>
      <dgm:spPr/>
    </dgm:pt>
    <dgm:pt modelId="{6A193C15-65E1-407A-AC24-95DD1B64FB3A}" type="pres">
      <dgm:prSet presAssocID="{2DF0A639-49BA-4416-A822-ABF68E19BC1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B59EE-AAD1-4556-AD54-94B7C0899217}" type="pres">
      <dgm:prSet presAssocID="{ED828DA1-5014-4875-A798-60703A293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E4FA-7ADF-4CA0-A3EB-DBACF5932AB9}" type="pres">
      <dgm:prSet presAssocID="{ED828DA1-5014-4875-A798-60703A2933CC}" presName="dummy" presStyleCnt="0"/>
      <dgm:spPr/>
    </dgm:pt>
    <dgm:pt modelId="{541D9CA3-2676-40B4-8107-B1321C34860D}" type="pres">
      <dgm:prSet presAssocID="{7E02918A-0320-43B0-BC6F-0E0613432F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7685C2-393C-43D5-999D-3863ADC348AD}" type="pres">
      <dgm:prSet presAssocID="{2FCB7443-5350-4B09-942D-52075081D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4A7C-C90F-4CEE-A1E3-ABF4E5655CB0}" type="pres">
      <dgm:prSet presAssocID="{2FCB7443-5350-4B09-942D-52075081D4B1}" presName="dummy" presStyleCnt="0"/>
      <dgm:spPr/>
    </dgm:pt>
    <dgm:pt modelId="{CB424745-468A-47F0-81B6-4D98FBD68F56}" type="pres">
      <dgm:prSet presAssocID="{A7BB410D-D6A8-441A-8B90-403358A8A23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C0165A-58CE-4901-8F92-868744BDB8C6}" srcId="{A86438A7-D241-4CC0-B56D-52062029C620}" destId="{2FCB7443-5350-4B09-942D-52075081D4B1}" srcOrd="4" destOrd="0" parTransId="{3DE62DF8-35A2-4579-9E25-30366797D5A0}" sibTransId="{A7BB410D-D6A8-441A-8B90-403358A8A234}"/>
    <dgm:cxn modelId="{5A0DEB55-0BB8-483E-96EA-164F4D43A1FE}" type="presOf" srcId="{2FCB7443-5350-4B09-942D-52075081D4B1}" destId="{5B7685C2-393C-43D5-999D-3863ADC348AD}" srcOrd="0" destOrd="0" presId="urn:microsoft.com/office/officeart/2005/8/layout/radial6"/>
    <dgm:cxn modelId="{2D1BCD76-09B2-4B67-961D-A126CCC30FF3}" srcId="{A86438A7-D241-4CC0-B56D-52062029C620}" destId="{B5D4F41E-4834-48E1-B1D6-E0CDD2B170BC}" srcOrd="1" destOrd="0" parTransId="{C59AFC1B-58E8-43E1-A0BC-C7438CDEEB2C}" sibTransId="{310A31FC-57A9-48CC-B098-5A274A5F3599}"/>
    <dgm:cxn modelId="{F798038D-7FD2-4EA6-A204-072C6C5A66D2}" srcId="{A86438A7-D241-4CC0-B56D-52062029C620}" destId="{88FB05FA-03C6-419C-8291-7343528DD7CF}" srcOrd="2" destOrd="0" parTransId="{0FD12B8C-CDEA-4C65-BA27-D423A7CE932A}" sibTransId="{2DF0A639-49BA-4416-A822-ABF68E19BC1F}"/>
    <dgm:cxn modelId="{79A2429E-FB6E-42ED-BE66-0BDA2FBC7138}" type="presOf" srcId="{754F8D12-A482-4A89-A8D7-81FC0271BBED}" destId="{FD9C0573-791C-47F3-A503-82E9B0A19EAB}" srcOrd="0" destOrd="0" presId="urn:microsoft.com/office/officeart/2005/8/layout/radial6"/>
    <dgm:cxn modelId="{FEEA20C7-59E1-4EF5-95D6-AD4822A2291C}" srcId="{985CC3CA-1FF0-46F9-85A6-5FDB3F65DA7C}" destId="{A86438A7-D241-4CC0-B56D-52062029C620}" srcOrd="0" destOrd="0" parTransId="{B80E5A95-6B97-4491-8439-55599BD2B54D}" sibTransId="{6AF964DD-B1FC-466C-9AA1-C2AFE6A14BD3}"/>
    <dgm:cxn modelId="{0FBA2249-65C2-492E-AB67-6B4D40ED5520}" srcId="{A86438A7-D241-4CC0-B56D-52062029C620}" destId="{ED828DA1-5014-4875-A798-60703A2933CC}" srcOrd="3" destOrd="0" parTransId="{A6FF8B07-29C4-4153-97FD-CE4D63F1D58A}" sibTransId="{7E02918A-0320-43B0-BC6F-0E0613432F6C}"/>
    <dgm:cxn modelId="{702F7E67-DEE6-409C-9509-76342A15218A}" type="presOf" srcId="{7E02918A-0320-43B0-BC6F-0E0613432F6C}" destId="{541D9CA3-2676-40B4-8107-B1321C34860D}" srcOrd="0" destOrd="0" presId="urn:microsoft.com/office/officeart/2005/8/layout/radial6"/>
    <dgm:cxn modelId="{3D0B36EE-CC6E-487A-A122-5555736E2FC0}" type="presOf" srcId="{5551DD76-366A-45AC-A4E6-5A14D9D76351}" destId="{7B906BC2-1C44-4B1E-833F-C0AA1FD1CF8A}" srcOrd="0" destOrd="0" presId="urn:microsoft.com/office/officeart/2005/8/layout/radial6"/>
    <dgm:cxn modelId="{A1CD6D5A-07F5-41F5-8029-0A1B92913968}" type="presOf" srcId="{310A31FC-57A9-48CC-B098-5A274A5F3599}" destId="{54FFAB6B-AC75-4CD6-A3E1-8CC5A77953A4}" srcOrd="0" destOrd="0" presId="urn:microsoft.com/office/officeart/2005/8/layout/radial6"/>
    <dgm:cxn modelId="{854ABEC9-67CC-4CA0-8E82-04C1431F6A77}" type="presOf" srcId="{88FB05FA-03C6-419C-8291-7343528DD7CF}" destId="{67953E19-1CF1-47D1-B1DA-1DDC51657733}" srcOrd="0" destOrd="0" presId="urn:microsoft.com/office/officeart/2005/8/layout/radial6"/>
    <dgm:cxn modelId="{87A46AB2-C66A-4219-9756-AAA3742B5DA4}" type="presOf" srcId="{ED828DA1-5014-4875-A798-60703A2933CC}" destId="{159B59EE-AAD1-4556-AD54-94B7C0899217}" srcOrd="0" destOrd="0" presId="urn:microsoft.com/office/officeart/2005/8/layout/radial6"/>
    <dgm:cxn modelId="{93A635EA-F7CF-41D3-A26D-BB49B72B32BF}" type="presOf" srcId="{B5D4F41E-4834-48E1-B1D6-E0CDD2B170BC}" destId="{BAA347A2-7897-4E4C-B892-9CF7A40979A5}" srcOrd="0" destOrd="0" presId="urn:microsoft.com/office/officeart/2005/8/layout/radial6"/>
    <dgm:cxn modelId="{392F2AC3-9D62-4A74-8C6C-8365BCA09DD3}" type="presOf" srcId="{2DF0A639-49BA-4416-A822-ABF68E19BC1F}" destId="{6A193C15-65E1-407A-AC24-95DD1B64FB3A}" srcOrd="0" destOrd="0" presId="urn:microsoft.com/office/officeart/2005/8/layout/radial6"/>
    <dgm:cxn modelId="{A8577FD4-657E-41F8-B94D-6C1614ADCB86}" type="presOf" srcId="{A7BB410D-D6A8-441A-8B90-403358A8A234}" destId="{CB424745-468A-47F0-81B6-4D98FBD68F56}" srcOrd="0" destOrd="0" presId="urn:microsoft.com/office/officeart/2005/8/layout/radial6"/>
    <dgm:cxn modelId="{FD053955-9B16-41F5-9C6F-C8D1C9938D1D}" type="presOf" srcId="{985CC3CA-1FF0-46F9-85A6-5FDB3F65DA7C}" destId="{58A732C1-65E6-4B8D-87D1-99F81CFE9971}" srcOrd="0" destOrd="0" presId="urn:microsoft.com/office/officeart/2005/8/layout/radial6"/>
    <dgm:cxn modelId="{5614DDC1-E750-4F98-BA60-602445F8C189}" type="presOf" srcId="{A86438A7-D241-4CC0-B56D-52062029C620}" destId="{D2E1D81C-E196-4679-A872-EEA59EBF534C}" srcOrd="0" destOrd="0" presId="urn:microsoft.com/office/officeart/2005/8/layout/radial6"/>
    <dgm:cxn modelId="{8D86BF15-9D14-4468-BD82-36C77C3548AE}" srcId="{A86438A7-D241-4CC0-B56D-52062029C620}" destId="{754F8D12-A482-4A89-A8D7-81FC0271BBED}" srcOrd="0" destOrd="0" parTransId="{42897512-020B-4A6E-B88F-9703C0E94530}" sibTransId="{5551DD76-366A-45AC-A4E6-5A14D9D76351}"/>
    <dgm:cxn modelId="{3FD0AC0D-B888-4276-9689-5C95DA151682}" type="presParOf" srcId="{58A732C1-65E6-4B8D-87D1-99F81CFE9971}" destId="{D2E1D81C-E196-4679-A872-EEA59EBF534C}" srcOrd="0" destOrd="0" presId="urn:microsoft.com/office/officeart/2005/8/layout/radial6"/>
    <dgm:cxn modelId="{1B963F57-89FD-437E-8EB9-9A3BF492309B}" type="presParOf" srcId="{58A732C1-65E6-4B8D-87D1-99F81CFE9971}" destId="{FD9C0573-791C-47F3-A503-82E9B0A19EAB}" srcOrd="1" destOrd="0" presId="urn:microsoft.com/office/officeart/2005/8/layout/radial6"/>
    <dgm:cxn modelId="{5407D1C5-747B-410E-AC43-F28ACA127946}" type="presParOf" srcId="{58A732C1-65E6-4B8D-87D1-99F81CFE9971}" destId="{F1ACE857-C49A-4BEC-8A75-2B19587DC22C}" srcOrd="2" destOrd="0" presId="urn:microsoft.com/office/officeart/2005/8/layout/radial6"/>
    <dgm:cxn modelId="{EAC2B25E-D1E9-45D6-B90B-8A018B532933}" type="presParOf" srcId="{58A732C1-65E6-4B8D-87D1-99F81CFE9971}" destId="{7B906BC2-1C44-4B1E-833F-C0AA1FD1CF8A}" srcOrd="3" destOrd="0" presId="urn:microsoft.com/office/officeart/2005/8/layout/radial6"/>
    <dgm:cxn modelId="{432851FD-C7F9-439B-9F11-63F88AACE401}" type="presParOf" srcId="{58A732C1-65E6-4B8D-87D1-99F81CFE9971}" destId="{BAA347A2-7897-4E4C-B892-9CF7A40979A5}" srcOrd="4" destOrd="0" presId="urn:microsoft.com/office/officeart/2005/8/layout/radial6"/>
    <dgm:cxn modelId="{AB8F81E8-9C7C-4B11-B539-50A2A9B49559}" type="presParOf" srcId="{58A732C1-65E6-4B8D-87D1-99F81CFE9971}" destId="{1710E46D-75A9-4F39-A940-EB5D351CA456}" srcOrd="5" destOrd="0" presId="urn:microsoft.com/office/officeart/2005/8/layout/radial6"/>
    <dgm:cxn modelId="{8E7A4F7E-508F-4798-91FE-0076502424B8}" type="presParOf" srcId="{58A732C1-65E6-4B8D-87D1-99F81CFE9971}" destId="{54FFAB6B-AC75-4CD6-A3E1-8CC5A77953A4}" srcOrd="6" destOrd="0" presId="urn:microsoft.com/office/officeart/2005/8/layout/radial6"/>
    <dgm:cxn modelId="{50888F34-5EF2-4B80-9B9D-76D3C6187218}" type="presParOf" srcId="{58A732C1-65E6-4B8D-87D1-99F81CFE9971}" destId="{67953E19-1CF1-47D1-B1DA-1DDC51657733}" srcOrd="7" destOrd="0" presId="urn:microsoft.com/office/officeart/2005/8/layout/radial6"/>
    <dgm:cxn modelId="{BE887F51-D1D7-4479-A159-4DC352AD11B4}" type="presParOf" srcId="{58A732C1-65E6-4B8D-87D1-99F81CFE9971}" destId="{2E052BD1-5BEB-4DB8-96FC-559AAA7FA0E9}" srcOrd="8" destOrd="0" presId="urn:microsoft.com/office/officeart/2005/8/layout/radial6"/>
    <dgm:cxn modelId="{C4837AC3-AD2B-46CF-AD97-9E5AFC1165A1}" type="presParOf" srcId="{58A732C1-65E6-4B8D-87D1-99F81CFE9971}" destId="{6A193C15-65E1-407A-AC24-95DD1B64FB3A}" srcOrd="9" destOrd="0" presId="urn:microsoft.com/office/officeart/2005/8/layout/radial6"/>
    <dgm:cxn modelId="{5EB73CA4-5743-4C08-A1ED-BAB7489A7126}" type="presParOf" srcId="{58A732C1-65E6-4B8D-87D1-99F81CFE9971}" destId="{159B59EE-AAD1-4556-AD54-94B7C0899217}" srcOrd="10" destOrd="0" presId="urn:microsoft.com/office/officeart/2005/8/layout/radial6"/>
    <dgm:cxn modelId="{17B9F4C1-6CF1-40D3-91CD-99F54224E9AB}" type="presParOf" srcId="{58A732C1-65E6-4B8D-87D1-99F81CFE9971}" destId="{84F5E4FA-7ADF-4CA0-A3EB-DBACF5932AB9}" srcOrd="11" destOrd="0" presId="urn:microsoft.com/office/officeart/2005/8/layout/radial6"/>
    <dgm:cxn modelId="{6B37F6CA-A566-4EB6-9BA9-600836D89B97}" type="presParOf" srcId="{58A732C1-65E6-4B8D-87D1-99F81CFE9971}" destId="{541D9CA3-2676-40B4-8107-B1321C34860D}" srcOrd="12" destOrd="0" presId="urn:microsoft.com/office/officeart/2005/8/layout/radial6"/>
    <dgm:cxn modelId="{5C0D8DE4-BD18-4C69-8F0F-E78F91D2BFF1}" type="presParOf" srcId="{58A732C1-65E6-4B8D-87D1-99F81CFE9971}" destId="{5B7685C2-393C-43D5-999D-3863ADC348AD}" srcOrd="13" destOrd="0" presId="urn:microsoft.com/office/officeart/2005/8/layout/radial6"/>
    <dgm:cxn modelId="{DF1D822F-FA91-4333-81BB-93E02CE2E04A}" type="presParOf" srcId="{58A732C1-65E6-4B8D-87D1-99F81CFE9971}" destId="{93FC4A7C-C90F-4CEE-A1E3-ABF4E5655CB0}" srcOrd="14" destOrd="0" presId="urn:microsoft.com/office/officeart/2005/8/layout/radial6"/>
    <dgm:cxn modelId="{02AA4A42-DB01-482C-A05C-2DFCB1A293ED}" type="presParOf" srcId="{58A732C1-65E6-4B8D-87D1-99F81CFE9971}" destId="{CB424745-468A-47F0-81B6-4D98FBD68F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3" custLinFactNeighborY="-89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</dgm:pt>
    <dgm:pt modelId="{B6FB3302-C321-4533-BEB3-53BEDC72B470}" type="pres">
      <dgm:prSet presAssocID="{EEA8E8BC-2CC6-4A3A-8D55-9353CB84B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</dgm:pt>
    <dgm:pt modelId="{0A95A343-E56B-45B6-97D7-912F5E004DCE}" type="pres">
      <dgm:prSet presAssocID="{0DC2224E-E6FC-4283-BAAA-A6086A80B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9C8C07-5536-4B82-A280-3F54D75B1BFD}" type="presOf" srcId="{3DCEB809-B480-45D8-A5BE-674D39A83231}" destId="{5CA698DC-6232-4C1C-AC80-234FDFFE95AF}" srcOrd="0" destOrd="0" presId="urn:microsoft.com/office/officeart/2005/8/layout/vList2"/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BF378E21-AD9B-4810-ADEC-B3CF2857F30C}" type="presOf" srcId="{EEA8E8BC-2CC6-4A3A-8D55-9353CB84BF80}" destId="{B6FB3302-C321-4533-BEB3-53BEDC72B470}" srcOrd="0" destOrd="0" presId="urn:microsoft.com/office/officeart/2005/8/layout/vList2"/>
    <dgm:cxn modelId="{5834D26B-5E7F-4761-8E1C-D11E1E102F96}" type="presOf" srcId="{31E27BE0-F0C4-4676-A014-6CB391320C74}" destId="{160CDD5D-4854-49F0-AE63-E7A9D7D60002}" srcOrd="0" destOrd="0" presId="urn:microsoft.com/office/officeart/2005/8/layout/vList2"/>
    <dgm:cxn modelId="{A7B10F25-2816-4F56-B182-4A465F40E061}" type="presOf" srcId="{0DC2224E-E6FC-4283-BAAA-A6086A80B38B}" destId="{0A95A343-E56B-45B6-97D7-912F5E004DCE}" srcOrd="0" destOrd="0" presId="urn:microsoft.com/office/officeart/2005/8/layout/vList2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795D43B3-4EC3-451F-9F59-DA944F6F9506}" type="presParOf" srcId="{160CDD5D-4854-49F0-AE63-E7A9D7D60002}" destId="{5CA698DC-6232-4C1C-AC80-234FDFFE95AF}" srcOrd="0" destOrd="0" presId="urn:microsoft.com/office/officeart/2005/8/layout/vList2"/>
    <dgm:cxn modelId="{F61DF269-8435-484B-A3E1-8FDDB40B3B45}" type="presParOf" srcId="{160CDD5D-4854-49F0-AE63-E7A9D7D60002}" destId="{067512F5-A620-4F28-94C8-FA89D2811851}" srcOrd="1" destOrd="0" presId="urn:microsoft.com/office/officeart/2005/8/layout/vList2"/>
    <dgm:cxn modelId="{278E4983-0554-45F0-8653-BCA7E0E0D2AD}" type="presParOf" srcId="{160CDD5D-4854-49F0-AE63-E7A9D7D60002}" destId="{B6FB3302-C321-4533-BEB3-53BEDC72B470}" srcOrd="2" destOrd="0" presId="urn:microsoft.com/office/officeart/2005/8/layout/vList2"/>
    <dgm:cxn modelId="{F9025ECA-CCB1-4D69-9027-A4BB8658C5E4}" type="presParOf" srcId="{160CDD5D-4854-49F0-AE63-E7A9D7D60002}" destId="{13086E57-6AD6-4462-905D-957A46099E8A}" srcOrd="3" destOrd="0" presId="urn:microsoft.com/office/officeart/2005/8/layout/vList2"/>
    <dgm:cxn modelId="{87FD74D1-DC9E-4378-9A65-6423788FE449}" type="presParOf" srcId="{160CDD5D-4854-49F0-AE63-E7A9D7D60002}" destId="{0A95A343-E56B-45B6-97D7-912F5E004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CC3CA-1FF0-46F9-85A6-5FDB3F65DA7C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FB05FA-03C6-419C-8291-7343528DD7CF}">
      <dgm:prSet phldrT="[Текст]" custT="1"/>
      <dgm:spPr/>
      <dgm:t>
        <a:bodyPr/>
        <a:lstStyle/>
        <a:p>
          <a:r>
            <a:rPr lang="ru-RU" sz="1200" dirty="0" smtClean="0"/>
            <a:t>ЛНГ-ВМС</a:t>
          </a:r>
          <a:endParaRPr lang="en-US" sz="1200" dirty="0"/>
        </a:p>
      </dgm:t>
    </dgm:pt>
    <dgm:pt modelId="{0FD12B8C-CDEA-4C65-BA27-D423A7CE932A}" type="parTrans" cxnId="{F798038D-7FD2-4EA6-A204-072C6C5A66D2}">
      <dgm:prSet/>
      <dgm:spPr/>
      <dgm:t>
        <a:bodyPr/>
        <a:lstStyle/>
        <a:p>
          <a:endParaRPr lang="en-US"/>
        </a:p>
      </dgm:t>
    </dgm:pt>
    <dgm:pt modelId="{2DF0A639-49BA-4416-A822-ABF68E19BC1F}" type="sibTrans" cxnId="{F798038D-7FD2-4EA6-A204-072C6C5A66D2}">
      <dgm:prSet/>
      <dgm:spPr/>
      <dgm:t>
        <a:bodyPr/>
        <a:lstStyle/>
        <a:p>
          <a:endParaRPr lang="en-US"/>
        </a:p>
      </dgm:t>
    </dgm:pt>
    <dgm:pt modelId="{2FCB7443-5350-4B09-942D-52075081D4B1}">
      <dgm:prSet phldrT="[Текст]" custT="1"/>
      <dgm:spPr/>
      <dgm:t>
        <a:bodyPr/>
        <a:lstStyle/>
        <a:p>
          <a:r>
            <a:rPr lang="ru-RU" sz="1200" smtClean="0"/>
            <a:t>Аналоги ГнРГ</a:t>
          </a:r>
          <a:endParaRPr lang="en-US" sz="1200" dirty="0"/>
        </a:p>
      </dgm:t>
    </dgm:pt>
    <dgm:pt modelId="{3DE62DF8-35A2-4579-9E25-30366797D5A0}" type="parTrans" cxnId="{6FC0165A-58CE-4901-8F92-868744BDB8C6}">
      <dgm:prSet/>
      <dgm:spPr/>
      <dgm:t>
        <a:bodyPr/>
        <a:lstStyle/>
        <a:p>
          <a:endParaRPr lang="en-US"/>
        </a:p>
      </dgm:t>
    </dgm:pt>
    <dgm:pt modelId="{A7BB410D-D6A8-441A-8B90-403358A8A234}" type="sibTrans" cxnId="{6FC0165A-58CE-4901-8F92-868744BDB8C6}">
      <dgm:prSet/>
      <dgm:spPr/>
      <dgm:t>
        <a:bodyPr/>
        <a:lstStyle/>
        <a:p>
          <a:endParaRPr lang="en-US"/>
        </a:p>
      </dgm:t>
    </dgm:pt>
    <dgm:pt modelId="{754F8D12-A482-4A89-A8D7-81FC0271BBED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КОК</a:t>
          </a:r>
          <a:endParaRPr lang="en-US" sz="2800" b="1" dirty="0">
            <a:solidFill>
              <a:schemeClr val="bg1"/>
            </a:solidFill>
          </a:endParaRPr>
        </a:p>
      </dgm:t>
    </dgm:pt>
    <dgm:pt modelId="{42897512-020B-4A6E-B88F-9703C0E94530}" type="parTrans" cxnId="{8D86BF15-9D14-4468-BD82-36C77C3548AE}">
      <dgm:prSet/>
      <dgm:spPr/>
      <dgm:t>
        <a:bodyPr/>
        <a:lstStyle/>
        <a:p>
          <a:endParaRPr lang="en-US"/>
        </a:p>
      </dgm:t>
    </dgm:pt>
    <dgm:pt modelId="{5551DD76-366A-45AC-A4E6-5A14D9D76351}" type="sibTrans" cxnId="{8D86BF15-9D14-4468-BD82-36C77C3548AE}">
      <dgm:prSet/>
      <dgm:spPr/>
      <dgm:t>
        <a:bodyPr/>
        <a:lstStyle/>
        <a:p>
          <a:endParaRPr lang="en-US"/>
        </a:p>
      </dgm:t>
    </dgm:pt>
    <dgm:pt modelId="{B5D4F41E-4834-48E1-B1D6-E0CDD2B170BC}">
      <dgm:prSet phldrT="[Текст]" custT="1"/>
      <dgm:spPr/>
      <dgm:t>
        <a:bodyPr/>
        <a:lstStyle/>
        <a:p>
          <a:r>
            <a:rPr lang="ru-RU" sz="1200" smtClean="0"/>
            <a:t>Улипристала </a:t>
          </a:r>
          <a:r>
            <a:rPr lang="ru-RU" sz="1200" dirty="0" smtClean="0"/>
            <a:t>ацетат</a:t>
          </a:r>
          <a:endParaRPr lang="en-US" sz="1200" dirty="0"/>
        </a:p>
      </dgm:t>
    </dgm:pt>
    <dgm:pt modelId="{C59AFC1B-58E8-43E1-A0BC-C7438CDEEB2C}" type="parTrans" cxnId="{2D1BCD76-09B2-4B67-961D-A126CCC30FF3}">
      <dgm:prSet/>
      <dgm:spPr/>
      <dgm:t>
        <a:bodyPr/>
        <a:lstStyle/>
        <a:p>
          <a:endParaRPr lang="en-US"/>
        </a:p>
      </dgm:t>
    </dgm:pt>
    <dgm:pt modelId="{310A31FC-57A9-48CC-B098-5A274A5F3599}" type="sibTrans" cxnId="{2D1BCD76-09B2-4B67-961D-A126CCC30FF3}">
      <dgm:prSet/>
      <dgm:spPr/>
      <dgm:t>
        <a:bodyPr/>
        <a:lstStyle/>
        <a:p>
          <a:endParaRPr lang="en-US"/>
        </a:p>
      </dgm:t>
    </dgm:pt>
    <dgm:pt modelId="{ED828DA1-5014-4875-A798-60703A2933CC}">
      <dgm:prSet phldrT="[Текст]" custT="1"/>
      <dgm:spPr/>
      <dgm:t>
        <a:bodyPr/>
        <a:lstStyle/>
        <a:p>
          <a:r>
            <a:rPr lang="ru-RU" sz="1200" smtClean="0"/>
            <a:t>Диеногест</a:t>
          </a:r>
          <a:endParaRPr lang="en-US" sz="1200" dirty="0"/>
        </a:p>
      </dgm:t>
    </dgm:pt>
    <dgm:pt modelId="{A6FF8B07-29C4-4153-97FD-CE4D63F1D58A}" type="parTrans" cxnId="{0FBA2249-65C2-492E-AB67-6B4D40ED5520}">
      <dgm:prSet/>
      <dgm:spPr/>
      <dgm:t>
        <a:bodyPr/>
        <a:lstStyle/>
        <a:p>
          <a:endParaRPr lang="en-US"/>
        </a:p>
      </dgm:t>
    </dgm:pt>
    <dgm:pt modelId="{7E02918A-0320-43B0-BC6F-0E0613432F6C}" type="sibTrans" cxnId="{0FBA2249-65C2-492E-AB67-6B4D40ED5520}">
      <dgm:prSet/>
      <dgm:spPr/>
      <dgm:t>
        <a:bodyPr/>
        <a:lstStyle/>
        <a:p>
          <a:endParaRPr lang="en-US"/>
        </a:p>
      </dgm:t>
    </dgm:pt>
    <dgm:pt modelId="{B93D3619-C997-4C82-B9A3-F96B0BD7DDE7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F00458C-C797-43FA-AA0E-70092FAEA032}" type="parTrans" cxnId="{2EF3F156-965E-45F6-9585-5DC1C3439B42}">
      <dgm:prSet/>
      <dgm:spPr/>
      <dgm:t>
        <a:bodyPr/>
        <a:lstStyle/>
        <a:p>
          <a:endParaRPr lang="en-US"/>
        </a:p>
      </dgm:t>
    </dgm:pt>
    <dgm:pt modelId="{B4ECB355-E4E7-4D68-AC17-11D8114BE929}" type="sibTrans" cxnId="{2EF3F156-965E-45F6-9585-5DC1C3439B42}">
      <dgm:prSet/>
      <dgm:spPr/>
      <dgm:t>
        <a:bodyPr/>
        <a:lstStyle/>
        <a:p>
          <a:endParaRPr lang="en-US"/>
        </a:p>
      </dgm:t>
    </dgm:pt>
    <dgm:pt modelId="{A86438A7-D241-4CC0-B56D-52062029C62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dirty="0">
            <a:effectLst/>
          </a:endParaRPr>
        </a:p>
      </dgm:t>
    </dgm:pt>
    <dgm:pt modelId="{6AF964DD-B1FC-466C-9AA1-C2AFE6A14BD3}" type="sib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80E5A95-6B97-4491-8439-55599BD2B54D}" type="par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8A732C1-65E6-4B8D-87D1-99F81CFE9971}" type="pres">
      <dgm:prSet presAssocID="{985CC3CA-1FF0-46F9-85A6-5FDB3F65D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1D81C-E196-4679-A872-EEA59EBF534C}" type="pres">
      <dgm:prSet presAssocID="{A86438A7-D241-4CC0-B56D-52062029C620}" presName="centerShape" presStyleLbl="node0" presStyleIdx="0" presStyleCnt="1"/>
      <dgm:spPr/>
      <dgm:t>
        <a:bodyPr/>
        <a:lstStyle/>
        <a:p>
          <a:endParaRPr lang="en-US"/>
        </a:p>
      </dgm:t>
    </dgm:pt>
    <dgm:pt modelId="{FD9C0573-791C-47F3-A503-82E9B0A19EAB}" type="pres">
      <dgm:prSet presAssocID="{754F8D12-A482-4A89-A8D7-81FC0271B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E857-C49A-4BEC-8A75-2B19587DC22C}" type="pres">
      <dgm:prSet presAssocID="{754F8D12-A482-4A89-A8D7-81FC0271BBED}" presName="dummy" presStyleCnt="0"/>
      <dgm:spPr/>
    </dgm:pt>
    <dgm:pt modelId="{7B906BC2-1C44-4B1E-833F-C0AA1FD1CF8A}" type="pres">
      <dgm:prSet presAssocID="{5551DD76-366A-45AC-A4E6-5A14D9D76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A347A2-7897-4E4C-B892-9CF7A40979A5}" type="pres">
      <dgm:prSet presAssocID="{B5D4F41E-4834-48E1-B1D6-E0CDD2B1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0E46D-75A9-4F39-A940-EB5D351CA456}" type="pres">
      <dgm:prSet presAssocID="{B5D4F41E-4834-48E1-B1D6-E0CDD2B170BC}" presName="dummy" presStyleCnt="0"/>
      <dgm:spPr/>
    </dgm:pt>
    <dgm:pt modelId="{54FFAB6B-AC75-4CD6-A3E1-8CC5A77953A4}" type="pres">
      <dgm:prSet presAssocID="{310A31FC-57A9-48CC-B098-5A274A5F359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953E19-1CF1-47D1-B1DA-1DDC51657733}" type="pres">
      <dgm:prSet presAssocID="{88FB05FA-03C6-419C-8291-7343528DD7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2BD1-5BEB-4DB8-96FC-559AAA7FA0E9}" type="pres">
      <dgm:prSet presAssocID="{88FB05FA-03C6-419C-8291-7343528DD7CF}" presName="dummy" presStyleCnt="0"/>
      <dgm:spPr/>
    </dgm:pt>
    <dgm:pt modelId="{6A193C15-65E1-407A-AC24-95DD1B64FB3A}" type="pres">
      <dgm:prSet presAssocID="{2DF0A639-49BA-4416-A822-ABF68E19BC1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B59EE-AAD1-4556-AD54-94B7C0899217}" type="pres">
      <dgm:prSet presAssocID="{ED828DA1-5014-4875-A798-60703A293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E4FA-7ADF-4CA0-A3EB-DBACF5932AB9}" type="pres">
      <dgm:prSet presAssocID="{ED828DA1-5014-4875-A798-60703A2933CC}" presName="dummy" presStyleCnt="0"/>
      <dgm:spPr/>
    </dgm:pt>
    <dgm:pt modelId="{541D9CA3-2676-40B4-8107-B1321C34860D}" type="pres">
      <dgm:prSet presAssocID="{7E02918A-0320-43B0-BC6F-0E0613432F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7685C2-393C-43D5-999D-3863ADC348AD}" type="pres">
      <dgm:prSet presAssocID="{2FCB7443-5350-4B09-942D-52075081D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4A7C-C90F-4CEE-A1E3-ABF4E5655CB0}" type="pres">
      <dgm:prSet presAssocID="{2FCB7443-5350-4B09-942D-52075081D4B1}" presName="dummy" presStyleCnt="0"/>
      <dgm:spPr/>
    </dgm:pt>
    <dgm:pt modelId="{CB424745-468A-47F0-81B6-4D98FBD68F56}" type="pres">
      <dgm:prSet presAssocID="{A7BB410D-D6A8-441A-8B90-403358A8A23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1E7D4B4-2003-491B-BE8D-8EE7FB0C9EDC}" type="presOf" srcId="{88FB05FA-03C6-419C-8291-7343528DD7CF}" destId="{67953E19-1CF1-47D1-B1DA-1DDC51657733}" srcOrd="0" destOrd="0" presId="urn:microsoft.com/office/officeart/2005/8/layout/radial6"/>
    <dgm:cxn modelId="{558DF588-35A3-4D9A-8204-1FED72B585CB}" type="presOf" srcId="{310A31FC-57A9-48CC-B098-5A274A5F3599}" destId="{54FFAB6B-AC75-4CD6-A3E1-8CC5A77953A4}" srcOrd="0" destOrd="0" presId="urn:microsoft.com/office/officeart/2005/8/layout/radial6"/>
    <dgm:cxn modelId="{6FC0165A-58CE-4901-8F92-868744BDB8C6}" srcId="{A86438A7-D241-4CC0-B56D-52062029C620}" destId="{2FCB7443-5350-4B09-942D-52075081D4B1}" srcOrd="4" destOrd="0" parTransId="{3DE62DF8-35A2-4579-9E25-30366797D5A0}" sibTransId="{A7BB410D-D6A8-441A-8B90-403358A8A234}"/>
    <dgm:cxn modelId="{E56F3C15-BF9F-46DE-8C07-812ABD53B520}" type="presOf" srcId="{5551DD76-366A-45AC-A4E6-5A14D9D76351}" destId="{7B906BC2-1C44-4B1E-833F-C0AA1FD1CF8A}" srcOrd="0" destOrd="0" presId="urn:microsoft.com/office/officeart/2005/8/layout/radial6"/>
    <dgm:cxn modelId="{2D1BCD76-09B2-4B67-961D-A126CCC30FF3}" srcId="{A86438A7-D241-4CC0-B56D-52062029C620}" destId="{B5D4F41E-4834-48E1-B1D6-E0CDD2B170BC}" srcOrd="1" destOrd="0" parTransId="{C59AFC1B-58E8-43E1-A0BC-C7438CDEEB2C}" sibTransId="{310A31FC-57A9-48CC-B098-5A274A5F3599}"/>
    <dgm:cxn modelId="{F798038D-7FD2-4EA6-A204-072C6C5A66D2}" srcId="{A86438A7-D241-4CC0-B56D-52062029C620}" destId="{88FB05FA-03C6-419C-8291-7343528DD7CF}" srcOrd="2" destOrd="0" parTransId="{0FD12B8C-CDEA-4C65-BA27-D423A7CE932A}" sibTransId="{2DF0A639-49BA-4416-A822-ABF68E19BC1F}"/>
    <dgm:cxn modelId="{D467AA2B-954D-47C0-B951-4081C3ED1C84}" type="presOf" srcId="{A7BB410D-D6A8-441A-8B90-403358A8A234}" destId="{CB424745-468A-47F0-81B6-4D98FBD68F56}" srcOrd="0" destOrd="0" presId="urn:microsoft.com/office/officeart/2005/8/layout/radial6"/>
    <dgm:cxn modelId="{2EF3F156-965E-45F6-9585-5DC1C3439B42}" srcId="{985CC3CA-1FF0-46F9-85A6-5FDB3F65DA7C}" destId="{B93D3619-C997-4C82-B9A3-F96B0BD7DDE7}" srcOrd="1" destOrd="0" parTransId="{9F00458C-C797-43FA-AA0E-70092FAEA032}" sibTransId="{B4ECB355-E4E7-4D68-AC17-11D8114BE929}"/>
    <dgm:cxn modelId="{FEEA20C7-59E1-4EF5-95D6-AD4822A2291C}" srcId="{985CC3CA-1FF0-46F9-85A6-5FDB3F65DA7C}" destId="{A86438A7-D241-4CC0-B56D-52062029C620}" srcOrd="0" destOrd="0" parTransId="{B80E5A95-6B97-4491-8439-55599BD2B54D}" sibTransId="{6AF964DD-B1FC-466C-9AA1-C2AFE6A14BD3}"/>
    <dgm:cxn modelId="{AEB86B48-5588-4E15-8219-533F610AB229}" type="presOf" srcId="{754F8D12-A482-4A89-A8D7-81FC0271BBED}" destId="{FD9C0573-791C-47F3-A503-82E9B0A19EAB}" srcOrd="0" destOrd="0" presId="urn:microsoft.com/office/officeart/2005/8/layout/radial6"/>
    <dgm:cxn modelId="{4A7F8F7D-F28D-4712-93E4-02DAB229E6E6}" type="presOf" srcId="{2DF0A639-49BA-4416-A822-ABF68E19BC1F}" destId="{6A193C15-65E1-407A-AC24-95DD1B64FB3A}" srcOrd="0" destOrd="0" presId="urn:microsoft.com/office/officeart/2005/8/layout/radial6"/>
    <dgm:cxn modelId="{0FBA2249-65C2-492E-AB67-6B4D40ED5520}" srcId="{A86438A7-D241-4CC0-B56D-52062029C620}" destId="{ED828DA1-5014-4875-A798-60703A2933CC}" srcOrd="3" destOrd="0" parTransId="{A6FF8B07-29C4-4153-97FD-CE4D63F1D58A}" sibTransId="{7E02918A-0320-43B0-BC6F-0E0613432F6C}"/>
    <dgm:cxn modelId="{DE26C680-8700-43E5-BE64-4E9CEDD9679B}" type="presOf" srcId="{A86438A7-D241-4CC0-B56D-52062029C620}" destId="{D2E1D81C-E196-4679-A872-EEA59EBF534C}" srcOrd="0" destOrd="0" presId="urn:microsoft.com/office/officeart/2005/8/layout/radial6"/>
    <dgm:cxn modelId="{D3A9A903-B994-4D6D-9444-ACF546B0E385}" type="presOf" srcId="{2FCB7443-5350-4B09-942D-52075081D4B1}" destId="{5B7685C2-393C-43D5-999D-3863ADC348AD}" srcOrd="0" destOrd="0" presId="urn:microsoft.com/office/officeart/2005/8/layout/radial6"/>
    <dgm:cxn modelId="{C601A7DD-8D26-4344-B7CE-D196E243F2F9}" type="presOf" srcId="{985CC3CA-1FF0-46F9-85A6-5FDB3F65DA7C}" destId="{58A732C1-65E6-4B8D-87D1-99F81CFE9971}" srcOrd="0" destOrd="0" presId="urn:microsoft.com/office/officeart/2005/8/layout/radial6"/>
    <dgm:cxn modelId="{DC1EA84C-1BD1-424C-941F-0768BA688BEA}" type="presOf" srcId="{7E02918A-0320-43B0-BC6F-0E0613432F6C}" destId="{541D9CA3-2676-40B4-8107-B1321C34860D}" srcOrd="0" destOrd="0" presId="urn:microsoft.com/office/officeart/2005/8/layout/radial6"/>
    <dgm:cxn modelId="{6F950F69-A122-4067-BF75-BBC76B82E596}" type="presOf" srcId="{ED828DA1-5014-4875-A798-60703A2933CC}" destId="{159B59EE-AAD1-4556-AD54-94B7C0899217}" srcOrd="0" destOrd="0" presId="urn:microsoft.com/office/officeart/2005/8/layout/radial6"/>
    <dgm:cxn modelId="{8D86BF15-9D14-4468-BD82-36C77C3548AE}" srcId="{A86438A7-D241-4CC0-B56D-52062029C620}" destId="{754F8D12-A482-4A89-A8D7-81FC0271BBED}" srcOrd="0" destOrd="0" parTransId="{42897512-020B-4A6E-B88F-9703C0E94530}" sibTransId="{5551DD76-366A-45AC-A4E6-5A14D9D76351}"/>
    <dgm:cxn modelId="{6971A625-931F-4EE3-80BF-D34898230D8B}" type="presOf" srcId="{B5D4F41E-4834-48E1-B1D6-E0CDD2B170BC}" destId="{BAA347A2-7897-4E4C-B892-9CF7A40979A5}" srcOrd="0" destOrd="0" presId="urn:microsoft.com/office/officeart/2005/8/layout/radial6"/>
    <dgm:cxn modelId="{BC9D8A01-5F36-493D-B742-66C1D0726DBA}" type="presParOf" srcId="{58A732C1-65E6-4B8D-87D1-99F81CFE9971}" destId="{D2E1D81C-E196-4679-A872-EEA59EBF534C}" srcOrd="0" destOrd="0" presId="urn:microsoft.com/office/officeart/2005/8/layout/radial6"/>
    <dgm:cxn modelId="{E3FCD99D-AC03-49BC-8371-15C35BF63DBC}" type="presParOf" srcId="{58A732C1-65E6-4B8D-87D1-99F81CFE9971}" destId="{FD9C0573-791C-47F3-A503-82E9B0A19EAB}" srcOrd="1" destOrd="0" presId="urn:microsoft.com/office/officeart/2005/8/layout/radial6"/>
    <dgm:cxn modelId="{3DC51AEB-E037-46CA-BA56-03C52969703B}" type="presParOf" srcId="{58A732C1-65E6-4B8D-87D1-99F81CFE9971}" destId="{F1ACE857-C49A-4BEC-8A75-2B19587DC22C}" srcOrd="2" destOrd="0" presId="urn:microsoft.com/office/officeart/2005/8/layout/radial6"/>
    <dgm:cxn modelId="{5E17822E-514A-4B68-886B-9D240F874E27}" type="presParOf" srcId="{58A732C1-65E6-4B8D-87D1-99F81CFE9971}" destId="{7B906BC2-1C44-4B1E-833F-C0AA1FD1CF8A}" srcOrd="3" destOrd="0" presId="urn:microsoft.com/office/officeart/2005/8/layout/radial6"/>
    <dgm:cxn modelId="{2F7E2070-CEF4-4A3E-993B-D37027767359}" type="presParOf" srcId="{58A732C1-65E6-4B8D-87D1-99F81CFE9971}" destId="{BAA347A2-7897-4E4C-B892-9CF7A40979A5}" srcOrd="4" destOrd="0" presId="urn:microsoft.com/office/officeart/2005/8/layout/radial6"/>
    <dgm:cxn modelId="{C419B6FB-B4AA-4B04-A188-CC95B0F082BE}" type="presParOf" srcId="{58A732C1-65E6-4B8D-87D1-99F81CFE9971}" destId="{1710E46D-75A9-4F39-A940-EB5D351CA456}" srcOrd="5" destOrd="0" presId="urn:microsoft.com/office/officeart/2005/8/layout/radial6"/>
    <dgm:cxn modelId="{2278DDF7-237C-46DE-9DAF-15BFF070E6FE}" type="presParOf" srcId="{58A732C1-65E6-4B8D-87D1-99F81CFE9971}" destId="{54FFAB6B-AC75-4CD6-A3E1-8CC5A77953A4}" srcOrd="6" destOrd="0" presId="urn:microsoft.com/office/officeart/2005/8/layout/radial6"/>
    <dgm:cxn modelId="{D30975A6-9C8B-4F79-9382-89ACF9858650}" type="presParOf" srcId="{58A732C1-65E6-4B8D-87D1-99F81CFE9971}" destId="{67953E19-1CF1-47D1-B1DA-1DDC51657733}" srcOrd="7" destOrd="0" presId="urn:microsoft.com/office/officeart/2005/8/layout/radial6"/>
    <dgm:cxn modelId="{4629B5E5-97FB-4DEA-AB28-87974B83DC33}" type="presParOf" srcId="{58A732C1-65E6-4B8D-87D1-99F81CFE9971}" destId="{2E052BD1-5BEB-4DB8-96FC-559AAA7FA0E9}" srcOrd="8" destOrd="0" presId="urn:microsoft.com/office/officeart/2005/8/layout/radial6"/>
    <dgm:cxn modelId="{90E1349C-A3AF-40BB-8B67-B8B77158817B}" type="presParOf" srcId="{58A732C1-65E6-4B8D-87D1-99F81CFE9971}" destId="{6A193C15-65E1-407A-AC24-95DD1B64FB3A}" srcOrd="9" destOrd="0" presId="urn:microsoft.com/office/officeart/2005/8/layout/radial6"/>
    <dgm:cxn modelId="{EBB88996-2FB7-4349-A040-CC56EA1AAE18}" type="presParOf" srcId="{58A732C1-65E6-4B8D-87D1-99F81CFE9971}" destId="{159B59EE-AAD1-4556-AD54-94B7C0899217}" srcOrd="10" destOrd="0" presId="urn:microsoft.com/office/officeart/2005/8/layout/radial6"/>
    <dgm:cxn modelId="{C1B62CF8-9456-4E1C-85F0-E44125476EAC}" type="presParOf" srcId="{58A732C1-65E6-4B8D-87D1-99F81CFE9971}" destId="{84F5E4FA-7ADF-4CA0-A3EB-DBACF5932AB9}" srcOrd="11" destOrd="0" presId="urn:microsoft.com/office/officeart/2005/8/layout/radial6"/>
    <dgm:cxn modelId="{E6373204-11EB-4F68-BD04-5A3A979898EC}" type="presParOf" srcId="{58A732C1-65E6-4B8D-87D1-99F81CFE9971}" destId="{541D9CA3-2676-40B4-8107-B1321C34860D}" srcOrd="12" destOrd="0" presId="urn:microsoft.com/office/officeart/2005/8/layout/radial6"/>
    <dgm:cxn modelId="{E698BB73-D87C-474B-99C1-3DAA32B86EF0}" type="presParOf" srcId="{58A732C1-65E6-4B8D-87D1-99F81CFE9971}" destId="{5B7685C2-393C-43D5-999D-3863ADC348AD}" srcOrd="13" destOrd="0" presId="urn:microsoft.com/office/officeart/2005/8/layout/radial6"/>
    <dgm:cxn modelId="{CDCA8E27-F0D2-4A9A-8BD5-DF13254F53F6}" type="presParOf" srcId="{58A732C1-65E6-4B8D-87D1-99F81CFE9971}" destId="{93FC4A7C-C90F-4CEE-A1E3-ABF4E5655CB0}" srcOrd="14" destOrd="0" presId="urn:microsoft.com/office/officeart/2005/8/layout/radial6"/>
    <dgm:cxn modelId="{C0CA1DAE-9551-4784-9806-3A15EA97E594}" type="presParOf" srcId="{58A732C1-65E6-4B8D-87D1-99F81CFE9971}" destId="{CB424745-468A-47F0-81B6-4D98FBD68F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3" custLinFactNeighborY="-89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</dgm:pt>
    <dgm:pt modelId="{B6FB3302-C321-4533-BEB3-53BEDC72B470}" type="pres">
      <dgm:prSet presAssocID="{EEA8E8BC-2CC6-4A3A-8D55-9353CB84B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</dgm:pt>
    <dgm:pt modelId="{0A95A343-E56B-45B6-97D7-912F5E004DCE}" type="pres">
      <dgm:prSet presAssocID="{0DC2224E-E6FC-4283-BAAA-A6086A80B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50995-52A6-4326-8D84-2820C0F79877}" type="presOf" srcId="{EEA8E8BC-2CC6-4A3A-8D55-9353CB84BF80}" destId="{B6FB3302-C321-4533-BEB3-53BEDC72B470}" srcOrd="0" destOrd="0" presId="urn:microsoft.com/office/officeart/2005/8/layout/vList2"/>
    <dgm:cxn modelId="{5421AF10-C264-4943-B034-6AD9324D9992}" type="presOf" srcId="{0DC2224E-E6FC-4283-BAAA-A6086A80B38B}" destId="{0A95A343-E56B-45B6-97D7-912F5E004DCE}" srcOrd="0" destOrd="0" presId="urn:microsoft.com/office/officeart/2005/8/layout/vList2"/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920D8C96-6B18-43A3-A71F-D6AED4DCB9D2}" type="presOf" srcId="{31E27BE0-F0C4-4676-A014-6CB391320C74}" destId="{160CDD5D-4854-49F0-AE63-E7A9D7D60002}" srcOrd="0" destOrd="0" presId="urn:microsoft.com/office/officeart/2005/8/layout/vList2"/>
    <dgm:cxn modelId="{0540A235-EE02-4E6E-BCAA-D21D5204933E}" type="presOf" srcId="{3DCEB809-B480-45D8-A5BE-674D39A83231}" destId="{5CA698DC-6232-4C1C-AC80-234FDFFE95AF}" srcOrd="0" destOrd="0" presId="urn:microsoft.com/office/officeart/2005/8/layout/vList2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8D9D55F3-2084-4DE9-A4BF-E88965A5AA75}" type="presParOf" srcId="{160CDD5D-4854-49F0-AE63-E7A9D7D60002}" destId="{5CA698DC-6232-4C1C-AC80-234FDFFE95AF}" srcOrd="0" destOrd="0" presId="urn:microsoft.com/office/officeart/2005/8/layout/vList2"/>
    <dgm:cxn modelId="{83E62DA2-AAC8-47FF-B5DF-1E6EF8A27D86}" type="presParOf" srcId="{160CDD5D-4854-49F0-AE63-E7A9D7D60002}" destId="{067512F5-A620-4F28-94C8-FA89D2811851}" srcOrd="1" destOrd="0" presId="urn:microsoft.com/office/officeart/2005/8/layout/vList2"/>
    <dgm:cxn modelId="{B7BBB81D-B0D2-49BA-A28B-1A6D7EAC5AD5}" type="presParOf" srcId="{160CDD5D-4854-49F0-AE63-E7A9D7D60002}" destId="{B6FB3302-C321-4533-BEB3-53BEDC72B470}" srcOrd="2" destOrd="0" presId="urn:microsoft.com/office/officeart/2005/8/layout/vList2"/>
    <dgm:cxn modelId="{99E53CB7-A614-4894-9DB8-D8A911E6A879}" type="presParOf" srcId="{160CDD5D-4854-49F0-AE63-E7A9D7D60002}" destId="{13086E57-6AD6-4462-905D-957A46099E8A}" srcOrd="3" destOrd="0" presId="urn:microsoft.com/office/officeart/2005/8/layout/vList2"/>
    <dgm:cxn modelId="{EF994B9A-B29B-4934-A04B-9EB9158EF38C}" type="presParOf" srcId="{160CDD5D-4854-49F0-AE63-E7A9D7D60002}" destId="{0A95A343-E56B-45B6-97D7-912F5E004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5CC3CA-1FF0-46F9-85A6-5FDB3F65DA7C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86438A7-D241-4CC0-B56D-52062029C62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dirty="0">
            <a:effectLst/>
          </a:endParaRPr>
        </a:p>
      </dgm:t>
    </dgm:pt>
    <dgm:pt modelId="{B80E5A95-6B97-4491-8439-55599BD2B54D}" type="par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F964DD-B1FC-466C-9AA1-C2AFE6A14BD3}" type="sib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8FB05FA-03C6-419C-8291-7343528DD7CF}">
      <dgm:prSet phldrT="[Текст]" custT="1"/>
      <dgm:spPr/>
      <dgm:t>
        <a:bodyPr/>
        <a:lstStyle/>
        <a:p>
          <a:r>
            <a:rPr lang="ru-RU" sz="1200" dirty="0" smtClean="0"/>
            <a:t>ЛНГ-ВМС</a:t>
          </a:r>
          <a:endParaRPr lang="en-US" sz="1200" dirty="0"/>
        </a:p>
      </dgm:t>
    </dgm:pt>
    <dgm:pt modelId="{0FD12B8C-CDEA-4C65-BA27-D423A7CE932A}" type="parTrans" cxnId="{F798038D-7FD2-4EA6-A204-072C6C5A66D2}">
      <dgm:prSet/>
      <dgm:spPr/>
      <dgm:t>
        <a:bodyPr/>
        <a:lstStyle/>
        <a:p>
          <a:endParaRPr lang="en-US"/>
        </a:p>
      </dgm:t>
    </dgm:pt>
    <dgm:pt modelId="{2DF0A639-49BA-4416-A822-ABF68E19BC1F}" type="sibTrans" cxnId="{F798038D-7FD2-4EA6-A204-072C6C5A66D2}">
      <dgm:prSet/>
      <dgm:spPr/>
      <dgm:t>
        <a:bodyPr/>
        <a:lstStyle/>
        <a:p>
          <a:endParaRPr lang="en-US"/>
        </a:p>
      </dgm:t>
    </dgm:pt>
    <dgm:pt modelId="{2FCB7443-5350-4B09-942D-52075081D4B1}">
      <dgm:prSet phldrT="[Текст]" custT="1"/>
      <dgm:spPr/>
      <dgm:t>
        <a:bodyPr/>
        <a:lstStyle/>
        <a:p>
          <a:r>
            <a:rPr lang="ru-RU" sz="1200" smtClean="0"/>
            <a:t>Аналоги ГнРГ</a:t>
          </a:r>
          <a:endParaRPr lang="en-US" sz="1200" dirty="0"/>
        </a:p>
      </dgm:t>
    </dgm:pt>
    <dgm:pt modelId="{3DE62DF8-35A2-4579-9E25-30366797D5A0}" type="parTrans" cxnId="{6FC0165A-58CE-4901-8F92-868744BDB8C6}">
      <dgm:prSet/>
      <dgm:spPr/>
      <dgm:t>
        <a:bodyPr/>
        <a:lstStyle/>
        <a:p>
          <a:endParaRPr lang="en-US"/>
        </a:p>
      </dgm:t>
    </dgm:pt>
    <dgm:pt modelId="{A7BB410D-D6A8-441A-8B90-403358A8A234}" type="sibTrans" cxnId="{6FC0165A-58CE-4901-8F92-868744BDB8C6}">
      <dgm:prSet/>
      <dgm:spPr/>
      <dgm:t>
        <a:bodyPr/>
        <a:lstStyle/>
        <a:p>
          <a:endParaRPr lang="en-US"/>
        </a:p>
      </dgm:t>
    </dgm:pt>
    <dgm:pt modelId="{754F8D12-A482-4A89-A8D7-81FC0271BBED}">
      <dgm:prSet phldrT="[Текст]" custT="1"/>
      <dgm:spPr/>
      <dgm:t>
        <a:bodyPr/>
        <a:lstStyle/>
        <a:p>
          <a:r>
            <a:rPr lang="ru-RU" sz="1200" dirty="0" smtClean="0"/>
            <a:t>КОК</a:t>
          </a:r>
          <a:endParaRPr lang="en-US" sz="1200" dirty="0"/>
        </a:p>
      </dgm:t>
    </dgm:pt>
    <dgm:pt modelId="{42897512-020B-4A6E-B88F-9703C0E94530}" type="parTrans" cxnId="{8D86BF15-9D14-4468-BD82-36C77C3548AE}">
      <dgm:prSet/>
      <dgm:spPr/>
      <dgm:t>
        <a:bodyPr/>
        <a:lstStyle/>
        <a:p>
          <a:endParaRPr lang="en-US"/>
        </a:p>
      </dgm:t>
    </dgm:pt>
    <dgm:pt modelId="{5551DD76-366A-45AC-A4E6-5A14D9D76351}" type="sibTrans" cxnId="{8D86BF15-9D14-4468-BD82-36C77C3548AE}">
      <dgm:prSet/>
      <dgm:spPr/>
      <dgm:t>
        <a:bodyPr/>
        <a:lstStyle/>
        <a:p>
          <a:endParaRPr lang="en-US"/>
        </a:p>
      </dgm:t>
    </dgm:pt>
    <dgm:pt modelId="{B5D4F41E-4834-48E1-B1D6-E0CDD2B170B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200" b="1" smtClean="0">
              <a:solidFill>
                <a:schemeClr val="bg1"/>
              </a:solidFill>
            </a:rPr>
            <a:t>Улипристала </a:t>
          </a:r>
          <a:r>
            <a:rPr lang="ru-RU" sz="1200" b="1" dirty="0" smtClean="0">
              <a:solidFill>
                <a:schemeClr val="bg1"/>
              </a:solidFill>
            </a:rPr>
            <a:t>ацетат</a:t>
          </a:r>
          <a:endParaRPr lang="en-US" sz="1200" b="1" dirty="0">
            <a:solidFill>
              <a:schemeClr val="bg1"/>
            </a:solidFill>
          </a:endParaRPr>
        </a:p>
      </dgm:t>
    </dgm:pt>
    <dgm:pt modelId="{C59AFC1B-58E8-43E1-A0BC-C7438CDEEB2C}" type="parTrans" cxnId="{2D1BCD76-09B2-4B67-961D-A126CCC30FF3}">
      <dgm:prSet/>
      <dgm:spPr/>
      <dgm:t>
        <a:bodyPr/>
        <a:lstStyle/>
        <a:p>
          <a:endParaRPr lang="en-US"/>
        </a:p>
      </dgm:t>
    </dgm:pt>
    <dgm:pt modelId="{310A31FC-57A9-48CC-B098-5A274A5F3599}" type="sibTrans" cxnId="{2D1BCD76-09B2-4B67-961D-A126CCC30FF3}">
      <dgm:prSet/>
      <dgm:spPr/>
      <dgm:t>
        <a:bodyPr/>
        <a:lstStyle/>
        <a:p>
          <a:endParaRPr lang="en-US"/>
        </a:p>
      </dgm:t>
    </dgm:pt>
    <dgm:pt modelId="{ED828DA1-5014-4875-A798-60703A2933CC}">
      <dgm:prSet phldrT="[Текст]" custT="1"/>
      <dgm:spPr/>
      <dgm:t>
        <a:bodyPr/>
        <a:lstStyle/>
        <a:p>
          <a:r>
            <a:rPr lang="ru-RU" sz="1200" smtClean="0"/>
            <a:t>Диеногест</a:t>
          </a:r>
          <a:endParaRPr lang="en-US" sz="1200" dirty="0"/>
        </a:p>
      </dgm:t>
    </dgm:pt>
    <dgm:pt modelId="{A6FF8B07-29C4-4153-97FD-CE4D63F1D58A}" type="parTrans" cxnId="{0FBA2249-65C2-492E-AB67-6B4D40ED5520}">
      <dgm:prSet/>
      <dgm:spPr/>
      <dgm:t>
        <a:bodyPr/>
        <a:lstStyle/>
        <a:p>
          <a:endParaRPr lang="en-US"/>
        </a:p>
      </dgm:t>
    </dgm:pt>
    <dgm:pt modelId="{7E02918A-0320-43B0-BC6F-0E0613432F6C}" type="sibTrans" cxnId="{0FBA2249-65C2-492E-AB67-6B4D40ED5520}">
      <dgm:prSet/>
      <dgm:spPr/>
      <dgm:t>
        <a:bodyPr/>
        <a:lstStyle/>
        <a:p>
          <a:endParaRPr lang="en-US"/>
        </a:p>
      </dgm:t>
    </dgm:pt>
    <dgm:pt modelId="{58A732C1-65E6-4B8D-87D1-99F81CFE9971}" type="pres">
      <dgm:prSet presAssocID="{985CC3CA-1FF0-46F9-85A6-5FDB3F65D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1D81C-E196-4679-A872-EEA59EBF534C}" type="pres">
      <dgm:prSet presAssocID="{A86438A7-D241-4CC0-B56D-52062029C620}" presName="centerShape" presStyleLbl="node0" presStyleIdx="0" presStyleCnt="1"/>
      <dgm:spPr/>
      <dgm:t>
        <a:bodyPr/>
        <a:lstStyle/>
        <a:p>
          <a:endParaRPr lang="en-US"/>
        </a:p>
      </dgm:t>
    </dgm:pt>
    <dgm:pt modelId="{FD9C0573-791C-47F3-A503-82E9B0A19EAB}" type="pres">
      <dgm:prSet presAssocID="{754F8D12-A482-4A89-A8D7-81FC0271B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E857-C49A-4BEC-8A75-2B19587DC22C}" type="pres">
      <dgm:prSet presAssocID="{754F8D12-A482-4A89-A8D7-81FC0271BBED}" presName="dummy" presStyleCnt="0"/>
      <dgm:spPr/>
    </dgm:pt>
    <dgm:pt modelId="{7B906BC2-1C44-4B1E-833F-C0AA1FD1CF8A}" type="pres">
      <dgm:prSet presAssocID="{5551DD76-366A-45AC-A4E6-5A14D9D76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A347A2-7897-4E4C-B892-9CF7A40979A5}" type="pres">
      <dgm:prSet presAssocID="{B5D4F41E-4834-48E1-B1D6-E0CDD2B1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0E46D-75A9-4F39-A940-EB5D351CA456}" type="pres">
      <dgm:prSet presAssocID="{B5D4F41E-4834-48E1-B1D6-E0CDD2B170BC}" presName="dummy" presStyleCnt="0"/>
      <dgm:spPr/>
    </dgm:pt>
    <dgm:pt modelId="{54FFAB6B-AC75-4CD6-A3E1-8CC5A77953A4}" type="pres">
      <dgm:prSet presAssocID="{310A31FC-57A9-48CC-B098-5A274A5F359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953E19-1CF1-47D1-B1DA-1DDC51657733}" type="pres">
      <dgm:prSet presAssocID="{88FB05FA-03C6-419C-8291-7343528DD7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2BD1-5BEB-4DB8-96FC-559AAA7FA0E9}" type="pres">
      <dgm:prSet presAssocID="{88FB05FA-03C6-419C-8291-7343528DD7CF}" presName="dummy" presStyleCnt="0"/>
      <dgm:spPr/>
    </dgm:pt>
    <dgm:pt modelId="{6A193C15-65E1-407A-AC24-95DD1B64FB3A}" type="pres">
      <dgm:prSet presAssocID="{2DF0A639-49BA-4416-A822-ABF68E19BC1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B59EE-AAD1-4556-AD54-94B7C0899217}" type="pres">
      <dgm:prSet presAssocID="{ED828DA1-5014-4875-A798-60703A293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E4FA-7ADF-4CA0-A3EB-DBACF5932AB9}" type="pres">
      <dgm:prSet presAssocID="{ED828DA1-5014-4875-A798-60703A2933CC}" presName="dummy" presStyleCnt="0"/>
      <dgm:spPr/>
    </dgm:pt>
    <dgm:pt modelId="{541D9CA3-2676-40B4-8107-B1321C34860D}" type="pres">
      <dgm:prSet presAssocID="{7E02918A-0320-43B0-BC6F-0E0613432F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7685C2-393C-43D5-999D-3863ADC348AD}" type="pres">
      <dgm:prSet presAssocID="{2FCB7443-5350-4B09-942D-52075081D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4A7C-C90F-4CEE-A1E3-ABF4E5655CB0}" type="pres">
      <dgm:prSet presAssocID="{2FCB7443-5350-4B09-942D-52075081D4B1}" presName="dummy" presStyleCnt="0"/>
      <dgm:spPr/>
    </dgm:pt>
    <dgm:pt modelId="{CB424745-468A-47F0-81B6-4D98FBD68F56}" type="pres">
      <dgm:prSet presAssocID="{A7BB410D-D6A8-441A-8B90-403358A8A23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BB7117F-74AF-45C9-B828-E753285E3AEB}" type="presOf" srcId="{ED828DA1-5014-4875-A798-60703A2933CC}" destId="{159B59EE-AAD1-4556-AD54-94B7C0899217}" srcOrd="0" destOrd="0" presId="urn:microsoft.com/office/officeart/2005/8/layout/radial6"/>
    <dgm:cxn modelId="{6FC0165A-58CE-4901-8F92-868744BDB8C6}" srcId="{A86438A7-D241-4CC0-B56D-52062029C620}" destId="{2FCB7443-5350-4B09-942D-52075081D4B1}" srcOrd="4" destOrd="0" parTransId="{3DE62DF8-35A2-4579-9E25-30366797D5A0}" sibTransId="{A7BB410D-D6A8-441A-8B90-403358A8A234}"/>
    <dgm:cxn modelId="{2D1BCD76-09B2-4B67-961D-A126CCC30FF3}" srcId="{A86438A7-D241-4CC0-B56D-52062029C620}" destId="{B5D4F41E-4834-48E1-B1D6-E0CDD2B170BC}" srcOrd="1" destOrd="0" parTransId="{C59AFC1B-58E8-43E1-A0BC-C7438CDEEB2C}" sibTransId="{310A31FC-57A9-48CC-B098-5A274A5F3599}"/>
    <dgm:cxn modelId="{F798038D-7FD2-4EA6-A204-072C6C5A66D2}" srcId="{A86438A7-D241-4CC0-B56D-52062029C620}" destId="{88FB05FA-03C6-419C-8291-7343528DD7CF}" srcOrd="2" destOrd="0" parTransId="{0FD12B8C-CDEA-4C65-BA27-D423A7CE932A}" sibTransId="{2DF0A639-49BA-4416-A822-ABF68E19BC1F}"/>
    <dgm:cxn modelId="{C1630CBD-71F7-4356-A200-E46FA4918254}" type="presOf" srcId="{A7BB410D-D6A8-441A-8B90-403358A8A234}" destId="{CB424745-468A-47F0-81B6-4D98FBD68F56}" srcOrd="0" destOrd="0" presId="urn:microsoft.com/office/officeart/2005/8/layout/radial6"/>
    <dgm:cxn modelId="{BE16EA64-1499-40DA-815D-AC1CE43EAD72}" type="presOf" srcId="{7E02918A-0320-43B0-BC6F-0E0613432F6C}" destId="{541D9CA3-2676-40B4-8107-B1321C34860D}" srcOrd="0" destOrd="0" presId="urn:microsoft.com/office/officeart/2005/8/layout/radial6"/>
    <dgm:cxn modelId="{EA3AD7D2-FDC1-42AA-810F-4C5C47102E7D}" type="presOf" srcId="{310A31FC-57A9-48CC-B098-5A274A5F3599}" destId="{54FFAB6B-AC75-4CD6-A3E1-8CC5A77953A4}" srcOrd="0" destOrd="0" presId="urn:microsoft.com/office/officeart/2005/8/layout/radial6"/>
    <dgm:cxn modelId="{86E37DA1-6978-40EE-BF41-0B6F1B6EA57C}" type="presOf" srcId="{754F8D12-A482-4A89-A8D7-81FC0271BBED}" destId="{FD9C0573-791C-47F3-A503-82E9B0A19EAB}" srcOrd="0" destOrd="0" presId="urn:microsoft.com/office/officeart/2005/8/layout/radial6"/>
    <dgm:cxn modelId="{54F48836-6F28-48FF-A73B-1DB0AD4C621A}" type="presOf" srcId="{5551DD76-366A-45AC-A4E6-5A14D9D76351}" destId="{7B906BC2-1C44-4B1E-833F-C0AA1FD1CF8A}" srcOrd="0" destOrd="0" presId="urn:microsoft.com/office/officeart/2005/8/layout/radial6"/>
    <dgm:cxn modelId="{E70B6AE6-71ED-4C0B-A361-2F645E23D339}" type="presOf" srcId="{2FCB7443-5350-4B09-942D-52075081D4B1}" destId="{5B7685C2-393C-43D5-999D-3863ADC348AD}" srcOrd="0" destOrd="0" presId="urn:microsoft.com/office/officeart/2005/8/layout/radial6"/>
    <dgm:cxn modelId="{FEEA20C7-59E1-4EF5-95D6-AD4822A2291C}" srcId="{985CC3CA-1FF0-46F9-85A6-5FDB3F65DA7C}" destId="{A86438A7-D241-4CC0-B56D-52062029C620}" srcOrd="0" destOrd="0" parTransId="{B80E5A95-6B97-4491-8439-55599BD2B54D}" sibTransId="{6AF964DD-B1FC-466C-9AA1-C2AFE6A14BD3}"/>
    <dgm:cxn modelId="{0FBA2249-65C2-492E-AB67-6B4D40ED5520}" srcId="{A86438A7-D241-4CC0-B56D-52062029C620}" destId="{ED828DA1-5014-4875-A798-60703A2933CC}" srcOrd="3" destOrd="0" parTransId="{A6FF8B07-29C4-4153-97FD-CE4D63F1D58A}" sibTransId="{7E02918A-0320-43B0-BC6F-0E0613432F6C}"/>
    <dgm:cxn modelId="{B1307EEB-67EB-446D-84A9-851F4EE853D5}" type="presOf" srcId="{2DF0A639-49BA-4416-A822-ABF68E19BC1F}" destId="{6A193C15-65E1-407A-AC24-95DD1B64FB3A}" srcOrd="0" destOrd="0" presId="urn:microsoft.com/office/officeart/2005/8/layout/radial6"/>
    <dgm:cxn modelId="{3FBA3AD9-D797-4A66-AB5C-D1ACE5A03C4F}" type="presOf" srcId="{B5D4F41E-4834-48E1-B1D6-E0CDD2B170BC}" destId="{BAA347A2-7897-4E4C-B892-9CF7A40979A5}" srcOrd="0" destOrd="0" presId="urn:microsoft.com/office/officeart/2005/8/layout/radial6"/>
    <dgm:cxn modelId="{E0E7D19F-5229-4135-AED2-F930466E8901}" type="presOf" srcId="{A86438A7-D241-4CC0-B56D-52062029C620}" destId="{D2E1D81C-E196-4679-A872-EEA59EBF534C}" srcOrd="0" destOrd="0" presId="urn:microsoft.com/office/officeart/2005/8/layout/radial6"/>
    <dgm:cxn modelId="{7E7CF1B1-19AE-4C75-81F6-03180EC80B47}" type="presOf" srcId="{985CC3CA-1FF0-46F9-85A6-5FDB3F65DA7C}" destId="{58A732C1-65E6-4B8D-87D1-99F81CFE9971}" srcOrd="0" destOrd="0" presId="urn:microsoft.com/office/officeart/2005/8/layout/radial6"/>
    <dgm:cxn modelId="{5A769E8E-AC6C-4350-BD41-6BB0337BEB70}" type="presOf" srcId="{88FB05FA-03C6-419C-8291-7343528DD7CF}" destId="{67953E19-1CF1-47D1-B1DA-1DDC51657733}" srcOrd="0" destOrd="0" presId="urn:microsoft.com/office/officeart/2005/8/layout/radial6"/>
    <dgm:cxn modelId="{8D86BF15-9D14-4468-BD82-36C77C3548AE}" srcId="{A86438A7-D241-4CC0-B56D-52062029C620}" destId="{754F8D12-A482-4A89-A8D7-81FC0271BBED}" srcOrd="0" destOrd="0" parTransId="{42897512-020B-4A6E-B88F-9703C0E94530}" sibTransId="{5551DD76-366A-45AC-A4E6-5A14D9D76351}"/>
    <dgm:cxn modelId="{670381A8-77C2-4C66-8B17-08EF6BAFFD62}" type="presParOf" srcId="{58A732C1-65E6-4B8D-87D1-99F81CFE9971}" destId="{D2E1D81C-E196-4679-A872-EEA59EBF534C}" srcOrd="0" destOrd="0" presId="urn:microsoft.com/office/officeart/2005/8/layout/radial6"/>
    <dgm:cxn modelId="{6A818E42-52DA-4916-A476-EB987EEE0316}" type="presParOf" srcId="{58A732C1-65E6-4B8D-87D1-99F81CFE9971}" destId="{FD9C0573-791C-47F3-A503-82E9B0A19EAB}" srcOrd="1" destOrd="0" presId="urn:microsoft.com/office/officeart/2005/8/layout/radial6"/>
    <dgm:cxn modelId="{31374960-3D93-4B8D-BABE-8659EB088898}" type="presParOf" srcId="{58A732C1-65E6-4B8D-87D1-99F81CFE9971}" destId="{F1ACE857-C49A-4BEC-8A75-2B19587DC22C}" srcOrd="2" destOrd="0" presId="urn:microsoft.com/office/officeart/2005/8/layout/radial6"/>
    <dgm:cxn modelId="{10F559FD-7A5B-4E7D-8BF7-3BBCD4CC779A}" type="presParOf" srcId="{58A732C1-65E6-4B8D-87D1-99F81CFE9971}" destId="{7B906BC2-1C44-4B1E-833F-C0AA1FD1CF8A}" srcOrd="3" destOrd="0" presId="urn:microsoft.com/office/officeart/2005/8/layout/radial6"/>
    <dgm:cxn modelId="{E484FC9D-2A04-4E03-BB66-81BF6A14515D}" type="presParOf" srcId="{58A732C1-65E6-4B8D-87D1-99F81CFE9971}" destId="{BAA347A2-7897-4E4C-B892-9CF7A40979A5}" srcOrd="4" destOrd="0" presId="urn:microsoft.com/office/officeart/2005/8/layout/radial6"/>
    <dgm:cxn modelId="{169CF685-9188-4EC6-8BEA-E029B76668A0}" type="presParOf" srcId="{58A732C1-65E6-4B8D-87D1-99F81CFE9971}" destId="{1710E46D-75A9-4F39-A940-EB5D351CA456}" srcOrd="5" destOrd="0" presId="urn:microsoft.com/office/officeart/2005/8/layout/radial6"/>
    <dgm:cxn modelId="{FC027F4C-A78B-41B2-9810-5B1C4F4869C2}" type="presParOf" srcId="{58A732C1-65E6-4B8D-87D1-99F81CFE9971}" destId="{54FFAB6B-AC75-4CD6-A3E1-8CC5A77953A4}" srcOrd="6" destOrd="0" presId="urn:microsoft.com/office/officeart/2005/8/layout/radial6"/>
    <dgm:cxn modelId="{FB8BFE19-8AEE-470B-914C-D3E483A7CB0A}" type="presParOf" srcId="{58A732C1-65E6-4B8D-87D1-99F81CFE9971}" destId="{67953E19-1CF1-47D1-B1DA-1DDC51657733}" srcOrd="7" destOrd="0" presId="urn:microsoft.com/office/officeart/2005/8/layout/radial6"/>
    <dgm:cxn modelId="{8099FDEC-8C08-4D33-A25E-2262E120BED7}" type="presParOf" srcId="{58A732C1-65E6-4B8D-87D1-99F81CFE9971}" destId="{2E052BD1-5BEB-4DB8-96FC-559AAA7FA0E9}" srcOrd="8" destOrd="0" presId="urn:microsoft.com/office/officeart/2005/8/layout/radial6"/>
    <dgm:cxn modelId="{9B10AC50-4A1B-462B-94C4-73D63C281529}" type="presParOf" srcId="{58A732C1-65E6-4B8D-87D1-99F81CFE9971}" destId="{6A193C15-65E1-407A-AC24-95DD1B64FB3A}" srcOrd="9" destOrd="0" presId="urn:microsoft.com/office/officeart/2005/8/layout/radial6"/>
    <dgm:cxn modelId="{EF428267-D69C-439E-AE9C-63CC04AC9AD5}" type="presParOf" srcId="{58A732C1-65E6-4B8D-87D1-99F81CFE9971}" destId="{159B59EE-AAD1-4556-AD54-94B7C0899217}" srcOrd="10" destOrd="0" presId="urn:microsoft.com/office/officeart/2005/8/layout/radial6"/>
    <dgm:cxn modelId="{A7458665-FAE4-451E-A20B-427857E63469}" type="presParOf" srcId="{58A732C1-65E6-4B8D-87D1-99F81CFE9971}" destId="{84F5E4FA-7ADF-4CA0-A3EB-DBACF5932AB9}" srcOrd="11" destOrd="0" presId="urn:microsoft.com/office/officeart/2005/8/layout/radial6"/>
    <dgm:cxn modelId="{5972F804-8CF1-49C4-AD93-38FC6AC2585E}" type="presParOf" srcId="{58A732C1-65E6-4B8D-87D1-99F81CFE9971}" destId="{541D9CA3-2676-40B4-8107-B1321C34860D}" srcOrd="12" destOrd="0" presId="urn:microsoft.com/office/officeart/2005/8/layout/radial6"/>
    <dgm:cxn modelId="{EC0F0B09-5488-4751-81F8-A399BBF4F5E5}" type="presParOf" srcId="{58A732C1-65E6-4B8D-87D1-99F81CFE9971}" destId="{5B7685C2-393C-43D5-999D-3863ADC348AD}" srcOrd="13" destOrd="0" presId="urn:microsoft.com/office/officeart/2005/8/layout/radial6"/>
    <dgm:cxn modelId="{B1AE87AE-7AFB-4777-9936-0163E9A2B878}" type="presParOf" srcId="{58A732C1-65E6-4B8D-87D1-99F81CFE9971}" destId="{93FC4A7C-C90F-4CEE-A1E3-ABF4E5655CB0}" srcOrd="14" destOrd="0" presId="urn:microsoft.com/office/officeart/2005/8/layout/radial6"/>
    <dgm:cxn modelId="{4B5034B1-7A62-44A4-BF83-EFF1BBC07F0A}" type="presParOf" srcId="{58A732C1-65E6-4B8D-87D1-99F81CFE9971}" destId="{CB424745-468A-47F0-81B6-4D98FBD68F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3" custLinFactNeighborY="-89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</dgm:pt>
    <dgm:pt modelId="{B6FB3302-C321-4533-BEB3-53BEDC72B470}" type="pres">
      <dgm:prSet presAssocID="{EEA8E8BC-2CC6-4A3A-8D55-9353CB84B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</dgm:pt>
    <dgm:pt modelId="{0A95A343-E56B-45B6-97D7-912F5E004DCE}" type="pres">
      <dgm:prSet presAssocID="{0DC2224E-E6FC-4283-BAAA-A6086A80B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F66FA-B805-4903-8759-04C8CA895063}" type="presOf" srcId="{0DC2224E-E6FC-4283-BAAA-A6086A80B38B}" destId="{0A95A343-E56B-45B6-97D7-912F5E004DCE}" srcOrd="0" destOrd="0" presId="urn:microsoft.com/office/officeart/2005/8/layout/vList2"/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BD18096C-CE8B-4902-8302-65A067E38309}" type="presOf" srcId="{3DCEB809-B480-45D8-A5BE-674D39A83231}" destId="{5CA698DC-6232-4C1C-AC80-234FDFFE95AF}" srcOrd="0" destOrd="0" presId="urn:microsoft.com/office/officeart/2005/8/layout/vList2"/>
    <dgm:cxn modelId="{46625B2D-3F6F-47C8-9819-82C9638739DF}" type="presOf" srcId="{31E27BE0-F0C4-4676-A014-6CB391320C74}" destId="{160CDD5D-4854-49F0-AE63-E7A9D7D60002}" srcOrd="0" destOrd="0" presId="urn:microsoft.com/office/officeart/2005/8/layout/vList2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3E7354B4-CC34-4408-985D-EF8221D1611D}" type="presOf" srcId="{EEA8E8BC-2CC6-4A3A-8D55-9353CB84BF80}" destId="{B6FB3302-C321-4533-BEB3-53BEDC72B470}" srcOrd="0" destOrd="0" presId="urn:microsoft.com/office/officeart/2005/8/layout/vList2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6D0DDFED-4D30-4F45-BE0C-143AB67D60B9}" type="presParOf" srcId="{160CDD5D-4854-49F0-AE63-E7A9D7D60002}" destId="{5CA698DC-6232-4C1C-AC80-234FDFFE95AF}" srcOrd="0" destOrd="0" presId="urn:microsoft.com/office/officeart/2005/8/layout/vList2"/>
    <dgm:cxn modelId="{272774B0-5E30-4BB6-8623-942CCC39B10C}" type="presParOf" srcId="{160CDD5D-4854-49F0-AE63-E7A9D7D60002}" destId="{067512F5-A620-4F28-94C8-FA89D2811851}" srcOrd="1" destOrd="0" presId="urn:microsoft.com/office/officeart/2005/8/layout/vList2"/>
    <dgm:cxn modelId="{63DCD0A4-4101-4DE4-B6AA-34A65282E70B}" type="presParOf" srcId="{160CDD5D-4854-49F0-AE63-E7A9D7D60002}" destId="{B6FB3302-C321-4533-BEB3-53BEDC72B470}" srcOrd="2" destOrd="0" presId="urn:microsoft.com/office/officeart/2005/8/layout/vList2"/>
    <dgm:cxn modelId="{C3DD7B0D-244C-4F3A-B65A-490F240C8825}" type="presParOf" srcId="{160CDD5D-4854-49F0-AE63-E7A9D7D60002}" destId="{13086E57-6AD6-4462-905D-957A46099E8A}" srcOrd="3" destOrd="0" presId="urn:microsoft.com/office/officeart/2005/8/layout/vList2"/>
    <dgm:cxn modelId="{70F944D5-1E07-452F-82CC-A303137AB7B7}" type="presParOf" srcId="{160CDD5D-4854-49F0-AE63-E7A9D7D60002}" destId="{0A95A343-E56B-45B6-97D7-912F5E004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5CC3CA-1FF0-46F9-85A6-5FDB3F65DA7C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86438A7-D241-4CC0-B56D-52062029C62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dirty="0">
            <a:effectLst/>
          </a:endParaRPr>
        </a:p>
      </dgm:t>
    </dgm:pt>
    <dgm:pt modelId="{B80E5A95-6B97-4491-8439-55599BD2B54D}" type="par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AF964DD-B1FC-466C-9AA1-C2AFE6A14BD3}" type="sibTrans" cxnId="{FEEA20C7-59E1-4EF5-95D6-AD4822A2291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8FB05FA-03C6-419C-8291-7343528DD7C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ЛНГ-ВМС</a:t>
          </a:r>
          <a:endParaRPr lang="en-US" sz="1800" b="1" dirty="0">
            <a:solidFill>
              <a:schemeClr val="bg1"/>
            </a:solidFill>
          </a:endParaRPr>
        </a:p>
      </dgm:t>
    </dgm:pt>
    <dgm:pt modelId="{0FD12B8C-CDEA-4C65-BA27-D423A7CE932A}" type="parTrans" cxnId="{F798038D-7FD2-4EA6-A204-072C6C5A66D2}">
      <dgm:prSet/>
      <dgm:spPr/>
      <dgm:t>
        <a:bodyPr/>
        <a:lstStyle/>
        <a:p>
          <a:endParaRPr lang="en-US"/>
        </a:p>
      </dgm:t>
    </dgm:pt>
    <dgm:pt modelId="{2DF0A639-49BA-4416-A822-ABF68E19BC1F}" type="sibTrans" cxnId="{F798038D-7FD2-4EA6-A204-072C6C5A66D2}">
      <dgm:prSet/>
      <dgm:spPr/>
      <dgm:t>
        <a:bodyPr/>
        <a:lstStyle/>
        <a:p>
          <a:endParaRPr lang="en-US"/>
        </a:p>
      </dgm:t>
    </dgm:pt>
    <dgm:pt modelId="{2FCB7443-5350-4B09-942D-52075081D4B1}">
      <dgm:prSet phldrT="[Текст]" custT="1"/>
      <dgm:spPr/>
      <dgm:t>
        <a:bodyPr/>
        <a:lstStyle/>
        <a:p>
          <a:r>
            <a:rPr lang="ru-RU" sz="1200" smtClean="0"/>
            <a:t>Аналоги ГнРГ</a:t>
          </a:r>
          <a:endParaRPr lang="en-US" sz="1200" dirty="0"/>
        </a:p>
      </dgm:t>
    </dgm:pt>
    <dgm:pt modelId="{3DE62DF8-35A2-4579-9E25-30366797D5A0}" type="parTrans" cxnId="{6FC0165A-58CE-4901-8F92-868744BDB8C6}">
      <dgm:prSet/>
      <dgm:spPr/>
      <dgm:t>
        <a:bodyPr/>
        <a:lstStyle/>
        <a:p>
          <a:endParaRPr lang="en-US"/>
        </a:p>
      </dgm:t>
    </dgm:pt>
    <dgm:pt modelId="{A7BB410D-D6A8-441A-8B90-403358A8A234}" type="sibTrans" cxnId="{6FC0165A-58CE-4901-8F92-868744BDB8C6}">
      <dgm:prSet/>
      <dgm:spPr/>
      <dgm:t>
        <a:bodyPr/>
        <a:lstStyle/>
        <a:p>
          <a:endParaRPr lang="en-US"/>
        </a:p>
      </dgm:t>
    </dgm:pt>
    <dgm:pt modelId="{754F8D12-A482-4A89-A8D7-81FC0271BBED}">
      <dgm:prSet phldrT="[Текст]" custT="1"/>
      <dgm:spPr/>
      <dgm:t>
        <a:bodyPr/>
        <a:lstStyle/>
        <a:p>
          <a:r>
            <a:rPr lang="ru-RU" sz="1200" dirty="0" smtClean="0"/>
            <a:t>КОК</a:t>
          </a:r>
          <a:endParaRPr lang="en-US" sz="1200" dirty="0"/>
        </a:p>
      </dgm:t>
    </dgm:pt>
    <dgm:pt modelId="{42897512-020B-4A6E-B88F-9703C0E94530}" type="parTrans" cxnId="{8D86BF15-9D14-4468-BD82-36C77C3548AE}">
      <dgm:prSet/>
      <dgm:spPr/>
      <dgm:t>
        <a:bodyPr/>
        <a:lstStyle/>
        <a:p>
          <a:endParaRPr lang="en-US"/>
        </a:p>
      </dgm:t>
    </dgm:pt>
    <dgm:pt modelId="{5551DD76-366A-45AC-A4E6-5A14D9D76351}" type="sibTrans" cxnId="{8D86BF15-9D14-4468-BD82-36C77C3548AE}">
      <dgm:prSet/>
      <dgm:spPr/>
      <dgm:t>
        <a:bodyPr/>
        <a:lstStyle/>
        <a:p>
          <a:endParaRPr lang="en-US"/>
        </a:p>
      </dgm:t>
    </dgm:pt>
    <dgm:pt modelId="{B5D4F41E-4834-48E1-B1D6-E0CDD2B170BC}">
      <dgm:prSet phldrT="[Текст]" custT="1"/>
      <dgm:spPr/>
      <dgm:t>
        <a:bodyPr/>
        <a:lstStyle/>
        <a:p>
          <a:r>
            <a:rPr lang="ru-RU" sz="1200" smtClean="0"/>
            <a:t>Улипристала </a:t>
          </a:r>
          <a:r>
            <a:rPr lang="ru-RU" sz="1200" dirty="0" smtClean="0"/>
            <a:t>ацетат</a:t>
          </a:r>
          <a:endParaRPr lang="en-US" sz="1200" dirty="0"/>
        </a:p>
      </dgm:t>
    </dgm:pt>
    <dgm:pt modelId="{C59AFC1B-58E8-43E1-A0BC-C7438CDEEB2C}" type="parTrans" cxnId="{2D1BCD76-09B2-4B67-961D-A126CCC30FF3}">
      <dgm:prSet/>
      <dgm:spPr/>
      <dgm:t>
        <a:bodyPr/>
        <a:lstStyle/>
        <a:p>
          <a:endParaRPr lang="en-US"/>
        </a:p>
      </dgm:t>
    </dgm:pt>
    <dgm:pt modelId="{310A31FC-57A9-48CC-B098-5A274A5F3599}" type="sibTrans" cxnId="{2D1BCD76-09B2-4B67-961D-A126CCC30FF3}">
      <dgm:prSet/>
      <dgm:spPr/>
      <dgm:t>
        <a:bodyPr/>
        <a:lstStyle/>
        <a:p>
          <a:endParaRPr lang="en-US"/>
        </a:p>
      </dgm:t>
    </dgm:pt>
    <dgm:pt modelId="{ED828DA1-5014-4875-A798-60703A2933CC}">
      <dgm:prSet phldrT="[Текст]" custT="1"/>
      <dgm:spPr/>
      <dgm:t>
        <a:bodyPr/>
        <a:lstStyle/>
        <a:p>
          <a:r>
            <a:rPr lang="ru-RU" sz="1200" smtClean="0"/>
            <a:t>Диеногест</a:t>
          </a:r>
          <a:endParaRPr lang="en-US" sz="1200" dirty="0"/>
        </a:p>
      </dgm:t>
    </dgm:pt>
    <dgm:pt modelId="{A6FF8B07-29C4-4153-97FD-CE4D63F1D58A}" type="parTrans" cxnId="{0FBA2249-65C2-492E-AB67-6B4D40ED5520}">
      <dgm:prSet/>
      <dgm:spPr/>
      <dgm:t>
        <a:bodyPr/>
        <a:lstStyle/>
        <a:p>
          <a:endParaRPr lang="en-US"/>
        </a:p>
      </dgm:t>
    </dgm:pt>
    <dgm:pt modelId="{7E02918A-0320-43B0-BC6F-0E0613432F6C}" type="sibTrans" cxnId="{0FBA2249-65C2-492E-AB67-6B4D40ED5520}">
      <dgm:prSet/>
      <dgm:spPr/>
      <dgm:t>
        <a:bodyPr/>
        <a:lstStyle/>
        <a:p>
          <a:endParaRPr lang="en-US"/>
        </a:p>
      </dgm:t>
    </dgm:pt>
    <dgm:pt modelId="{58A732C1-65E6-4B8D-87D1-99F81CFE9971}" type="pres">
      <dgm:prSet presAssocID="{985CC3CA-1FF0-46F9-85A6-5FDB3F65D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1D81C-E196-4679-A872-EEA59EBF534C}" type="pres">
      <dgm:prSet presAssocID="{A86438A7-D241-4CC0-B56D-52062029C620}" presName="centerShape" presStyleLbl="node0" presStyleIdx="0" presStyleCnt="1"/>
      <dgm:spPr/>
      <dgm:t>
        <a:bodyPr/>
        <a:lstStyle/>
        <a:p>
          <a:endParaRPr lang="en-US"/>
        </a:p>
      </dgm:t>
    </dgm:pt>
    <dgm:pt modelId="{FD9C0573-791C-47F3-A503-82E9B0A19EAB}" type="pres">
      <dgm:prSet presAssocID="{754F8D12-A482-4A89-A8D7-81FC0271BB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E857-C49A-4BEC-8A75-2B19587DC22C}" type="pres">
      <dgm:prSet presAssocID="{754F8D12-A482-4A89-A8D7-81FC0271BBED}" presName="dummy" presStyleCnt="0"/>
      <dgm:spPr/>
    </dgm:pt>
    <dgm:pt modelId="{7B906BC2-1C44-4B1E-833F-C0AA1FD1CF8A}" type="pres">
      <dgm:prSet presAssocID="{5551DD76-366A-45AC-A4E6-5A14D9D76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A347A2-7897-4E4C-B892-9CF7A40979A5}" type="pres">
      <dgm:prSet presAssocID="{B5D4F41E-4834-48E1-B1D6-E0CDD2B1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0E46D-75A9-4F39-A940-EB5D351CA456}" type="pres">
      <dgm:prSet presAssocID="{B5D4F41E-4834-48E1-B1D6-E0CDD2B170BC}" presName="dummy" presStyleCnt="0"/>
      <dgm:spPr/>
    </dgm:pt>
    <dgm:pt modelId="{54FFAB6B-AC75-4CD6-A3E1-8CC5A77953A4}" type="pres">
      <dgm:prSet presAssocID="{310A31FC-57A9-48CC-B098-5A274A5F359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953E19-1CF1-47D1-B1DA-1DDC51657733}" type="pres">
      <dgm:prSet presAssocID="{88FB05FA-03C6-419C-8291-7343528DD7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2BD1-5BEB-4DB8-96FC-559AAA7FA0E9}" type="pres">
      <dgm:prSet presAssocID="{88FB05FA-03C6-419C-8291-7343528DD7CF}" presName="dummy" presStyleCnt="0"/>
      <dgm:spPr/>
    </dgm:pt>
    <dgm:pt modelId="{6A193C15-65E1-407A-AC24-95DD1B64FB3A}" type="pres">
      <dgm:prSet presAssocID="{2DF0A639-49BA-4416-A822-ABF68E19BC1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9B59EE-AAD1-4556-AD54-94B7C0899217}" type="pres">
      <dgm:prSet presAssocID="{ED828DA1-5014-4875-A798-60703A293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E4FA-7ADF-4CA0-A3EB-DBACF5932AB9}" type="pres">
      <dgm:prSet presAssocID="{ED828DA1-5014-4875-A798-60703A2933CC}" presName="dummy" presStyleCnt="0"/>
      <dgm:spPr/>
    </dgm:pt>
    <dgm:pt modelId="{541D9CA3-2676-40B4-8107-B1321C34860D}" type="pres">
      <dgm:prSet presAssocID="{7E02918A-0320-43B0-BC6F-0E0613432F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B7685C2-393C-43D5-999D-3863ADC348AD}" type="pres">
      <dgm:prSet presAssocID="{2FCB7443-5350-4B09-942D-52075081D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4A7C-C90F-4CEE-A1E3-ABF4E5655CB0}" type="pres">
      <dgm:prSet presAssocID="{2FCB7443-5350-4B09-942D-52075081D4B1}" presName="dummy" presStyleCnt="0"/>
      <dgm:spPr/>
    </dgm:pt>
    <dgm:pt modelId="{CB424745-468A-47F0-81B6-4D98FBD68F56}" type="pres">
      <dgm:prSet presAssocID="{A7BB410D-D6A8-441A-8B90-403358A8A23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CB3B04E-BE85-4423-A670-FF2361894275}" type="presOf" srcId="{A86438A7-D241-4CC0-B56D-52062029C620}" destId="{D2E1D81C-E196-4679-A872-EEA59EBF534C}" srcOrd="0" destOrd="0" presId="urn:microsoft.com/office/officeart/2005/8/layout/radial6"/>
    <dgm:cxn modelId="{6FC0165A-58CE-4901-8F92-868744BDB8C6}" srcId="{A86438A7-D241-4CC0-B56D-52062029C620}" destId="{2FCB7443-5350-4B09-942D-52075081D4B1}" srcOrd="4" destOrd="0" parTransId="{3DE62DF8-35A2-4579-9E25-30366797D5A0}" sibTransId="{A7BB410D-D6A8-441A-8B90-403358A8A234}"/>
    <dgm:cxn modelId="{2D1BCD76-09B2-4B67-961D-A126CCC30FF3}" srcId="{A86438A7-D241-4CC0-B56D-52062029C620}" destId="{B5D4F41E-4834-48E1-B1D6-E0CDD2B170BC}" srcOrd="1" destOrd="0" parTransId="{C59AFC1B-58E8-43E1-A0BC-C7438CDEEB2C}" sibTransId="{310A31FC-57A9-48CC-B098-5A274A5F3599}"/>
    <dgm:cxn modelId="{F798038D-7FD2-4EA6-A204-072C6C5A66D2}" srcId="{A86438A7-D241-4CC0-B56D-52062029C620}" destId="{88FB05FA-03C6-419C-8291-7343528DD7CF}" srcOrd="2" destOrd="0" parTransId="{0FD12B8C-CDEA-4C65-BA27-D423A7CE932A}" sibTransId="{2DF0A639-49BA-4416-A822-ABF68E19BC1F}"/>
    <dgm:cxn modelId="{478BBEB5-8172-43E6-8287-D4B73A531DDD}" type="presOf" srcId="{2FCB7443-5350-4B09-942D-52075081D4B1}" destId="{5B7685C2-393C-43D5-999D-3863ADC348AD}" srcOrd="0" destOrd="0" presId="urn:microsoft.com/office/officeart/2005/8/layout/radial6"/>
    <dgm:cxn modelId="{FEEA20C7-59E1-4EF5-95D6-AD4822A2291C}" srcId="{985CC3CA-1FF0-46F9-85A6-5FDB3F65DA7C}" destId="{A86438A7-D241-4CC0-B56D-52062029C620}" srcOrd="0" destOrd="0" parTransId="{B80E5A95-6B97-4491-8439-55599BD2B54D}" sibTransId="{6AF964DD-B1FC-466C-9AA1-C2AFE6A14BD3}"/>
    <dgm:cxn modelId="{343DA55A-DDEE-40FB-8C4D-5FCB19A0ECE4}" type="presOf" srcId="{A7BB410D-D6A8-441A-8B90-403358A8A234}" destId="{CB424745-468A-47F0-81B6-4D98FBD68F56}" srcOrd="0" destOrd="0" presId="urn:microsoft.com/office/officeart/2005/8/layout/radial6"/>
    <dgm:cxn modelId="{BEA8A41B-144F-4B53-8E07-732A30C7EF84}" type="presOf" srcId="{754F8D12-A482-4A89-A8D7-81FC0271BBED}" destId="{FD9C0573-791C-47F3-A503-82E9B0A19EAB}" srcOrd="0" destOrd="0" presId="urn:microsoft.com/office/officeart/2005/8/layout/radial6"/>
    <dgm:cxn modelId="{0FBA2249-65C2-492E-AB67-6B4D40ED5520}" srcId="{A86438A7-D241-4CC0-B56D-52062029C620}" destId="{ED828DA1-5014-4875-A798-60703A2933CC}" srcOrd="3" destOrd="0" parTransId="{A6FF8B07-29C4-4153-97FD-CE4D63F1D58A}" sibTransId="{7E02918A-0320-43B0-BC6F-0E0613432F6C}"/>
    <dgm:cxn modelId="{AF716740-3A58-43B3-8535-65253414F8B6}" type="presOf" srcId="{88FB05FA-03C6-419C-8291-7343528DD7CF}" destId="{67953E19-1CF1-47D1-B1DA-1DDC51657733}" srcOrd="0" destOrd="0" presId="urn:microsoft.com/office/officeart/2005/8/layout/radial6"/>
    <dgm:cxn modelId="{99A146A9-1EC0-4D54-BDB0-602F2E0E244E}" type="presOf" srcId="{310A31FC-57A9-48CC-B098-5A274A5F3599}" destId="{54FFAB6B-AC75-4CD6-A3E1-8CC5A77953A4}" srcOrd="0" destOrd="0" presId="urn:microsoft.com/office/officeart/2005/8/layout/radial6"/>
    <dgm:cxn modelId="{D8FDAECA-54F5-4C1F-89B9-F3C3A86A91AF}" type="presOf" srcId="{B5D4F41E-4834-48E1-B1D6-E0CDD2B170BC}" destId="{BAA347A2-7897-4E4C-B892-9CF7A40979A5}" srcOrd="0" destOrd="0" presId="urn:microsoft.com/office/officeart/2005/8/layout/radial6"/>
    <dgm:cxn modelId="{F0093EF9-5F47-44D9-AD64-62F617A63F62}" type="presOf" srcId="{ED828DA1-5014-4875-A798-60703A2933CC}" destId="{159B59EE-AAD1-4556-AD54-94B7C0899217}" srcOrd="0" destOrd="0" presId="urn:microsoft.com/office/officeart/2005/8/layout/radial6"/>
    <dgm:cxn modelId="{288898DE-07D3-43E6-A714-578BFBCDF7B3}" type="presOf" srcId="{985CC3CA-1FF0-46F9-85A6-5FDB3F65DA7C}" destId="{58A732C1-65E6-4B8D-87D1-99F81CFE9971}" srcOrd="0" destOrd="0" presId="urn:microsoft.com/office/officeart/2005/8/layout/radial6"/>
    <dgm:cxn modelId="{E7898C61-C388-444D-8DF3-B6C2F458FF8E}" type="presOf" srcId="{2DF0A639-49BA-4416-A822-ABF68E19BC1F}" destId="{6A193C15-65E1-407A-AC24-95DD1B64FB3A}" srcOrd="0" destOrd="0" presId="urn:microsoft.com/office/officeart/2005/8/layout/radial6"/>
    <dgm:cxn modelId="{E6DF8709-F6D3-4312-B206-67DA10D65417}" type="presOf" srcId="{5551DD76-366A-45AC-A4E6-5A14D9D76351}" destId="{7B906BC2-1C44-4B1E-833F-C0AA1FD1CF8A}" srcOrd="0" destOrd="0" presId="urn:microsoft.com/office/officeart/2005/8/layout/radial6"/>
    <dgm:cxn modelId="{8D86BF15-9D14-4468-BD82-36C77C3548AE}" srcId="{A86438A7-D241-4CC0-B56D-52062029C620}" destId="{754F8D12-A482-4A89-A8D7-81FC0271BBED}" srcOrd="0" destOrd="0" parTransId="{42897512-020B-4A6E-B88F-9703C0E94530}" sibTransId="{5551DD76-366A-45AC-A4E6-5A14D9D76351}"/>
    <dgm:cxn modelId="{1EC00028-F803-42B2-87F6-50B21A4F9F26}" type="presOf" srcId="{7E02918A-0320-43B0-BC6F-0E0613432F6C}" destId="{541D9CA3-2676-40B4-8107-B1321C34860D}" srcOrd="0" destOrd="0" presId="urn:microsoft.com/office/officeart/2005/8/layout/radial6"/>
    <dgm:cxn modelId="{78A77F83-489D-49F3-ABF5-F2F6E72A7783}" type="presParOf" srcId="{58A732C1-65E6-4B8D-87D1-99F81CFE9971}" destId="{D2E1D81C-E196-4679-A872-EEA59EBF534C}" srcOrd="0" destOrd="0" presId="urn:microsoft.com/office/officeart/2005/8/layout/radial6"/>
    <dgm:cxn modelId="{9269E09A-618E-4B68-9ED2-6C5FB4274AC9}" type="presParOf" srcId="{58A732C1-65E6-4B8D-87D1-99F81CFE9971}" destId="{FD9C0573-791C-47F3-A503-82E9B0A19EAB}" srcOrd="1" destOrd="0" presId="urn:microsoft.com/office/officeart/2005/8/layout/radial6"/>
    <dgm:cxn modelId="{C09AEABF-3B88-4D64-8173-E79D99C4C7FD}" type="presParOf" srcId="{58A732C1-65E6-4B8D-87D1-99F81CFE9971}" destId="{F1ACE857-C49A-4BEC-8A75-2B19587DC22C}" srcOrd="2" destOrd="0" presId="urn:microsoft.com/office/officeart/2005/8/layout/radial6"/>
    <dgm:cxn modelId="{6AF709BC-130B-4640-9FD9-A8CABA4DA486}" type="presParOf" srcId="{58A732C1-65E6-4B8D-87D1-99F81CFE9971}" destId="{7B906BC2-1C44-4B1E-833F-C0AA1FD1CF8A}" srcOrd="3" destOrd="0" presId="urn:microsoft.com/office/officeart/2005/8/layout/radial6"/>
    <dgm:cxn modelId="{07F40727-ECA8-48DC-9B07-92BC790347CB}" type="presParOf" srcId="{58A732C1-65E6-4B8D-87D1-99F81CFE9971}" destId="{BAA347A2-7897-4E4C-B892-9CF7A40979A5}" srcOrd="4" destOrd="0" presId="urn:microsoft.com/office/officeart/2005/8/layout/radial6"/>
    <dgm:cxn modelId="{EC129F91-AB56-48AF-A2F6-B7C9A91FCAFD}" type="presParOf" srcId="{58A732C1-65E6-4B8D-87D1-99F81CFE9971}" destId="{1710E46D-75A9-4F39-A940-EB5D351CA456}" srcOrd="5" destOrd="0" presId="urn:microsoft.com/office/officeart/2005/8/layout/radial6"/>
    <dgm:cxn modelId="{5D927F1F-A608-4B15-8FEF-F91C792D106C}" type="presParOf" srcId="{58A732C1-65E6-4B8D-87D1-99F81CFE9971}" destId="{54FFAB6B-AC75-4CD6-A3E1-8CC5A77953A4}" srcOrd="6" destOrd="0" presId="urn:microsoft.com/office/officeart/2005/8/layout/radial6"/>
    <dgm:cxn modelId="{9D589206-E3F2-4A88-82EF-59FECA09BA36}" type="presParOf" srcId="{58A732C1-65E6-4B8D-87D1-99F81CFE9971}" destId="{67953E19-1CF1-47D1-B1DA-1DDC51657733}" srcOrd="7" destOrd="0" presId="urn:microsoft.com/office/officeart/2005/8/layout/radial6"/>
    <dgm:cxn modelId="{7084BE99-11B0-4CFF-8060-BD51D958491A}" type="presParOf" srcId="{58A732C1-65E6-4B8D-87D1-99F81CFE9971}" destId="{2E052BD1-5BEB-4DB8-96FC-559AAA7FA0E9}" srcOrd="8" destOrd="0" presId="urn:microsoft.com/office/officeart/2005/8/layout/radial6"/>
    <dgm:cxn modelId="{D1D78619-0E12-476D-892B-90E341B16162}" type="presParOf" srcId="{58A732C1-65E6-4B8D-87D1-99F81CFE9971}" destId="{6A193C15-65E1-407A-AC24-95DD1B64FB3A}" srcOrd="9" destOrd="0" presId="urn:microsoft.com/office/officeart/2005/8/layout/radial6"/>
    <dgm:cxn modelId="{B64B26B8-CD82-4AE1-9790-340F6A936CED}" type="presParOf" srcId="{58A732C1-65E6-4B8D-87D1-99F81CFE9971}" destId="{159B59EE-AAD1-4556-AD54-94B7C0899217}" srcOrd="10" destOrd="0" presId="urn:microsoft.com/office/officeart/2005/8/layout/radial6"/>
    <dgm:cxn modelId="{7E5F0BC0-61E8-48A4-8BF3-0CCBB688ABC7}" type="presParOf" srcId="{58A732C1-65E6-4B8D-87D1-99F81CFE9971}" destId="{84F5E4FA-7ADF-4CA0-A3EB-DBACF5932AB9}" srcOrd="11" destOrd="0" presId="urn:microsoft.com/office/officeart/2005/8/layout/radial6"/>
    <dgm:cxn modelId="{2DC5598D-FE4E-4639-9022-2F4B3564CF72}" type="presParOf" srcId="{58A732C1-65E6-4B8D-87D1-99F81CFE9971}" destId="{541D9CA3-2676-40B4-8107-B1321C34860D}" srcOrd="12" destOrd="0" presId="urn:microsoft.com/office/officeart/2005/8/layout/radial6"/>
    <dgm:cxn modelId="{3F5EE91D-EEEE-4372-8948-CB4F1E7DBC05}" type="presParOf" srcId="{58A732C1-65E6-4B8D-87D1-99F81CFE9971}" destId="{5B7685C2-393C-43D5-999D-3863ADC348AD}" srcOrd="13" destOrd="0" presId="urn:microsoft.com/office/officeart/2005/8/layout/radial6"/>
    <dgm:cxn modelId="{94FFF21E-F5A4-4F61-88CD-5297C1112FBB}" type="presParOf" srcId="{58A732C1-65E6-4B8D-87D1-99F81CFE9971}" destId="{93FC4A7C-C90F-4CEE-A1E3-ABF4E5655CB0}" srcOrd="14" destOrd="0" presId="urn:microsoft.com/office/officeart/2005/8/layout/radial6"/>
    <dgm:cxn modelId="{4A28DE24-CC03-4B70-8103-09B24D4FDC89}" type="presParOf" srcId="{58A732C1-65E6-4B8D-87D1-99F81CFE9971}" destId="{CB424745-468A-47F0-81B6-4D98FBD68F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E27BE0-F0C4-4676-A014-6CB391320C7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CEB809-B480-45D8-A5BE-674D39A83231}">
      <dgm:prSet phldrT="[Текст]"/>
      <dgm:spPr/>
      <dgm:t>
        <a:bodyPr/>
        <a:lstStyle/>
        <a:p>
          <a:r>
            <a:rPr lang="ru-RU" dirty="0" err="1" smtClean="0"/>
            <a:t>Аденомиоз</a:t>
          </a:r>
          <a:endParaRPr lang="ru-RU" dirty="0" smtClean="0"/>
        </a:p>
      </dgm:t>
    </dgm:pt>
    <dgm:pt modelId="{5D914B6E-FC78-4D1A-B63A-C4FFC42C207A}" type="parTrans" cxnId="{1924AE58-A31C-40A7-9426-F8DE95FEE69E}">
      <dgm:prSet/>
      <dgm:spPr/>
      <dgm:t>
        <a:bodyPr/>
        <a:lstStyle/>
        <a:p>
          <a:endParaRPr lang="en-US"/>
        </a:p>
      </dgm:t>
    </dgm:pt>
    <dgm:pt modelId="{F192503E-2AD7-4550-B5D6-B672C4C00377}" type="sibTrans" cxnId="{1924AE58-A31C-40A7-9426-F8DE95FEE69E}">
      <dgm:prSet/>
      <dgm:spPr/>
      <dgm:t>
        <a:bodyPr/>
        <a:lstStyle/>
        <a:p>
          <a:endParaRPr lang="en-US"/>
        </a:p>
      </dgm:t>
    </dgm:pt>
    <dgm:pt modelId="{EEA8E8BC-2CC6-4A3A-8D55-9353CB84BF80}">
      <dgm:prSet phldrT="[Текст]"/>
      <dgm:spPr/>
      <dgm:t>
        <a:bodyPr/>
        <a:lstStyle/>
        <a:p>
          <a:r>
            <a:rPr lang="ru-RU" smtClean="0"/>
            <a:t>Миома матки</a:t>
          </a:r>
          <a:endParaRPr lang="en-US" dirty="0"/>
        </a:p>
      </dgm:t>
    </dgm:pt>
    <dgm:pt modelId="{FA91A378-46DF-4E6E-A33A-0E03265B82D8}" type="parTrans" cxnId="{9C69FFDD-65B1-4884-B38C-2F55DEF148FE}">
      <dgm:prSet/>
      <dgm:spPr/>
      <dgm:t>
        <a:bodyPr/>
        <a:lstStyle/>
        <a:p>
          <a:endParaRPr lang="en-US"/>
        </a:p>
      </dgm:t>
    </dgm:pt>
    <dgm:pt modelId="{4D240612-C965-40B8-A069-E79F40A14676}" type="sibTrans" cxnId="{9C69FFDD-65B1-4884-B38C-2F55DEF148FE}">
      <dgm:prSet/>
      <dgm:spPr/>
      <dgm:t>
        <a:bodyPr/>
        <a:lstStyle/>
        <a:p>
          <a:endParaRPr lang="en-US"/>
        </a:p>
      </dgm:t>
    </dgm:pt>
    <dgm:pt modelId="{0DC2224E-E6FC-4283-BAAA-A6086A80B38B}">
      <dgm:prSet phldrT="[Текст]"/>
      <dgm:spPr/>
      <dgm:t>
        <a:bodyPr/>
        <a:lstStyle/>
        <a:p>
          <a:r>
            <a:rPr lang="ru-RU" smtClean="0"/>
            <a:t>Гиперплазия эндометрия</a:t>
          </a:r>
          <a:endParaRPr lang="en-US" dirty="0"/>
        </a:p>
      </dgm:t>
    </dgm:pt>
    <dgm:pt modelId="{157757E8-73B0-4528-8B91-E2A9F4FB19DB}" type="parTrans" cxnId="{4858E102-7E33-44C2-8818-677A98B322B5}">
      <dgm:prSet/>
      <dgm:spPr/>
      <dgm:t>
        <a:bodyPr/>
        <a:lstStyle/>
        <a:p>
          <a:endParaRPr lang="en-US"/>
        </a:p>
      </dgm:t>
    </dgm:pt>
    <dgm:pt modelId="{6587043B-9E74-4820-96A7-A06A361FDABE}" type="sibTrans" cxnId="{4858E102-7E33-44C2-8818-677A98B322B5}">
      <dgm:prSet/>
      <dgm:spPr/>
      <dgm:t>
        <a:bodyPr/>
        <a:lstStyle/>
        <a:p>
          <a:endParaRPr lang="en-US"/>
        </a:p>
      </dgm:t>
    </dgm:pt>
    <dgm:pt modelId="{160CDD5D-4854-49F0-AE63-E7A9D7D60002}" type="pres">
      <dgm:prSet presAssocID="{31E27BE0-F0C4-4676-A014-6CB391320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698DC-6232-4C1C-AC80-234FDFFE95AF}" type="pres">
      <dgm:prSet presAssocID="{3DCEB809-B480-45D8-A5BE-674D39A83231}" presName="parentText" presStyleLbl="node1" presStyleIdx="0" presStyleCnt="3" custLinFactNeighborY="-89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512F5-A620-4F28-94C8-FA89D2811851}" type="pres">
      <dgm:prSet presAssocID="{F192503E-2AD7-4550-B5D6-B672C4C00377}" presName="spacer" presStyleCnt="0"/>
      <dgm:spPr/>
    </dgm:pt>
    <dgm:pt modelId="{B6FB3302-C321-4533-BEB3-53BEDC72B470}" type="pres">
      <dgm:prSet presAssocID="{EEA8E8BC-2CC6-4A3A-8D55-9353CB84B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E57-6AD6-4462-905D-957A46099E8A}" type="pres">
      <dgm:prSet presAssocID="{4D240612-C965-40B8-A069-E79F40A14676}" presName="spacer" presStyleCnt="0"/>
      <dgm:spPr/>
    </dgm:pt>
    <dgm:pt modelId="{0A95A343-E56B-45B6-97D7-912F5E004DCE}" type="pres">
      <dgm:prSet presAssocID="{0DC2224E-E6FC-4283-BAAA-A6086A80B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1FD9D-BD52-43F3-8369-DD19EE05A8E9}" type="presOf" srcId="{EEA8E8BC-2CC6-4A3A-8D55-9353CB84BF80}" destId="{B6FB3302-C321-4533-BEB3-53BEDC72B470}" srcOrd="0" destOrd="0" presId="urn:microsoft.com/office/officeart/2005/8/layout/vList2"/>
    <dgm:cxn modelId="{9C69FFDD-65B1-4884-B38C-2F55DEF148FE}" srcId="{31E27BE0-F0C4-4676-A014-6CB391320C74}" destId="{EEA8E8BC-2CC6-4A3A-8D55-9353CB84BF80}" srcOrd="1" destOrd="0" parTransId="{FA91A378-46DF-4E6E-A33A-0E03265B82D8}" sibTransId="{4D240612-C965-40B8-A069-E79F40A14676}"/>
    <dgm:cxn modelId="{80C3D628-14E0-480F-A588-EDCDD735F63A}" type="presOf" srcId="{3DCEB809-B480-45D8-A5BE-674D39A83231}" destId="{5CA698DC-6232-4C1C-AC80-234FDFFE95AF}" srcOrd="0" destOrd="0" presId="urn:microsoft.com/office/officeart/2005/8/layout/vList2"/>
    <dgm:cxn modelId="{4858E102-7E33-44C2-8818-677A98B322B5}" srcId="{31E27BE0-F0C4-4676-A014-6CB391320C74}" destId="{0DC2224E-E6FC-4283-BAAA-A6086A80B38B}" srcOrd="2" destOrd="0" parTransId="{157757E8-73B0-4528-8B91-E2A9F4FB19DB}" sibTransId="{6587043B-9E74-4820-96A7-A06A361FDABE}"/>
    <dgm:cxn modelId="{47EFFC43-1F68-41F3-A6E6-CA9EE2D6BDD5}" type="presOf" srcId="{0DC2224E-E6FC-4283-BAAA-A6086A80B38B}" destId="{0A95A343-E56B-45B6-97D7-912F5E004DCE}" srcOrd="0" destOrd="0" presId="urn:microsoft.com/office/officeart/2005/8/layout/vList2"/>
    <dgm:cxn modelId="{66B3E505-BEC9-4324-8480-9583CC4A2937}" type="presOf" srcId="{31E27BE0-F0C4-4676-A014-6CB391320C74}" destId="{160CDD5D-4854-49F0-AE63-E7A9D7D60002}" srcOrd="0" destOrd="0" presId="urn:microsoft.com/office/officeart/2005/8/layout/vList2"/>
    <dgm:cxn modelId="{1924AE58-A31C-40A7-9426-F8DE95FEE69E}" srcId="{31E27BE0-F0C4-4676-A014-6CB391320C74}" destId="{3DCEB809-B480-45D8-A5BE-674D39A83231}" srcOrd="0" destOrd="0" parTransId="{5D914B6E-FC78-4D1A-B63A-C4FFC42C207A}" sibTransId="{F192503E-2AD7-4550-B5D6-B672C4C00377}"/>
    <dgm:cxn modelId="{AE7561C3-B3FF-4587-9BE0-5697143FCD0F}" type="presParOf" srcId="{160CDD5D-4854-49F0-AE63-E7A9D7D60002}" destId="{5CA698DC-6232-4C1C-AC80-234FDFFE95AF}" srcOrd="0" destOrd="0" presId="urn:microsoft.com/office/officeart/2005/8/layout/vList2"/>
    <dgm:cxn modelId="{AB8CCE0A-1E50-4A69-A542-9039A7FA43F9}" type="presParOf" srcId="{160CDD5D-4854-49F0-AE63-E7A9D7D60002}" destId="{067512F5-A620-4F28-94C8-FA89D2811851}" srcOrd="1" destOrd="0" presId="urn:microsoft.com/office/officeart/2005/8/layout/vList2"/>
    <dgm:cxn modelId="{9798326F-6823-4DBC-A91A-5666B9AAD9B0}" type="presParOf" srcId="{160CDD5D-4854-49F0-AE63-E7A9D7D60002}" destId="{B6FB3302-C321-4533-BEB3-53BEDC72B470}" srcOrd="2" destOrd="0" presId="urn:microsoft.com/office/officeart/2005/8/layout/vList2"/>
    <dgm:cxn modelId="{21B06615-6D5F-4E9E-92EE-CF4EE90D69A6}" type="presParOf" srcId="{160CDD5D-4854-49F0-AE63-E7A9D7D60002}" destId="{13086E57-6AD6-4462-905D-957A46099E8A}" srcOrd="3" destOrd="0" presId="urn:microsoft.com/office/officeart/2005/8/layout/vList2"/>
    <dgm:cxn modelId="{F14CC82A-0EEE-446C-8BB8-F04DFB6177F0}" type="presParOf" srcId="{160CDD5D-4854-49F0-AE63-E7A9D7D60002}" destId="{0A95A343-E56B-45B6-97D7-912F5E004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1EDBC-A86D-4A1A-8333-9CCF92F43605}">
      <dsp:nvSpPr>
        <dsp:cNvPr id="0" name=""/>
        <dsp:cNvSpPr/>
      </dsp:nvSpPr>
      <dsp:spPr>
        <a:xfrm rot="16200000">
          <a:off x="1356470" y="1355465"/>
          <a:ext cx="2870224" cy="1754011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Купирование симптомов (боль, кровотечение и бесплодие) и сохранение качества жизни пациентки</a:t>
          </a:r>
          <a:endParaRPr lang="ru-RU" sz="1600" kern="1200" dirty="0"/>
        </a:p>
      </dsp:txBody>
      <dsp:txXfrm rot="16200000">
        <a:off x="1356470" y="1355465"/>
        <a:ext cx="2870224" cy="1754011"/>
      </dsp:txXfrm>
    </dsp:sp>
    <dsp:sp modelId="{A352AE36-8986-43A3-91F7-C252272A3105}">
      <dsp:nvSpPr>
        <dsp:cNvPr id="0" name=""/>
        <dsp:cNvSpPr/>
      </dsp:nvSpPr>
      <dsp:spPr>
        <a:xfrm rot="5400000">
          <a:off x="3190128" y="1355465"/>
          <a:ext cx="2870224" cy="1754011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приверженности лечению, поскольку во многих случаях лечение должно быть длительным. </a:t>
          </a:r>
          <a:endParaRPr lang="en-US" sz="1600" kern="1200" dirty="0"/>
        </a:p>
      </dsp:txBody>
      <dsp:txXfrm rot="5400000">
        <a:off x="3190128" y="1355465"/>
        <a:ext cx="2870224" cy="1754011"/>
      </dsp:txXfrm>
    </dsp:sp>
    <dsp:sp modelId="{E32495A2-E234-4FB1-A707-638C227534C2}">
      <dsp:nvSpPr>
        <dsp:cNvPr id="0" name=""/>
        <dsp:cNvSpPr/>
      </dsp:nvSpPr>
      <dsp:spPr>
        <a:xfrm>
          <a:off x="2791403" y="0"/>
          <a:ext cx="1833657" cy="183356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77CC9-CA9C-4CA7-A234-FD50B73D028C}">
      <dsp:nvSpPr>
        <dsp:cNvPr id="0" name=""/>
        <dsp:cNvSpPr/>
      </dsp:nvSpPr>
      <dsp:spPr>
        <a:xfrm rot="10800000">
          <a:off x="2791403" y="2630927"/>
          <a:ext cx="1833657" cy="183356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24745-468A-47F0-81B6-4D98FBD68F56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9CA3-2676-40B4-8107-B1321C34860D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93C15-65E1-407A-AC24-95DD1B64FB3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FAB6B-AC75-4CD6-A3E1-8CC5A77953A4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06BC2-1C44-4B1E-833F-C0AA1FD1CF8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D81C-E196-4679-A872-EEA59EBF534C}">
      <dsp:nvSpPr>
        <dsp:cNvPr id="0" name=""/>
        <dsp:cNvSpPr/>
      </dsp:nvSpPr>
      <dsp:spPr>
        <a:xfrm>
          <a:off x="3027579" y="1765934"/>
          <a:ext cx="1937728" cy="1937728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kern="1200" dirty="0">
            <a:effectLst/>
          </a:endParaRPr>
        </a:p>
      </dsp:txBody>
      <dsp:txXfrm>
        <a:off x="3027579" y="1765934"/>
        <a:ext cx="1937728" cy="1937728"/>
      </dsp:txXfrm>
    </dsp:sp>
    <dsp:sp modelId="{FD9C0573-791C-47F3-A503-82E9B0A19EAB}">
      <dsp:nvSpPr>
        <dsp:cNvPr id="0" name=""/>
        <dsp:cNvSpPr/>
      </dsp:nvSpPr>
      <dsp:spPr>
        <a:xfrm>
          <a:off x="3318238" y="2407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КОК</a:t>
          </a:r>
          <a:endParaRPr lang="en-US" sz="1200" kern="1200" dirty="0"/>
        </a:p>
      </dsp:txBody>
      <dsp:txXfrm>
        <a:off x="3318238" y="2407"/>
        <a:ext cx="1356410" cy="1356410"/>
      </dsp:txXfrm>
    </dsp:sp>
    <dsp:sp modelId="{BAA347A2-7897-4E4C-B892-9CF7A40979A5}">
      <dsp:nvSpPr>
        <dsp:cNvPr id="0" name=""/>
        <dsp:cNvSpPr/>
      </dsp:nvSpPr>
      <dsp:spPr>
        <a:xfrm>
          <a:off x="5271886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Улипристала </a:t>
          </a:r>
          <a:r>
            <a:rPr lang="ru-RU" sz="1200" kern="1200" dirty="0" smtClean="0"/>
            <a:t>ацетат</a:t>
          </a:r>
          <a:endParaRPr lang="en-US" sz="1200" kern="1200" dirty="0"/>
        </a:p>
      </dsp:txBody>
      <dsp:txXfrm>
        <a:off x="5271886" y="1421815"/>
        <a:ext cx="1356410" cy="1356410"/>
      </dsp:txXfrm>
    </dsp:sp>
    <dsp:sp modelId="{67953E19-1CF1-47D1-B1DA-1DDC51657733}">
      <dsp:nvSpPr>
        <dsp:cNvPr id="0" name=""/>
        <dsp:cNvSpPr/>
      </dsp:nvSpPr>
      <dsp:spPr>
        <a:xfrm>
          <a:off x="4525659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ЛНГ-ВМС</a:t>
          </a:r>
          <a:endParaRPr lang="en-US" sz="1200" kern="1200" dirty="0"/>
        </a:p>
      </dsp:txBody>
      <dsp:txXfrm>
        <a:off x="4525659" y="3718466"/>
        <a:ext cx="1356410" cy="1356410"/>
      </dsp:txXfrm>
    </dsp:sp>
    <dsp:sp modelId="{159B59EE-AAD1-4556-AD54-94B7C0899217}">
      <dsp:nvSpPr>
        <dsp:cNvPr id="0" name=""/>
        <dsp:cNvSpPr/>
      </dsp:nvSpPr>
      <dsp:spPr>
        <a:xfrm>
          <a:off x="2110818" y="3718466"/>
          <a:ext cx="1356410" cy="135641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bg1"/>
              </a:solidFill>
            </a:rPr>
            <a:t>Диеногест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110818" y="3718466"/>
        <a:ext cx="1356410" cy="1356410"/>
      </dsp:txXfrm>
    </dsp:sp>
    <dsp:sp modelId="{5B7685C2-393C-43D5-999D-3863ADC348AD}">
      <dsp:nvSpPr>
        <dsp:cNvPr id="0" name=""/>
        <dsp:cNvSpPr/>
      </dsp:nvSpPr>
      <dsp:spPr>
        <a:xfrm>
          <a:off x="1364591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Аналоги ГнРГ</a:t>
          </a:r>
          <a:endParaRPr lang="en-US" sz="1200" kern="1200" dirty="0"/>
        </a:p>
      </dsp:txBody>
      <dsp:txXfrm>
        <a:off x="1364591" y="1421815"/>
        <a:ext cx="1356410" cy="135641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Аденомиоз</a:t>
          </a:r>
          <a:endParaRPr lang="ru-RU" sz="2500" kern="1200" dirty="0" smtClean="0"/>
        </a:p>
      </dsp:txBody>
      <dsp:txXfrm>
        <a:off x="0" y="0"/>
        <a:ext cx="3096344" cy="993128"/>
      </dsp:txXfrm>
    </dsp:sp>
    <dsp:sp modelId="{B6FB3302-C321-4533-BEB3-53BEDC72B470}">
      <dsp:nvSpPr>
        <dsp:cNvPr id="0" name=""/>
        <dsp:cNvSpPr/>
      </dsp:nvSpPr>
      <dsp:spPr>
        <a:xfrm>
          <a:off x="0" y="1087611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Миома матки</a:t>
          </a:r>
          <a:endParaRPr lang="en-US" sz="2500" kern="1200" dirty="0"/>
        </a:p>
      </dsp:txBody>
      <dsp:txXfrm>
        <a:off x="0" y="1087611"/>
        <a:ext cx="3096344" cy="993128"/>
      </dsp:txXfrm>
    </dsp:sp>
    <dsp:sp modelId="{0A95A343-E56B-45B6-97D7-912F5E004DCE}">
      <dsp:nvSpPr>
        <dsp:cNvPr id="0" name=""/>
        <dsp:cNvSpPr/>
      </dsp:nvSpPr>
      <dsp:spPr>
        <a:xfrm>
          <a:off x="0" y="215274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Гиперплазия эндометрия</a:t>
          </a:r>
          <a:endParaRPr lang="en-US" sz="2500" kern="1200" dirty="0"/>
        </a:p>
      </dsp:txBody>
      <dsp:txXfrm>
        <a:off x="0" y="2152740"/>
        <a:ext cx="3096344" cy="99312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24745-468A-47F0-81B6-4D98FBD68F56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9CA3-2676-40B4-8107-B1321C34860D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93C15-65E1-407A-AC24-95DD1B64FB3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FAB6B-AC75-4CD6-A3E1-8CC5A77953A4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06BC2-1C44-4B1E-833F-C0AA1FD1CF8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D81C-E196-4679-A872-EEA59EBF534C}">
      <dsp:nvSpPr>
        <dsp:cNvPr id="0" name=""/>
        <dsp:cNvSpPr/>
      </dsp:nvSpPr>
      <dsp:spPr>
        <a:xfrm>
          <a:off x="3027579" y="1765934"/>
          <a:ext cx="1937728" cy="1937728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kern="1200" dirty="0">
            <a:effectLst/>
          </a:endParaRPr>
        </a:p>
      </dsp:txBody>
      <dsp:txXfrm>
        <a:off x="3027579" y="1765934"/>
        <a:ext cx="1937728" cy="1937728"/>
      </dsp:txXfrm>
    </dsp:sp>
    <dsp:sp modelId="{FD9C0573-791C-47F3-A503-82E9B0A19EAB}">
      <dsp:nvSpPr>
        <dsp:cNvPr id="0" name=""/>
        <dsp:cNvSpPr/>
      </dsp:nvSpPr>
      <dsp:spPr>
        <a:xfrm>
          <a:off x="3318238" y="2407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КОК</a:t>
          </a:r>
          <a:endParaRPr lang="en-US" sz="1200" kern="1200" dirty="0"/>
        </a:p>
      </dsp:txBody>
      <dsp:txXfrm>
        <a:off x="3318238" y="2407"/>
        <a:ext cx="1356410" cy="1356410"/>
      </dsp:txXfrm>
    </dsp:sp>
    <dsp:sp modelId="{BAA347A2-7897-4E4C-B892-9CF7A40979A5}">
      <dsp:nvSpPr>
        <dsp:cNvPr id="0" name=""/>
        <dsp:cNvSpPr/>
      </dsp:nvSpPr>
      <dsp:spPr>
        <a:xfrm>
          <a:off x="5271886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Улипристала </a:t>
          </a:r>
          <a:r>
            <a:rPr lang="ru-RU" sz="1200" kern="1200" dirty="0" smtClean="0"/>
            <a:t>ацетат</a:t>
          </a:r>
          <a:endParaRPr lang="en-US" sz="1200" kern="1200" dirty="0"/>
        </a:p>
      </dsp:txBody>
      <dsp:txXfrm>
        <a:off x="5271886" y="1421815"/>
        <a:ext cx="1356410" cy="1356410"/>
      </dsp:txXfrm>
    </dsp:sp>
    <dsp:sp modelId="{67953E19-1CF1-47D1-B1DA-1DDC51657733}">
      <dsp:nvSpPr>
        <dsp:cNvPr id="0" name=""/>
        <dsp:cNvSpPr/>
      </dsp:nvSpPr>
      <dsp:spPr>
        <a:xfrm>
          <a:off x="4525659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ЛНГ-ВМС</a:t>
          </a:r>
          <a:endParaRPr lang="en-US" sz="1200" kern="1200" dirty="0"/>
        </a:p>
      </dsp:txBody>
      <dsp:txXfrm>
        <a:off x="4525659" y="3718466"/>
        <a:ext cx="1356410" cy="1356410"/>
      </dsp:txXfrm>
    </dsp:sp>
    <dsp:sp modelId="{159B59EE-AAD1-4556-AD54-94B7C0899217}">
      <dsp:nvSpPr>
        <dsp:cNvPr id="0" name=""/>
        <dsp:cNvSpPr/>
      </dsp:nvSpPr>
      <dsp:spPr>
        <a:xfrm>
          <a:off x="2110818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Диеногест</a:t>
          </a:r>
          <a:endParaRPr lang="en-US" sz="1200" kern="1200" dirty="0"/>
        </a:p>
      </dsp:txBody>
      <dsp:txXfrm>
        <a:off x="2110818" y="3718466"/>
        <a:ext cx="1356410" cy="1356410"/>
      </dsp:txXfrm>
    </dsp:sp>
    <dsp:sp modelId="{5B7685C2-393C-43D5-999D-3863ADC348AD}">
      <dsp:nvSpPr>
        <dsp:cNvPr id="0" name=""/>
        <dsp:cNvSpPr/>
      </dsp:nvSpPr>
      <dsp:spPr>
        <a:xfrm>
          <a:off x="1364591" y="1421815"/>
          <a:ext cx="1356410" cy="135641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</a:rPr>
            <a:t>Аналоги ГнРГ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364591" y="1421815"/>
        <a:ext cx="1356410" cy="135641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0"/>
          <a:ext cx="3096343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Аденомиоз</a:t>
          </a:r>
          <a:endParaRPr lang="ru-RU" sz="2500" kern="1200" dirty="0" smtClean="0"/>
        </a:p>
      </dsp:txBody>
      <dsp:txXfrm>
        <a:off x="0" y="0"/>
        <a:ext cx="3096343" cy="993128"/>
      </dsp:txXfrm>
    </dsp:sp>
    <dsp:sp modelId="{B6FB3302-C321-4533-BEB3-53BEDC72B470}">
      <dsp:nvSpPr>
        <dsp:cNvPr id="0" name=""/>
        <dsp:cNvSpPr/>
      </dsp:nvSpPr>
      <dsp:spPr>
        <a:xfrm>
          <a:off x="0" y="1087611"/>
          <a:ext cx="3096343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Миома матки</a:t>
          </a:r>
          <a:endParaRPr lang="en-US" sz="2500" kern="1200" dirty="0"/>
        </a:p>
      </dsp:txBody>
      <dsp:txXfrm>
        <a:off x="0" y="1087611"/>
        <a:ext cx="3096343" cy="993128"/>
      </dsp:txXfrm>
    </dsp:sp>
    <dsp:sp modelId="{0A95A343-E56B-45B6-97D7-912F5E004DCE}">
      <dsp:nvSpPr>
        <dsp:cNvPr id="0" name=""/>
        <dsp:cNvSpPr/>
      </dsp:nvSpPr>
      <dsp:spPr>
        <a:xfrm>
          <a:off x="0" y="2152740"/>
          <a:ext cx="3096343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Гиперплазия эндометрия</a:t>
          </a:r>
          <a:endParaRPr lang="en-US" sz="2500" kern="1200" dirty="0"/>
        </a:p>
      </dsp:txBody>
      <dsp:txXfrm>
        <a:off x="0" y="2152740"/>
        <a:ext cx="3096343" cy="99312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251535"/>
          <a:ext cx="475252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Аденомиоз</a:t>
          </a:r>
          <a:endParaRPr lang="ru-RU" sz="3200" kern="1200" dirty="0" smtClean="0"/>
        </a:p>
      </dsp:txBody>
      <dsp:txXfrm>
        <a:off x="0" y="251535"/>
        <a:ext cx="4752528" cy="767520"/>
      </dsp:txXfrm>
    </dsp:sp>
    <dsp:sp modelId="{B6FB3302-C321-4533-BEB3-53BEDC72B470}">
      <dsp:nvSpPr>
        <dsp:cNvPr id="0" name=""/>
        <dsp:cNvSpPr/>
      </dsp:nvSpPr>
      <dsp:spPr>
        <a:xfrm>
          <a:off x="0" y="1202623"/>
          <a:ext cx="475252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Миома матки</a:t>
          </a:r>
          <a:endParaRPr lang="en-US" sz="3200" kern="1200" dirty="0"/>
        </a:p>
      </dsp:txBody>
      <dsp:txXfrm>
        <a:off x="0" y="1202623"/>
        <a:ext cx="4752528" cy="767520"/>
      </dsp:txXfrm>
    </dsp:sp>
    <dsp:sp modelId="{0A95A343-E56B-45B6-97D7-912F5E004DCE}">
      <dsp:nvSpPr>
        <dsp:cNvPr id="0" name=""/>
        <dsp:cNvSpPr/>
      </dsp:nvSpPr>
      <dsp:spPr>
        <a:xfrm>
          <a:off x="0" y="2062303"/>
          <a:ext cx="475252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Гиперплазия эндометрия</a:t>
          </a:r>
          <a:endParaRPr lang="en-US" sz="3200" kern="1200" dirty="0"/>
        </a:p>
      </dsp:txBody>
      <dsp:txXfrm>
        <a:off x="0" y="2062303"/>
        <a:ext cx="4752528" cy="767520"/>
      </dsp:txXfrm>
    </dsp:sp>
    <dsp:sp modelId="{1B980D70-72D6-47A8-AAE3-AE3E4B96E4E1}">
      <dsp:nvSpPr>
        <dsp:cNvPr id="0" name=""/>
        <dsp:cNvSpPr/>
      </dsp:nvSpPr>
      <dsp:spPr>
        <a:xfrm>
          <a:off x="0" y="2921983"/>
          <a:ext cx="475252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Бесплодие</a:t>
          </a:r>
          <a:endParaRPr lang="en-US" sz="3200" kern="1200" dirty="0"/>
        </a:p>
      </dsp:txBody>
      <dsp:txXfrm>
        <a:off x="0" y="2921983"/>
        <a:ext cx="4752528" cy="7675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27D93-C47B-4207-80CB-84AE883E940F}">
      <dsp:nvSpPr>
        <dsp:cNvPr id="0" name=""/>
        <dsp:cNvSpPr/>
      </dsp:nvSpPr>
      <dsp:spPr>
        <a:xfrm>
          <a:off x="2432" y="767561"/>
          <a:ext cx="2441093" cy="24410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342" tIns="16510" rIns="13434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</a:rPr>
            <a:t>не изученные до конца этиология и патогенез</a:t>
          </a:r>
          <a:endParaRPr lang="en-US" sz="1300" kern="1200">
            <a:solidFill>
              <a:schemeClr val="bg1"/>
            </a:solidFill>
          </a:endParaRPr>
        </a:p>
      </dsp:txBody>
      <dsp:txXfrm>
        <a:off x="2432" y="767561"/>
        <a:ext cx="2441093" cy="2441093"/>
      </dsp:txXfrm>
    </dsp:sp>
    <dsp:sp modelId="{FD278E59-830C-4A67-8943-FA09C2E6867F}">
      <dsp:nvSpPr>
        <dsp:cNvPr id="0" name=""/>
        <dsp:cNvSpPr/>
      </dsp:nvSpPr>
      <dsp:spPr>
        <a:xfrm>
          <a:off x="1955307" y="767561"/>
          <a:ext cx="2441093" cy="2441093"/>
        </a:xfrm>
        <a:prstGeom prst="ellipse">
          <a:avLst/>
        </a:prstGeom>
        <a:solidFill>
          <a:schemeClr val="accent4">
            <a:alpha val="50000"/>
            <a:hueOff val="-2762027"/>
            <a:satOff val="-4556"/>
            <a:lumOff val="2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342" tIns="16510" rIns="13434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широкое разнообразие клинических проявлений </a:t>
          </a:r>
        </a:p>
      </dsp:txBody>
      <dsp:txXfrm>
        <a:off x="1955307" y="767561"/>
        <a:ext cx="2441093" cy="2441093"/>
      </dsp:txXfrm>
    </dsp:sp>
    <dsp:sp modelId="{B11ACD53-2296-4580-941C-66C9ED4088F7}">
      <dsp:nvSpPr>
        <dsp:cNvPr id="0" name=""/>
        <dsp:cNvSpPr/>
      </dsp:nvSpPr>
      <dsp:spPr>
        <a:xfrm>
          <a:off x="3908182" y="767561"/>
          <a:ext cx="2441093" cy="2441093"/>
        </a:xfrm>
        <a:prstGeom prst="ellipse">
          <a:avLst/>
        </a:prstGeom>
        <a:solidFill>
          <a:schemeClr val="accent4">
            <a:alpha val="50000"/>
            <a:hueOff val="-5524053"/>
            <a:satOff val="-9112"/>
            <a:lumOff val="43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342" tIns="16510" rIns="13434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дифференциальная диагностика с использованием не инвазивных методов сложна</a:t>
          </a:r>
          <a:endParaRPr lang="ru-RU" sz="1300" kern="1200" dirty="0" smtClean="0"/>
        </a:p>
      </dsp:txBody>
      <dsp:txXfrm>
        <a:off x="3908182" y="767561"/>
        <a:ext cx="2441093" cy="2441093"/>
      </dsp:txXfrm>
    </dsp:sp>
    <dsp:sp modelId="{20C45CFB-3632-4177-B2D0-D53CC7970B89}">
      <dsp:nvSpPr>
        <dsp:cNvPr id="0" name=""/>
        <dsp:cNvSpPr/>
      </dsp:nvSpPr>
      <dsp:spPr>
        <a:xfrm>
          <a:off x="5861057" y="767561"/>
          <a:ext cx="2441093" cy="2441093"/>
        </a:xfrm>
        <a:prstGeom prst="ellipse">
          <a:avLst/>
        </a:prstGeom>
        <a:solidFill>
          <a:schemeClr val="accent4">
            <a:alpha val="50000"/>
            <a:hueOff val="-8286080"/>
            <a:satOff val="-13668"/>
            <a:lumOff val="6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342" tIns="16510" rIns="13434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биохимические маркеры отсутствуют</a:t>
          </a:r>
          <a:endParaRPr lang="ru-RU" sz="1300" kern="1200" dirty="0" smtClean="0"/>
        </a:p>
      </dsp:txBody>
      <dsp:txXfrm>
        <a:off x="5861057" y="767561"/>
        <a:ext cx="2441093" cy="244109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1904A-E308-4B86-B129-C26C86943066}">
      <dsp:nvSpPr>
        <dsp:cNvPr id="0" name=""/>
        <dsp:cNvSpPr/>
      </dsp:nvSpPr>
      <dsp:spPr>
        <a:xfrm>
          <a:off x="1013" y="0"/>
          <a:ext cx="2161673" cy="115212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курс терапии </a:t>
          </a:r>
          <a:r>
            <a:rPr lang="ru-RU" sz="1700" kern="1200" dirty="0" err="1" smtClean="0"/>
            <a:t>аГнРГ</a:t>
          </a:r>
          <a:r>
            <a:rPr lang="ru-RU" sz="1700" kern="1200" dirty="0" smtClean="0"/>
            <a:t> в течение 6-ти месяцев</a:t>
          </a:r>
          <a:endParaRPr lang="en-US" sz="1700" kern="1200" dirty="0"/>
        </a:p>
      </dsp:txBody>
      <dsp:txXfrm>
        <a:off x="1013" y="0"/>
        <a:ext cx="2161673" cy="1152128"/>
      </dsp:txXfrm>
    </dsp:sp>
    <dsp:sp modelId="{F1815521-A9AB-47B7-B766-484D65F62A9D}">
      <dsp:nvSpPr>
        <dsp:cNvPr id="0" name=""/>
        <dsp:cNvSpPr/>
      </dsp:nvSpPr>
      <dsp:spPr>
        <a:xfrm>
          <a:off x="2378854" y="308016"/>
          <a:ext cx="458274" cy="536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78854" y="308016"/>
        <a:ext cx="458274" cy="536095"/>
      </dsp:txXfrm>
    </dsp:sp>
    <dsp:sp modelId="{E56EA828-4483-4D3E-83E5-E85E313C949C}">
      <dsp:nvSpPr>
        <dsp:cNvPr id="0" name=""/>
        <dsp:cNvSpPr/>
      </dsp:nvSpPr>
      <dsp:spPr>
        <a:xfrm>
          <a:off x="3027356" y="0"/>
          <a:ext cx="2161673" cy="115212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29531"/>
            <a:satOff val="27646"/>
            <a:lumOff val="35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>
                  <a:lumMod val="75000"/>
                </a:schemeClr>
              </a:solidFill>
            </a:rPr>
            <a:t>назначение </a:t>
          </a:r>
          <a:r>
            <a:rPr lang="ru-RU" sz="1700" kern="1200" dirty="0" err="1" smtClean="0">
              <a:solidFill>
                <a:schemeClr val="tx1">
                  <a:lumMod val="75000"/>
                </a:schemeClr>
              </a:solidFill>
            </a:rPr>
            <a:t>диеногеста</a:t>
          </a:r>
          <a:r>
            <a:rPr lang="ru-RU" sz="1700" kern="1200" dirty="0" smtClean="0">
              <a:solidFill>
                <a:schemeClr val="tx1">
                  <a:lumMod val="75000"/>
                </a:schemeClr>
              </a:solidFill>
            </a:rPr>
            <a:t> в дозе 2 мг/</a:t>
          </a:r>
          <a:r>
            <a:rPr lang="ru-RU" sz="1700" kern="1200" dirty="0" err="1" smtClean="0">
              <a:solidFill>
                <a:schemeClr val="tx1">
                  <a:lumMod val="75000"/>
                </a:schemeClr>
              </a:solidFill>
            </a:rPr>
            <a:t>сут</a:t>
          </a:r>
          <a:r>
            <a:rPr lang="ru-RU" sz="1700" kern="1200" dirty="0" smtClean="0">
              <a:solidFill>
                <a:schemeClr val="tx1">
                  <a:lumMod val="75000"/>
                </a:schemeClr>
              </a:solidFill>
            </a:rPr>
            <a:t>. также в течение 6 месяцев</a:t>
          </a:r>
          <a:endParaRPr lang="en-US" sz="17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027356" y="0"/>
        <a:ext cx="2161673" cy="115212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0C8EB9-1151-4F46-A776-7AD39591FE60}">
      <dsp:nvSpPr>
        <dsp:cNvPr id="0" name=""/>
        <dsp:cNvSpPr/>
      </dsp:nvSpPr>
      <dsp:spPr>
        <a:xfrm>
          <a:off x="0" y="342439"/>
          <a:ext cx="69847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CCA36-FA78-4692-B485-E9606A2ADAB5}">
      <dsp:nvSpPr>
        <dsp:cNvPr id="0" name=""/>
        <dsp:cNvSpPr/>
      </dsp:nvSpPr>
      <dsp:spPr>
        <a:xfrm>
          <a:off x="349238" y="76759"/>
          <a:ext cx="488934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Значительное снижение объема миомы /</a:t>
          </a:r>
          <a:r>
            <a:rPr lang="ru-RU" sz="1200" kern="1200" dirty="0" err="1" smtClean="0"/>
            <a:t>аденомиоза</a:t>
          </a:r>
          <a:r>
            <a:rPr lang="ru-RU" sz="1200" kern="1200" dirty="0" smtClean="0"/>
            <a:t> по сравнению с исходными показателями после курса </a:t>
          </a:r>
          <a:r>
            <a:rPr lang="ru-RU" sz="1200" kern="1200" dirty="0" err="1" smtClean="0"/>
            <a:t>аГнРГ</a:t>
          </a:r>
          <a:r>
            <a:rPr lang="ru-RU" sz="1200" kern="1200" dirty="0" smtClean="0"/>
            <a:t> у всех женщин.</a:t>
          </a:r>
          <a:endParaRPr lang="en-US" sz="1200" kern="1200" dirty="0"/>
        </a:p>
      </dsp:txBody>
      <dsp:txXfrm>
        <a:off x="349238" y="76759"/>
        <a:ext cx="4889343" cy="531360"/>
      </dsp:txXfrm>
    </dsp:sp>
    <dsp:sp modelId="{0F4ADFD7-456D-49F2-9CAD-682C961575C1}">
      <dsp:nvSpPr>
        <dsp:cNvPr id="0" name=""/>
        <dsp:cNvSpPr/>
      </dsp:nvSpPr>
      <dsp:spPr>
        <a:xfrm>
          <a:off x="0" y="1158919"/>
          <a:ext cx="69847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C3966-DBBE-4347-9527-A4C5BFD3F006}">
      <dsp:nvSpPr>
        <dsp:cNvPr id="0" name=""/>
        <dsp:cNvSpPr/>
      </dsp:nvSpPr>
      <dsp:spPr>
        <a:xfrm>
          <a:off x="349238" y="893239"/>
          <a:ext cx="488934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течение всего периода времени применения </a:t>
          </a:r>
          <a:r>
            <a:rPr lang="ru-RU" sz="1200" kern="1200" dirty="0" err="1" smtClean="0"/>
            <a:t>диеногеста</a:t>
          </a:r>
          <a:r>
            <a:rPr lang="ru-RU" sz="1200" kern="1200" dirty="0" smtClean="0"/>
            <a:t> объем миомы/</a:t>
          </a:r>
          <a:r>
            <a:rPr lang="ru-RU" sz="1200" kern="1200" dirty="0" err="1" smtClean="0"/>
            <a:t>аденомиоза</a:t>
          </a:r>
          <a:r>
            <a:rPr lang="ru-RU" sz="1200" kern="1200" dirty="0" smtClean="0"/>
            <a:t> оставался на том же уровне, не было ни одного случая возобновления роста опухоли. </a:t>
          </a:r>
          <a:endParaRPr lang="en-US" sz="1200" kern="1200" dirty="0"/>
        </a:p>
      </dsp:txBody>
      <dsp:txXfrm>
        <a:off x="349238" y="893239"/>
        <a:ext cx="4889343" cy="531360"/>
      </dsp:txXfrm>
    </dsp:sp>
    <dsp:sp modelId="{7553E241-1D67-4B01-815F-00E81DCE464E}">
      <dsp:nvSpPr>
        <dsp:cNvPr id="0" name=""/>
        <dsp:cNvSpPr/>
      </dsp:nvSpPr>
      <dsp:spPr>
        <a:xfrm>
          <a:off x="0" y="1975399"/>
          <a:ext cx="69847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81D0A-3DBE-4E23-A1EE-96784AD463E4}">
      <dsp:nvSpPr>
        <dsp:cNvPr id="0" name=""/>
        <dsp:cNvSpPr/>
      </dsp:nvSpPr>
      <dsp:spPr>
        <a:xfrm>
          <a:off x="349238" y="1709720"/>
          <a:ext cx="488934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Адекватное долгосрочное ослабление боли по сравнению с длительным применением только </a:t>
          </a:r>
          <a:r>
            <a:rPr lang="ru-RU" sz="1200" kern="1200" dirty="0" err="1" smtClean="0"/>
            <a:t>диеногеста</a:t>
          </a:r>
          <a:r>
            <a:rPr lang="ru-RU" sz="1200" kern="1200" dirty="0" smtClean="0"/>
            <a:t> (2 мг/</a:t>
          </a:r>
          <a:r>
            <a:rPr lang="ru-RU" sz="1200" kern="1200" dirty="0" err="1" smtClean="0"/>
            <a:t>сут</a:t>
          </a:r>
          <a:r>
            <a:rPr lang="ru-RU" sz="1200" kern="1200" dirty="0" smtClean="0"/>
            <a:t>.),</a:t>
          </a:r>
          <a:endParaRPr lang="en-US" sz="1200" kern="1200" dirty="0"/>
        </a:p>
      </dsp:txBody>
      <dsp:txXfrm>
        <a:off x="349238" y="1709720"/>
        <a:ext cx="4889343" cy="531360"/>
      </dsp:txXfrm>
    </dsp:sp>
    <dsp:sp modelId="{6275CF31-16CB-48F4-8774-5C09DCDE8154}">
      <dsp:nvSpPr>
        <dsp:cNvPr id="0" name=""/>
        <dsp:cNvSpPr/>
      </dsp:nvSpPr>
      <dsp:spPr>
        <a:xfrm>
          <a:off x="0" y="2791880"/>
          <a:ext cx="698477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B7461-1265-4046-B280-42F32C6E718E}">
      <dsp:nvSpPr>
        <dsp:cNvPr id="0" name=""/>
        <dsp:cNvSpPr/>
      </dsp:nvSpPr>
      <dsp:spPr>
        <a:xfrm>
          <a:off x="349238" y="2526199"/>
          <a:ext cx="488934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Существенное уменьшение нерегулярных маточных кровотечений в начале применения </a:t>
          </a:r>
          <a:r>
            <a:rPr lang="ru-RU" sz="1200" kern="1200" dirty="0" err="1" smtClean="0"/>
            <a:t>прогестагена</a:t>
          </a:r>
          <a:endParaRPr lang="en-US" sz="1200" kern="1200" dirty="0"/>
        </a:p>
      </dsp:txBody>
      <dsp:txXfrm>
        <a:off x="349238" y="2526199"/>
        <a:ext cx="4889343" cy="5313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569EE-D5D2-4DB9-B031-76DDECA1F64C}">
      <dsp:nvSpPr>
        <dsp:cNvPr id="0" name=""/>
        <dsp:cNvSpPr/>
      </dsp:nvSpPr>
      <dsp:spPr>
        <a:xfrm>
          <a:off x="0" y="91308"/>
          <a:ext cx="2939456" cy="455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Нет жалоб</a:t>
          </a:r>
          <a:endParaRPr lang="en-US" sz="1900" kern="1200" dirty="0"/>
        </a:p>
      </dsp:txBody>
      <dsp:txXfrm>
        <a:off x="0" y="91308"/>
        <a:ext cx="2939456" cy="455714"/>
      </dsp:txXfrm>
    </dsp:sp>
    <dsp:sp modelId="{24B82580-351B-492C-A3B0-88BF6640FCB5}">
      <dsp:nvSpPr>
        <dsp:cNvPr id="0" name=""/>
        <dsp:cNvSpPr/>
      </dsp:nvSpPr>
      <dsp:spPr>
        <a:xfrm>
          <a:off x="0" y="601743"/>
          <a:ext cx="2939456" cy="455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Боли</a:t>
          </a:r>
          <a:endParaRPr lang="en-US" sz="1900" kern="1200" dirty="0"/>
        </a:p>
      </dsp:txBody>
      <dsp:txXfrm>
        <a:off x="0" y="601743"/>
        <a:ext cx="2939456" cy="455714"/>
      </dsp:txXfrm>
    </dsp:sp>
    <dsp:sp modelId="{C54CC5F8-159D-4245-8485-6B115EA0B4F6}">
      <dsp:nvSpPr>
        <dsp:cNvPr id="0" name=""/>
        <dsp:cNvSpPr/>
      </dsp:nvSpPr>
      <dsp:spPr>
        <a:xfrm>
          <a:off x="0" y="1112178"/>
          <a:ext cx="2939456" cy="455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Кровотечения</a:t>
          </a:r>
          <a:endParaRPr lang="en-US" sz="1900" kern="1200" dirty="0"/>
        </a:p>
      </dsp:txBody>
      <dsp:txXfrm>
        <a:off x="0" y="1112178"/>
        <a:ext cx="2939456" cy="455714"/>
      </dsp:txXfrm>
    </dsp:sp>
    <dsp:sp modelId="{CA78007B-0F73-4442-AA54-FC6C4FD74D48}">
      <dsp:nvSpPr>
        <dsp:cNvPr id="0" name=""/>
        <dsp:cNvSpPr/>
      </dsp:nvSpPr>
      <dsp:spPr>
        <a:xfrm>
          <a:off x="0" y="1622613"/>
          <a:ext cx="2939456" cy="455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Бесплодие</a:t>
          </a:r>
        </a:p>
      </dsp:txBody>
      <dsp:txXfrm>
        <a:off x="0" y="1622613"/>
        <a:ext cx="2939456" cy="455714"/>
      </dsp:txXfrm>
    </dsp:sp>
    <dsp:sp modelId="{2754EB08-525B-4F30-A0C5-1E0204FC471A}">
      <dsp:nvSpPr>
        <dsp:cNvPr id="0" name=""/>
        <dsp:cNvSpPr/>
      </dsp:nvSpPr>
      <dsp:spPr>
        <a:xfrm>
          <a:off x="0" y="2133048"/>
          <a:ext cx="2939456" cy="455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Большие размеры миомы</a:t>
          </a:r>
        </a:p>
      </dsp:txBody>
      <dsp:txXfrm>
        <a:off x="0" y="2133048"/>
        <a:ext cx="2939456" cy="4557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24745-468A-47F0-81B6-4D98FBD68F56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9CA3-2676-40B4-8107-B1321C34860D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93C15-65E1-407A-AC24-95DD1B64FB3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FAB6B-AC75-4CD6-A3E1-8CC5A77953A4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06BC2-1C44-4B1E-833F-C0AA1FD1CF8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D81C-E196-4679-A872-EEA59EBF534C}">
      <dsp:nvSpPr>
        <dsp:cNvPr id="0" name=""/>
        <dsp:cNvSpPr/>
      </dsp:nvSpPr>
      <dsp:spPr>
        <a:xfrm>
          <a:off x="3027579" y="1765934"/>
          <a:ext cx="1937728" cy="1937728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kern="1200" dirty="0">
            <a:effectLst/>
          </a:endParaRPr>
        </a:p>
      </dsp:txBody>
      <dsp:txXfrm>
        <a:off x="3027579" y="1765934"/>
        <a:ext cx="1937728" cy="1937728"/>
      </dsp:txXfrm>
    </dsp:sp>
    <dsp:sp modelId="{FD9C0573-791C-47F3-A503-82E9B0A19EAB}">
      <dsp:nvSpPr>
        <dsp:cNvPr id="0" name=""/>
        <dsp:cNvSpPr/>
      </dsp:nvSpPr>
      <dsp:spPr>
        <a:xfrm>
          <a:off x="3318238" y="2407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КОК</a:t>
          </a:r>
          <a:endParaRPr lang="en-US" sz="1200" kern="1200" dirty="0"/>
        </a:p>
      </dsp:txBody>
      <dsp:txXfrm>
        <a:off x="3318238" y="2407"/>
        <a:ext cx="1356410" cy="1356410"/>
      </dsp:txXfrm>
    </dsp:sp>
    <dsp:sp modelId="{BAA347A2-7897-4E4C-B892-9CF7A40979A5}">
      <dsp:nvSpPr>
        <dsp:cNvPr id="0" name=""/>
        <dsp:cNvSpPr/>
      </dsp:nvSpPr>
      <dsp:spPr>
        <a:xfrm>
          <a:off x="5271886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Улипристала </a:t>
          </a:r>
          <a:r>
            <a:rPr lang="ru-RU" sz="1200" kern="1200" dirty="0" smtClean="0"/>
            <a:t>ацетат</a:t>
          </a:r>
          <a:endParaRPr lang="en-US" sz="1200" kern="1200" dirty="0"/>
        </a:p>
      </dsp:txBody>
      <dsp:txXfrm>
        <a:off x="5271886" y="1421815"/>
        <a:ext cx="1356410" cy="1356410"/>
      </dsp:txXfrm>
    </dsp:sp>
    <dsp:sp modelId="{67953E19-1CF1-47D1-B1DA-1DDC51657733}">
      <dsp:nvSpPr>
        <dsp:cNvPr id="0" name=""/>
        <dsp:cNvSpPr/>
      </dsp:nvSpPr>
      <dsp:spPr>
        <a:xfrm>
          <a:off x="4525659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ЛНГ-ВМС</a:t>
          </a:r>
          <a:endParaRPr lang="en-US" sz="1200" kern="1200" dirty="0"/>
        </a:p>
      </dsp:txBody>
      <dsp:txXfrm>
        <a:off x="4525659" y="3718466"/>
        <a:ext cx="1356410" cy="1356410"/>
      </dsp:txXfrm>
    </dsp:sp>
    <dsp:sp modelId="{159B59EE-AAD1-4556-AD54-94B7C0899217}">
      <dsp:nvSpPr>
        <dsp:cNvPr id="0" name=""/>
        <dsp:cNvSpPr/>
      </dsp:nvSpPr>
      <dsp:spPr>
        <a:xfrm>
          <a:off x="2110818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Диеногест</a:t>
          </a:r>
          <a:endParaRPr lang="en-US" sz="1200" kern="1200" dirty="0"/>
        </a:p>
      </dsp:txBody>
      <dsp:txXfrm>
        <a:off x="2110818" y="3718466"/>
        <a:ext cx="1356410" cy="1356410"/>
      </dsp:txXfrm>
    </dsp:sp>
    <dsp:sp modelId="{5B7685C2-393C-43D5-999D-3863ADC348AD}">
      <dsp:nvSpPr>
        <dsp:cNvPr id="0" name=""/>
        <dsp:cNvSpPr/>
      </dsp:nvSpPr>
      <dsp:spPr>
        <a:xfrm>
          <a:off x="1364591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Аналоги ГнРГ</a:t>
          </a:r>
          <a:endParaRPr lang="en-US" sz="1200" kern="1200" dirty="0"/>
        </a:p>
      </dsp:txBody>
      <dsp:txXfrm>
        <a:off x="1364591" y="1421815"/>
        <a:ext cx="1356410" cy="13564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Аденомиоз</a:t>
          </a:r>
          <a:endParaRPr lang="ru-RU" sz="2500" kern="1200" dirty="0" smtClean="0"/>
        </a:p>
      </dsp:txBody>
      <dsp:txXfrm>
        <a:off x="0" y="0"/>
        <a:ext cx="3096344" cy="993128"/>
      </dsp:txXfrm>
    </dsp:sp>
    <dsp:sp modelId="{B6FB3302-C321-4533-BEB3-53BEDC72B470}">
      <dsp:nvSpPr>
        <dsp:cNvPr id="0" name=""/>
        <dsp:cNvSpPr/>
      </dsp:nvSpPr>
      <dsp:spPr>
        <a:xfrm>
          <a:off x="0" y="1087611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Миома матки</a:t>
          </a:r>
          <a:endParaRPr lang="en-US" sz="2500" kern="1200" dirty="0"/>
        </a:p>
      </dsp:txBody>
      <dsp:txXfrm>
        <a:off x="0" y="1087611"/>
        <a:ext cx="3096344" cy="993128"/>
      </dsp:txXfrm>
    </dsp:sp>
    <dsp:sp modelId="{0A95A343-E56B-45B6-97D7-912F5E004DCE}">
      <dsp:nvSpPr>
        <dsp:cNvPr id="0" name=""/>
        <dsp:cNvSpPr/>
      </dsp:nvSpPr>
      <dsp:spPr>
        <a:xfrm>
          <a:off x="0" y="215274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Гиперплазия эндометрия</a:t>
          </a:r>
          <a:endParaRPr lang="en-US" sz="2500" kern="1200" dirty="0"/>
        </a:p>
      </dsp:txBody>
      <dsp:txXfrm>
        <a:off x="0" y="2152740"/>
        <a:ext cx="3096344" cy="9931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24745-468A-47F0-81B6-4D98FBD68F56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9CA3-2676-40B4-8107-B1321C34860D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93C15-65E1-407A-AC24-95DD1B64FB3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FAB6B-AC75-4CD6-A3E1-8CC5A77953A4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06BC2-1C44-4B1E-833F-C0AA1FD1CF8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D81C-E196-4679-A872-EEA59EBF534C}">
      <dsp:nvSpPr>
        <dsp:cNvPr id="0" name=""/>
        <dsp:cNvSpPr/>
      </dsp:nvSpPr>
      <dsp:spPr>
        <a:xfrm>
          <a:off x="3027579" y="1765934"/>
          <a:ext cx="1937728" cy="1937728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kern="1200" dirty="0">
            <a:effectLst/>
          </a:endParaRPr>
        </a:p>
      </dsp:txBody>
      <dsp:txXfrm>
        <a:off x="3027579" y="1765934"/>
        <a:ext cx="1937728" cy="1937728"/>
      </dsp:txXfrm>
    </dsp:sp>
    <dsp:sp modelId="{FD9C0573-791C-47F3-A503-82E9B0A19EAB}">
      <dsp:nvSpPr>
        <dsp:cNvPr id="0" name=""/>
        <dsp:cNvSpPr/>
      </dsp:nvSpPr>
      <dsp:spPr>
        <a:xfrm>
          <a:off x="3318238" y="2407"/>
          <a:ext cx="1356410" cy="135641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КОК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318238" y="2407"/>
        <a:ext cx="1356410" cy="1356410"/>
      </dsp:txXfrm>
    </dsp:sp>
    <dsp:sp modelId="{BAA347A2-7897-4E4C-B892-9CF7A40979A5}">
      <dsp:nvSpPr>
        <dsp:cNvPr id="0" name=""/>
        <dsp:cNvSpPr/>
      </dsp:nvSpPr>
      <dsp:spPr>
        <a:xfrm>
          <a:off x="5271886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Улипристала </a:t>
          </a:r>
          <a:r>
            <a:rPr lang="ru-RU" sz="1200" kern="1200" dirty="0" smtClean="0"/>
            <a:t>ацетат</a:t>
          </a:r>
          <a:endParaRPr lang="en-US" sz="1200" kern="1200" dirty="0"/>
        </a:p>
      </dsp:txBody>
      <dsp:txXfrm>
        <a:off x="5271886" y="1421815"/>
        <a:ext cx="1356410" cy="1356410"/>
      </dsp:txXfrm>
    </dsp:sp>
    <dsp:sp modelId="{67953E19-1CF1-47D1-B1DA-1DDC51657733}">
      <dsp:nvSpPr>
        <dsp:cNvPr id="0" name=""/>
        <dsp:cNvSpPr/>
      </dsp:nvSpPr>
      <dsp:spPr>
        <a:xfrm>
          <a:off x="4525659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ЛНГ-ВМС</a:t>
          </a:r>
          <a:endParaRPr lang="en-US" sz="1200" kern="1200" dirty="0"/>
        </a:p>
      </dsp:txBody>
      <dsp:txXfrm>
        <a:off x="4525659" y="3718466"/>
        <a:ext cx="1356410" cy="1356410"/>
      </dsp:txXfrm>
    </dsp:sp>
    <dsp:sp modelId="{159B59EE-AAD1-4556-AD54-94B7C0899217}">
      <dsp:nvSpPr>
        <dsp:cNvPr id="0" name=""/>
        <dsp:cNvSpPr/>
      </dsp:nvSpPr>
      <dsp:spPr>
        <a:xfrm>
          <a:off x="2110818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Диеногест</a:t>
          </a:r>
          <a:endParaRPr lang="en-US" sz="1200" kern="1200" dirty="0"/>
        </a:p>
      </dsp:txBody>
      <dsp:txXfrm>
        <a:off x="2110818" y="3718466"/>
        <a:ext cx="1356410" cy="1356410"/>
      </dsp:txXfrm>
    </dsp:sp>
    <dsp:sp modelId="{5B7685C2-393C-43D5-999D-3863ADC348AD}">
      <dsp:nvSpPr>
        <dsp:cNvPr id="0" name=""/>
        <dsp:cNvSpPr/>
      </dsp:nvSpPr>
      <dsp:spPr>
        <a:xfrm>
          <a:off x="1364591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Аналоги ГнРГ</a:t>
          </a:r>
          <a:endParaRPr lang="en-US" sz="1200" kern="1200" dirty="0"/>
        </a:p>
      </dsp:txBody>
      <dsp:txXfrm>
        <a:off x="1364591" y="1421815"/>
        <a:ext cx="1356410" cy="13564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Аденомиоз</a:t>
          </a:r>
          <a:endParaRPr lang="ru-RU" sz="2500" kern="1200" dirty="0" smtClean="0"/>
        </a:p>
      </dsp:txBody>
      <dsp:txXfrm>
        <a:off x="0" y="0"/>
        <a:ext cx="3096344" cy="993128"/>
      </dsp:txXfrm>
    </dsp:sp>
    <dsp:sp modelId="{B6FB3302-C321-4533-BEB3-53BEDC72B470}">
      <dsp:nvSpPr>
        <dsp:cNvPr id="0" name=""/>
        <dsp:cNvSpPr/>
      </dsp:nvSpPr>
      <dsp:spPr>
        <a:xfrm>
          <a:off x="0" y="1087611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Миома матки</a:t>
          </a:r>
          <a:endParaRPr lang="en-US" sz="2500" kern="1200" dirty="0"/>
        </a:p>
      </dsp:txBody>
      <dsp:txXfrm>
        <a:off x="0" y="1087611"/>
        <a:ext cx="3096344" cy="993128"/>
      </dsp:txXfrm>
    </dsp:sp>
    <dsp:sp modelId="{0A95A343-E56B-45B6-97D7-912F5E004DCE}">
      <dsp:nvSpPr>
        <dsp:cNvPr id="0" name=""/>
        <dsp:cNvSpPr/>
      </dsp:nvSpPr>
      <dsp:spPr>
        <a:xfrm>
          <a:off x="0" y="215274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Гиперплазия эндометрия</a:t>
          </a:r>
          <a:endParaRPr lang="en-US" sz="2500" kern="1200" dirty="0"/>
        </a:p>
      </dsp:txBody>
      <dsp:txXfrm>
        <a:off x="0" y="2152740"/>
        <a:ext cx="3096344" cy="9931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24745-468A-47F0-81B6-4D98FBD68F56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9CA3-2676-40B4-8107-B1321C34860D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93C15-65E1-407A-AC24-95DD1B64FB3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FAB6B-AC75-4CD6-A3E1-8CC5A77953A4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06BC2-1C44-4B1E-833F-C0AA1FD1CF8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D81C-E196-4679-A872-EEA59EBF534C}">
      <dsp:nvSpPr>
        <dsp:cNvPr id="0" name=""/>
        <dsp:cNvSpPr/>
      </dsp:nvSpPr>
      <dsp:spPr>
        <a:xfrm>
          <a:off x="3027579" y="1765934"/>
          <a:ext cx="1937728" cy="1937728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kern="1200" dirty="0">
            <a:effectLst/>
          </a:endParaRPr>
        </a:p>
      </dsp:txBody>
      <dsp:txXfrm>
        <a:off x="3027579" y="1765934"/>
        <a:ext cx="1937728" cy="1937728"/>
      </dsp:txXfrm>
    </dsp:sp>
    <dsp:sp modelId="{FD9C0573-791C-47F3-A503-82E9B0A19EAB}">
      <dsp:nvSpPr>
        <dsp:cNvPr id="0" name=""/>
        <dsp:cNvSpPr/>
      </dsp:nvSpPr>
      <dsp:spPr>
        <a:xfrm>
          <a:off x="3318238" y="2407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КОК</a:t>
          </a:r>
          <a:endParaRPr lang="en-US" sz="1200" kern="1200" dirty="0"/>
        </a:p>
      </dsp:txBody>
      <dsp:txXfrm>
        <a:off x="3318238" y="2407"/>
        <a:ext cx="1356410" cy="1356410"/>
      </dsp:txXfrm>
    </dsp:sp>
    <dsp:sp modelId="{BAA347A2-7897-4E4C-B892-9CF7A40979A5}">
      <dsp:nvSpPr>
        <dsp:cNvPr id="0" name=""/>
        <dsp:cNvSpPr/>
      </dsp:nvSpPr>
      <dsp:spPr>
        <a:xfrm>
          <a:off x="5271886" y="1421815"/>
          <a:ext cx="1356410" cy="135641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bg1"/>
              </a:solidFill>
            </a:rPr>
            <a:t>Улипристала </a:t>
          </a:r>
          <a:r>
            <a:rPr lang="ru-RU" sz="1200" b="1" kern="1200" dirty="0" smtClean="0">
              <a:solidFill>
                <a:schemeClr val="bg1"/>
              </a:solidFill>
            </a:rPr>
            <a:t>ацетат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271886" y="1421815"/>
        <a:ext cx="1356410" cy="1356410"/>
      </dsp:txXfrm>
    </dsp:sp>
    <dsp:sp modelId="{67953E19-1CF1-47D1-B1DA-1DDC51657733}">
      <dsp:nvSpPr>
        <dsp:cNvPr id="0" name=""/>
        <dsp:cNvSpPr/>
      </dsp:nvSpPr>
      <dsp:spPr>
        <a:xfrm>
          <a:off x="4525659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ЛНГ-ВМС</a:t>
          </a:r>
          <a:endParaRPr lang="en-US" sz="1200" kern="1200" dirty="0"/>
        </a:p>
      </dsp:txBody>
      <dsp:txXfrm>
        <a:off x="4525659" y="3718466"/>
        <a:ext cx="1356410" cy="1356410"/>
      </dsp:txXfrm>
    </dsp:sp>
    <dsp:sp modelId="{159B59EE-AAD1-4556-AD54-94B7C0899217}">
      <dsp:nvSpPr>
        <dsp:cNvPr id="0" name=""/>
        <dsp:cNvSpPr/>
      </dsp:nvSpPr>
      <dsp:spPr>
        <a:xfrm>
          <a:off x="2110818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Диеногест</a:t>
          </a:r>
          <a:endParaRPr lang="en-US" sz="1200" kern="1200" dirty="0"/>
        </a:p>
      </dsp:txBody>
      <dsp:txXfrm>
        <a:off x="2110818" y="3718466"/>
        <a:ext cx="1356410" cy="1356410"/>
      </dsp:txXfrm>
    </dsp:sp>
    <dsp:sp modelId="{5B7685C2-393C-43D5-999D-3863ADC348AD}">
      <dsp:nvSpPr>
        <dsp:cNvPr id="0" name=""/>
        <dsp:cNvSpPr/>
      </dsp:nvSpPr>
      <dsp:spPr>
        <a:xfrm>
          <a:off x="1364591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Аналоги ГнРГ</a:t>
          </a:r>
          <a:endParaRPr lang="en-US" sz="1200" kern="1200" dirty="0"/>
        </a:p>
      </dsp:txBody>
      <dsp:txXfrm>
        <a:off x="1364591" y="1421815"/>
        <a:ext cx="1356410" cy="13564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Аденомиоз</a:t>
          </a:r>
          <a:endParaRPr lang="ru-RU" sz="2500" kern="1200" dirty="0" smtClean="0"/>
        </a:p>
      </dsp:txBody>
      <dsp:txXfrm>
        <a:off x="0" y="0"/>
        <a:ext cx="3096344" cy="993128"/>
      </dsp:txXfrm>
    </dsp:sp>
    <dsp:sp modelId="{B6FB3302-C321-4533-BEB3-53BEDC72B470}">
      <dsp:nvSpPr>
        <dsp:cNvPr id="0" name=""/>
        <dsp:cNvSpPr/>
      </dsp:nvSpPr>
      <dsp:spPr>
        <a:xfrm>
          <a:off x="0" y="1087611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Миома матки</a:t>
          </a:r>
          <a:endParaRPr lang="en-US" sz="2500" kern="1200" dirty="0"/>
        </a:p>
      </dsp:txBody>
      <dsp:txXfrm>
        <a:off x="0" y="1087611"/>
        <a:ext cx="3096344" cy="993128"/>
      </dsp:txXfrm>
    </dsp:sp>
    <dsp:sp modelId="{0A95A343-E56B-45B6-97D7-912F5E004DCE}">
      <dsp:nvSpPr>
        <dsp:cNvPr id="0" name=""/>
        <dsp:cNvSpPr/>
      </dsp:nvSpPr>
      <dsp:spPr>
        <a:xfrm>
          <a:off x="0" y="215274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Гиперплазия эндометрия</a:t>
          </a:r>
          <a:endParaRPr lang="en-US" sz="2500" kern="1200" dirty="0"/>
        </a:p>
      </dsp:txBody>
      <dsp:txXfrm>
        <a:off x="0" y="2152740"/>
        <a:ext cx="3096344" cy="9931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24745-468A-47F0-81B6-4D98FBD68F56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9CA3-2676-40B4-8107-B1321C34860D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93C15-65E1-407A-AC24-95DD1B64FB3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FFAB6B-AC75-4CD6-A3E1-8CC5A77953A4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06BC2-1C44-4B1E-833F-C0AA1FD1CF8A}">
      <dsp:nvSpPr>
        <dsp:cNvPr id="0" name=""/>
        <dsp:cNvSpPr/>
      </dsp:nvSpPr>
      <dsp:spPr>
        <a:xfrm>
          <a:off x="1893426" y="631781"/>
          <a:ext cx="4206035" cy="42060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D81C-E196-4679-A872-EEA59EBF534C}">
      <dsp:nvSpPr>
        <dsp:cNvPr id="0" name=""/>
        <dsp:cNvSpPr/>
      </dsp:nvSpPr>
      <dsp:spPr>
        <a:xfrm>
          <a:off x="3027579" y="1765934"/>
          <a:ext cx="1937728" cy="1937728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 w="1905"/>
              <a:effectLst/>
            </a:rPr>
            <a:t>Медикаментозная терапия сочетанных доброкачественных  опухолей и гиперпластических процессов матки</a:t>
          </a:r>
          <a:endParaRPr lang="en-US" sz="1200" b="1" kern="1200" dirty="0">
            <a:effectLst/>
          </a:endParaRPr>
        </a:p>
      </dsp:txBody>
      <dsp:txXfrm>
        <a:off x="3027579" y="1765934"/>
        <a:ext cx="1937728" cy="1937728"/>
      </dsp:txXfrm>
    </dsp:sp>
    <dsp:sp modelId="{FD9C0573-791C-47F3-A503-82E9B0A19EAB}">
      <dsp:nvSpPr>
        <dsp:cNvPr id="0" name=""/>
        <dsp:cNvSpPr/>
      </dsp:nvSpPr>
      <dsp:spPr>
        <a:xfrm>
          <a:off x="3318238" y="2407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КОК</a:t>
          </a:r>
          <a:endParaRPr lang="en-US" sz="1200" kern="1200" dirty="0"/>
        </a:p>
      </dsp:txBody>
      <dsp:txXfrm>
        <a:off x="3318238" y="2407"/>
        <a:ext cx="1356410" cy="1356410"/>
      </dsp:txXfrm>
    </dsp:sp>
    <dsp:sp modelId="{BAA347A2-7897-4E4C-B892-9CF7A40979A5}">
      <dsp:nvSpPr>
        <dsp:cNvPr id="0" name=""/>
        <dsp:cNvSpPr/>
      </dsp:nvSpPr>
      <dsp:spPr>
        <a:xfrm>
          <a:off x="5271886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Улипристала </a:t>
          </a:r>
          <a:r>
            <a:rPr lang="ru-RU" sz="1200" kern="1200" dirty="0" smtClean="0"/>
            <a:t>ацетат</a:t>
          </a:r>
          <a:endParaRPr lang="en-US" sz="1200" kern="1200" dirty="0"/>
        </a:p>
      </dsp:txBody>
      <dsp:txXfrm>
        <a:off x="5271886" y="1421815"/>
        <a:ext cx="1356410" cy="1356410"/>
      </dsp:txXfrm>
    </dsp:sp>
    <dsp:sp modelId="{67953E19-1CF1-47D1-B1DA-1DDC51657733}">
      <dsp:nvSpPr>
        <dsp:cNvPr id="0" name=""/>
        <dsp:cNvSpPr/>
      </dsp:nvSpPr>
      <dsp:spPr>
        <a:xfrm>
          <a:off x="4525659" y="3718466"/>
          <a:ext cx="1356410" cy="135641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ЛНГ-ВМС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525659" y="3718466"/>
        <a:ext cx="1356410" cy="1356410"/>
      </dsp:txXfrm>
    </dsp:sp>
    <dsp:sp modelId="{159B59EE-AAD1-4556-AD54-94B7C0899217}">
      <dsp:nvSpPr>
        <dsp:cNvPr id="0" name=""/>
        <dsp:cNvSpPr/>
      </dsp:nvSpPr>
      <dsp:spPr>
        <a:xfrm>
          <a:off x="2110818" y="3718466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Диеногест</a:t>
          </a:r>
          <a:endParaRPr lang="en-US" sz="1200" kern="1200" dirty="0"/>
        </a:p>
      </dsp:txBody>
      <dsp:txXfrm>
        <a:off x="2110818" y="3718466"/>
        <a:ext cx="1356410" cy="1356410"/>
      </dsp:txXfrm>
    </dsp:sp>
    <dsp:sp modelId="{5B7685C2-393C-43D5-999D-3863ADC348AD}">
      <dsp:nvSpPr>
        <dsp:cNvPr id="0" name=""/>
        <dsp:cNvSpPr/>
      </dsp:nvSpPr>
      <dsp:spPr>
        <a:xfrm>
          <a:off x="1364591" y="1421815"/>
          <a:ext cx="1356410" cy="1356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Аналоги ГнРГ</a:t>
          </a:r>
          <a:endParaRPr lang="en-US" sz="1200" kern="1200" dirty="0"/>
        </a:p>
      </dsp:txBody>
      <dsp:txXfrm>
        <a:off x="1364591" y="1421815"/>
        <a:ext cx="1356410" cy="135641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698DC-6232-4C1C-AC80-234FDFFE95AF}">
      <dsp:nvSpPr>
        <dsp:cNvPr id="0" name=""/>
        <dsp:cNvSpPr/>
      </dsp:nvSpPr>
      <dsp:spPr>
        <a:xfrm>
          <a:off x="0" y="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Аденомиоз</a:t>
          </a:r>
          <a:endParaRPr lang="ru-RU" sz="2500" kern="1200" dirty="0" smtClean="0"/>
        </a:p>
      </dsp:txBody>
      <dsp:txXfrm>
        <a:off x="0" y="0"/>
        <a:ext cx="3096344" cy="993128"/>
      </dsp:txXfrm>
    </dsp:sp>
    <dsp:sp modelId="{B6FB3302-C321-4533-BEB3-53BEDC72B470}">
      <dsp:nvSpPr>
        <dsp:cNvPr id="0" name=""/>
        <dsp:cNvSpPr/>
      </dsp:nvSpPr>
      <dsp:spPr>
        <a:xfrm>
          <a:off x="0" y="1087611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Миома матки</a:t>
          </a:r>
          <a:endParaRPr lang="en-US" sz="2500" kern="1200" dirty="0"/>
        </a:p>
      </dsp:txBody>
      <dsp:txXfrm>
        <a:off x="0" y="1087611"/>
        <a:ext cx="3096344" cy="993128"/>
      </dsp:txXfrm>
    </dsp:sp>
    <dsp:sp modelId="{0A95A343-E56B-45B6-97D7-912F5E004DCE}">
      <dsp:nvSpPr>
        <dsp:cNvPr id="0" name=""/>
        <dsp:cNvSpPr/>
      </dsp:nvSpPr>
      <dsp:spPr>
        <a:xfrm>
          <a:off x="0" y="2152740"/>
          <a:ext cx="309634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Гиперплазия эндометрия</a:t>
          </a:r>
          <a:endParaRPr lang="en-US" sz="2500" kern="1200" dirty="0"/>
        </a:p>
      </dsp:txBody>
      <dsp:txXfrm>
        <a:off x="0" y="2152740"/>
        <a:ext cx="3096344" cy="99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0.33099</cdr:x>
      <cdr:y>0.13021</cdr:y>
    </cdr:from>
    <cdr:to>
      <cdr:x>0.54988</cdr:x>
      <cdr:y>0.21159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576064"/>
          <a:ext cx="14761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238 ± 68,3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0.62578</cdr:x>
      <cdr:y>0.39064</cdr:y>
    </cdr:from>
    <cdr:to>
      <cdr:x>0.84466</cdr:x>
      <cdr:y>0.47202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20294" y="1728192"/>
          <a:ext cx="14761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144 ± 33,5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7FF9B-81C6-4EC3-8F7F-CBE70FE64EEB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352B-CECE-468D-B486-57FA3DAA6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16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Для сохранения качества жизни пациенток с </a:t>
            </a:r>
            <a:r>
              <a:rPr lang="ru-RU" sz="1200" dirty="0" err="1" smtClean="0"/>
              <a:t>эндометриозом</a:t>
            </a:r>
            <a:r>
              <a:rPr lang="ru-RU" sz="1200" dirty="0" smtClean="0"/>
              <a:t> также важно устранить симптомы заболевания</a:t>
            </a:r>
          </a:p>
          <a:p>
            <a:r>
              <a:rPr lang="ru-RU" sz="1200" dirty="0" err="1" smtClean="0"/>
              <a:t>Диферелин</a:t>
            </a:r>
            <a:r>
              <a:rPr lang="ru-RU" sz="1200" dirty="0" smtClean="0"/>
              <a:t>® уменьшает  все основные симптомы </a:t>
            </a:r>
            <a:r>
              <a:rPr lang="ru-RU" sz="1200" dirty="0" err="1" smtClean="0"/>
              <a:t>эндометриоза</a:t>
            </a:r>
            <a:r>
              <a:rPr lang="ru-RU" sz="1200" dirty="0" smtClean="0"/>
              <a:t> (по данным собственного клинического исследования с участием 1000 пациенток с </a:t>
            </a:r>
            <a:r>
              <a:rPr lang="ru-RU" sz="1200" dirty="0" err="1" smtClean="0"/>
              <a:t>эндометриозом</a:t>
            </a:r>
            <a:r>
              <a:rPr lang="ru-RU" sz="1200" dirty="0" smtClean="0"/>
              <a:t> под руководством </a:t>
            </a:r>
            <a:r>
              <a:rPr lang="ru-RU" sz="1200" dirty="0" err="1" smtClean="0"/>
              <a:t>Адамян</a:t>
            </a:r>
            <a:r>
              <a:rPr lang="ru-RU" sz="1200" dirty="0" smtClean="0"/>
              <a:t> Л.В.)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B2D6-771A-4116-92E6-B60969F0C1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54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исследователей под руководством академика РАМН, профессора В.И. Кулакова доказала, что применение препарата </a:t>
            </a:r>
            <a:r>
              <a:rPr lang="ru-RU" sz="1200" dirty="0" err="1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Диферелин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+mn-lt"/>
                <a:cs typeface="Calibri"/>
              </a:rPr>
              <a:t>®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дозе 3,75 </a:t>
            </a:r>
            <a:r>
              <a:rPr lang="ru-RU" sz="1200" dirty="0" err="1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миллигра́мма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раз  в 28 дней внутримышечно в течении полугода после </a:t>
            </a:r>
            <a:r>
              <a:rPr lang="ru-RU" sz="1200" dirty="0" err="1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лапароскопической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операции способствовало более эффективному снижению или исчезновению боли. Частота восстановления репродуктивной функции оценивалась на протяжении 12 месяцев, частота наступления беременности  составила после комбинированного лечения  52,1% у больных с I-II степенью распространения наружного генитального </a:t>
            </a:r>
            <a:r>
              <a:rPr lang="ru-RU" sz="1200" dirty="0" err="1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эндометриоза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группа) и 39,8% при III-IV степени распространения (3 группа). У пациенток без медикаментозного лечения в результате выжидательной тактики удалось восстановить репродуктивную функцию в 29,3% случаев. Исследователи отмечают, что наиболее часто беременность наступала в первые 6-8 месяцев после проведенного лечения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B2D6-771A-4116-92E6-B60969F0C1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93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Диферелин</a:t>
            </a:r>
            <a:r>
              <a:rPr lang="ru-RU" sz="1200" dirty="0" smtClean="0">
                <a:latin typeface="+mn-lt"/>
                <a:cs typeface="Calibri"/>
              </a:rPr>
              <a:t>®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 успехом может быть  применен при бесплодии у пациенток с миомой матки. Применение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Диферелина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предоперационной подготовки  пациенток с миомой позволяет значительно оптимизировать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лапароскопическую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миомэктомию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у пациенток с нарушением репродуктивной функции и добиться наступления беременности более чем в 40% случаев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B2D6-771A-4116-92E6-B60969F0C19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1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1412777"/>
            <a:ext cx="9144000" cy="5445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4"/>
          <a:stretch/>
        </p:blipFill>
        <p:spPr>
          <a:xfrm rot="16200000">
            <a:off x="3865612" y="-3865612"/>
            <a:ext cx="1412776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rgbClr val="50173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81" t="19572" r="4201" b="19486"/>
          <a:stretch/>
        </p:blipFill>
        <p:spPr bwMode="auto">
          <a:xfrm flipH="1">
            <a:off x="8205137" y="4503513"/>
            <a:ext cx="831358" cy="23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28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60033"/>
                </a:solidFill>
              </a:rPr>
              <a:t>8 </a:t>
            </a:r>
            <a:r>
              <a:rPr lang="ru-RU" dirty="0" smtClean="0">
                <a:solidFill>
                  <a:srgbClr val="660033"/>
                </a:solidFill>
              </a:rPr>
              <a:t>июня 2015 года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3"/>
          <p:cNvSpPr txBox="1">
            <a:spLocks/>
          </p:cNvSpPr>
          <p:nvPr userDrawn="1"/>
        </p:nvSpPr>
        <p:spPr>
          <a:xfrm>
            <a:off x="609592" y="6336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660033"/>
                </a:solidFill>
              </a:rPr>
              <a:t>8 </a:t>
            </a:r>
            <a:r>
              <a:rPr lang="ru-RU" sz="1200" b="0" dirty="0" smtClean="0">
                <a:solidFill>
                  <a:srgbClr val="660033"/>
                </a:solidFill>
              </a:rPr>
              <a:t>июня 2015 года</a:t>
            </a:r>
            <a:endParaRPr lang="ru-RU" sz="1200" b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83152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660033"/>
                </a:solidFill>
              </a:defRPr>
            </a:lvl1pPr>
          </a:lstStyle>
          <a:p>
            <a:r>
              <a:rPr lang="en-US" smtClean="0"/>
              <a:t>8 </a:t>
            </a:r>
            <a:r>
              <a:rPr lang="ru-RU" smtClean="0"/>
              <a:t>июня 2015 года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0471" y="0"/>
            <a:ext cx="324515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rgbClr val="50173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81" t="19572" r="4201" b="19486"/>
          <a:stretch/>
        </p:blipFill>
        <p:spPr bwMode="auto">
          <a:xfrm flipH="1">
            <a:off x="8205138" y="5157192"/>
            <a:ext cx="600547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ncbi.nlm.nih.gov/pubmed?term=Hirata%20T%5bAuthor%5d&amp;cauthor=true&amp;cauthor_uid=249057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/Articles/&#1050;&#1054;&#1050;&#1080;/OCs_Endometriosis_Vercellini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Медикаментозная терапия сочетанных </a:t>
            </a:r>
            <a:r>
              <a:rPr lang="ru-RU" dirty="0" smtClean="0"/>
              <a:t>доброкачественных опухолей и гиперпластических процессов матки </a:t>
            </a:r>
            <a:r>
              <a:rPr lang="ru-RU" sz="2800" dirty="0" smtClean="0"/>
              <a:t>(миома, </a:t>
            </a:r>
            <a:r>
              <a:rPr lang="ru-RU" sz="2800" dirty="0" err="1" smtClean="0"/>
              <a:t>аденомиоз</a:t>
            </a:r>
            <a:r>
              <a:rPr lang="ru-RU" sz="2800" dirty="0" smtClean="0"/>
              <a:t>, гиперплазия эндометрия)</a:t>
            </a:r>
            <a:endParaRPr lang="en-US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err="1">
                <a:solidFill>
                  <a:schemeClr val="accent3">
                    <a:lumMod val="50000"/>
                  </a:schemeClr>
                </a:solidFill>
              </a:rPr>
              <a:t>Доброхотова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 Юлия Эдуардовна (Москва) </a:t>
            </a:r>
          </a:p>
          <a:p>
            <a:r>
              <a:rPr lang="ru-RU" sz="3800" i="1" dirty="0"/>
              <a:t>Доктор медицинских наук, профессор, заведующая кафедрой акушерства и гинекологии лечебного факультета РНИМУ им. </a:t>
            </a:r>
            <a:r>
              <a:rPr lang="ru-RU" sz="3800" i="1" dirty="0" err="1"/>
              <a:t>Н.И.Пирогова</a:t>
            </a:r>
            <a:r>
              <a:rPr lang="ru-RU" sz="3800" i="1" dirty="0"/>
              <a:t>, Заслуженный врач РФ;</a:t>
            </a:r>
            <a:r>
              <a:rPr lang="ru-RU" sz="3800" dirty="0"/>
              <a:t> </a:t>
            </a:r>
            <a:r>
              <a:rPr lang="ru-RU" sz="3800" i="1" dirty="0"/>
              <a:t>лауреат Премии РФ в области медицины</a:t>
            </a:r>
            <a:endParaRPr lang="ru-RU" sz="3800" dirty="0"/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7018" y="260648"/>
            <a:ext cx="92380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Экспертный совет по обсуждению проекта клинических рекомендаций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«Сочетанные доброкачественные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опухоли и гиперпластические процессы матки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smtClean="0">
                <a:solidFill>
                  <a:schemeClr val="bg1"/>
                </a:solidFill>
              </a:rPr>
              <a:t>миома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аденомиоз</a:t>
            </a:r>
            <a:r>
              <a:rPr lang="ru-RU" sz="2000" b="1" dirty="0">
                <a:solidFill>
                  <a:schemeClr val="bg1"/>
                </a:solidFill>
              </a:rPr>
              <a:t>, гиперплазия эндометрия)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Выбор медикаментозной терапии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0973634"/>
              </p:ext>
            </p:extLst>
          </p:nvPr>
        </p:nvGraphicFramePr>
        <p:xfrm>
          <a:off x="2051720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555759361"/>
              </p:ext>
            </p:extLst>
          </p:nvPr>
        </p:nvGraphicFramePr>
        <p:xfrm>
          <a:off x="179512" y="2132856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5790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err="1" smtClean="0"/>
              <a:t>Левоноргестрел</a:t>
            </a:r>
            <a:r>
              <a:rPr lang="ru-RU" sz="2800" dirty="0" smtClean="0"/>
              <a:t>-выделяющая внутриматочная система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7814738"/>
              </p:ext>
            </p:extLst>
          </p:nvPr>
        </p:nvGraphicFramePr>
        <p:xfrm>
          <a:off x="395536" y="2132856"/>
          <a:ext cx="7283450" cy="42618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41725"/>
                <a:gridCol w="3641725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За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Против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33264">
                <a:tc>
                  <a:txBody>
                    <a:bodyPr/>
                    <a:lstStyle/>
                    <a:p>
                      <a:r>
                        <a:rPr lang="ru-RU" sz="1400" smtClean="0"/>
                        <a:t>Имеется</a:t>
                      </a:r>
                      <a:r>
                        <a:rPr lang="ru-RU" sz="1400" baseline="0" smtClean="0"/>
                        <a:t> опыт и есть исследования применения ЛНГ-ВМС при аденомиозе/эндометриозе, миоме матки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Показания</a:t>
                      </a:r>
                      <a:r>
                        <a:rPr lang="ru-RU" sz="1800" baseline="0" dirty="0" smtClean="0"/>
                        <a:t> ЛНГ-ВМС: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Контрацепция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Идиопатическая </a:t>
                      </a:r>
                      <a:r>
                        <a:rPr lang="ru-RU" sz="1400" baseline="0" dirty="0" err="1" smtClean="0"/>
                        <a:t>меноррагия</a:t>
                      </a:r>
                      <a:endParaRPr lang="ru-RU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Защита эндометрия от гиперплазии во время </a:t>
                      </a:r>
                      <a:r>
                        <a:rPr lang="ru-RU" sz="1400" baseline="0" dirty="0" err="1" smtClean="0"/>
                        <a:t>менопаузальной</a:t>
                      </a:r>
                      <a:r>
                        <a:rPr lang="ru-RU" sz="1400" baseline="0" dirty="0" smtClean="0"/>
                        <a:t>  гормональной терапии </a:t>
                      </a:r>
                      <a:r>
                        <a:rPr lang="ru-RU" sz="1400" baseline="0" dirty="0" smtClean="0"/>
                        <a:t>эстрогенами</a:t>
                      </a:r>
                      <a:endParaRPr lang="en-US" sz="1400" dirty="0" smtClean="0"/>
                    </a:p>
                    <a:p>
                      <a:r>
                        <a:rPr lang="ru-RU" sz="1400" dirty="0" smtClean="0"/>
                        <a:t>Не показана для лечения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эндометриоза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аденомиоза</a:t>
                      </a:r>
                      <a:r>
                        <a:rPr lang="ru-RU" sz="1400" baseline="0" dirty="0" smtClean="0"/>
                        <a:t> и миомы матки</a:t>
                      </a:r>
                      <a:endParaRPr lang="en-US" sz="1400" dirty="0"/>
                    </a:p>
                  </a:txBody>
                  <a:tcPr/>
                </a:tc>
              </a:tr>
              <a:tr h="6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Длительное</a:t>
                      </a:r>
                      <a:r>
                        <a:rPr lang="ru-RU" sz="1400" baseline="0" dirty="0" smtClean="0"/>
                        <a:t> нахождение в полости матки – 60 месяцев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Нерегулярные кровотечения/«мажущие» выделения в начале лечения </a:t>
                      </a:r>
                      <a:endParaRPr lang="en-US" sz="1100" dirty="0"/>
                    </a:p>
                  </a:txBody>
                  <a:tcPr/>
                </a:tc>
              </a:tr>
              <a:tr h="103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ЛНГ-ВМС снижает кровопотерю и восстанавливает уровень гемоглобина при миоме матки, не оказывая воздействия на динамику роста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миоматозных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узлов </a:t>
                      </a:r>
                      <a:endParaRPr lang="en-US" sz="14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ЛНГ-ВМС имеет относительные противопоказания при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субмукозной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миоме матки, вследствие возможной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экспульсии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не эффективного лечения маточных кровотечений 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11747" y="625995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1</a:t>
            </a:r>
            <a:endParaRPr lang="en-US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234" y="652156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*</a:t>
            </a:r>
            <a:r>
              <a:rPr lang="ru-RU" sz="1100" dirty="0" smtClean="0"/>
              <a:t>Инструкция </a:t>
            </a:r>
            <a:r>
              <a:rPr lang="ru-RU" sz="1100" dirty="0"/>
              <a:t>по медицинскому </a:t>
            </a:r>
            <a:r>
              <a:rPr lang="ru-RU" sz="1100" dirty="0" smtClean="0"/>
              <a:t>применению препарата </a:t>
            </a:r>
            <a:r>
              <a:rPr lang="ru-RU" sz="1100" dirty="0" err="1" smtClean="0"/>
              <a:t>Мирена</a:t>
            </a:r>
            <a:r>
              <a:rPr lang="ru-RU" sz="1100" dirty="0" smtClean="0"/>
              <a:t> </a:t>
            </a:r>
            <a:endParaRPr lang="en-US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6060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терапия сочетанных доброкачественных </a:t>
            </a:r>
            <a:r>
              <a:rPr lang="ru-RU" sz="2000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опухолей и гиперпластических процессов матки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Выбор медикаментозной терапии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8584674"/>
              </p:ext>
            </p:extLst>
          </p:nvPr>
        </p:nvGraphicFramePr>
        <p:xfrm>
          <a:off x="2051720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129026884"/>
              </p:ext>
            </p:extLst>
          </p:nvPr>
        </p:nvGraphicFramePr>
        <p:xfrm>
          <a:off x="179512" y="2132856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5790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Высокий риск прекращения лечения у пациенток с </a:t>
            </a:r>
            <a:r>
              <a:rPr lang="ru-RU" sz="2400" dirty="0" err="1" smtClean="0"/>
              <a:t>аденомиозом</a:t>
            </a:r>
            <a:r>
              <a:rPr lang="ru-RU" sz="2400" dirty="0" smtClean="0"/>
              <a:t>, получающих терапию </a:t>
            </a:r>
            <a:r>
              <a:rPr lang="ru-RU" sz="2400" dirty="0" err="1" smtClean="0"/>
              <a:t>диеногестом</a:t>
            </a:r>
            <a:r>
              <a:rPr lang="ru-RU" sz="2400" dirty="0" smtClean="0"/>
              <a:t>, связанный с кровянистыми выделениями из влагалища*</a:t>
            </a:r>
            <a:r>
              <a:rPr lang="en-US" sz="2400" dirty="0" smtClean="0"/>
              <a:t>,**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420888"/>
            <a:ext cx="3096430" cy="3744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Метроррагия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 из симптомов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аденомиоза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)– наиболее распространенное нежелательное явление, при терапии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диеногестом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пациенток с 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аденомиозом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7566-FEE3-4434-B0E5-8B7564800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623731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r>
              <a:rPr lang="en-US" sz="800" dirty="0"/>
              <a:t> </a:t>
            </a:r>
            <a:r>
              <a:rPr lang="ru-RU" sz="800" dirty="0" smtClean="0"/>
              <a:t>*</a:t>
            </a:r>
            <a:r>
              <a:rPr lang="en-US" sz="800" dirty="0"/>
              <a:t>Nagata </a:t>
            </a:r>
            <a:r>
              <a:rPr lang="en-US" sz="800" dirty="0" smtClean="0"/>
              <a:t>C, </a:t>
            </a:r>
            <a:r>
              <a:rPr lang="en-US" sz="800" dirty="0"/>
              <a:t>Risk factors of treatment discontinuation due to uterine bleeding in </a:t>
            </a:r>
            <a:r>
              <a:rPr lang="en-US" sz="800" dirty="0" err="1"/>
              <a:t>adenomyosis</a:t>
            </a:r>
            <a:r>
              <a:rPr lang="en-US" sz="800" dirty="0"/>
              <a:t> patients treated with </a:t>
            </a:r>
            <a:r>
              <a:rPr lang="en-US" sz="800" dirty="0" err="1" smtClean="0"/>
              <a:t>dienogest</a:t>
            </a:r>
            <a:r>
              <a:rPr lang="en-US" sz="800" dirty="0" smtClean="0"/>
              <a:t>. </a:t>
            </a:r>
            <a:r>
              <a:rPr lang="pt-BR" sz="800" dirty="0" smtClean="0">
                <a:hlinkClick r:id="" action="ppaction://hlinkfile" tooltip="The journal of obstetrics and gynaecology research."/>
              </a:rPr>
              <a:t>J </a:t>
            </a:r>
            <a:r>
              <a:rPr lang="pt-BR" sz="800" dirty="0">
                <a:hlinkClick r:id="" action="ppaction://hlinkfile" tooltip="The journal of obstetrics and gynaecology research."/>
              </a:rPr>
              <a:t>Obstet Gynaecol Res.</a:t>
            </a:r>
            <a:r>
              <a:rPr lang="pt-BR" sz="800" dirty="0"/>
              <a:t> 2012 Apr;38(4):639-44</a:t>
            </a:r>
            <a:r>
              <a:rPr lang="pt-BR" sz="800" dirty="0" smtClean="0"/>
              <a:t>.</a:t>
            </a:r>
          </a:p>
          <a:p>
            <a:r>
              <a:rPr lang="pt-BR" sz="800" dirty="0" smtClean="0"/>
              <a:t>**</a:t>
            </a:r>
            <a:r>
              <a:rPr lang="en-US" sz="800" dirty="0">
                <a:hlinkClick r:id="rId2" action="ppaction://hlinkfile"/>
              </a:rPr>
              <a:t>Hirata </a:t>
            </a:r>
            <a:r>
              <a:rPr lang="en-US" sz="800" dirty="0" err="1" smtClean="0">
                <a:hlinkClick r:id="rId2" action="ppaction://hlinkfile"/>
              </a:rPr>
              <a:t>T</a:t>
            </a:r>
            <a:r>
              <a:rPr lang="en-US" sz="800" dirty="0" err="1" smtClean="0"/>
              <a:t>,Efficacy</a:t>
            </a:r>
            <a:r>
              <a:rPr lang="en-US" sz="800" dirty="0" smtClean="0"/>
              <a:t> </a:t>
            </a:r>
            <a:r>
              <a:rPr lang="en-US" sz="800" dirty="0"/>
              <a:t>of </a:t>
            </a:r>
            <a:r>
              <a:rPr lang="en-US" sz="800" dirty="0" err="1"/>
              <a:t>dienogest</a:t>
            </a:r>
            <a:r>
              <a:rPr lang="en-US" sz="800" dirty="0"/>
              <a:t> in the treatment of symptomatic </a:t>
            </a:r>
            <a:r>
              <a:rPr lang="en-US" sz="800" dirty="0" err="1"/>
              <a:t>adenomyosis</a:t>
            </a:r>
            <a:r>
              <a:rPr lang="en-US" sz="800" dirty="0"/>
              <a:t>: a pilot </a:t>
            </a:r>
            <a:r>
              <a:rPr lang="en-US" sz="800" dirty="0" smtClean="0"/>
              <a:t>study</a:t>
            </a:r>
            <a:r>
              <a:rPr lang="pt-BR" sz="800" dirty="0" smtClean="0"/>
              <a:t>, </a:t>
            </a:r>
            <a:r>
              <a:rPr lang="en-US" sz="800" dirty="0" err="1">
                <a:hlinkClick r:id="" action="ppaction://hlinkfile" tooltip="Gynecological endocrinology : the official journal of the International Society of Gynecological Endocrinology."/>
              </a:rPr>
              <a:t>Gynecol</a:t>
            </a:r>
            <a:r>
              <a:rPr lang="en-US" sz="800" dirty="0">
                <a:hlinkClick r:id="" action="ppaction://hlinkfile" tooltip="Gynecological endocrinology : the official journal of the International Society of Gynecological Endocrinology."/>
              </a:rPr>
              <a:t> </a:t>
            </a:r>
            <a:r>
              <a:rPr lang="en-US" sz="800" dirty="0" err="1">
                <a:hlinkClick r:id="" action="ppaction://hlinkfile" tooltip="Gynecological endocrinology : the official journal of the International Society of Gynecological Endocrinology."/>
              </a:rPr>
              <a:t>Endocrinol</a:t>
            </a:r>
            <a:r>
              <a:rPr lang="en-US" sz="800" dirty="0">
                <a:hlinkClick r:id="" action="ppaction://hlinkfile" tooltip="Gynecological endocrinology : the official journal of the International Society of Gynecological Endocrinology."/>
              </a:rPr>
              <a:t>.</a:t>
            </a:r>
            <a:r>
              <a:rPr lang="en-US" sz="800" dirty="0"/>
              <a:t> 2014 Jun 6:1-4</a:t>
            </a:r>
            <a:endParaRPr lang="en-US" sz="800" baseline="30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841885553"/>
              </p:ext>
            </p:extLst>
          </p:nvPr>
        </p:nvGraphicFramePr>
        <p:xfrm>
          <a:off x="66306" y="1351800"/>
          <a:ext cx="6238550" cy="500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5805264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N=15,</a:t>
            </a:r>
            <a:r>
              <a:rPr lang="ru-RU" sz="1000" dirty="0" smtClean="0"/>
              <a:t>терапия </a:t>
            </a:r>
            <a:r>
              <a:rPr lang="ru-RU" sz="1000" dirty="0" err="1" smtClean="0"/>
              <a:t>диеногестом</a:t>
            </a:r>
            <a:r>
              <a:rPr lang="ru-RU" sz="1000" dirty="0" smtClean="0"/>
              <a:t> молодых пациенток с анемией до лечения и  </a:t>
            </a:r>
            <a:r>
              <a:rPr lang="ru-RU" sz="1000" dirty="0" err="1" smtClean="0"/>
              <a:t>аденомиозом</a:t>
            </a:r>
            <a:r>
              <a:rPr lang="ru-RU" sz="1000" dirty="0" smtClean="0"/>
              <a:t>  в течение 24 недель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42182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9" t="26588" r="8163"/>
          <a:stretch/>
        </p:blipFill>
        <p:spPr>
          <a:xfrm>
            <a:off x="467544" y="1916832"/>
            <a:ext cx="7705725" cy="3703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576" y="615011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ru-RU" sz="800" dirty="0" smtClean="0">
                <a:solidFill>
                  <a:prstClr val="black"/>
                </a:solidFill>
              </a:rPr>
              <a:t>*</a:t>
            </a:r>
            <a:r>
              <a:rPr lang="en-US" sz="800" dirty="0" smtClean="0">
                <a:solidFill>
                  <a:prstClr val="black"/>
                </a:solidFill>
              </a:rPr>
              <a:t>Australian </a:t>
            </a:r>
            <a:r>
              <a:rPr lang="en-US" sz="800" dirty="0">
                <a:solidFill>
                  <a:prstClr val="black"/>
                </a:solidFill>
              </a:rPr>
              <a:t>Public Assessment Report 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for </a:t>
            </a:r>
            <a:r>
              <a:rPr lang="ru-RU" sz="800" dirty="0">
                <a:solidFill>
                  <a:prstClr val="black"/>
                </a:solidFill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</a:rPr>
              <a:t>Dienogest</a:t>
            </a:r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Proprietary </a:t>
            </a:r>
            <a:r>
              <a:rPr lang="en-US" sz="800" dirty="0">
                <a:solidFill>
                  <a:prstClr val="black"/>
                </a:solidFill>
              </a:rPr>
              <a:t>Product Name: </a:t>
            </a:r>
            <a:r>
              <a:rPr lang="en-US" sz="800" dirty="0" err="1">
                <a:solidFill>
                  <a:prstClr val="black"/>
                </a:solidFill>
              </a:rPr>
              <a:t>Visanne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Submission </a:t>
            </a:r>
            <a:r>
              <a:rPr lang="en-US" sz="800" dirty="0">
                <a:solidFill>
                  <a:prstClr val="black"/>
                </a:solidFill>
              </a:rPr>
              <a:t>No: PM-2009-00539-3-5 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Sponsor</a:t>
            </a:r>
            <a:r>
              <a:rPr lang="en-US" sz="800" dirty="0">
                <a:solidFill>
                  <a:prstClr val="black"/>
                </a:solidFill>
              </a:rPr>
              <a:t>: Bayer Australia Ltd 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en-US" sz="800" i="1" dirty="0" smtClean="0">
                <a:solidFill>
                  <a:prstClr val="black"/>
                </a:solidFill>
              </a:rPr>
              <a:t>September 2010</a:t>
            </a:r>
            <a:r>
              <a:rPr lang="ru-RU" sz="800" i="1" dirty="0" smtClean="0">
                <a:solidFill>
                  <a:prstClr val="black"/>
                </a:solidFill>
              </a:rPr>
              <a:t>,</a:t>
            </a:r>
            <a:r>
              <a:rPr lang="en-US" sz="800" i="1" dirty="0" smtClean="0">
                <a:solidFill>
                  <a:prstClr val="black"/>
                </a:solidFill>
              </a:rPr>
              <a:t> p </a:t>
            </a:r>
            <a:r>
              <a:rPr lang="ru-RU" sz="800" i="1" dirty="0" smtClean="0">
                <a:solidFill>
                  <a:prstClr val="black"/>
                </a:solidFill>
              </a:rPr>
              <a:t> 33</a:t>
            </a:r>
            <a:endParaRPr lang="en-US" sz="800" i="1" dirty="0" smtClean="0">
              <a:solidFill>
                <a:prstClr val="black"/>
              </a:solidFill>
            </a:endParaRPr>
          </a:p>
          <a:p>
            <a:r>
              <a:rPr lang="en-US" sz="800" i="1" dirty="0" smtClean="0">
                <a:solidFill>
                  <a:prstClr val="black"/>
                </a:solidFill>
              </a:rPr>
              <a:t>** </a:t>
            </a:r>
            <a:r>
              <a:rPr lang="en-US" sz="800" dirty="0">
                <a:solidFill>
                  <a:prstClr val="black"/>
                </a:solidFill>
              </a:rPr>
              <a:t>T. </a:t>
            </a:r>
            <a:r>
              <a:rPr lang="en-US" sz="800" dirty="0" err="1" smtClean="0">
                <a:solidFill>
                  <a:prstClr val="black"/>
                </a:solidFill>
              </a:rPr>
              <a:t>Strowitzk</a:t>
            </a:r>
            <a:r>
              <a:rPr lang="en-US" sz="800" i="1" dirty="0" err="1" smtClean="0">
                <a:solidFill>
                  <a:prstClr val="black"/>
                </a:solidFill>
              </a:rPr>
              <a:t>i</a:t>
            </a:r>
            <a:r>
              <a:rPr lang="en-US" sz="800" i="1" dirty="0" smtClean="0">
                <a:solidFill>
                  <a:prstClr val="black"/>
                </a:solidFill>
              </a:rPr>
              <a:t>, </a:t>
            </a:r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</a:rPr>
              <a:t>Dienogest</a:t>
            </a:r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is as effective as </a:t>
            </a:r>
            <a:r>
              <a:rPr lang="en-US" sz="800" dirty="0" err="1" smtClean="0">
                <a:solidFill>
                  <a:prstClr val="black"/>
                </a:solidFill>
              </a:rPr>
              <a:t>leuprolide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acetate </a:t>
            </a:r>
            <a:r>
              <a:rPr lang="en-US" sz="800" dirty="0">
                <a:solidFill>
                  <a:prstClr val="black"/>
                </a:solidFill>
              </a:rPr>
              <a:t>in treating the </a:t>
            </a:r>
            <a:r>
              <a:rPr lang="en-US" sz="800" dirty="0" smtClean="0">
                <a:solidFill>
                  <a:prstClr val="black"/>
                </a:solidFill>
              </a:rPr>
              <a:t>painful symptoms </a:t>
            </a:r>
            <a:r>
              <a:rPr lang="en-US" sz="800" dirty="0">
                <a:solidFill>
                  <a:prstClr val="black"/>
                </a:solidFill>
              </a:rPr>
              <a:t>of endometriosis: </a:t>
            </a:r>
            <a:r>
              <a:rPr lang="en-US" sz="800" dirty="0" smtClean="0">
                <a:solidFill>
                  <a:prstClr val="black"/>
                </a:solidFill>
              </a:rPr>
              <a:t>a 24-week</a:t>
            </a:r>
            <a:r>
              <a:rPr lang="en-US" sz="800" dirty="0">
                <a:solidFill>
                  <a:prstClr val="black"/>
                </a:solidFill>
              </a:rPr>
              <a:t>, randomized, </a:t>
            </a:r>
            <a:r>
              <a:rPr lang="en-US" sz="800" dirty="0" err="1" smtClean="0">
                <a:solidFill>
                  <a:prstClr val="black"/>
                </a:solidFill>
              </a:rPr>
              <a:t>multicentre</a:t>
            </a:r>
            <a:r>
              <a:rPr lang="en-US" sz="800" dirty="0" smtClean="0">
                <a:solidFill>
                  <a:prstClr val="black"/>
                </a:solidFill>
              </a:rPr>
              <a:t>, open-label trial, </a:t>
            </a:r>
            <a:r>
              <a:rPr lang="en-US" sz="800" dirty="0">
                <a:solidFill>
                  <a:prstClr val="black"/>
                </a:solidFill>
              </a:rPr>
              <a:t>Hum. </a:t>
            </a:r>
            <a:r>
              <a:rPr lang="en-US" sz="800" dirty="0" err="1">
                <a:solidFill>
                  <a:prstClr val="black"/>
                </a:solidFill>
              </a:rPr>
              <a:t>Reprod</a:t>
            </a:r>
            <a:r>
              <a:rPr lang="en-US" sz="800" dirty="0">
                <a:solidFill>
                  <a:prstClr val="black"/>
                </a:solidFill>
              </a:rPr>
              <a:t>. Advance Access published January 19, </a:t>
            </a:r>
            <a:r>
              <a:rPr lang="en-US" sz="800" dirty="0" smtClean="0">
                <a:solidFill>
                  <a:prstClr val="black"/>
                </a:solidFill>
              </a:rPr>
              <a:t>2010</a:t>
            </a:r>
            <a:r>
              <a:rPr lang="ru-RU" sz="800" dirty="0" smtClean="0">
                <a:solidFill>
                  <a:prstClr val="black"/>
                </a:solidFill>
              </a:rPr>
              <a:t>; 25(3):633-41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***</a:t>
            </a:r>
            <a:r>
              <a:rPr lang="en-US" sz="800" dirty="0" smtClean="0">
                <a:solidFill>
                  <a:prstClr val="black"/>
                </a:solidFill>
              </a:rPr>
              <a:t>full analysis  set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Аналоги </a:t>
            </a:r>
            <a:r>
              <a:rPr lang="ru-RU" sz="2400" dirty="0" err="1" smtClean="0"/>
              <a:t>ГнРГ</a:t>
            </a:r>
            <a:r>
              <a:rPr lang="ru-RU" sz="2400" dirty="0" smtClean="0"/>
              <a:t> демонстрируют более быстрое по сравнению с </a:t>
            </a:r>
            <a:r>
              <a:rPr lang="ru-RU" sz="2400" dirty="0" err="1" smtClean="0"/>
              <a:t>диеногестом</a:t>
            </a:r>
            <a:r>
              <a:rPr lang="ru-RU" sz="2400" dirty="0" smtClean="0"/>
              <a:t> уменьшение интенсивности боли у пациенток с </a:t>
            </a:r>
            <a:r>
              <a:rPr lang="ru-RU" sz="2400" dirty="0" err="1" smtClean="0"/>
              <a:t>эндометриозом</a:t>
            </a:r>
            <a:r>
              <a:rPr lang="ru-RU" sz="2400" baseline="30000" dirty="0" smtClean="0"/>
              <a:t>*,**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136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Диеногест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5205795"/>
              </p:ext>
            </p:extLst>
          </p:nvPr>
        </p:nvGraphicFramePr>
        <p:xfrm>
          <a:off x="395536" y="2017751"/>
          <a:ext cx="7776864" cy="43582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88432"/>
                <a:gridCol w="3888432"/>
              </a:tblGrid>
              <a:tr h="4730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За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Против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90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Хорошая</a:t>
                      </a:r>
                      <a:r>
                        <a:rPr lang="ru-RU" sz="1400" baseline="0" dirty="0" smtClean="0"/>
                        <a:t> переносимость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Только 1 показание: лечение </a:t>
                      </a:r>
                      <a:r>
                        <a:rPr lang="ru-RU" sz="1400" dirty="0" err="1" smtClean="0"/>
                        <a:t>эндометриоза</a:t>
                      </a:r>
                      <a:endParaRPr lang="en-US" sz="14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клинически значимых побочных эффектов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инструкции по медицинскому применению указано, что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диеногест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назначается на 6 месяцев, решение о дальнейшей терапии принимается врачом в зависимости от клинической картины </a:t>
                      </a:r>
                      <a:endParaRPr lang="en-US" sz="1400" dirty="0"/>
                    </a:p>
                  </a:txBody>
                  <a:tcPr/>
                </a:tc>
              </a:tr>
              <a:tr h="7139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длительного</a:t>
                      </a:r>
                      <a:r>
                        <a:rPr lang="ru-RU" sz="1400" baseline="0" dirty="0" smtClean="0"/>
                        <a:t> применения (не зарегистрирована)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Прорывные маточные кровотечения (как и на фоне других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прогестинов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особенно в течение первых трех месяцев </a:t>
                      </a:r>
                      <a:endParaRPr lang="en-US" sz="1400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Эффективность в купировании </a:t>
                      </a:r>
                      <a:r>
                        <a:rPr lang="ru-RU" sz="1400" dirty="0" err="1" smtClean="0"/>
                        <a:t>эндометриоз</a:t>
                      </a:r>
                      <a:r>
                        <a:rPr lang="ru-RU" sz="1400" dirty="0" smtClean="0"/>
                        <a:t>-ассоциированной</a:t>
                      </a:r>
                      <a:r>
                        <a:rPr lang="ru-RU" sz="1400" baseline="0" dirty="0" smtClean="0"/>
                        <a:t> боли к концу 24 недели </a:t>
                      </a:r>
                      <a:r>
                        <a:rPr lang="ru-RU" sz="1400" dirty="0" smtClean="0"/>
                        <a:t> сопоставима с </a:t>
                      </a:r>
                      <a:r>
                        <a:rPr lang="ru-RU" sz="1400" dirty="0" err="1" smtClean="0"/>
                        <a:t>аГнРГ</a:t>
                      </a:r>
                      <a:r>
                        <a:rPr lang="ru-RU" sz="1400" baseline="0" dirty="0" smtClean="0"/>
                        <a:t> 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Гестагены могут индуцировать пролиферацию в узлах миомы </a:t>
                      </a:r>
                      <a:endParaRPr lang="en-US" sz="1400" dirty="0"/>
                    </a:p>
                  </a:txBody>
                  <a:tcPr/>
                </a:tc>
              </a:tr>
              <a:tr h="68842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Усиление анемии при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аденомиозе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вследствие ОМК, что является распространенным побочным эффектом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7234" y="652156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*</a:t>
            </a:r>
            <a:r>
              <a:rPr lang="ru-RU" sz="1100" dirty="0" smtClean="0"/>
              <a:t>Инструкция </a:t>
            </a:r>
            <a:r>
              <a:rPr lang="ru-RU" sz="1100" dirty="0"/>
              <a:t>по медицинскому </a:t>
            </a:r>
            <a:r>
              <a:rPr lang="ru-RU" sz="1100" dirty="0" smtClean="0"/>
              <a:t>применению препарата </a:t>
            </a:r>
            <a:r>
              <a:rPr lang="ru-RU" sz="1100" dirty="0" err="1" smtClean="0"/>
              <a:t>Визанна</a:t>
            </a:r>
            <a:endParaRPr lang="en-US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6060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терапия сочетанных доброкачественных </a:t>
            </a:r>
            <a:r>
              <a:rPr lang="ru-RU" sz="2000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опухолей и гиперпластических процессов матки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4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Выбор медикаментозной терапии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7131673"/>
              </p:ext>
            </p:extLst>
          </p:nvPr>
        </p:nvGraphicFramePr>
        <p:xfrm>
          <a:off x="2051720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7558215"/>
              </p:ext>
            </p:extLst>
          </p:nvPr>
        </p:nvGraphicFramePr>
        <p:xfrm>
          <a:off x="179512" y="2132856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299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Исследование эффективности </a:t>
            </a:r>
            <a:r>
              <a:rPr lang="ru-RU" sz="2800" dirty="0" err="1" smtClean="0"/>
              <a:t>аГнРГ</a:t>
            </a:r>
            <a:r>
              <a:rPr lang="ru-RU" sz="2800" dirty="0" smtClean="0"/>
              <a:t> (</a:t>
            </a:r>
            <a:r>
              <a:rPr lang="ru-RU" sz="2800" dirty="0" err="1" smtClean="0"/>
              <a:t>трипторелин</a:t>
            </a:r>
            <a:r>
              <a:rPr lang="ru-RU" sz="2800" dirty="0" smtClean="0"/>
              <a:t>) при </a:t>
            </a:r>
            <a:r>
              <a:rPr lang="ru-RU" sz="2800" dirty="0" err="1" smtClean="0"/>
              <a:t>аденомиозе</a:t>
            </a:r>
            <a:r>
              <a:rPr lang="ru-RU" sz="2800" dirty="0" smtClean="0"/>
              <a:t>*:</a:t>
            </a:r>
            <a:endParaRPr lang="en-US" sz="28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30" y="1484784"/>
            <a:ext cx="3340451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916832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Включено 40 пациенток </a:t>
            </a:r>
            <a:r>
              <a:rPr lang="ru-RU" sz="2000" dirty="0"/>
              <a:t>с впервые диагностированным </a:t>
            </a:r>
            <a:r>
              <a:rPr lang="ru-RU" sz="2000" dirty="0" err="1" smtClean="0"/>
              <a:t>аденомиозом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Возраст пациенток в исследовании 19-40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Лечение: </a:t>
            </a:r>
            <a:r>
              <a:rPr lang="ru-RU" sz="2000" dirty="0" err="1" smtClean="0"/>
              <a:t>аГнРГ</a:t>
            </a:r>
            <a:r>
              <a:rPr lang="ru-RU" sz="2000" dirty="0" smtClean="0"/>
              <a:t>   (</a:t>
            </a:r>
            <a:r>
              <a:rPr lang="ru-RU" sz="2000" dirty="0" err="1" smtClean="0"/>
              <a:t>трипторелин</a:t>
            </a:r>
            <a:r>
              <a:rPr lang="ru-RU" sz="2000" dirty="0" smtClean="0"/>
              <a:t> 3,75 мг 1 раз     в 4 недели)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6517991"/>
            <a:ext cx="6104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Jia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-li Kang, Efficacy of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Gonadotropin-Releasing Hormone Agonist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and an Extended-Interval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Dosing Regimen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in the Treatment of Patients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with 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Adenomyosis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Endometriosis,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Gynecol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Obstet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Invest 2010;69:73–77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/>
              <a:t>Трипторелин</a:t>
            </a:r>
            <a:r>
              <a:rPr lang="ru-RU" sz="2400" dirty="0" smtClean="0"/>
              <a:t> (</a:t>
            </a:r>
            <a:r>
              <a:rPr lang="ru-RU" sz="2400" dirty="0" err="1" smtClean="0"/>
              <a:t>аГнРГ</a:t>
            </a:r>
            <a:r>
              <a:rPr lang="ru-RU" sz="2400" dirty="0" smtClean="0"/>
              <a:t>) обеспечивает значительное уменьшение объема матки у пациенток с </a:t>
            </a:r>
            <a:r>
              <a:rPr lang="ru-RU" sz="2400" dirty="0" err="1" smtClean="0">
                <a:solidFill>
                  <a:schemeClr val="accent3">
                    <a:lumMod val="25000"/>
                  </a:schemeClr>
                </a:solidFill>
              </a:rPr>
              <a:t>аденомиозом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*</a:t>
            </a:r>
            <a:endParaRPr lang="ru-RU" sz="24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6517991"/>
            <a:ext cx="6104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Jia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-li Kang, Efficacy of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Gonadotropin-Releasing Hormone Agonist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and an Extended-Interval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Dosing Regimen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in the Treatment of Patients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with 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Adenomyosis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Endometriosis,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Gynecol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Obstet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Invest 2010;69:73–77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68644721"/>
              </p:ext>
            </p:extLst>
          </p:nvPr>
        </p:nvGraphicFramePr>
        <p:xfrm>
          <a:off x="827584" y="1844824"/>
          <a:ext cx="6744072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9715" y="5364807"/>
            <a:ext cx="4325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N=40, </a:t>
            </a:r>
            <a:r>
              <a:rPr lang="ru-RU" sz="1200" dirty="0" smtClean="0"/>
              <a:t>пациентки с впервые диагностированным </a:t>
            </a:r>
            <a:r>
              <a:rPr lang="ru-RU" sz="1200" dirty="0" err="1" smtClean="0"/>
              <a:t>аденомиозом</a:t>
            </a:r>
            <a:endParaRPr lang="ru-RU" sz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4139952" y="1817398"/>
            <a:ext cx="792088" cy="1630652"/>
          </a:xfrm>
          <a:custGeom>
            <a:avLst/>
            <a:gdLst>
              <a:gd name="connsiteX0" fmla="*/ 0 w 2057400"/>
              <a:gd name="connsiteY0" fmla="*/ 438150 h 1685925"/>
              <a:gd name="connsiteX1" fmla="*/ 0 w 2057400"/>
              <a:gd name="connsiteY1" fmla="*/ 0 h 1685925"/>
              <a:gd name="connsiteX2" fmla="*/ 2057400 w 2057400"/>
              <a:gd name="connsiteY2" fmla="*/ 0 h 1685925"/>
              <a:gd name="connsiteX3" fmla="*/ 2057400 w 2057400"/>
              <a:gd name="connsiteY3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685925">
                <a:moveTo>
                  <a:pt x="0" y="438150"/>
                </a:moveTo>
                <a:lnTo>
                  <a:pt x="0" y="0"/>
                </a:lnTo>
                <a:lnTo>
                  <a:pt x="2057400" y="0"/>
                </a:lnTo>
                <a:lnTo>
                  <a:pt x="2057400" y="16859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3870" y="1555788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P&lt;0,05</a:t>
            </a:r>
            <a:endParaRPr lang="ru-RU" sz="105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441031" y="2380518"/>
            <a:ext cx="432048" cy="928629"/>
          </a:xfrm>
          <a:prstGeom prst="downArrow">
            <a:avLst/>
          </a:prstGeom>
          <a:solidFill>
            <a:srgbClr val="FF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8983" y="1782765"/>
            <a:ext cx="1296144" cy="802720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↓ на </a:t>
            </a:r>
            <a:r>
              <a:rPr lang="en-US" sz="1600" b="1" dirty="0" smtClean="0">
                <a:solidFill>
                  <a:schemeClr val="tx1"/>
                </a:solidFill>
              </a:rPr>
              <a:t>39,2</a:t>
            </a:r>
            <a:r>
              <a:rPr lang="ru-RU" sz="1600" b="1" dirty="0" smtClean="0">
                <a:solidFill>
                  <a:schemeClr val="tx1"/>
                </a:solidFill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Исследование эффективности </a:t>
            </a:r>
            <a:r>
              <a:rPr lang="ru-RU" sz="2800" dirty="0" err="1"/>
              <a:t>аГнРГ</a:t>
            </a:r>
            <a:r>
              <a:rPr lang="ru-RU" sz="2800" dirty="0"/>
              <a:t> (</a:t>
            </a:r>
            <a:r>
              <a:rPr lang="ru-RU" sz="2800" dirty="0" err="1"/>
              <a:t>трипторелин</a:t>
            </a:r>
            <a:r>
              <a:rPr lang="ru-RU" sz="2800" dirty="0" smtClean="0"/>
              <a:t>): Российское исследование, проведенное под руководством </a:t>
            </a:r>
            <a:r>
              <a:rPr lang="ru-RU" sz="2800" dirty="0" err="1" smtClean="0"/>
              <a:t>Адамян</a:t>
            </a:r>
            <a:r>
              <a:rPr lang="ru-RU" sz="2800" dirty="0" smtClean="0"/>
              <a:t> Л.В.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7784" y="1628800"/>
            <a:ext cx="5112568" cy="2664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Дизайн наблюдения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российское открытое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многоцентровое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наблюдение в рутинной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клинической практике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 пациенток, имеющих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 ≪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генитальный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≫ и получающих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лечение а-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ГнРГ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Диферелином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дозе 3,75 мг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в/м 1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 в 28 дней,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целью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проведения анализа популяции, оценки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клинического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профиля пациенток и обобщения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данных по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эффективности и безопасности в процессе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лечения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013177"/>
            <a:ext cx="7488832" cy="1368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/>
              <a:t>Популяция наблюдения</a:t>
            </a:r>
            <a:r>
              <a:rPr lang="ru-RU" sz="2000" dirty="0"/>
              <a:t>. В исследование </a:t>
            </a:r>
            <a:r>
              <a:rPr lang="ru-RU" sz="2000" dirty="0" smtClean="0"/>
              <a:t>были включены </a:t>
            </a:r>
            <a:r>
              <a:rPr lang="ru-RU" sz="2000" dirty="0"/>
              <a:t>1000 пациенток в 52 центрах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. В наблюдение вошли женщины, </a:t>
            </a:r>
            <a:r>
              <a:rPr lang="ru-RU" sz="2000" dirty="0" smtClean="0"/>
              <a:t>имеющие </a:t>
            </a:r>
            <a:r>
              <a:rPr lang="ru-RU" sz="2000" dirty="0"/>
              <a:t>диагноз ≪генитальный </a:t>
            </a:r>
            <a:r>
              <a:rPr lang="ru-RU" sz="2000" dirty="0" err="1"/>
              <a:t>эндометриоз</a:t>
            </a:r>
            <a:r>
              <a:rPr lang="ru-RU" sz="2000" dirty="0"/>
              <a:t>≫ и </a:t>
            </a:r>
            <a:r>
              <a:rPr lang="ru-RU" sz="2000" dirty="0" smtClean="0"/>
              <a:t>показания </a:t>
            </a:r>
            <a:r>
              <a:rPr lang="ru-RU" sz="2000" dirty="0"/>
              <a:t>для длительной терапии а-</a:t>
            </a:r>
            <a:r>
              <a:rPr lang="ru-RU" sz="2000" dirty="0" err="1"/>
              <a:t>ГнРГ</a:t>
            </a:r>
            <a:r>
              <a:rPr lang="ru-RU" sz="2000" dirty="0"/>
              <a:t> </a:t>
            </a:r>
            <a:r>
              <a:rPr lang="ru-RU" sz="2000" dirty="0" err="1"/>
              <a:t>Диферелином</a:t>
            </a:r>
            <a:endParaRPr lang="en-US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92"/>
          <a:stretch/>
        </p:blipFill>
        <p:spPr>
          <a:xfrm>
            <a:off x="129705" y="1698154"/>
            <a:ext cx="2397620" cy="316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6309320"/>
            <a:ext cx="640871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* Андреева Е.Н.,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Яроцкая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Е.Л,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Адамян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Л.В. Клинический профиль российских пациенток с диагнозом «генитальный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эндометриоз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», получающих лечение агонистом гонадотропного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релизинг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гормона. Результаты российского открытого многоцентрового исследования//Проблемы репродукции 2/2011 Т .17, </a:t>
            </a:r>
            <a:r>
              <a:rPr lang="ru-RU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50-62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682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Цели медикаментозной терапии*: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40782"/>
              </p:ext>
            </p:extLst>
          </p:nvPr>
        </p:nvGraphicFramePr>
        <p:xfrm>
          <a:off x="323528" y="1700808"/>
          <a:ext cx="74168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29134" y="6473279"/>
            <a:ext cx="5796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*</a:t>
            </a:r>
            <a:r>
              <a:rPr lang="en-US" sz="1100" dirty="0" smtClean="0"/>
              <a:t>Kennedy </a:t>
            </a:r>
            <a:r>
              <a:rPr lang="en-US" sz="1100" dirty="0"/>
              <a:t>S, </a:t>
            </a:r>
            <a:r>
              <a:rPr lang="en-US" sz="1100" dirty="0" err="1"/>
              <a:t>Bergqvist</a:t>
            </a:r>
            <a:r>
              <a:rPr lang="en-US" sz="1100" dirty="0"/>
              <a:t> A, </a:t>
            </a:r>
            <a:r>
              <a:rPr lang="en-US" sz="1100" dirty="0" err="1"/>
              <a:t>Chapron</a:t>
            </a:r>
            <a:r>
              <a:rPr lang="en-US" sz="1100" dirty="0"/>
              <a:t> C et al. Hum </a:t>
            </a:r>
            <a:r>
              <a:rPr lang="en-US" sz="1100" dirty="0" err="1"/>
              <a:t>Reprod</a:t>
            </a:r>
            <a:r>
              <a:rPr lang="en-US" sz="1100" dirty="0"/>
              <a:t> 2005., </a:t>
            </a:r>
            <a:r>
              <a:rPr lang="en-US" sz="1100" dirty="0" err="1"/>
              <a:t>Vol</a:t>
            </a:r>
            <a:r>
              <a:rPr lang="en-US" sz="1100" dirty="0"/>
              <a:t> 20; №10; </a:t>
            </a:r>
            <a:r>
              <a:rPr lang="ru-RU" sz="1100" dirty="0" err="1"/>
              <a:t>рр</a:t>
            </a:r>
            <a:r>
              <a:rPr lang="ru-RU" sz="1100" dirty="0"/>
              <a:t>. 2698-2704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4503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98178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пациенток в исследовании*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</a:t>
            </a:r>
            <a:r>
              <a:rPr lang="ru-RU" sz="1400" dirty="0" smtClean="0"/>
              <a:t>(популяция безопасности)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48880"/>
            <a:ext cx="3381790" cy="18722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	</a:t>
            </a:r>
            <a:r>
              <a:rPr lang="en-US" sz="1600" dirty="0" smtClean="0"/>
              <a:t>N=505</a:t>
            </a:r>
          </a:p>
          <a:p>
            <a:r>
              <a:rPr lang="ru-RU" sz="1600" dirty="0" smtClean="0"/>
              <a:t>пациентки </a:t>
            </a:r>
            <a:r>
              <a:rPr lang="ru-RU" sz="1600" dirty="0"/>
              <a:t>с верифицированным диагнозом ≪</a:t>
            </a:r>
            <a:r>
              <a:rPr lang="ru-RU" sz="1600" dirty="0" smtClean="0"/>
              <a:t>генитальный </a:t>
            </a:r>
            <a:r>
              <a:rPr lang="ru-RU" sz="1600" dirty="0" err="1"/>
              <a:t>эндометриоз</a:t>
            </a:r>
            <a:r>
              <a:rPr lang="ru-RU" sz="1600" dirty="0"/>
              <a:t>≫ </a:t>
            </a:r>
            <a:r>
              <a:rPr lang="ru-RU" sz="1600" dirty="0" smtClean="0"/>
              <a:t>(</a:t>
            </a:r>
            <a:r>
              <a:rPr lang="ru-RU" sz="1600" dirty="0" err="1" smtClean="0"/>
              <a:t>Эндометриоз</a:t>
            </a:r>
            <a:r>
              <a:rPr lang="ru-RU" sz="1600" dirty="0"/>
              <a:t>, подтвержденный </a:t>
            </a:r>
            <a:r>
              <a:rPr lang="ru-RU" sz="1600" dirty="0" err="1"/>
              <a:t>л</a:t>
            </a:r>
            <a:r>
              <a:rPr lang="ru-RU" sz="1600" dirty="0" err="1" smtClean="0"/>
              <a:t>апароскопическими</a:t>
            </a:r>
            <a:r>
              <a:rPr lang="ru-RU" sz="1600" dirty="0" smtClean="0"/>
              <a:t>/</a:t>
            </a:r>
            <a:r>
              <a:rPr lang="ru-RU" sz="1600" dirty="0" err="1" smtClean="0"/>
              <a:t>лапаротомическими</a:t>
            </a:r>
            <a:r>
              <a:rPr lang="ru-RU" sz="1600" dirty="0" smtClean="0"/>
              <a:t> данными)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348880"/>
            <a:ext cx="3311336" cy="18722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	</a:t>
            </a:r>
            <a:r>
              <a:rPr lang="en-US" sz="1600" dirty="0" smtClean="0"/>
              <a:t>N=495</a:t>
            </a:r>
          </a:p>
          <a:p>
            <a:r>
              <a:rPr lang="ru-RU" sz="1600" dirty="0" smtClean="0"/>
              <a:t>пациентки </a:t>
            </a:r>
            <a:r>
              <a:rPr lang="ru-RU" sz="1600" dirty="0"/>
              <a:t>с </a:t>
            </a:r>
            <a:r>
              <a:rPr lang="ru-RU" sz="1600" dirty="0" smtClean="0"/>
              <a:t>эмпирическим </a:t>
            </a:r>
            <a:r>
              <a:rPr lang="ru-RU" sz="1600" dirty="0"/>
              <a:t>диагнозом ≪генитальный </a:t>
            </a:r>
            <a:r>
              <a:rPr lang="ru-RU" sz="1600" dirty="0" err="1"/>
              <a:t>эндометриоз</a:t>
            </a:r>
            <a:r>
              <a:rPr lang="ru-RU" sz="1600" dirty="0"/>
              <a:t>≫ </a:t>
            </a:r>
            <a:r>
              <a:rPr lang="ru-RU" sz="1600" dirty="0" err="1" smtClean="0"/>
              <a:t>Эндометриоз</a:t>
            </a:r>
            <a:r>
              <a:rPr lang="ru-RU" sz="1600" dirty="0"/>
              <a:t>, не подтвержденный </a:t>
            </a:r>
            <a:r>
              <a:rPr lang="ru-RU" sz="1600" dirty="0" err="1"/>
              <a:t>лапароскопическими</a:t>
            </a:r>
            <a:r>
              <a:rPr lang="ru-RU" sz="1600" dirty="0"/>
              <a:t>/</a:t>
            </a:r>
            <a:r>
              <a:rPr lang="ru-RU" sz="1600" dirty="0" err="1"/>
              <a:t>лапаротомическими</a:t>
            </a:r>
            <a:r>
              <a:rPr lang="ru-RU" sz="1600" dirty="0"/>
              <a:t> данными</a:t>
            </a:r>
            <a:endParaRPr lang="en-US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60032" y="177281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3851920" y="1772816"/>
            <a:ext cx="4268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986" y="139268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 возраст всех включенных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исследование пациенток составил 34 года (диапазон от 18 до 56 лет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352" y="4509120"/>
            <a:ext cx="74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Продолжительность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лечебного курса и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наблюдения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200" dirty="0"/>
              <a:t>Фиксировали суммарное количество </a:t>
            </a:r>
            <a:r>
              <a:rPr lang="ru-RU" sz="1200" dirty="0" smtClean="0"/>
              <a:t>планируемых </a:t>
            </a:r>
            <a:r>
              <a:rPr lang="ru-RU" sz="1200" dirty="0"/>
              <a:t>и реально введенных </a:t>
            </a:r>
            <a:r>
              <a:rPr lang="ru-RU" sz="1200" dirty="0" smtClean="0"/>
              <a:t>инъекций </a:t>
            </a:r>
            <a:r>
              <a:rPr lang="ru-RU" sz="1200" dirty="0" err="1" smtClean="0"/>
              <a:t>трипторелина</a:t>
            </a:r>
            <a:r>
              <a:rPr lang="ru-RU" sz="1200" dirty="0" smtClean="0"/>
              <a:t> 3,75 </a:t>
            </a:r>
            <a:r>
              <a:rPr lang="ru-RU" sz="1200" dirty="0"/>
              <a:t>мг. Суммарная длительность наблюдения </a:t>
            </a:r>
            <a:r>
              <a:rPr lang="ru-RU" sz="1200" dirty="0" smtClean="0"/>
              <a:t>составила </a:t>
            </a:r>
            <a:r>
              <a:rPr lang="ru-RU" sz="1200" dirty="0"/>
              <a:t>от 4 до 6 </a:t>
            </a:r>
            <a:r>
              <a:rPr lang="ru-RU" sz="1200" dirty="0" err="1"/>
              <a:t>мес</a:t>
            </a:r>
            <a:r>
              <a:rPr lang="ru-RU" sz="1200" dirty="0"/>
              <a:t> в зависимости от лечебного </a:t>
            </a:r>
            <a:r>
              <a:rPr lang="ru-RU" sz="1200" dirty="0" smtClean="0"/>
              <a:t>курса (максимально </a:t>
            </a:r>
            <a:r>
              <a:rPr lang="ru-RU" sz="1200" dirty="0"/>
              <a:t>— 6 инъекций на курс с </a:t>
            </a:r>
            <a:r>
              <a:rPr lang="ru-RU" sz="1200" dirty="0" smtClean="0"/>
              <a:t>интервалом введения </a:t>
            </a:r>
            <a:r>
              <a:rPr lang="ru-RU" sz="1200" dirty="0"/>
              <a:t>1 раз через 28 дней).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 эффективности лечения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200" dirty="0" smtClean="0"/>
              <a:t>Изменение степени </a:t>
            </a:r>
            <a:r>
              <a:rPr lang="ru-RU" sz="1200" dirty="0"/>
              <a:t>выраженности (от легкой до тяжелой) </a:t>
            </a:r>
            <a:r>
              <a:rPr lang="ru-RU" sz="1200" dirty="0" smtClean="0"/>
              <a:t>клинических </a:t>
            </a:r>
            <a:r>
              <a:rPr lang="ru-RU" sz="1200" dirty="0"/>
              <a:t>проявлений генитального </a:t>
            </a:r>
            <a:r>
              <a:rPr lang="ru-RU" sz="1200" dirty="0" err="1"/>
              <a:t>эндометриоза</a:t>
            </a:r>
            <a:r>
              <a:rPr lang="ru-RU" sz="1200" dirty="0"/>
              <a:t> на</a:t>
            </a:r>
          </a:p>
          <a:p>
            <a:r>
              <a:rPr lang="ru-RU" sz="1200" dirty="0"/>
              <a:t>фоне лечения: тазовая боль, </a:t>
            </a:r>
            <a:r>
              <a:rPr lang="ru-RU" sz="1200" dirty="0" err="1"/>
              <a:t>меноррагия</a:t>
            </a:r>
            <a:r>
              <a:rPr lang="ru-RU" sz="1200" dirty="0"/>
              <a:t>, </a:t>
            </a:r>
            <a:r>
              <a:rPr lang="ru-RU" sz="1200" dirty="0" smtClean="0"/>
              <a:t>метроррагия</a:t>
            </a:r>
            <a:r>
              <a:rPr lang="ru-RU" sz="1200" dirty="0"/>
              <a:t>, </a:t>
            </a:r>
            <a:r>
              <a:rPr lang="ru-RU" sz="1200" dirty="0" err="1"/>
              <a:t>диспареуния</a:t>
            </a:r>
            <a:r>
              <a:rPr lang="ru-RU" sz="1200" dirty="0"/>
              <a:t>, </a:t>
            </a:r>
            <a:r>
              <a:rPr lang="ru-RU" sz="1200" dirty="0" err="1"/>
              <a:t>дисхезия</a:t>
            </a:r>
            <a:r>
              <a:rPr lang="ru-RU" sz="1200" dirty="0"/>
              <a:t>, дизурия.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 безопасности лечения. </a:t>
            </a:r>
            <a:r>
              <a:rPr lang="ru-RU" sz="1200" dirty="0"/>
              <a:t>Частота </a:t>
            </a:r>
            <a:r>
              <a:rPr lang="ru-RU" sz="1200" dirty="0" smtClean="0"/>
              <a:t>развития </a:t>
            </a:r>
            <a:r>
              <a:rPr lang="ru-RU" sz="1200" dirty="0"/>
              <a:t>НЯ, связанных с приемом препарата </a:t>
            </a:r>
            <a:r>
              <a:rPr lang="ru-RU" sz="1200" dirty="0" smtClean="0"/>
              <a:t>наблюдения</a:t>
            </a:r>
            <a:r>
              <a:rPr lang="ru-RU" sz="1200" dirty="0"/>
              <a:t>.</a:t>
            </a:r>
            <a:endParaRPr lang="en-US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88526" y="6381328"/>
            <a:ext cx="536589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* Андреева Е.Н.,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Яроцкая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Е.Л,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Адамян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Л.В. Клинический профиль российских пациенток с диагнозом «генитальный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эндометриоз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», получающих лечение агонистом гонадотропного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релизинг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гормона. Результаты российского открытого многоцентрового исследования//Проблемы репродукции 2/2011 Т .17, </a:t>
            </a:r>
            <a:r>
              <a:rPr lang="ru-RU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50-62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970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1138138"/>
          </a:xfrm>
        </p:spPr>
        <p:txBody>
          <a:bodyPr>
            <a:noAutofit/>
          </a:bodyPr>
          <a:lstStyle/>
          <a:p>
            <a:pPr algn="l"/>
            <a:r>
              <a:rPr lang="ru-RU" dirty="0" err="1" smtClean="0"/>
              <a:t>Трипторелин</a:t>
            </a:r>
            <a:r>
              <a:rPr lang="ru-RU" dirty="0" smtClean="0"/>
              <a:t> (</a:t>
            </a:r>
            <a:r>
              <a:rPr lang="ru-RU" dirty="0" err="1" smtClean="0"/>
              <a:t>аГнРГ</a:t>
            </a:r>
            <a:r>
              <a:rPr lang="ru-RU" dirty="0" smtClean="0"/>
              <a:t>) уменьшает основные симптомы </a:t>
            </a:r>
            <a:r>
              <a:rPr lang="ru-RU" dirty="0" err="1" smtClean="0"/>
              <a:t>эндометриоза</a:t>
            </a:r>
            <a:r>
              <a:rPr lang="ru-RU" dirty="0" smtClean="0"/>
              <a:t>:</a:t>
            </a:r>
            <a:r>
              <a:rPr lang="ru-RU" baseline="30000" dirty="0" smtClean="0"/>
              <a:t> </a:t>
            </a:r>
            <a:r>
              <a:rPr lang="ru-RU" sz="1800" baseline="-25000" dirty="0" smtClean="0"/>
              <a:t>адапт.*</a:t>
            </a:r>
            <a:endParaRPr lang="ru-RU" sz="1800" baseline="-25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996166326"/>
              </p:ext>
            </p:extLst>
          </p:nvPr>
        </p:nvGraphicFramePr>
        <p:xfrm>
          <a:off x="107504" y="1772816"/>
          <a:ext cx="82809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64" y="2865115"/>
            <a:ext cx="553998" cy="23855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Количество пациенток (</a:t>
            </a:r>
            <a:r>
              <a:rPr lang="en-US" sz="1200" dirty="0" smtClean="0">
                <a:solidFill>
                  <a:prstClr val="black"/>
                </a:solidFill>
              </a:rPr>
              <a:t>n=</a:t>
            </a:r>
            <a:r>
              <a:rPr lang="ru-RU" sz="1200" dirty="0" smtClean="0">
                <a:solidFill>
                  <a:prstClr val="black"/>
                </a:solidFill>
              </a:rPr>
              <a:t> 1000) в популяции безопасности -</a:t>
            </a:r>
            <a:r>
              <a:rPr lang="en-US" sz="1200" dirty="0" smtClean="0">
                <a:solidFill>
                  <a:prstClr val="black"/>
                </a:solidFill>
              </a:rPr>
              <a:t>ITT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333217"/>
            <a:ext cx="54726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* Андреева Е.Н.,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Яроцкая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Е.Л,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Адамян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Л.В. Клинический профиль российских пациенток с диагнозом «генитальный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эндометриоз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», получающих лечение агонистом гонадотропного </a:t>
            </a:r>
            <a:r>
              <a:rPr lang="ru-RU" sz="7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релизинг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гормона. Результаты российского открытого многоцентрового исследования//Проблемы репродукции 2/2011 Т .17, </a:t>
            </a:r>
            <a:r>
              <a:rPr lang="ru-RU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50-62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2420888"/>
            <a:ext cx="2480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Трипторелин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3,75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мг 1 раз/28 дней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34824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dirty="0">
                <a:solidFill>
                  <a:prstClr val="black"/>
                </a:solidFill>
              </a:rPr>
              <a:t>На фоне терапии </a:t>
            </a:r>
            <a:r>
              <a:rPr lang="ru-RU" dirty="0" err="1" smtClean="0">
                <a:solidFill>
                  <a:prstClr val="black"/>
                </a:solidFill>
              </a:rPr>
              <a:t>трипторелином</a:t>
            </a:r>
            <a:r>
              <a:rPr lang="ru-RU" dirty="0" smtClean="0">
                <a:solidFill>
                  <a:prstClr val="black"/>
                </a:solidFill>
              </a:rPr>
              <a:t> нежелательное </a:t>
            </a:r>
            <a:r>
              <a:rPr lang="ru-RU" dirty="0">
                <a:solidFill>
                  <a:prstClr val="black"/>
                </a:solidFill>
              </a:rPr>
              <a:t>явление метроррагия наблюдалось только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1,1% </a:t>
            </a:r>
            <a:r>
              <a:rPr lang="ru-RU" dirty="0">
                <a:solidFill>
                  <a:prstClr val="black"/>
                </a:solidFill>
              </a:rPr>
              <a:t>пациенток*</a:t>
            </a:r>
            <a:br>
              <a:rPr lang="ru-RU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6307852"/>
            <a:ext cx="5544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ru-RU" sz="900" dirty="0" err="1" smtClean="0">
                <a:solidFill>
                  <a:schemeClr val="bg2">
                    <a:lumMod val="25000"/>
                  </a:schemeClr>
                </a:solidFill>
              </a:rPr>
              <a:t>Адамян</a:t>
            </a:r>
            <a:r>
              <a:rPr lang="ru-RU" sz="9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Л.В. и соавторы. Проблемы репродукции, 2/2011;т.17;50-62</a:t>
            </a:r>
            <a:r>
              <a:rPr lang="ru-RU" sz="900" dirty="0" smtClean="0">
                <a:solidFill>
                  <a:schemeClr val="bg2">
                    <a:lumMod val="25000"/>
                  </a:schemeClr>
                </a:solidFill>
              </a:rPr>
              <a:t>. до 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3-й инъекции:  2 визит в популяции безопасности, до 4-й инъекции: 3 визит в популяции </a:t>
            </a:r>
            <a:r>
              <a:rPr lang="ru-RU" sz="900" dirty="0" smtClean="0">
                <a:solidFill>
                  <a:schemeClr val="bg2">
                    <a:lumMod val="25000"/>
                  </a:schemeClr>
                </a:solidFill>
              </a:rPr>
              <a:t>безопасности </a:t>
            </a:r>
            <a:endParaRPr lang="ru-RU" sz="900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endParaRPr lang="ru-RU" sz="9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335882" y="1853134"/>
            <a:ext cx="4040188" cy="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/>
              <a:t>Трипторелин</a:t>
            </a:r>
            <a:r>
              <a:rPr lang="ru-RU" sz="2400" dirty="0" smtClean="0"/>
              <a:t>*</a:t>
            </a:r>
            <a:endParaRPr lang="ru-RU" sz="2400" dirty="0"/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86507321"/>
              </p:ext>
            </p:extLst>
          </p:nvPr>
        </p:nvGraphicFramePr>
        <p:xfrm>
          <a:off x="2483768" y="2492896"/>
          <a:ext cx="3744416" cy="1590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4256"/>
                <a:gridCol w="144016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% пациенток, у которых наблюдалась метроррагия при терапии </a:t>
                      </a:r>
                      <a:r>
                        <a:rPr lang="ru-RU" sz="1600" dirty="0" err="1" smtClean="0"/>
                        <a:t>Диферелином</a:t>
                      </a:r>
                      <a:r>
                        <a:rPr lang="ru-RU" sz="1600" dirty="0" smtClean="0"/>
                        <a:t>*: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</a:t>
                      </a:r>
                      <a:r>
                        <a:rPr lang="ru-RU" sz="1600" baseline="0" dirty="0" smtClean="0"/>
                        <a:t> 3 инъекции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16,3%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</a:t>
                      </a:r>
                      <a:r>
                        <a:rPr lang="ru-RU" sz="1800" baseline="0" dirty="0" smtClean="0"/>
                        <a:t> 4 инъекции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1,1%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65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err="1" smtClean="0"/>
              <a:t>аГнРГ</a:t>
            </a:r>
            <a:r>
              <a:rPr lang="ru-RU" sz="2400" dirty="0" smtClean="0"/>
              <a:t> наиболее эффективны в сравнении с КОК и </a:t>
            </a:r>
            <a:r>
              <a:rPr lang="ru-RU" sz="2400" dirty="0" err="1" smtClean="0"/>
              <a:t>прогестинами</a:t>
            </a:r>
            <a:r>
              <a:rPr lang="ru-RU" sz="2400" dirty="0" smtClean="0"/>
              <a:t> по результатам длительного лечения для предотвращения рецидивов пролиферативных заболеваний:*</a:t>
            </a:r>
            <a:endParaRPr lang="en-US" sz="2400" dirty="0"/>
          </a:p>
        </p:txBody>
      </p:sp>
      <p:pic>
        <p:nvPicPr>
          <p:cNvPr id="27651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5" y="1988840"/>
            <a:ext cx="8033995" cy="316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6350169"/>
            <a:ext cx="5400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Schweppe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KW, Rabe T, Langhardt M,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Endometriosis – Pathogenesis, Diagnosis, and</a:t>
            </a: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Therapeutic Options for Clinical and Ambulatory Care</a:t>
            </a: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9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J. </a:t>
            </a:r>
            <a:r>
              <a:rPr lang="en-US" sz="900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Reproduktionsmed</a:t>
            </a:r>
            <a:r>
              <a:rPr lang="en-US" sz="9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. </a:t>
            </a:r>
            <a:r>
              <a:rPr lang="en-US" sz="900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Endokrinol</a:t>
            </a:r>
            <a:r>
              <a:rPr lang="en-US" sz="9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2013; 10 (</a:t>
            </a:r>
            <a:r>
              <a:rPr lang="en-US" sz="900" i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Sonderheft</a:t>
            </a:r>
            <a:r>
              <a:rPr lang="ru-RU" sz="9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900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1), 102-119</a:t>
            </a:r>
            <a:endParaRPr lang="en-US" sz="9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Применение </a:t>
            </a:r>
            <a:r>
              <a:rPr lang="ru-RU" sz="2800" dirty="0" err="1" smtClean="0"/>
              <a:t>трипторелина</a:t>
            </a:r>
            <a:r>
              <a:rPr lang="ru-RU" sz="2800" dirty="0" smtClean="0"/>
              <a:t> (</a:t>
            </a:r>
            <a:r>
              <a:rPr lang="ru-RU" sz="2800" dirty="0" err="1" smtClean="0"/>
              <a:t>аГнРГ</a:t>
            </a:r>
            <a:r>
              <a:rPr lang="ru-RU" sz="2800" dirty="0" smtClean="0"/>
              <a:t>) обеспечивает значительное уменьшение объема миомы *</a:t>
            </a:r>
            <a:endParaRPr lang="ru-RU" sz="28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570384" y="1844824"/>
            <a:ext cx="8003232" cy="6397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0" dirty="0"/>
              <a:t>35 пациенток с симптоматической </a:t>
            </a:r>
            <a:r>
              <a:rPr lang="ru-RU" b="0" dirty="0" err="1"/>
              <a:t>лейомиомой</a:t>
            </a:r>
            <a:r>
              <a:rPr lang="ru-RU" b="0" dirty="0"/>
              <a:t> матки 32-48 лет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0" dirty="0"/>
              <a:t>Терапия </a:t>
            </a:r>
            <a:r>
              <a:rPr lang="ru-RU" b="0" dirty="0" err="1" smtClean="0"/>
              <a:t>трипторелином</a:t>
            </a:r>
            <a:r>
              <a:rPr lang="ru-RU" b="0" dirty="0" smtClean="0"/>
              <a:t> </a:t>
            </a:r>
            <a:r>
              <a:rPr lang="ru-RU" b="0" dirty="0"/>
              <a:t>3,75мг </a:t>
            </a:r>
            <a:r>
              <a:rPr lang="en-US" b="0" dirty="0"/>
              <a:t>1 </a:t>
            </a:r>
            <a:r>
              <a:rPr lang="ru-RU" b="0" dirty="0"/>
              <a:t>раз в 28 дней </a:t>
            </a:r>
            <a:r>
              <a:rPr lang="ru-RU" b="0" dirty="0" smtClean="0"/>
              <a:t>в </a:t>
            </a:r>
            <a:r>
              <a:rPr lang="ru-RU" b="0" dirty="0"/>
              <a:t>течение 6 </a:t>
            </a:r>
            <a:r>
              <a:rPr lang="ru-RU" b="0" dirty="0" smtClean="0"/>
              <a:t>месяцев</a:t>
            </a:r>
            <a:endParaRPr lang="ru-RU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893848" y="6558168"/>
            <a:ext cx="565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Kanelopulus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Doppler-ultrasound as a predictor of uterine fibroid response to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GnRH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therapy, International Journal of Gynecology and Obstetrics 82 (2003) 41-47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3727152"/>
              </p:ext>
            </p:extLst>
          </p:nvPr>
        </p:nvGraphicFramePr>
        <p:xfrm>
          <a:off x="442888" y="3088124"/>
          <a:ext cx="8017544" cy="331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47692" y="2999767"/>
            <a:ext cx="19086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P&lt;0,001</a:t>
            </a:r>
            <a:r>
              <a:rPr lang="en-US" sz="1050" dirty="0"/>
              <a:t> </a:t>
            </a:r>
            <a:r>
              <a:rPr lang="en-US" sz="1050" dirty="0" err="1" smtClean="0"/>
              <a:t>vs</a:t>
            </a:r>
            <a:r>
              <a:rPr lang="en-US" sz="1050" dirty="0" smtClean="0"/>
              <a:t> baseline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564904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↓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объема миомы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51,8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через 6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мес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лечения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649734" y="3755690"/>
            <a:ext cx="698130" cy="611137"/>
          </a:xfrm>
          <a:custGeom>
            <a:avLst/>
            <a:gdLst>
              <a:gd name="connsiteX0" fmla="*/ 0 w 438150"/>
              <a:gd name="connsiteY0" fmla="*/ 200025 h 657225"/>
              <a:gd name="connsiteX1" fmla="*/ 0 w 438150"/>
              <a:gd name="connsiteY1" fmla="*/ 0 h 657225"/>
              <a:gd name="connsiteX2" fmla="*/ 438150 w 438150"/>
              <a:gd name="connsiteY2" fmla="*/ 0 h 657225"/>
              <a:gd name="connsiteX3" fmla="*/ 438150 w 438150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57225">
                <a:moveTo>
                  <a:pt x="0" y="200025"/>
                </a:moveTo>
                <a:lnTo>
                  <a:pt x="0" y="0"/>
                </a:lnTo>
                <a:lnTo>
                  <a:pt x="438150" y="0"/>
                </a:lnTo>
                <a:lnTo>
                  <a:pt x="438150" y="6572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067944" y="4664763"/>
            <a:ext cx="353914" cy="562743"/>
          </a:xfrm>
          <a:custGeom>
            <a:avLst/>
            <a:gdLst>
              <a:gd name="connsiteX0" fmla="*/ 0 w 438150"/>
              <a:gd name="connsiteY0" fmla="*/ 200025 h 657225"/>
              <a:gd name="connsiteX1" fmla="*/ 0 w 438150"/>
              <a:gd name="connsiteY1" fmla="*/ 0 h 657225"/>
              <a:gd name="connsiteX2" fmla="*/ 438150 w 438150"/>
              <a:gd name="connsiteY2" fmla="*/ 0 h 657225"/>
              <a:gd name="connsiteX3" fmla="*/ 438150 w 438150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57225">
                <a:moveTo>
                  <a:pt x="0" y="200025"/>
                </a:moveTo>
                <a:lnTo>
                  <a:pt x="0" y="0"/>
                </a:lnTo>
                <a:lnTo>
                  <a:pt x="438150" y="0"/>
                </a:lnTo>
                <a:lnTo>
                  <a:pt x="438150" y="6572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347864" y="4085452"/>
            <a:ext cx="720080" cy="783707"/>
          </a:xfrm>
          <a:custGeom>
            <a:avLst/>
            <a:gdLst>
              <a:gd name="connsiteX0" fmla="*/ 0 w 438150"/>
              <a:gd name="connsiteY0" fmla="*/ 200025 h 657225"/>
              <a:gd name="connsiteX1" fmla="*/ 0 w 438150"/>
              <a:gd name="connsiteY1" fmla="*/ 0 h 657225"/>
              <a:gd name="connsiteX2" fmla="*/ 438150 w 438150"/>
              <a:gd name="connsiteY2" fmla="*/ 0 h 657225"/>
              <a:gd name="connsiteX3" fmla="*/ 438150 w 438150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57225">
                <a:moveTo>
                  <a:pt x="0" y="200025"/>
                </a:moveTo>
                <a:lnTo>
                  <a:pt x="0" y="0"/>
                </a:lnTo>
                <a:lnTo>
                  <a:pt x="438150" y="0"/>
                </a:lnTo>
                <a:lnTo>
                  <a:pt x="438150" y="6572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296" y="3526706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P&lt;0,05</a:t>
            </a:r>
            <a:endParaRPr lang="ru-RU" sz="1100" dirty="0" smtClean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8401" y="3826682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P&lt;0,05</a:t>
            </a:r>
            <a:endParaRPr lang="ru-RU" sz="1100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4011" y="411325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62,9±81,4</a:t>
            </a:r>
            <a:endParaRPr lang="ru-RU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2745432" y="455273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44,8±78,6</a:t>
            </a:r>
            <a:endParaRPr lang="ru-RU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430604" y="4950507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30,3±70,3</a:t>
            </a:r>
            <a:endParaRPr lang="ru-RU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4143187" y="53635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14,6±14,5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/>
              <a:t>Применение </a:t>
            </a:r>
            <a:r>
              <a:rPr lang="ru-RU" sz="2400" dirty="0" err="1" smtClean="0"/>
              <a:t>трипторелина</a:t>
            </a:r>
            <a:r>
              <a:rPr lang="ru-RU" sz="2400" dirty="0" smtClean="0"/>
              <a:t> (</a:t>
            </a:r>
            <a:r>
              <a:rPr lang="ru-RU" sz="2400" dirty="0" err="1" smtClean="0"/>
              <a:t>аГнРГ</a:t>
            </a:r>
            <a:r>
              <a:rPr lang="ru-RU" sz="2400" dirty="0" smtClean="0"/>
              <a:t>) способствовало</a:t>
            </a:r>
            <a:br>
              <a:rPr lang="ru-RU" sz="2400" dirty="0" smtClean="0"/>
            </a:br>
            <a:r>
              <a:rPr lang="ru-RU" sz="2400" dirty="0" smtClean="0"/>
              <a:t>наступлению беременности практически у каждой</a:t>
            </a:r>
            <a:br>
              <a:rPr lang="ru-RU" sz="2400" dirty="0" smtClean="0"/>
            </a:br>
            <a:r>
              <a:rPr lang="ru-RU" sz="2400" dirty="0" smtClean="0"/>
              <a:t>второй пациентки с </a:t>
            </a:r>
            <a:r>
              <a:rPr lang="ru-RU" sz="2400" dirty="0" err="1" smtClean="0"/>
              <a:t>эндометриоз</a:t>
            </a:r>
            <a:r>
              <a:rPr lang="ru-RU" sz="2400" dirty="0" smtClean="0"/>
              <a:t>-ассоциированным  бесплодием*</a:t>
            </a:r>
            <a:endParaRPr lang="en-US" sz="2400" dirty="0"/>
          </a:p>
        </p:txBody>
      </p:sp>
      <p:pic>
        <p:nvPicPr>
          <p:cNvPr id="49155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700808"/>
            <a:ext cx="8233049" cy="35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6488447"/>
            <a:ext cx="561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*В.И. Кулаков, Б.И. Леонов, И.Е. Корнеева, И.Ю.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Смольникова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«Применение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аГнРГ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Диферелина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при бесплодии». Акушерство и гинекология, №4, 2002 стр. 65-68.</a:t>
            </a:r>
          </a:p>
        </p:txBody>
      </p:sp>
    </p:spTree>
    <p:extLst>
      <p:ext uri="{BB962C8B-B14F-4D97-AF65-F5344CB8AC3E}">
        <p14:creationId xmlns:p14="http://schemas.microsoft.com/office/powerpoint/2010/main" xmlns="" val="29357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21" y="620688"/>
            <a:ext cx="8229600" cy="990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dirty="0" smtClean="0"/>
              <a:t>Применение </a:t>
            </a:r>
            <a:r>
              <a:rPr lang="ru-RU" sz="2000" dirty="0" err="1" smtClean="0"/>
              <a:t>трипторелина</a:t>
            </a:r>
            <a:r>
              <a:rPr lang="ru-RU" sz="2000" dirty="0" smtClean="0"/>
              <a:t> (</a:t>
            </a:r>
            <a:r>
              <a:rPr lang="ru-RU" sz="2000" dirty="0" err="1" smtClean="0"/>
              <a:t>аГнРГ</a:t>
            </a:r>
            <a:r>
              <a:rPr lang="ru-RU" sz="2000" dirty="0" smtClean="0"/>
              <a:t>) для предоперационной подготовки</a:t>
            </a:r>
            <a:r>
              <a:rPr lang="en-US" sz="2000" dirty="0" smtClean="0"/>
              <a:t>  </a:t>
            </a:r>
            <a:r>
              <a:rPr lang="ru-RU" sz="2000" dirty="0" smtClean="0"/>
              <a:t>пациенток с миомой позволяет добиться наступления</a:t>
            </a:r>
            <a:r>
              <a:rPr lang="en-US" sz="2000" dirty="0" smtClean="0"/>
              <a:t> </a:t>
            </a:r>
            <a:r>
              <a:rPr lang="ru-RU" sz="2000" dirty="0" smtClean="0"/>
              <a:t>беременности почти в каждом втором случае и значительно</a:t>
            </a:r>
            <a:r>
              <a:rPr lang="en-US" sz="2000" dirty="0" smtClean="0"/>
              <a:t> </a:t>
            </a:r>
            <a:r>
              <a:rPr lang="ru-RU" sz="2000" dirty="0" smtClean="0"/>
              <a:t>оптимизировать </a:t>
            </a:r>
            <a:r>
              <a:rPr lang="ru-RU" sz="2000" dirty="0" err="1" smtClean="0"/>
              <a:t>лапароскопическую</a:t>
            </a:r>
            <a:r>
              <a:rPr lang="ru-RU" sz="2000" dirty="0" smtClean="0"/>
              <a:t> </a:t>
            </a:r>
            <a:r>
              <a:rPr lang="ru-RU" sz="2000" dirty="0" err="1" smtClean="0"/>
              <a:t>миомэктомию</a:t>
            </a:r>
            <a:r>
              <a:rPr lang="en-US" sz="2000" dirty="0" smtClean="0"/>
              <a:t> </a:t>
            </a:r>
            <a:r>
              <a:rPr lang="ru-RU" sz="2000" dirty="0" smtClean="0"/>
              <a:t>у пациенток с нарушением репродуктивной функции</a:t>
            </a:r>
            <a:r>
              <a:rPr lang="ru-RU" sz="2000" baseline="30000" dirty="0" smtClean="0"/>
              <a:t>1,2,3,4,5</a:t>
            </a:r>
            <a:endParaRPr lang="en-US" sz="2000" dirty="0"/>
          </a:p>
        </p:txBody>
      </p:sp>
      <p:pic>
        <p:nvPicPr>
          <p:cNvPr id="50179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0" t="592" r="4694" b="-2"/>
          <a:stretch>
            <a:fillRect/>
          </a:stretch>
        </p:blipFill>
        <p:spPr>
          <a:xfrm>
            <a:off x="179512" y="2060848"/>
            <a:ext cx="8378825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323528" y="5744389"/>
            <a:ext cx="8459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" dirty="0"/>
              <a:t>1. </a:t>
            </a:r>
            <a:r>
              <a:rPr lang="ru-RU" altLang="ru-RU" sz="600" dirty="0" err="1"/>
              <a:t>Вихляева</a:t>
            </a:r>
            <a:r>
              <a:rPr lang="ru-RU" altLang="ru-RU" sz="600" dirty="0"/>
              <a:t> Е.М., </a:t>
            </a:r>
            <a:r>
              <a:rPr lang="ru-RU" altLang="ru-RU" sz="600" dirty="0" err="1"/>
              <a:t>Паллади</a:t>
            </a:r>
            <a:r>
              <a:rPr lang="ru-RU" altLang="ru-RU" sz="600" dirty="0"/>
              <a:t> Г.А. Патогенез, клиника и лечение миомы матки- Кишинев. </a:t>
            </a:r>
            <a:r>
              <a:rPr lang="ru-RU" altLang="ru-RU" sz="600" dirty="0" err="1"/>
              <a:t>Штиница</a:t>
            </a:r>
            <a:r>
              <a:rPr lang="ru-RU" altLang="ru-RU" sz="600" dirty="0"/>
              <a:t>: - 1982. - 300с.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" dirty="0"/>
              <a:t>2. Савицкий Г.А., Савицкий А.Г. Миома матки (проблемы патогенеза и патогенетической терапии) - СПб: «ЭЛБИ-СПб», 2000, С. 90-139.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" dirty="0"/>
              <a:t>3. </a:t>
            </a:r>
            <a:r>
              <a:rPr lang="en-US" altLang="ru-RU" sz="600" dirty="0"/>
              <a:t>Laparoscopic myomectomy and </a:t>
            </a:r>
            <a:r>
              <a:rPr lang="en-US" altLang="ru-RU" sz="600" dirty="0" err="1"/>
              <a:t>myolysis</a:t>
            </a:r>
            <a:r>
              <a:rPr lang="en-US" altLang="ru-RU" sz="600" dirty="0"/>
              <a:t> / </a:t>
            </a:r>
            <a:r>
              <a:rPr lang="en-US" altLang="ru-RU" sz="600" dirty="0" err="1"/>
              <a:t>Dubuisson</a:t>
            </a:r>
            <a:r>
              <a:rPr lang="en-US" altLang="ru-RU" sz="600" dirty="0"/>
              <a:t> J.B., </a:t>
            </a:r>
            <a:r>
              <a:rPr lang="en-US" altLang="ru-RU" sz="600" dirty="0" err="1"/>
              <a:t>Charron</a:t>
            </a:r>
            <a:r>
              <a:rPr lang="en-US" altLang="ru-RU" sz="600" dirty="0"/>
              <a:t> C.H., </a:t>
            </a:r>
            <a:r>
              <a:rPr lang="en-US" altLang="ru-RU" sz="600" dirty="0" err="1"/>
              <a:t>Fauconnier</a:t>
            </a:r>
            <a:r>
              <a:rPr lang="en-US" altLang="ru-RU" sz="600" dirty="0"/>
              <a:t> A. et al. // </a:t>
            </a:r>
            <a:r>
              <a:rPr lang="en-US" altLang="ru-RU" sz="600" dirty="0" err="1"/>
              <a:t>Curr</a:t>
            </a:r>
            <a:r>
              <a:rPr lang="en-US" altLang="ru-RU" sz="600" dirty="0"/>
              <a:t>. </a:t>
            </a:r>
            <a:r>
              <a:rPr lang="en-US" altLang="ru-RU" sz="600" dirty="0" err="1"/>
              <a:t>Opin</a:t>
            </a:r>
            <a:r>
              <a:rPr lang="en-US" altLang="ru-RU" sz="600" dirty="0"/>
              <a:t>. Obstet. Gynecol. - 1997. - Vol. 9. - P.233-238.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 dirty="0"/>
              <a:t>4. </a:t>
            </a:r>
            <a:r>
              <a:rPr lang="en-US" altLang="ru-RU" sz="600" dirty="0" err="1"/>
              <a:t>Pritts</a:t>
            </a:r>
            <a:r>
              <a:rPr lang="en-US" altLang="ru-RU" sz="600" dirty="0"/>
              <a:t> E.A. Fibroids and infertility: a systematic review of the evidence // Obstet. Gynecol. </a:t>
            </a:r>
            <a:r>
              <a:rPr lang="en-US" altLang="ru-RU" sz="600" dirty="0" err="1"/>
              <a:t>Surv</a:t>
            </a:r>
            <a:r>
              <a:rPr lang="en-US" altLang="ru-RU" sz="600" dirty="0"/>
              <a:t>. - 2001. - Vol. 56, № 8. - P.483-491.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 dirty="0"/>
              <a:t>5. </a:t>
            </a:r>
            <a:r>
              <a:rPr lang="ru-RU" altLang="ru-RU" sz="600" dirty="0"/>
              <a:t>В.И. Кулаков, Б.В. Леонов, И.Е. Корнеева, В.Ю. </a:t>
            </a:r>
            <a:r>
              <a:rPr lang="ru-RU" altLang="ru-RU" sz="600" dirty="0" err="1"/>
              <a:t>Смольникова</a:t>
            </a:r>
            <a:r>
              <a:rPr lang="ru-RU" altLang="ru-RU" sz="600" dirty="0"/>
              <a:t>. ПРИМЕНЕНИЕ ПРЕПАРАТА А-ГНРГ ДИФЕРЕЛИНА В КЛИНИКЕ БЕСПЛОДИЯ. Журнал «Акушерство и гинекология», № 4, 2002 г.</a:t>
            </a:r>
          </a:p>
        </p:txBody>
      </p:sp>
    </p:spTree>
    <p:extLst>
      <p:ext uri="{BB962C8B-B14F-4D97-AF65-F5344CB8AC3E}">
        <p14:creationId xmlns:p14="http://schemas.microsoft.com/office/powerpoint/2010/main" xmlns="" val="40203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 err="1" smtClean="0"/>
              <a:t>аГнРГ</a:t>
            </a:r>
            <a:r>
              <a:rPr lang="ru-RU" sz="2800" dirty="0" smtClean="0"/>
              <a:t> эффективны и могут применяться при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сочетанных доброкачественных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заболеваниях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матки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smtClean="0"/>
              <a:t> </a:t>
            </a:r>
            <a:endParaRPr lang="en-US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74597064"/>
              </p:ext>
            </p:extLst>
          </p:nvPr>
        </p:nvGraphicFramePr>
        <p:xfrm>
          <a:off x="683568" y="1772816"/>
          <a:ext cx="47525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5903893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800" dirty="0" smtClean="0"/>
              <a:t>1. </a:t>
            </a:r>
            <a:r>
              <a:rPr lang="ru-RU" altLang="ru-RU" sz="800" dirty="0" err="1" smtClean="0"/>
              <a:t>Вихляева</a:t>
            </a:r>
            <a:r>
              <a:rPr lang="ru-RU" altLang="ru-RU" sz="800" dirty="0" smtClean="0"/>
              <a:t> </a:t>
            </a:r>
            <a:r>
              <a:rPr lang="ru-RU" altLang="ru-RU" sz="800" dirty="0"/>
              <a:t>Е.М., </a:t>
            </a:r>
            <a:r>
              <a:rPr lang="ru-RU" altLang="ru-RU" sz="800" dirty="0" err="1"/>
              <a:t>Паллади</a:t>
            </a:r>
            <a:r>
              <a:rPr lang="ru-RU" altLang="ru-RU" sz="800" dirty="0"/>
              <a:t> Г.А. Патогенез, клиника и лечение миомы матки- Кишинев. </a:t>
            </a:r>
            <a:r>
              <a:rPr lang="ru-RU" altLang="ru-RU" sz="800" dirty="0" err="1"/>
              <a:t>Штиница</a:t>
            </a:r>
            <a:r>
              <a:rPr lang="ru-RU" altLang="ru-RU" sz="800" dirty="0"/>
              <a:t>: - 1982. - 300с.</a:t>
            </a:r>
          </a:p>
          <a:p>
            <a:pPr>
              <a:spcBef>
                <a:spcPct val="0"/>
              </a:spcBef>
            </a:pPr>
            <a:r>
              <a:rPr lang="ru-RU" altLang="ru-RU" sz="800" dirty="0"/>
              <a:t>2. Савицкий Г.А., Савицкий А.Г. Миома матки (проблемы патогенеза и патогенетической терапии) - СПб: «ЭЛБИ-СПб», 2000, С. 90-139.</a:t>
            </a:r>
          </a:p>
          <a:p>
            <a:pPr>
              <a:spcBef>
                <a:spcPct val="0"/>
              </a:spcBef>
            </a:pPr>
            <a:r>
              <a:rPr lang="ru-RU" altLang="ru-RU" sz="800" dirty="0"/>
              <a:t>3. </a:t>
            </a:r>
            <a:r>
              <a:rPr lang="en-US" altLang="ru-RU" sz="800" dirty="0"/>
              <a:t>Laparoscopic myomectomy and </a:t>
            </a:r>
            <a:r>
              <a:rPr lang="en-US" altLang="ru-RU" sz="800" dirty="0" err="1"/>
              <a:t>myolysis</a:t>
            </a:r>
            <a:r>
              <a:rPr lang="en-US" altLang="ru-RU" sz="800" dirty="0"/>
              <a:t> / </a:t>
            </a:r>
            <a:r>
              <a:rPr lang="en-US" altLang="ru-RU" sz="800" dirty="0" err="1"/>
              <a:t>Dubuisson</a:t>
            </a:r>
            <a:r>
              <a:rPr lang="en-US" altLang="ru-RU" sz="800" dirty="0"/>
              <a:t> J.B., </a:t>
            </a:r>
            <a:r>
              <a:rPr lang="en-US" altLang="ru-RU" sz="800" dirty="0" err="1"/>
              <a:t>Charron</a:t>
            </a:r>
            <a:r>
              <a:rPr lang="en-US" altLang="ru-RU" sz="800" dirty="0"/>
              <a:t> C.H., </a:t>
            </a:r>
            <a:r>
              <a:rPr lang="en-US" altLang="ru-RU" sz="800" dirty="0" err="1"/>
              <a:t>Fauconnier</a:t>
            </a:r>
            <a:r>
              <a:rPr lang="en-US" altLang="ru-RU" sz="800" dirty="0"/>
              <a:t> A. et al. // </a:t>
            </a:r>
            <a:r>
              <a:rPr lang="en-US" altLang="ru-RU" sz="800" dirty="0" err="1"/>
              <a:t>Curr</a:t>
            </a:r>
            <a:r>
              <a:rPr lang="en-US" altLang="ru-RU" sz="800" dirty="0"/>
              <a:t>. </a:t>
            </a:r>
            <a:r>
              <a:rPr lang="en-US" altLang="ru-RU" sz="800" dirty="0" err="1"/>
              <a:t>Opin</a:t>
            </a:r>
            <a:r>
              <a:rPr lang="en-US" altLang="ru-RU" sz="800" dirty="0"/>
              <a:t>. Obstet. Gynecol. - 1997. - Vol. 9. - P.233-238.</a:t>
            </a:r>
          </a:p>
          <a:p>
            <a:pPr>
              <a:spcBef>
                <a:spcPct val="0"/>
              </a:spcBef>
            </a:pPr>
            <a:r>
              <a:rPr lang="en-US" altLang="ru-RU" sz="800" dirty="0"/>
              <a:t>4. </a:t>
            </a:r>
            <a:r>
              <a:rPr lang="en-US" altLang="ru-RU" sz="800" dirty="0" err="1"/>
              <a:t>Pritts</a:t>
            </a:r>
            <a:r>
              <a:rPr lang="en-US" altLang="ru-RU" sz="800" dirty="0"/>
              <a:t> E.A. Fibroids and infertility: a systematic review of the evidence // Obstet. Gynecol. </a:t>
            </a:r>
            <a:r>
              <a:rPr lang="en-US" altLang="ru-RU" sz="800" dirty="0" err="1"/>
              <a:t>Surv</a:t>
            </a:r>
            <a:r>
              <a:rPr lang="en-US" altLang="ru-RU" sz="800" dirty="0"/>
              <a:t>. - 2001. - Vol. 56, № 8. - P.483-491.</a:t>
            </a:r>
          </a:p>
          <a:p>
            <a:pPr>
              <a:spcBef>
                <a:spcPct val="0"/>
              </a:spcBef>
            </a:pPr>
            <a:r>
              <a:rPr lang="en-US" altLang="ru-RU" sz="800" dirty="0"/>
              <a:t>5. </a:t>
            </a:r>
            <a:r>
              <a:rPr lang="ru-RU" altLang="ru-RU" sz="800" dirty="0"/>
              <a:t>В.И. Кулаков, Б.В. Леонов, И.Е. Корнеева, В.Ю. </a:t>
            </a:r>
            <a:r>
              <a:rPr lang="ru-RU" altLang="ru-RU" sz="800" dirty="0" err="1"/>
              <a:t>Смольникова</a:t>
            </a:r>
            <a:r>
              <a:rPr lang="ru-RU" altLang="ru-RU" sz="800" dirty="0"/>
              <a:t>. ПРИМЕНЕНИЕ ПРЕПАРАТА А-ГНРГ ДИФЕРЕЛИНА В КЛИНИКЕ БЕСПЛОДИЯ. Журнал «Акушерство и гинекология», № 4, 2002 г.</a:t>
            </a:r>
          </a:p>
        </p:txBody>
      </p:sp>
    </p:spTree>
    <p:extLst>
      <p:ext uri="{BB962C8B-B14F-4D97-AF65-F5344CB8AC3E}">
        <p14:creationId xmlns:p14="http://schemas.microsoft.com/office/powerpoint/2010/main" xmlns="" val="36429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Трудности с медикаментозным лечением </a:t>
            </a:r>
            <a:r>
              <a:rPr lang="ru-RU" dirty="0" smtClean="0"/>
              <a:t>сочетанных доброкачественных опухолей и гиперпластических процессов матки связаны </a:t>
            </a:r>
            <a:r>
              <a:rPr lang="ru-RU" dirty="0"/>
              <a:t>со многими факторами: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7427168" cy="1584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ограниченный </a:t>
            </a:r>
            <a:r>
              <a:rPr lang="ru-RU" dirty="0"/>
              <a:t>круг предложенных на данный момент методов безопасного лечения, рассчитанного на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длительную перспективу</a:t>
            </a:r>
            <a:r>
              <a:rPr lang="ru-RU" dirty="0"/>
              <a:t>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поскольку гормонально-зависимые заболевания, как правило, рецидивируют после прекращения лечения.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4341339"/>
              </p:ext>
            </p:extLst>
          </p:nvPr>
        </p:nvGraphicFramePr>
        <p:xfrm>
          <a:off x="179512" y="980728"/>
          <a:ext cx="830458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аГнРГ</a:t>
            </a:r>
            <a:r>
              <a:rPr lang="ru-RU" b="1" dirty="0" smtClean="0"/>
              <a:t> назначаются курсом на 3-6 месяцев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после </a:t>
            </a:r>
            <a:r>
              <a:rPr lang="ru-RU" b="1" dirty="0" err="1" smtClean="0"/>
              <a:t>аГнРГ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/>
                </a:solidFill>
              </a:rPr>
              <a:t>Обзор научных </a:t>
            </a:r>
            <a:r>
              <a:rPr lang="ru-RU" i="1" dirty="0" err="1" smtClean="0">
                <a:solidFill>
                  <a:schemeClr val="tx2"/>
                </a:solidFill>
              </a:rPr>
              <a:t>набот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404664"/>
            <a:ext cx="7283152" cy="45651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Ведение больных с сочетанной патологией матки нередко затрудняет чрезвычайно вариабельная клиническая картина и тяжесть симптомов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Ключевое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значение при ведении таких пациенток имеет ранняя диагностика и правильный выбор адекватных органосохраняющих методов лечения.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4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Выбор медикаментозной терапии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7721309"/>
              </p:ext>
            </p:extLst>
          </p:nvPr>
        </p:nvGraphicFramePr>
        <p:xfrm>
          <a:off x="2051720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556730905"/>
              </p:ext>
            </p:extLst>
          </p:nvPr>
        </p:nvGraphicFramePr>
        <p:xfrm>
          <a:off x="179512" y="2132856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1161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Терапия сочетания заболеваний (</a:t>
            </a:r>
            <a:r>
              <a:rPr lang="en-US" sz="2800" dirty="0" err="1"/>
              <a:t>Kitawaki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ru-RU" sz="2800" dirty="0" err="1"/>
              <a:t>соавт</a:t>
            </a:r>
            <a:r>
              <a:rPr lang="ru-RU" sz="2800" dirty="0" smtClean="0"/>
              <a:t>.):</a:t>
            </a:r>
            <a:br>
              <a:rPr lang="ru-RU" sz="2800" dirty="0" smtClean="0"/>
            </a:br>
            <a:r>
              <a:rPr lang="ru-RU" sz="2800" dirty="0" err="1" smtClean="0"/>
              <a:t>эндометриоз</a:t>
            </a:r>
            <a:r>
              <a:rPr lang="ru-RU" sz="2800" dirty="0" smtClean="0"/>
              <a:t> + миома матки*</a:t>
            </a:r>
            <a:endParaRPr lang="en-US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5945660"/>
              </p:ext>
            </p:extLst>
          </p:nvPr>
        </p:nvGraphicFramePr>
        <p:xfrm>
          <a:off x="1835696" y="1340768"/>
          <a:ext cx="519004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84168" y="6460430"/>
            <a:ext cx="1883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*</a:t>
            </a:r>
            <a:r>
              <a:rPr lang="en-US" sz="1400" dirty="0" err="1" smtClean="0"/>
              <a:t>Kitawaki</a:t>
            </a:r>
            <a:r>
              <a:rPr lang="en-US" sz="1400" dirty="0" smtClean="0"/>
              <a:t> </a:t>
            </a:r>
            <a:r>
              <a:rPr lang="en-US" sz="1400" dirty="0"/>
              <a:t>J, et al., 2011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537163379"/>
              </p:ext>
            </p:extLst>
          </p:nvPr>
        </p:nvGraphicFramePr>
        <p:xfrm>
          <a:off x="1079612" y="2852936"/>
          <a:ext cx="6984776" cy="332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253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Потенцирование </a:t>
            </a:r>
            <a:r>
              <a:rPr lang="ru-RU" sz="2400" dirty="0"/>
              <a:t>эффективности лечения при последовательном использовании </a:t>
            </a:r>
            <a:r>
              <a:rPr lang="ru-RU" sz="2400" dirty="0" err="1"/>
              <a:t>аГнРГ</a:t>
            </a:r>
            <a:r>
              <a:rPr lang="ru-RU" sz="2400" dirty="0"/>
              <a:t> и </a:t>
            </a:r>
            <a:r>
              <a:rPr lang="ru-RU" sz="2400" dirty="0" err="1"/>
              <a:t>диеногеста</a:t>
            </a:r>
            <a:r>
              <a:rPr lang="ru-RU" sz="2400" dirty="0"/>
              <a:t> в дозе 2 мг/</a:t>
            </a:r>
            <a:r>
              <a:rPr lang="ru-RU" sz="2400" dirty="0" err="1"/>
              <a:t>сут</a:t>
            </a:r>
            <a:r>
              <a:rPr lang="ru-RU" sz="2400" dirty="0"/>
              <a:t> </a:t>
            </a:r>
            <a:r>
              <a:rPr lang="ru-RU" sz="2400" dirty="0" smtClean="0"/>
              <a:t>при сочетанных доброкачественных опухолях и гиперпластических процессах матки позволяет  </a:t>
            </a:r>
            <a:r>
              <a:rPr lang="ru-RU" sz="2400" dirty="0"/>
              <a:t>увеличить продолжительность </a:t>
            </a:r>
            <a:r>
              <a:rPr lang="ru-RU" sz="2400" dirty="0" smtClean="0"/>
              <a:t>лечения* 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7920880" cy="427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Проспективное</a:t>
            </a:r>
            <a:r>
              <a:rPr lang="ru-RU" sz="1800" dirty="0"/>
              <a:t> </a:t>
            </a:r>
            <a:r>
              <a:rPr lang="ru-RU" sz="1800" dirty="0" err="1"/>
              <a:t>нерандомизированное</a:t>
            </a:r>
            <a:r>
              <a:rPr lang="ru-RU" sz="1800" dirty="0"/>
              <a:t> </a:t>
            </a:r>
            <a:r>
              <a:rPr lang="ru-RU" sz="1800" dirty="0" smtClean="0"/>
              <a:t>исследование</a:t>
            </a:r>
          </a:p>
          <a:p>
            <a:pPr marL="0" indent="0">
              <a:buNone/>
            </a:pPr>
            <a:r>
              <a:rPr lang="ru-RU" sz="1800" dirty="0" smtClean="0"/>
              <a:t>Пациентки с </a:t>
            </a:r>
            <a:r>
              <a:rPr lang="ru-RU" sz="1800" dirty="0"/>
              <a:t>рецидивирующим </a:t>
            </a:r>
            <a:r>
              <a:rPr lang="ru-RU" sz="1800" dirty="0" err="1"/>
              <a:t>эндометриозом</a:t>
            </a:r>
            <a:r>
              <a:rPr lang="ru-RU" sz="1800" dirty="0"/>
              <a:t> </a:t>
            </a:r>
            <a:r>
              <a:rPr lang="ru-RU" sz="1800" dirty="0" smtClean="0"/>
              <a:t> и ассоциированной с ним ХТБ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6381328"/>
            <a:ext cx="163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</a:t>
            </a:r>
            <a:r>
              <a:rPr lang="fr-FR" sz="1400" dirty="0" smtClean="0"/>
              <a:t>Imai </a:t>
            </a:r>
            <a:r>
              <a:rPr lang="fr-FR" sz="1400" dirty="0"/>
              <a:t>A, et al., 2013</a:t>
            </a:r>
            <a:endParaRPr lang="en-US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87624" y="2708920"/>
            <a:ext cx="6264696" cy="3980184"/>
            <a:chOff x="1187624" y="2708920"/>
            <a:chExt cx="6264696" cy="398018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99792" y="2708920"/>
              <a:ext cx="1944216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Группа </a:t>
              </a:r>
              <a:r>
                <a:rPr lang="en-US" dirty="0" smtClean="0"/>
                <a:t>I</a:t>
              </a:r>
              <a:endParaRPr lang="ru-RU" dirty="0" smtClean="0"/>
            </a:p>
            <a:p>
              <a:pPr algn="ctr"/>
              <a:r>
                <a:rPr lang="en-US" sz="1400" dirty="0"/>
                <a:t>(</a:t>
              </a:r>
              <a:r>
                <a:rPr lang="en-US" sz="1400" i="1" dirty="0"/>
                <a:t>n </a:t>
              </a:r>
              <a:r>
                <a:rPr lang="en-US" sz="1400" dirty="0"/>
                <a:t>= 38) 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508104" y="2708920"/>
              <a:ext cx="1944216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Группа </a:t>
              </a:r>
              <a:r>
                <a:rPr lang="en-US" dirty="0" smtClean="0"/>
                <a:t>II</a:t>
              </a:r>
              <a:endParaRPr lang="ru-RU" dirty="0" smtClean="0"/>
            </a:p>
            <a:p>
              <a:pPr algn="ctr"/>
              <a:r>
                <a:rPr lang="en-US" sz="1400" dirty="0"/>
                <a:t>(</a:t>
              </a:r>
              <a:r>
                <a:rPr lang="en-US" sz="1400" i="1" dirty="0"/>
                <a:t>n </a:t>
              </a:r>
              <a:r>
                <a:rPr lang="en-US" sz="1400" dirty="0"/>
                <a:t>= 33) 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99792" y="3645024"/>
              <a:ext cx="1944216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/>
                <a:t>аГнРГ</a:t>
              </a:r>
              <a:r>
                <a:rPr lang="ru-RU" dirty="0"/>
                <a:t> в течение 4-6 месяцев </a:t>
              </a:r>
              <a:endParaRPr lang="en-US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72100" y="3645024"/>
              <a:ext cx="1944216" cy="13321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только </a:t>
              </a:r>
              <a:r>
                <a:rPr lang="ru-RU" dirty="0" err="1"/>
                <a:t>диеногест</a:t>
              </a:r>
              <a:r>
                <a:rPr lang="ru-RU" dirty="0"/>
                <a:t> (2 мг/</a:t>
              </a:r>
              <a:r>
                <a:rPr lang="ru-RU" dirty="0" err="1"/>
                <a:t>сут</a:t>
              </a:r>
              <a:r>
                <a:rPr lang="ru-RU" dirty="0"/>
                <a:t>) в течение 12 месяцев </a:t>
              </a:r>
              <a:endParaRPr lang="en-US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09317" y="4545124"/>
              <a:ext cx="1944216" cy="8640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/>
                <a:t>диеногест</a:t>
              </a:r>
              <a:r>
                <a:rPr lang="ru-RU" dirty="0"/>
                <a:t> (1 мг/</a:t>
              </a:r>
              <a:r>
                <a:rPr lang="ru-RU" dirty="0" err="1"/>
                <a:t>сут</a:t>
              </a:r>
              <a:r>
                <a:rPr lang="ru-RU" dirty="0"/>
                <a:t>) в течение 12 месяцев </a:t>
              </a:r>
              <a:endParaRPr lang="en-US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99792" y="5589239"/>
              <a:ext cx="1944216" cy="10998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 случае АМК доза </a:t>
              </a:r>
              <a:r>
                <a:rPr lang="ru-RU" dirty="0" err="1"/>
                <a:t>диеногеста</a:t>
              </a:r>
              <a:r>
                <a:rPr lang="ru-RU" dirty="0"/>
                <a:t> повышалась до 2 мг/</a:t>
              </a:r>
              <a:r>
                <a:rPr lang="ru-RU" dirty="0" err="1"/>
                <a:t>сут</a:t>
              </a:r>
              <a:r>
                <a:rPr lang="ru-RU" dirty="0"/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624" y="3645024"/>
              <a:ext cx="513410" cy="238071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ТЕРАПИЯ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91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25024" y="3120592"/>
            <a:ext cx="5339263" cy="3332743"/>
            <a:chOff x="1187624" y="2708920"/>
            <a:chExt cx="6264696" cy="398018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699792" y="2708920"/>
              <a:ext cx="1944216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Группа </a:t>
              </a:r>
              <a:r>
                <a:rPr lang="en-US" sz="1200" dirty="0" smtClean="0"/>
                <a:t>I</a:t>
              </a:r>
              <a:endParaRPr lang="ru-RU" sz="1200" dirty="0" smtClean="0"/>
            </a:p>
            <a:p>
              <a:pPr algn="ctr"/>
              <a:r>
                <a:rPr lang="en-US" sz="1050" dirty="0"/>
                <a:t>(</a:t>
              </a:r>
              <a:r>
                <a:rPr lang="en-US" sz="1050" i="1" dirty="0"/>
                <a:t>n </a:t>
              </a:r>
              <a:r>
                <a:rPr lang="en-US" sz="1050" dirty="0"/>
                <a:t>= 38) </a:t>
              </a:r>
              <a:r>
                <a:rPr lang="en-US" sz="1050" dirty="0" smtClean="0"/>
                <a:t> </a:t>
              </a:r>
              <a:endParaRPr lang="en-US" sz="105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508104" y="2708920"/>
              <a:ext cx="1944216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Группа </a:t>
              </a:r>
              <a:r>
                <a:rPr lang="en-US" sz="1200" dirty="0" smtClean="0"/>
                <a:t>II</a:t>
              </a:r>
              <a:endParaRPr lang="ru-RU" sz="1200" dirty="0" smtClean="0"/>
            </a:p>
            <a:p>
              <a:pPr algn="ctr"/>
              <a:r>
                <a:rPr lang="en-US" sz="1050" dirty="0"/>
                <a:t>(</a:t>
              </a:r>
              <a:r>
                <a:rPr lang="en-US" sz="1050" i="1" dirty="0"/>
                <a:t>n </a:t>
              </a:r>
              <a:r>
                <a:rPr lang="en-US" sz="1050" dirty="0"/>
                <a:t>= 33) </a:t>
              </a:r>
              <a:r>
                <a:rPr lang="en-US" sz="1050" dirty="0" smtClean="0"/>
                <a:t> </a:t>
              </a:r>
              <a:endParaRPr lang="en-US" sz="105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645024"/>
              <a:ext cx="1944216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/>
                <a:t>аГнРГ</a:t>
              </a:r>
              <a:r>
                <a:rPr lang="ru-RU" sz="1200" dirty="0"/>
                <a:t> в течение 4-6 месяцев </a:t>
              </a:r>
              <a:endParaRPr lang="en-US" sz="1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72100" y="3645024"/>
              <a:ext cx="1944216" cy="13321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только </a:t>
              </a:r>
              <a:r>
                <a:rPr lang="ru-RU" sz="1200" dirty="0" err="1"/>
                <a:t>диеногест</a:t>
              </a:r>
              <a:r>
                <a:rPr lang="ru-RU" sz="1200" dirty="0"/>
                <a:t> (2 мг/</a:t>
              </a:r>
              <a:r>
                <a:rPr lang="ru-RU" sz="1200" dirty="0" err="1"/>
                <a:t>сут</a:t>
              </a:r>
              <a:r>
                <a:rPr lang="ru-RU" sz="1200" dirty="0"/>
                <a:t>) в течение 12 месяцев </a:t>
              </a:r>
              <a:endParaRPr lang="en-US" sz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09317" y="4545124"/>
              <a:ext cx="1944216" cy="8640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/>
                <a:t>диеногест</a:t>
              </a:r>
              <a:r>
                <a:rPr lang="ru-RU" sz="1200" dirty="0"/>
                <a:t> (1 мг/</a:t>
              </a:r>
              <a:r>
                <a:rPr lang="ru-RU" sz="1200" dirty="0" err="1"/>
                <a:t>сут</a:t>
              </a:r>
              <a:r>
                <a:rPr lang="ru-RU" sz="1200" dirty="0"/>
                <a:t>) в течение 12 месяцев </a:t>
              </a:r>
              <a:endParaRPr lang="en-US" sz="1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99792" y="5589239"/>
              <a:ext cx="1944216" cy="10998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в случае АМК доза </a:t>
              </a:r>
              <a:r>
                <a:rPr lang="ru-RU" sz="1200" dirty="0" err="1"/>
                <a:t>диеногеста</a:t>
              </a:r>
              <a:r>
                <a:rPr lang="ru-RU" sz="1200" dirty="0"/>
                <a:t> повышалась до 2 мг/</a:t>
              </a:r>
              <a:r>
                <a:rPr lang="ru-RU" sz="1200" dirty="0" err="1"/>
                <a:t>сут</a:t>
              </a:r>
              <a:r>
                <a:rPr lang="ru-RU" sz="1200" dirty="0"/>
                <a:t> 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624" y="3645024"/>
              <a:ext cx="559515" cy="253935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ТЕРАПИЯ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39921" y="260648"/>
            <a:ext cx="8064158" cy="2448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группе </a:t>
            </a:r>
            <a:r>
              <a:rPr lang="ru-RU" sz="2400" dirty="0" err="1" smtClean="0"/>
              <a:t>аГнРГ+диеногест</a:t>
            </a:r>
            <a:r>
              <a:rPr lang="ru-RU" sz="2400" dirty="0" smtClean="0"/>
              <a:t> </a:t>
            </a:r>
            <a:r>
              <a:rPr lang="ru-RU" sz="2400" dirty="0"/>
              <a:t>были </a:t>
            </a:r>
            <a:r>
              <a:rPr lang="ru-RU" sz="2400" dirty="0" smtClean="0"/>
              <a:t>лучше показатели по снижению боли, чем в группе с </a:t>
            </a:r>
            <a:r>
              <a:rPr lang="ru-RU" sz="2400" dirty="0" err="1" smtClean="0"/>
              <a:t>диеногестом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 </a:t>
            </a:r>
            <a:r>
              <a:rPr lang="ru-RU" sz="2400" dirty="0"/>
              <a:t>помощью </a:t>
            </a:r>
            <a:r>
              <a:rPr lang="ru-RU" sz="2400" dirty="0" smtClean="0"/>
              <a:t> </a:t>
            </a:r>
            <a:r>
              <a:rPr lang="ru-RU" sz="2400" dirty="0"/>
              <a:t>режима терапии </a:t>
            </a:r>
            <a:r>
              <a:rPr lang="ru-RU" sz="2400" dirty="0" err="1"/>
              <a:t>аГнРГ+диеногест</a:t>
            </a:r>
            <a:r>
              <a:rPr lang="ru-RU" sz="2400" dirty="0"/>
              <a:t> </a:t>
            </a:r>
            <a:r>
              <a:rPr lang="ru-RU" sz="2400" dirty="0" smtClean="0"/>
              <a:t>удалось </a:t>
            </a:r>
            <a:r>
              <a:rPr lang="ru-RU" sz="2400" dirty="0"/>
              <a:t>добиться снижения маточных кровотечений в начале терапии </a:t>
            </a:r>
            <a:r>
              <a:rPr lang="ru-RU" sz="2400" dirty="0" err="1"/>
              <a:t>прогестагеном</a:t>
            </a:r>
            <a:r>
              <a:rPr lang="ru-RU" sz="2400" dirty="0"/>
              <a:t>, которые характерны для этого препарата и снижают приверженность </a:t>
            </a:r>
            <a:r>
              <a:rPr lang="ru-RU" sz="2400" dirty="0" smtClean="0"/>
              <a:t>лечению*.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6381328"/>
            <a:ext cx="163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</a:t>
            </a:r>
            <a:r>
              <a:rPr lang="fr-FR" sz="1400" dirty="0" smtClean="0"/>
              <a:t>Imai </a:t>
            </a:r>
            <a:r>
              <a:rPr lang="fr-FR" sz="1400" dirty="0"/>
              <a:t>A, et al.,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819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Ключевые выводы:</a:t>
            </a:r>
            <a:endParaRPr lang="en-US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776864" cy="4896544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Лечение сочетанных доброкачественных опухолей и гиперпластических процессов матки представляет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особые трудности и часто требует наиболее мощного ингибирующего воздействия, например, с помощью 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аГнРГ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для достижения быстрого эффекта. 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457200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50000"/>
                </a:schemeClr>
              </a:solidFill>
              <a:effectLst/>
              <a:ea typeface="Calibri"/>
              <a:cs typeface="Times New Roman"/>
            </a:endParaRPr>
          </a:p>
          <a:p>
            <a:pPr marL="457200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 целью оптимизации соотношения профилей эффективности, безопасности и переносимости лечения, возможно использование преимуществ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аГнРГ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(3-4 месяца) и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диеногеста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(длительно) при их последовательном назначении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457200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50000"/>
                </a:schemeClr>
              </a:solidFill>
              <a:effectLst/>
              <a:ea typeface="Calibri"/>
              <a:cs typeface="Times New Roman"/>
            </a:endParaRPr>
          </a:p>
          <a:p>
            <a:pPr marL="457200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Разработка алгоритма лечения с помощью последовательных курсов препаратами различного класса представляется перспективной и требует дальнейшего изучения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414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91" y="158543"/>
            <a:ext cx="4304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План ведения больных</a:t>
            </a:r>
            <a:endParaRPr lang="en-US" sz="3200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47587" y="1789342"/>
            <a:ext cx="4480408" cy="76706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Миома +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Аденомиоз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legro BT" pitchFamily="82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55231" y="2914227"/>
            <a:ext cx="4506656" cy="72926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Миома + Гиперплазия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55231" y="3986693"/>
            <a:ext cx="4506656" cy="72926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Аденомиоз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 + Гиперплазия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646" y="641151"/>
            <a:ext cx="90446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Сочетанные доброкачественные опухоли и гиперпластические процессы матки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73888" y="5049728"/>
            <a:ext cx="4506656" cy="122413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Миома +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llegro BT" pitchFamily="82" charset="0"/>
              </a:rPr>
              <a:t>А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деномиоз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llegro BT" pitchFamily="82" charset="0"/>
              </a:rPr>
              <a:t>+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llegro BT" pitchFamily="82" charset="0"/>
              </a:rPr>
              <a:t>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legro BT" pitchFamily="82" charset="0"/>
              </a:rPr>
              <a:t>иперплазия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1418" y="2050262"/>
            <a:ext cx="2808013" cy="138499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Цели терапии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Возраст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Симптомы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966222969"/>
              </p:ext>
            </p:extLst>
          </p:nvPr>
        </p:nvGraphicFramePr>
        <p:xfrm>
          <a:off x="5344892" y="3593792"/>
          <a:ext cx="2939456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Правая фигурная скобка 30"/>
          <p:cNvSpPr/>
          <p:nvPr/>
        </p:nvSpPr>
        <p:spPr>
          <a:xfrm>
            <a:off x="4680544" y="1789342"/>
            <a:ext cx="292908" cy="4484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6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Только аналоги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ГнРГ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зарегистрированы как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препараты для лечения сочетания патологий матки: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4544" y="6622032"/>
            <a:ext cx="806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*,**,***, **** Инструкции по применению препарата http://grls.rosminzdrav.ru/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474613"/>
              </p:ext>
            </p:extLst>
          </p:nvPr>
        </p:nvGraphicFramePr>
        <p:xfrm>
          <a:off x="395536" y="1340768"/>
          <a:ext cx="7776863" cy="47268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40159"/>
                <a:gridCol w="936105"/>
                <a:gridCol w="1434399"/>
                <a:gridCol w="941864"/>
                <a:gridCol w="1598577"/>
                <a:gridCol w="1425759"/>
              </a:tblGrid>
              <a:tr h="87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Лечение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аГнРГ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Диеногест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КОК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Улипристала</a:t>
                      </a:r>
                      <a:r>
                        <a:rPr lang="ru-RU" sz="2000" dirty="0" smtClean="0"/>
                        <a:t> ацетат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ЛНГ-ВМС</a:t>
                      </a:r>
                      <a:endParaRPr lang="en-US" sz="2000" b="0" dirty="0"/>
                    </a:p>
                  </a:txBody>
                  <a:tcPr/>
                </a:tc>
              </a:tr>
              <a:tr h="71233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Эндометриоз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12377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Гиперплазия эндометрия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10220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Фибромиома матки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/>
                        <a:t>+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877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Женское бесплодие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C4C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4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Выбор медикаментозной терапии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8953461"/>
              </p:ext>
            </p:extLst>
          </p:nvPr>
        </p:nvGraphicFramePr>
        <p:xfrm>
          <a:off x="2051720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30460080"/>
              </p:ext>
            </p:extLst>
          </p:nvPr>
        </p:nvGraphicFramePr>
        <p:xfrm>
          <a:off x="179512" y="2132856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5790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82" r="10259" b="4769"/>
          <a:stretch/>
        </p:blipFill>
        <p:spPr>
          <a:xfrm>
            <a:off x="395536" y="1988840"/>
            <a:ext cx="8382594" cy="4025255"/>
          </a:xfrm>
          <a:prstGeom prst="rect">
            <a:avLst/>
          </a:prstGeom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2231740" y="6309319"/>
            <a:ext cx="5832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solidFill>
                <a:prstClr val="black"/>
              </a:solidFill>
            </a:endParaRPr>
          </a:p>
          <a:p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ru-RU" sz="900" dirty="0" smtClean="0">
                <a:solidFill>
                  <a:prstClr val="black"/>
                </a:solidFill>
              </a:rPr>
              <a:t>*</a:t>
            </a:r>
            <a:r>
              <a:rPr lang="en-US" sz="900" dirty="0">
                <a:solidFill>
                  <a:prstClr val="black"/>
                </a:solidFill>
              </a:rPr>
              <a:t>Paolo </a:t>
            </a:r>
            <a:r>
              <a:rPr lang="en-US" sz="900" dirty="0" err="1" smtClean="0">
                <a:solidFill>
                  <a:prstClr val="black"/>
                </a:solidFill>
              </a:rPr>
              <a:t>Vercellini</a:t>
            </a:r>
            <a:r>
              <a:rPr lang="ru-RU" sz="900" dirty="0" smtClean="0">
                <a:solidFill>
                  <a:prstClr val="black"/>
                </a:solidFill>
              </a:rPr>
              <a:t>   </a:t>
            </a:r>
            <a:r>
              <a:rPr lang="en-US" sz="900" dirty="0" smtClean="0">
                <a:solidFill>
                  <a:prstClr val="black"/>
                </a:solidFill>
              </a:rPr>
              <a:t>Oral </a:t>
            </a:r>
            <a:r>
              <a:rPr lang="en-US" sz="900" dirty="0">
                <a:solidFill>
                  <a:prstClr val="black"/>
                </a:solidFill>
              </a:rPr>
              <a:t>contraceptives and risk </a:t>
            </a:r>
            <a:r>
              <a:rPr lang="en-US" sz="900" dirty="0" smtClean="0">
                <a:solidFill>
                  <a:prstClr val="black"/>
                </a:solidFill>
              </a:rPr>
              <a:t>of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endometriosis</a:t>
            </a:r>
            <a:r>
              <a:rPr lang="en-US" sz="900" dirty="0">
                <a:solidFill>
                  <a:prstClr val="black"/>
                </a:solidFill>
              </a:rPr>
              <a:t>: a systematic </a:t>
            </a:r>
            <a:r>
              <a:rPr lang="en-US" sz="900" dirty="0" smtClean="0">
                <a:solidFill>
                  <a:prstClr val="black"/>
                </a:solidFill>
              </a:rPr>
              <a:t>review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and meta-analysis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Human Reproduction Update, Vol.17, No.2 pp. 159–170, 2011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Проведен анализ научных публикаций по взаимосвязи между приемом КОК и риском развития пролиферативных процессов за последние 4 десятилетия*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448917"/>
            <a:ext cx="3169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1970-2010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гг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1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Использование КОК может отложить постановку диагноза и симптомы заболевания могут возобновиться после прекращения лечения*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454" y="2575595"/>
            <a:ext cx="8136904" cy="26521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Вывод: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невозможно исключить вероятность того, что защитный эффект КОК (временное подавление боли) при гиперпластических процессах приводит к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отсрочке хирургической оценки</a:t>
            </a:r>
            <a:r>
              <a:rPr lang="ru-RU" sz="2400" b="1" dirty="0" smtClean="0">
                <a:solidFill>
                  <a:srgbClr val="CC66FF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заболевания в связи с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временным</a:t>
            </a:r>
            <a:r>
              <a:rPr lang="ru-RU" sz="2400" b="1" dirty="0" smtClean="0">
                <a:solidFill>
                  <a:schemeClr val="tx1"/>
                </a:solidFill>
              </a:rPr>
              <a:t> подавлением болевых симптомов.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309320"/>
            <a:ext cx="5544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solidFill>
                <a:prstClr val="black"/>
              </a:solidFill>
            </a:endParaRPr>
          </a:p>
          <a:p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ru-RU" sz="900" dirty="0" smtClean="0">
                <a:solidFill>
                  <a:prstClr val="black"/>
                </a:solidFill>
              </a:rPr>
              <a:t>*</a:t>
            </a:r>
            <a:r>
              <a:rPr lang="en-US" sz="900" dirty="0">
                <a:solidFill>
                  <a:prstClr val="black"/>
                </a:solidFill>
              </a:rPr>
              <a:t>Paolo </a:t>
            </a:r>
            <a:r>
              <a:rPr lang="en-US" sz="900" dirty="0" err="1" smtClean="0">
                <a:solidFill>
                  <a:prstClr val="black"/>
                </a:solidFill>
              </a:rPr>
              <a:t>Vercellini</a:t>
            </a:r>
            <a:r>
              <a:rPr lang="ru-RU" sz="900" dirty="0" smtClean="0">
                <a:solidFill>
                  <a:prstClr val="black"/>
                </a:solidFill>
              </a:rPr>
              <a:t>   </a:t>
            </a:r>
            <a:r>
              <a:rPr lang="en-US" sz="900" dirty="0" smtClean="0">
                <a:solidFill>
                  <a:prstClr val="black"/>
                </a:solidFill>
              </a:rPr>
              <a:t>Oral </a:t>
            </a:r>
            <a:r>
              <a:rPr lang="en-US" sz="900" dirty="0">
                <a:solidFill>
                  <a:prstClr val="black"/>
                </a:solidFill>
              </a:rPr>
              <a:t>contraceptives and risk </a:t>
            </a:r>
            <a:r>
              <a:rPr lang="en-US" sz="900" dirty="0" smtClean="0">
                <a:solidFill>
                  <a:prstClr val="black"/>
                </a:solidFill>
              </a:rPr>
              <a:t>of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endometriosis</a:t>
            </a:r>
            <a:r>
              <a:rPr lang="en-US" sz="900" dirty="0">
                <a:solidFill>
                  <a:prstClr val="black"/>
                </a:solidFill>
              </a:rPr>
              <a:t>: a systematic </a:t>
            </a:r>
            <a:r>
              <a:rPr lang="en-US" sz="900" dirty="0" smtClean="0">
                <a:solidFill>
                  <a:prstClr val="black"/>
                </a:solidFill>
              </a:rPr>
              <a:t>review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and meta-analysis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Human Reproduction Update, Vol.17, No.2 pp. 159–170, 2011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2A1800-57A9-466D-B9D1-3D9DDA15D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7468" y="1700808"/>
            <a:ext cx="66809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Обзор 608 исследований,</a:t>
            </a:r>
          </a:p>
          <a:p>
            <a:pPr algn="ctr"/>
            <a:r>
              <a:rPr lang="ru-RU" sz="24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из которых были выбраны для мета-анализа</a:t>
            </a:r>
          </a:p>
        </p:txBody>
      </p:sp>
    </p:spTree>
    <p:extLst>
      <p:ext uri="{BB962C8B-B14F-4D97-AF65-F5344CB8AC3E}">
        <p14:creationId xmlns:p14="http://schemas.microsoft.com/office/powerpoint/2010/main" xmlns="" val="35518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Выбор медикаментозной терапии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1657510"/>
              </p:ext>
            </p:extLst>
          </p:nvPr>
        </p:nvGraphicFramePr>
        <p:xfrm>
          <a:off x="2051720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479278698"/>
              </p:ext>
            </p:extLst>
          </p:nvPr>
        </p:nvGraphicFramePr>
        <p:xfrm>
          <a:off x="179512" y="2132856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858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Улипристала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ацетат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8268274"/>
              </p:ext>
            </p:extLst>
          </p:nvPr>
        </p:nvGraphicFramePr>
        <p:xfrm>
          <a:off x="395536" y="2132856"/>
          <a:ext cx="7283450" cy="40237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41725"/>
                <a:gridCol w="3641725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За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Против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33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Остановка кровотечений в короткие сроки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Только 1 показание: Предоперационная терапия умеренных и тяжелых симптомов миомы матки у взрослых женщин репродуктивного возраста старше 18 лет, продолжительностью не более 3 мес.</a:t>
                      </a:r>
                      <a:r>
                        <a:rPr lang="ru-RU" sz="1400" baseline="30000" dirty="0" smtClean="0"/>
                        <a:t>1</a:t>
                      </a:r>
                      <a:endParaRPr lang="ru-RU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r>
                        <a:rPr lang="ru-RU" sz="1400" baseline="0" dirty="0" smtClean="0"/>
                        <a:t> потери минеральной плотности кости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Сохранение уровня </a:t>
                      </a:r>
                      <a:r>
                        <a:rPr lang="ru-RU" sz="1400" dirty="0" err="1" smtClean="0"/>
                        <a:t>эстрадиола</a:t>
                      </a:r>
                      <a:r>
                        <a:rPr lang="ru-RU" sz="1400" dirty="0" smtClean="0"/>
                        <a:t> на уровне средней фолликулярной фазы 60-100 </a:t>
                      </a:r>
                      <a:r>
                        <a:rPr lang="ru-RU" sz="1400" dirty="0" err="1" smtClean="0"/>
                        <a:t>пг</a:t>
                      </a:r>
                      <a:r>
                        <a:rPr lang="ru-RU" sz="1400" dirty="0" smtClean="0"/>
                        <a:t>/мл (превышает уровень</a:t>
                      </a:r>
                      <a:r>
                        <a:rPr lang="ru-RU" sz="1400" baseline="0" dirty="0" smtClean="0"/>
                        <a:t> «терапевтического окна» для лечения </a:t>
                      </a:r>
                      <a:r>
                        <a:rPr lang="ru-RU" sz="1400" baseline="0" dirty="0" err="1" smtClean="0"/>
                        <a:t>эндометриоза</a:t>
                      </a:r>
                      <a:r>
                        <a:rPr lang="ru-RU" sz="1400" baseline="0" dirty="0" smtClean="0"/>
                        <a:t>)</a:t>
                      </a:r>
                      <a:r>
                        <a:rPr lang="ru-RU" sz="1400" baseline="30000" dirty="0" smtClean="0"/>
                        <a:t>1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033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проведения нескольких курсов терапии (еще нет регистрации в РФ)</a:t>
                      </a:r>
                      <a:r>
                        <a:rPr lang="ru-RU" sz="1400" baseline="30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Специфические «не физиологические» изменения эндометрия (</a:t>
                      </a:r>
                      <a:r>
                        <a:rPr lang="en-US" sz="1400" dirty="0" smtClean="0"/>
                        <a:t>PAEC)</a:t>
                      </a:r>
                      <a:r>
                        <a:rPr lang="ru-RU" sz="1400" dirty="0" smtClean="0"/>
                        <a:t>, которые наблюдаются в большинстве случаев при терапии УПА</a:t>
                      </a:r>
                      <a:r>
                        <a:rPr lang="ru-RU" sz="1400" baseline="30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268760"/>
            <a:ext cx="6060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терапия сочетанных доброкачественных </a:t>
            </a:r>
            <a:r>
              <a:rPr lang="ru-RU" sz="2000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опухолей и гиперпластических процессов матки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747" y="6259950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1 Инструкция по медицинскому применению УПА</a:t>
            </a:r>
          </a:p>
          <a:p>
            <a:r>
              <a:rPr lang="ru-RU" sz="800" dirty="0" smtClean="0"/>
              <a:t>2В.А</a:t>
            </a:r>
            <a:r>
              <a:rPr lang="ru-RU" sz="800" dirty="0"/>
              <a:t>. Лебедев и соавторы, Трудный пациент, 2013 </a:t>
            </a:r>
            <a:endParaRPr lang="en-US" sz="800" dirty="0"/>
          </a:p>
          <a:p>
            <a:r>
              <a:rPr lang="ru-RU" sz="800" dirty="0"/>
              <a:t>3</a:t>
            </a:r>
            <a:r>
              <a:rPr lang="ru-RU" sz="800" dirty="0" smtClean="0"/>
              <a:t> </a:t>
            </a:r>
            <a:r>
              <a:rPr lang="en-US" sz="800" dirty="0" smtClean="0"/>
              <a:t>A</a:t>
            </a:r>
            <a:r>
              <a:rPr lang="en-US" sz="800" dirty="0"/>
              <a:t>. </a:t>
            </a:r>
            <a:r>
              <a:rPr lang="en-US" sz="800" dirty="0" err="1" smtClean="0"/>
              <a:t>Ursuleanu</a:t>
            </a:r>
            <a:r>
              <a:rPr lang="ru-RU" sz="800" dirty="0" smtClean="0"/>
              <a:t>, </a:t>
            </a:r>
            <a:r>
              <a:rPr lang="en-US" sz="800" dirty="0"/>
              <a:t>TRIPTORELIN MODULATION OF </a:t>
            </a:r>
            <a:r>
              <a:rPr lang="en-US" sz="800" dirty="0" smtClean="0"/>
              <a:t>GONADAL</a:t>
            </a:r>
            <a:r>
              <a:rPr lang="ru-RU" sz="800" dirty="0" smtClean="0"/>
              <a:t> </a:t>
            </a:r>
            <a:r>
              <a:rPr lang="en-US" sz="800" dirty="0" smtClean="0"/>
              <a:t>STEROIDOGENESIS </a:t>
            </a:r>
            <a:r>
              <a:rPr lang="en-US" sz="800" dirty="0"/>
              <a:t>AS A PREOPERATIVE </a:t>
            </a:r>
            <a:endParaRPr lang="ru-RU" sz="800" dirty="0" smtClean="0"/>
          </a:p>
          <a:p>
            <a:r>
              <a:rPr lang="en-US" sz="800" dirty="0" smtClean="0"/>
              <a:t>TREATMENT IN</a:t>
            </a:r>
            <a:r>
              <a:rPr lang="ru-RU" sz="800" dirty="0" smtClean="0"/>
              <a:t>  </a:t>
            </a:r>
            <a:r>
              <a:rPr lang="en-US" sz="800" dirty="0" smtClean="0"/>
              <a:t>LEIOMYOMATA UTERI</a:t>
            </a:r>
            <a:r>
              <a:rPr lang="ru-RU" sz="800" dirty="0" smtClean="0"/>
              <a:t>, </a:t>
            </a:r>
            <a:r>
              <a:rPr lang="en-US" sz="800" dirty="0" err="1"/>
              <a:t>Acta</a:t>
            </a:r>
            <a:r>
              <a:rPr lang="en-US" sz="800" dirty="0"/>
              <a:t> </a:t>
            </a:r>
            <a:r>
              <a:rPr lang="en-US" sz="800" dirty="0" err="1"/>
              <a:t>Endocrinologica</a:t>
            </a:r>
            <a:r>
              <a:rPr lang="en-US" sz="800" dirty="0"/>
              <a:t> (</a:t>
            </a:r>
            <a:r>
              <a:rPr lang="en-US" sz="800" dirty="0" err="1"/>
              <a:t>Buc</a:t>
            </a:r>
            <a:r>
              <a:rPr lang="en-US" sz="800" dirty="0"/>
              <a:t>), vol. VIII, no. 2, p. 231-238,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032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С">
      <a:dk1>
        <a:srgbClr val="363636"/>
      </a:dk1>
      <a:lt1>
        <a:srgbClr val="FFFFFF"/>
      </a:lt1>
      <a:dk2>
        <a:srgbClr val="50173B"/>
      </a:dk2>
      <a:lt2>
        <a:srgbClr val="D8D8D8"/>
      </a:lt2>
      <a:accent1>
        <a:srgbClr val="363636"/>
      </a:accent1>
      <a:accent2>
        <a:srgbClr val="E3A1CA"/>
      </a:accent2>
      <a:accent3>
        <a:srgbClr val="A2A2A2"/>
      </a:accent3>
      <a:accent4>
        <a:srgbClr val="50173B"/>
      </a:accent4>
      <a:accent5>
        <a:srgbClr val="CCE8EA"/>
      </a:accent5>
      <a:accent6>
        <a:srgbClr val="ECBFDC"/>
      </a:accent6>
      <a:hlink>
        <a:srgbClr val="0070C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2916</Words>
  <Application>Microsoft Office PowerPoint</Application>
  <PresentationFormat>Экран (4:3)</PresentationFormat>
  <Paragraphs>317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Медикаментозная терапия сочетанных доброкачественных опухолей и гиперпластических процессов матки (миома, аденомиоз, гиперплазия эндометрия)</vt:lpstr>
      <vt:lpstr>Цели медикаментозной терапии*:</vt:lpstr>
      <vt:lpstr>Выбор медикаментозной терапии</vt:lpstr>
      <vt:lpstr>Только аналоги ГнРГ  зарегистрированы как  препараты для лечения сочетания патологий матки:</vt:lpstr>
      <vt:lpstr>Выбор медикаментозной терапии</vt:lpstr>
      <vt:lpstr>Проведен анализ научных публикаций по взаимосвязи между приемом КОК и риском развития пролиферативных процессов за последние 4 десятилетия*</vt:lpstr>
      <vt:lpstr>Использование КОК может отложить постановку диагноза и симптомы заболевания могут возобновиться после прекращения лечения*</vt:lpstr>
      <vt:lpstr>Выбор медикаментозной терапии</vt:lpstr>
      <vt:lpstr>Улипристала ацетат</vt:lpstr>
      <vt:lpstr>Выбор медикаментозной терапии</vt:lpstr>
      <vt:lpstr>Левоноргестрел-выделяющая внутриматочная система </vt:lpstr>
      <vt:lpstr>Выбор медикаментозной терапии</vt:lpstr>
      <vt:lpstr>Высокий риск прекращения лечения у пациенток с аденомиозом, получающих терапию диеногестом, связанный с кровянистыми выделениями из влагалища*,**</vt:lpstr>
      <vt:lpstr>Аналоги ГнРГ демонстрируют более быстрое по сравнению с диеногестом уменьшение интенсивности боли у пациенток с эндометриозом*,**</vt:lpstr>
      <vt:lpstr>Диеногест</vt:lpstr>
      <vt:lpstr>Выбор медикаментозной терапии</vt:lpstr>
      <vt:lpstr>Исследование эффективности аГнРГ (трипторелин) при аденомиозе*:</vt:lpstr>
      <vt:lpstr>Трипторелин (аГнРГ) обеспечивает значительное уменьшение объема матки у пациенток с аденомиозом*</vt:lpstr>
      <vt:lpstr>Исследование эффективности аГнРГ (трипторелин): Российское исследование, проведенное под руководством Адамян Л.В. </vt:lpstr>
      <vt:lpstr>1000 пациенток в исследовании*  (популяция безопасности) </vt:lpstr>
      <vt:lpstr>Трипторелин (аГнРГ) уменьшает основные симптомы эндометриоза: адапт.*</vt:lpstr>
      <vt:lpstr>На фоне терапии трипторелином нежелательное явление метроррагия наблюдалось только у 1,1% пациенток* </vt:lpstr>
      <vt:lpstr>аГнРГ наиболее эффективны в сравнении с КОК и прогестинами по результатам длительного лечения для предотвращения рецидивов пролиферативных заболеваний:*</vt:lpstr>
      <vt:lpstr>Применение трипторелина (аГнРГ) обеспечивает значительное уменьшение объема миомы *</vt:lpstr>
      <vt:lpstr>Применение трипторелина (аГнРГ) способствовало наступлению беременности практически у каждой второй пациентки с эндометриоз-ассоциированным  бесплодием*</vt:lpstr>
      <vt:lpstr>Применение трипторелина (аГнРГ) для предоперационной подготовки  пациенток с миомой позволяет добиться наступления беременности почти в каждом втором случае и значительно оптимизировать лапароскопическую миомэктомию у пациенток с нарушением репродуктивной функции1,2,3,4,5</vt:lpstr>
      <vt:lpstr>аГнРГ эффективны и могут применяться при сочетанных доброкачественных заболеваниях матки  </vt:lpstr>
      <vt:lpstr>Трудности с медикаментозным лечением сочетанных доброкачественных опухолей и гиперпластических процессов матки связаны со многими факторами:</vt:lpstr>
      <vt:lpstr>аГнРГ назначаются курсом на 3-6 месяцев  Что после аГнРГ? Обзор научных набот </vt:lpstr>
      <vt:lpstr>Терапия сочетания заболеваний (Kitawaki и соавт.): эндометриоз + миома матки*</vt:lpstr>
      <vt:lpstr>Потенцирование эффективности лечения при последовательном использовании аГнРГ и диеногеста в дозе 2 мг/сут при сочетанных доброкачественных опухолях и гиперпластических процессах матки позволяет  увеличить продолжительность лечения* </vt:lpstr>
      <vt:lpstr>Слайд 32</vt:lpstr>
      <vt:lpstr>Ключевые выводы: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DEMENTIEVA</dc:creator>
  <cp:lastModifiedBy>Lenovo</cp:lastModifiedBy>
  <cp:revision>182</cp:revision>
  <dcterms:created xsi:type="dcterms:W3CDTF">2015-05-25T13:46:51Z</dcterms:created>
  <dcterms:modified xsi:type="dcterms:W3CDTF">2015-06-07T14:56:23Z</dcterms:modified>
</cp:coreProperties>
</file>