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4" r:id="rId3"/>
    <p:sldId id="268" r:id="rId4"/>
    <p:sldId id="280" r:id="rId5"/>
    <p:sldId id="279" r:id="rId6"/>
    <p:sldId id="286" r:id="rId7"/>
    <p:sldId id="262" r:id="rId8"/>
    <p:sldId id="271" r:id="rId9"/>
    <p:sldId id="259" r:id="rId10"/>
    <p:sldId id="261" r:id="rId11"/>
    <p:sldId id="276" r:id="rId12"/>
    <p:sldId id="273" r:id="rId13"/>
    <p:sldId id="269" r:id="rId14"/>
    <p:sldId id="266" r:id="rId15"/>
    <p:sldId id="270" r:id="rId16"/>
    <p:sldId id="283" r:id="rId17"/>
    <p:sldId id="281" r:id="rId18"/>
    <p:sldId id="267" r:id="rId19"/>
    <p:sldId id="282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848" y="-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1AE3A-E3D6-411F-A505-6F8AF357E718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BD67D-F8CF-44DC-81F7-A094B4968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ru-RU">
                <a:latin typeface="Calibri" charset="0"/>
              </a:rPr>
              <a:t>Вероника – Покрасить фазы и указать их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A2BD56C1-6C24-5144-AABF-4D704621CEA4}" type="slidenum">
              <a:rPr kumimoji="0" lang="ru-RU" sz="1200"/>
              <a:pPr/>
              <a:t>2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00EDFD8E-BBD7-483C-BC2A-99B862F90CB9}" type="slidenum">
              <a:rPr lang="de-DE" altLang="ru-RU" sz="1200" smtClean="0"/>
              <a:pPr eaLnBrk="1" hangingPunct="1"/>
              <a:t>5</a:t>
            </a:fld>
            <a:endParaRPr lang="de-DE" alt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9A89A3-6C99-4BA5-9EF8-E541A0B6E074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057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9A89A3-6C99-4BA5-9EF8-E541A0B6E074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8163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9A89A3-6C99-4BA5-9EF8-E541A0B6E074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09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8532" indent="-28789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1589" indent="-23031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2224" indent="-23031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72859" indent="-23031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33494" indent="-23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94129" indent="-23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54764" indent="-23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15400" indent="-23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931DCE3-1A08-460E-8138-26041722CC36}" type="slidenum">
              <a:rPr lang="de-DE" smtClean="0">
                <a:solidFill>
                  <a:prstClr val="black"/>
                </a:solidFill>
              </a:rPr>
              <a:pPr eaLnBrk="1" hangingPunct="1"/>
              <a:t>17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3937" y="8685332"/>
            <a:ext cx="2972448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27" tIns="46063" rIns="92127" bIns="46063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9624B5E-914C-4837-97B6-E2798E299311}" type="slidenum">
              <a:rPr lang="de-DE" sz="1200">
                <a:solidFill>
                  <a:srgbClr val="000000"/>
                </a:solidFill>
              </a:rPr>
              <a:pPr algn="r" eaLnBrk="1" hangingPunct="1"/>
              <a:t>17</a:t>
            </a:fld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spcBef>
                <a:spcPct val="0"/>
              </a:spcBef>
              <a:buFont typeface="Arial" pitchFamily="34" charset="0"/>
              <a:buNone/>
            </a:pPr>
            <a:endParaRPr lang="en-US" dirty="0"/>
          </a:p>
          <a:p>
            <a:pPr marL="217522" indent="-217522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Notes: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Pooled data from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five prospective, randomized clinical studies investigating the effect of the LNG IUS on HMB in a total of 230 women for up to five years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showed reductions in menstrual blood loss (MBL) of up to 96% after five years.</a:t>
            </a:r>
            <a:r>
              <a:rPr lang="en-GB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GB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MBL decreased from baseline by 84.5% (93.3; 63.6%) after 3 months; by 92.9% (97.6; 81.1%) after 6 months and by 93.8% (98.8; 81.1%) after 1 year (P &lt; 0.0001, all time points). After 2 and 5 years the decrease was more than 96%.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all studies provided data for all time points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l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ong-term data (up to 3 and 5 years) was only available for 28 and 10 patients, respectively.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altLang="en-US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en-GB" altLang="en-US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altLang="en-US" sz="1000" dirty="0" smtClean="0">
                <a:solidFill>
                  <a:schemeClr val="tx1"/>
                </a:solidFill>
              </a:rPr>
              <a:t>Endrikat J, et al. </a:t>
            </a:r>
            <a:r>
              <a:rPr lang="en-GB" sz="1000" dirty="0" smtClean="0">
                <a:solidFill>
                  <a:schemeClr val="tx1"/>
                </a:solidFill>
              </a:rPr>
              <a:t>The levonorgestrel-releasing intrauterine system provides a reliable, long-term treatment option for women with idiopathic menorrhagia. </a:t>
            </a:r>
            <a:r>
              <a:rPr lang="en-GB" sz="1000" i="1" dirty="0" smtClean="0">
                <a:solidFill>
                  <a:schemeClr val="tx1"/>
                </a:solidFill>
              </a:rPr>
              <a:t>Arch Gynecol Obstet</a:t>
            </a:r>
            <a:r>
              <a:rPr lang="en-GB" sz="1000" dirty="0" smtClean="0">
                <a:solidFill>
                  <a:schemeClr val="tx1"/>
                </a:solidFill>
              </a:rPr>
              <a:t> 2012;285:117–21.</a:t>
            </a:r>
            <a:r>
              <a:rPr lang="da-DK" altLang="en-US" sz="1000" dirty="0" smtClean="0">
                <a:solidFill>
                  <a:schemeClr val="tx1"/>
                </a:solidFill>
              </a:rPr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a-DK" altLang="en-US" sz="10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83A1-CC9E-46AD-8E4D-14594CBC69C5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40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1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4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73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68313" y="346075"/>
            <a:ext cx="7058024" cy="949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Headline</a:t>
            </a:r>
            <a:endParaRPr lang="en-GB" noProof="0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• Bayer 4:3 Chart pool PPT 2010 • June 2014</a:t>
            </a:r>
            <a:endParaRPr lang="en-GB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Page </a:t>
            </a:r>
            <a:fld id="{87F334AE-4EAC-4C2D-A638-92A76F09FCC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840844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5288" y="5660702"/>
            <a:ext cx="7273056" cy="504602"/>
          </a:xfrm>
        </p:spPr>
        <p:txBody>
          <a:bodyPr tIns="0" bIns="0" anchor="b" anchorCtr="0">
            <a:noAutofit/>
          </a:bodyPr>
          <a:lstStyle>
            <a:lvl1pPr marL="0" indent="0"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44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658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80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81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65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71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0348-9C65-428F-BEB7-E05D08DDD774}" type="datetimeFigureOut">
              <a:rPr lang="ru-RU" smtClean="0"/>
              <a:t>08.06.15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DB9F6-3337-4CA8-B92A-857787C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6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5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/>
                <a:cs typeface="Arial"/>
              </a:rPr>
              <a:t>Дифференциальная диагностика и особенности ведения обильных менструальных кровотечений у женщин в </a:t>
            </a:r>
            <a:r>
              <a:rPr lang="ru-RU" sz="2800" b="1" dirty="0" err="1" smtClean="0">
                <a:latin typeface="Arial"/>
                <a:cs typeface="Arial"/>
              </a:rPr>
              <a:t>перименопаузе</a:t>
            </a:r>
            <a:endParaRPr lang="ru-RU" sz="2800" b="1" dirty="0">
              <a:latin typeface="Arial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С.В. Юренева</a:t>
            </a:r>
          </a:p>
          <a:p>
            <a:r>
              <a:rPr lang="ru-RU" dirty="0" smtClean="0"/>
              <a:t>ФГБУ </a:t>
            </a:r>
            <a:r>
              <a:rPr lang="ru-RU" dirty="0" err="1" smtClean="0"/>
              <a:t>Научныйцентр</a:t>
            </a:r>
            <a:r>
              <a:rPr lang="ru-RU" dirty="0" smtClean="0"/>
              <a:t> акушерства, гинекологии и </a:t>
            </a:r>
            <a:r>
              <a:rPr lang="ru-RU" dirty="0" err="1" smtClean="0"/>
              <a:t>перинатологии</a:t>
            </a:r>
            <a:r>
              <a:rPr lang="ru-RU" dirty="0" smtClean="0"/>
              <a:t> МЗ РФ</a:t>
            </a:r>
          </a:p>
          <a:p>
            <a:r>
              <a:rPr lang="ru-RU" dirty="0" err="1" smtClean="0"/>
              <a:t>г.Москва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47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29852" y="188640"/>
            <a:ext cx="8318612" cy="949325"/>
          </a:xfrm>
        </p:spPr>
        <p:txBody>
          <a:bodyPr>
            <a:noAutofit/>
          </a:bodyPr>
          <a:lstStyle/>
          <a:p>
            <a:r>
              <a:rPr lang="ru-RU" sz="2800" b="1" noProof="1" smtClean="0"/>
              <a:t>Факторы риска, повышающие вероятность возникновения рака эндометрия</a:t>
            </a:r>
            <a:endParaRPr lang="en-GB" sz="2800" b="1" noProof="1"/>
          </a:p>
        </p:txBody>
      </p:sp>
      <p:sp>
        <p:nvSpPr>
          <p:cNvPr id="32" name="Oval 82"/>
          <p:cNvSpPr>
            <a:spLocks noChangeArrowheads="1"/>
          </p:cNvSpPr>
          <p:nvPr/>
        </p:nvSpPr>
        <p:spPr bwMode="gray">
          <a:xfrm>
            <a:off x="4043358" y="2957286"/>
            <a:ext cx="1143000" cy="113982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noProof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Факторы риска</a:t>
            </a:r>
            <a:endParaRPr lang="en-GB" sz="1400" b="1" noProof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05"/>
          <p:cNvSpPr txBox="1">
            <a:spLocks noChangeArrowheads="1"/>
          </p:cNvSpPr>
          <p:nvPr/>
        </p:nvSpPr>
        <p:spPr bwMode="gray">
          <a:xfrm>
            <a:off x="6320496" y="1917744"/>
            <a:ext cx="22403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400" b="1" noProof="1" smtClean="0">
                <a:latin typeface="Arial" pitchFamily="34" charset="0"/>
                <a:cs typeface="Arial" pitchFamily="34" charset="0"/>
              </a:rPr>
              <a:t>Отсутствие родов</a:t>
            </a:r>
            <a:endParaRPr kumimoji="0" lang="en-GB" sz="14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06"/>
          <p:cNvSpPr txBox="1">
            <a:spLocks noChangeArrowheads="1"/>
          </p:cNvSpPr>
          <p:nvPr/>
        </p:nvSpPr>
        <p:spPr bwMode="gray">
          <a:xfrm>
            <a:off x="6533110" y="4282178"/>
            <a:ext cx="22403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400" b="1" noProof="1" smtClean="0">
                <a:latin typeface="Arial" pitchFamily="34" charset="0"/>
                <a:cs typeface="Arial" pitchFamily="34" charset="0"/>
              </a:rPr>
              <a:t>Длительная терапия эстрогенами или тамоксифеном</a:t>
            </a:r>
            <a:endParaRPr kumimoji="0" lang="en-GB" sz="20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07"/>
          <p:cNvSpPr txBox="1">
            <a:spLocks noChangeArrowheads="1"/>
          </p:cNvSpPr>
          <p:nvPr/>
        </p:nvSpPr>
        <p:spPr bwMode="gray">
          <a:xfrm>
            <a:off x="2945842" y="5472370"/>
            <a:ext cx="32911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400" b="1" noProof="1" smtClean="0">
                <a:latin typeface="Arial" pitchFamily="34" charset="0"/>
                <a:cs typeface="Arial" pitchFamily="34" charset="0"/>
              </a:rPr>
              <a:t>Случаи рака кишечника в семейном анамнезе</a:t>
            </a:r>
            <a:endParaRPr lang="en-GB" sz="1400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val 98"/>
          <p:cNvSpPr>
            <a:spLocks noChangeArrowheads="1"/>
          </p:cNvSpPr>
          <p:nvPr/>
        </p:nvSpPr>
        <p:spPr bwMode="gray">
          <a:xfrm>
            <a:off x="4277921" y="4871582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66" name="Oval 98"/>
          <p:cNvSpPr>
            <a:spLocks noChangeArrowheads="1"/>
          </p:cNvSpPr>
          <p:nvPr/>
        </p:nvSpPr>
        <p:spPr bwMode="gray">
          <a:xfrm rot="10800000">
            <a:off x="2999621" y="1911945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34" name="Oval 94"/>
          <p:cNvSpPr>
            <a:spLocks noChangeArrowheads="1"/>
          </p:cNvSpPr>
          <p:nvPr/>
        </p:nvSpPr>
        <p:spPr bwMode="gray">
          <a:xfrm>
            <a:off x="5746814" y="1917744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68" name="Oval 94"/>
          <p:cNvSpPr>
            <a:spLocks noChangeArrowheads="1"/>
          </p:cNvSpPr>
          <p:nvPr/>
        </p:nvSpPr>
        <p:spPr bwMode="gray">
          <a:xfrm>
            <a:off x="5912592" y="4181273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76" name="Oval 94"/>
          <p:cNvSpPr>
            <a:spLocks noChangeArrowheads="1"/>
          </p:cNvSpPr>
          <p:nvPr/>
        </p:nvSpPr>
        <p:spPr bwMode="gray">
          <a:xfrm flipH="1">
            <a:off x="2323542" y="3093082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77" name="Oval 94"/>
          <p:cNvSpPr>
            <a:spLocks noChangeArrowheads="1"/>
          </p:cNvSpPr>
          <p:nvPr/>
        </p:nvSpPr>
        <p:spPr bwMode="gray">
          <a:xfrm flipH="1">
            <a:off x="2743778" y="4239140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79" name="Text Box 105"/>
          <p:cNvSpPr txBox="1">
            <a:spLocks noChangeArrowheads="1"/>
          </p:cNvSpPr>
          <p:nvPr/>
        </p:nvSpPr>
        <p:spPr bwMode="gray">
          <a:xfrm>
            <a:off x="580933" y="1850357"/>
            <a:ext cx="32911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400" b="1" noProof="1" smtClean="0">
                <a:latin typeface="Arial" pitchFamily="34" charset="0"/>
                <a:cs typeface="Arial" pitchFamily="34" charset="0"/>
              </a:rPr>
              <a:t>Ожирение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(ИМТ ≥ 30 кг/м</a:t>
            </a:r>
            <a:r>
              <a:rPr kumimoji="0" lang="ru-RU" sz="1400" b="1" i="0" u="none" strike="noStrike" cap="none" normalizeH="0" baseline="3000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1400" b="1" i="0" u="none" strike="noStrike" cap="none" normalizeH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en-GB" sz="1400" b="1" i="0" u="none" strike="noStrike" cap="none" normalizeH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105"/>
          <p:cNvSpPr txBox="1">
            <a:spLocks noChangeArrowheads="1"/>
          </p:cNvSpPr>
          <p:nvPr/>
        </p:nvSpPr>
        <p:spPr bwMode="gray">
          <a:xfrm>
            <a:off x="-18752" y="3314162"/>
            <a:ext cx="224528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400" b="1" noProof="1" smtClean="0">
                <a:latin typeface="Arial" pitchFamily="34" charset="0"/>
                <a:cs typeface="Arial" pitchFamily="34" charset="0"/>
              </a:rPr>
              <a:t>Бесплодие</a:t>
            </a:r>
            <a:endParaRPr kumimoji="0" lang="en-GB" sz="14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106"/>
          <p:cNvSpPr txBox="1">
            <a:spLocks noChangeArrowheads="1"/>
          </p:cNvSpPr>
          <p:nvPr/>
        </p:nvSpPr>
        <p:spPr bwMode="gray">
          <a:xfrm>
            <a:off x="429852" y="4330853"/>
            <a:ext cx="22611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00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400" b="1" noProof="1" smtClean="0">
                <a:latin typeface="Arial" pitchFamily="34" charset="0"/>
                <a:cs typeface="Arial" pitchFamily="34" charset="0"/>
              </a:rPr>
              <a:t>Синдром поликистозных яичников</a:t>
            </a:r>
            <a:endParaRPr kumimoji="0" lang="en-GB" sz="20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72"/>
          <p:cNvSpPr>
            <a:spLocks noChangeShapeType="1"/>
          </p:cNvSpPr>
          <p:nvPr/>
        </p:nvSpPr>
        <p:spPr bwMode="gray">
          <a:xfrm flipH="1">
            <a:off x="4589071" y="4078183"/>
            <a:ext cx="2370" cy="793399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29" name="Line 71"/>
          <p:cNvSpPr>
            <a:spLocks noChangeShapeType="1"/>
          </p:cNvSpPr>
          <p:nvPr/>
        </p:nvSpPr>
        <p:spPr bwMode="gray">
          <a:xfrm>
            <a:off x="5102618" y="3839929"/>
            <a:ext cx="809974" cy="417478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31" name="Line 73"/>
          <p:cNvSpPr>
            <a:spLocks noChangeShapeType="1"/>
          </p:cNvSpPr>
          <p:nvPr/>
        </p:nvSpPr>
        <p:spPr bwMode="gray">
          <a:xfrm flipV="1">
            <a:off x="5034045" y="2495672"/>
            <a:ext cx="746850" cy="677238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gray">
          <a:xfrm flipH="1">
            <a:off x="3310769" y="3850198"/>
            <a:ext cx="870253" cy="455971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gray">
          <a:xfrm flipH="1" flipV="1">
            <a:off x="3006633" y="3482473"/>
            <a:ext cx="1036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25" name="Line 72"/>
          <p:cNvSpPr>
            <a:spLocks noChangeShapeType="1"/>
          </p:cNvSpPr>
          <p:nvPr/>
        </p:nvSpPr>
        <p:spPr bwMode="gray">
          <a:xfrm rot="10800000">
            <a:off x="3537003" y="2500695"/>
            <a:ext cx="710024" cy="637105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26" name="Oval 98"/>
          <p:cNvSpPr>
            <a:spLocks noChangeArrowheads="1"/>
          </p:cNvSpPr>
          <p:nvPr/>
        </p:nvSpPr>
        <p:spPr bwMode="gray">
          <a:xfrm rot="10800000">
            <a:off x="4280291" y="1540795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27" name="Text Box 105"/>
          <p:cNvSpPr txBox="1">
            <a:spLocks noChangeArrowheads="1"/>
          </p:cNvSpPr>
          <p:nvPr/>
        </p:nvSpPr>
        <p:spPr bwMode="gray">
          <a:xfrm>
            <a:off x="2944656" y="1253372"/>
            <a:ext cx="32911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600" b="1" noProof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Зрелый возраст</a:t>
            </a:r>
            <a:endParaRPr kumimoji="0" lang="en-GB" sz="1600" b="1" i="0" u="none" strike="noStrike" cap="none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72"/>
          <p:cNvSpPr>
            <a:spLocks noChangeShapeType="1"/>
          </p:cNvSpPr>
          <p:nvPr/>
        </p:nvSpPr>
        <p:spPr bwMode="gray">
          <a:xfrm rot="10800000">
            <a:off x="4591441" y="2167708"/>
            <a:ext cx="0" cy="801806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33" name="Line 73"/>
          <p:cNvSpPr>
            <a:spLocks noChangeShapeType="1"/>
          </p:cNvSpPr>
          <p:nvPr/>
        </p:nvSpPr>
        <p:spPr bwMode="gray">
          <a:xfrm flipV="1">
            <a:off x="5186357" y="3482473"/>
            <a:ext cx="105068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39" name="Oval 94"/>
          <p:cNvSpPr>
            <a:spLocks noChangeArrowheads="1"/>
          </p:cNvSpPr>
          <p:nvPr/>
        </p:nvSpPr>
        <p:spPr bwMode="gray">
          <a:xfrm>
            <a:off x="6390182" y="3172910"/>
            <a:ext cx="622300" cy="6191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88900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GB" sz="1200" noProof="1">
              <a:solidFill>
                <a:schemeClr val="bg1"/>
              </a:solidFill>
            </a:endParaRPr>
          </a:p>
        </p:txBody>
      </p:sp>
      <p:sp>
        <p:nvSpPr>
          <p:cNvPr id="41" name="Text Box 105"/>
          <p:cNvSpPr txBox="1">
            <a:spLocks noChangeArrowheads="1"/>
          </p:cNvSpPr>
          <p:nvPr/>
        </p:nvSpPr>
        <p:spPr bwMode="gray">
          <a:xfrm>
            <a:off x="7017904" y="3314162"/>
            <a:ext cx="19714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400" b="1" noProof="1" smtClean="0">
                <a:latin typeface="Arial" pitchFamily="34" charset="0"/>
                <a:cs typeface="Arial" pitchFamily="34" charset="0"/>
              </a:rPr>
              <a:t>Диабет</a:t>
            </a:r>
            <a:endParaRPr kumimoji="0" lang="en-GB" sz="14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027003"/>
            <a:ext cx="9180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smtClean="0"/>
              <a:t>ACOG Committee on Practice Bulletins—Gynecology. American College of Obstetricians and Gynecologists. ACOG practice bulletin: management of </a:t>
            </a:r>
            <a:r>
              <a:rPr lang="en-US" sz="800" dirty="0" err="1" smtClean="0"/>
              <a:t>anovulatory</a:t>
            </a:r>
            <a:r>
              <a:rPr lang="en-US" sz="800" dirty="0" smtClean="0"/>
              <a:t> bleeding. </a:t>
            </a:r>
            <a:r>
              <a:rPr lang="en-US" sz="800" dirty="0" err="1" smtClean="0"/>
              <a:t>Int</a:t>
            </a:r>
            <a:r>
              <a:rPr lang="en-US" sz="800" dirty="0" smtClean="0"/>
              <a:t> J </a:t>
            </a:r>
            <a:r>
              <a:rPr lang="en-US" sz="800" dirty="0" err="1" smtClean="0"/>
              <a:t>Gynaecol</a:t>
            </a:r>
            <a:r>
              <a:rPr lang="en-US" sz="800" dirty="0" smtClean="0"/>
              <a:t> Obstet. 2001;72(3):263-271.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 err="1" smtClean="0"/>
              <a:t>Soliman</a:t>
            </a:r>
            <a:r>
              <a:rPr lang="en-US" sz="800" dirty="0" smtClean="0"/>
              <a:t> PT, Oh JC, </a:t>
            </a:r>
            <a:r>
              <a:rPr lang="en-US" sz="800" dirty="0" err="1" smtClean="0"/>
              <a:t>Schmeler</a:t>
            </a:r>
            <a:r>
              <a:rPr lang="en-US" sz="800" dirty="0" smtClean="0"/>
              <a:t> KM, et al. Risk factors for young premenopausal women with endometrial cancer. </a:t>
            </a:r>
            <a:r>
              <a:rPr lang="en-US" sz="800" dirty="0" err="1" smtClean="0"/>
              <a:t>Obstet</a:t>
            </a:r>
            <a:r>
              <a:rPr lang="en-US" sz="800" dirty="0" smtClean="0"/>
              <a:t> Gynecol. 2005;105(3):575-580.</a:t>
            </a:r>
          </a:p>
          <a:p>
            <a:pPr marL="228600" indent="-228600">
              <a:buAutoNum type="arabicPeriod"/>
            </a:pPr>
            <a:r>
              <a:rPr lang="en-US" sz="800" dirty="0" smtClean="0"/>
              <a:t>Farquhar CM, </a:t>
            </a:r>
            <a:r>
              <a:rPr lang="en-US" sz="800" dirty="0" err="1" smtClean="0"/>
              <a:t>Lethaby</a:t>
            </a:r>
            <a:r>
              <a:rPr lang="en-US" sz="800" dirty="0" smtClean="0"/>
              <a:t> A, </a:t>
            </a:r>
            <a:r>
              <a:rPr lang="en-US" sz="800" dirty="0" err="1" smtClean="0"/>
              <a:t>Sowter</a:t>
            </a:r>
            <a:r>
              <a:rPr lang="en-US" sz="800" dirty="0" smtClean="0"/>
              <a:t> M, </a:t>
            </a:r>
            <a:r>
              <a:rPr lang="en-US" sz="800" dirty="0" err="1" smtClean="0"/>
              <a:t>Verry</a:t>
            </a:r>
            <a:r>
              <a:rPr lang="en-US" sz="800" dirty="0" smtClean="0"/>
              <a:t> J, </a:t>
            </a:r>
            <a:r>
              <a:rPr lang="en-US" sz="800" dirty="0" err="1" smtClean="0"/>
              <a:t>Baranyai</a:t>
            </a:r>
            <a:r>
              <a:rPr lang="en-US" sz="800" dirty="0" smtClean="0"/>
              <a:t> J. An evaluation of risk factors for endometrial hyperplasia in premenopausal women with abnormal menstrual bleeding. Am J </a:t>
            </a:r>
            <a:r>
              <a:rPr lang="en-US" sz="800" dirty="0" err="1" smtClean="0"/>
              <a:t>Obstet</a:t>
            </a:r>
            <a:r>
              <a:rPr lang="en-US" sz="800" dirty="0" smtClean="0"/>
              <a:t> Gynecol. 1999;181(3):525-529.</a:t>
            </a:r>
          </a:p>
          <a:p>
            <a:pPr marL="228600" indent="-228600">
              <a:buAutoNum type="arabicPeriod"/>
            </a:pPr>
            <a:r>
              <a:rPr lang="en-US" sz="800" dirty="0" err="1" smtClean="0"/>
              <a:t>Sorosky</a:t>
            </a:r>
            <a:r>
              <a:rPr lang="en-US" sz="800" dirty="0" smtClean="0"/>
              <a:t> JI. Endometrial cancer. </a:t>
            </a:r>
            <a:r>
              <a:rPr lang="en-US" sz="800" dirty="0" err="1" smtClean="0"/>
              <a:t>Obstet</a:t>
            </a:r>
            <a:r>
              <a:rPr lang="en-US" sz="800" dirty="0" smtClean="0"/>
              <a:t> Gynecol. 2008;111(2 </a:t>
            </a:r>
            <a:r>
              <a:rPr lang="en-US" sz="800" dirty="0" err="1" smtClean="0"/>
              <a:t>pt</a:t>
            </a:r>
            <a:r>
              <a:rPr lang="en-US" sz="800" dirty="0" smtClean="0"/>
              <a:t> 1):436-447.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10920101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68312" y="346075"/>
            <a:ext cx="8208143" cy="94932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Диагностический поиск должен быть последовательным и обоснованным</a:t>
            </a:r>
            <a:endParaRPr lang="en-GB" sz="2800" b="1" dirty="0"/>
          </a:p>
        </p:txBody>
      </p:sp>
      <p:cxnSp>
        <p:nvCxnSpPr>
          <p:cNvPr id="47" name="Gerade Verbindung 46"/>
          <p:cNvCxnSpPr/>
          <p:nvPr/>
        </p:nvCxnSpPr>
        <p:spPr bwMode="gray">
          <a:xfrm>
            <a:off x="467868" y="6157120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Inhaltsplatzhalter 6"/>
          <p:cNvSpPr txBox="1">
            <a:spLocks/>
          </p:cNvSpPr>
          <p:nvPr/>
        </p:nvSpPr>
        <p:spPr bwMode="gray">
          <a:xfrm>
            <a:off x="471488" y="1854675"/>
            <a:ext cx="1814380" cy="2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Сбор анамнеза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" name="Inhaltsplatzhalter 6"/>
          <p:cNvSpPr txBox="1">
            <a:spLocks/>
          </p:cNvSpPr>
          <p:nvPr/>
        </p:nvSpPr>
        <p:spPr bwMode="gray">
          <a:xfrm>
            <a:off x="471488" y="2063254"/>
            <a:ext cx="1940272" cy="406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Объективизация оценки кровопотери и нарушения качества жизни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Симптомы анемии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 </a:t>
            </a:r>
            <a:r>
              <a:rPr lang="ru-RU" sz="1200" dirty="0">
                <a:solidFill>
                  <a:schemeClr val="tx1"/>
                </a:solidFill>
              </a:rPr>
              <a:t>наличии связанных признаков, такие как выделения из влагалища с запахом, тазовая боль или симптомы давления в области малого таза, </a:t>
            </a:r>
            <a:r>
              <a:rPr lang="ru-RU" sz="1200" dirty="0" err="1">
                <a:solidFill>
                  <a:schemeClr val="tx1"/>
                </a:solidFill>
              </a:rPr>
              <a:t>межменструальные</a:t>
            </a:r>
            <a:r>
              <a:rPr lang="ru-RU" sz="1200" dirty="0">
                <a:solidFill>
                  <a:schemeClr val="tx1"/>
                </a:solidFill>
              </a:rPr>
              <a:t> и </a:t>
            </a:r>
            <a:r>
              <a:rPr lang="ru-RU" sz="1200" dirty="0" err="1">
                <a:solidFill>
                  <a:schemeClr val="tx1"/>
                </a:solidFill>
              </a:rPr>
              <a:t>посткоитальные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кровотечения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 выявленных заболеваниях и наследственных факторах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 принимаемых препаратах</a:t>
            </a:r>
            <a:endParaRPr lang="en-GB" sz="12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0" name="Gerade Verbindung 39"/>
          <p:cNvCxnSpPr/>
          <p:nvPr/>
        </p:nvCxnSpPr>
        <p:spPr bwMode="gray">
          <a:xfrm>
            <a:off x="2597118" y="2134688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gray">
          <a:xfrm>
            <a:off x="2597118" y="6157120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Inhaltsplatzhalter 6"/>
          <p:cNvSpPr txBox="1">
            <a:spLocks/>
          </p:cNvSpPr>
          <p:nvPr/>
        </p:nvSpPr>
        <p:spPr bwMode="gray">
          <a:xfrm>
            <a:off x="2612996" y="1854675"/>
            <a:ext cx="1959004" cy="2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Общее обследование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" name="Inhaltsplatzhalter 6"/>
          <p:cNvSpPr txBox="1">
            <a:spLocks/>
          </p:cNvSpPr>
          <p:nvPr/>
        </p:nvSpPr>
        <p:spPr bwMode="gray">
          <a:xfrm>
            <a:off x="2597118" y="2063254"/>
            <a:ext cx="1818482" cy="406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Основные </a:t>
            </a:r>
            <a:r>
              <a:rPr lang="ru-RU" sz="1200" dirty="0">
                <a:solidFill>
                  <a:schemeClr val="tx1"/>
                </a:solidFill>
              </a:rPr>
              <a:t>физиологические показатели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Вес/ИМТ</a:t>
            </a:r>
            <a:endParaRPr lang="ru-RU" sz="1200" dirty="0">
              <a:solidFill>
                <a:schemeClr val="tx1"/>
              </a:solidFill>
            </a:endParaRP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Пальпация </a:t>
            </a:r>
            <a:r>
              <a:rPr lang="ru-RU" sz="1200" dirty="0">
                <a:solidFill>
                  <a:schemeClr val="tx1"/>
                </a:solidFill>
              </a:rPr>
              <a:t>щитовидной железы 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Состояние </a:t>
            </a:r>
            <a:r>
              <a:rPr lang="ru-RU" sz="1200" dirty="0">
                <a:solidFill>
                  <a:schemeClr val="tx1"/>
                </a:solidFill>
              </a:rPr>
              <a:t>кожи (бледность, синяки, петехии, </a:t>
            </a:r>
            <a:r>
              <a:rPr lang="ru-RU" sz="1200" dirty="0" err="1">
                <a:solidFill>
                  <a:schemeClr val="tx1"/>
                </a:solidFill>
              </a:rPr>
              <a:t>стрии</a:t>
            </a:r>
            <a:r>
              <a:rPr lang="ru-RU" sz="1200" dirty="0">
                <a:solidFill>
                  <a:schemeClr val="tx1"/>
                </a:solidFill>
              </a:rPr>
              <a:t>, гирсутизм)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Органы </a:t>
            </a:r>
            <a:r>
              <a:rPr lang="ru-RU" sz="1200" dirty="0">
                <a:solidFill>
                  <a:schemeClr val="tx1"/>
                </a:solidFill>
              </a:rPr>
              <a:t>брюшной полости – пальпация живота (опухоли, </a:t>
            </a:r>
            <a:r>
              <a:rPr lang="ru-RU" sz="1200" dirty="0" err="1">
                <a:solidFill>
                  <a:schemeClr val="tx1"/>
                </a:solidFill>
              </a:rPr>
              <a:t>гепатоспленомегалия</a:t>
            </a:r>
            <a:r>
              <a:rPr lang="ru-RU" sz="1200" dirty="0">
                <a:solidFill>
                  <a:schemeClr val="tx1"/>
                </a:solidFill>
              </a:rPr>
              <a:t>)</a:t>
            </a:r>
          </a:p>
          <a:p>
            <a:pPr marL="173038" lvl="1" indent="-171450">
              <a:buFont typeface="Arial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 bwMode="gray">
          <a:xfrm>
            <a:off x="4726368" y="2134688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gray">
          <a:xfrm>
            <a:off x="4726368" y="6157120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Inhaltsplatzhalter 6"/>
          <p:cNvSpPr txBox="1">
            <a:spLocks/>
          </p:cNvSpPr>
          <p:nvPr/>
        </p:nvSpPr>
        <p:spPr bwMode="gray">
          <a:xfrm>
            <a:off x="4726367" y="1556792"/>
            <a:ext cx="2293905" cy="57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Гинекологический осмотр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" name="Inhaltsplatzhalter 6"/>
          <p:cNvSpPr txBox="1">
            <a:spLocks/>
          </p:cNvSpPr>
          <p:nvPr/>
        </p:nvSpPr>
        <p:spPr bwMode="gray">
          <a:xfrm>
            <a:off x="4726368" y="2063254"/>
            <a:ext cx="1818482" cy="406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Осмотр</a:t>
            </a:r>
            <a:r>
              <a:rPr lang="ru-RU" sz="1200" dirty="0">
                <a:solidFill>
                  <a:schemeClr val="tx1"/>
                </a:solidFill>
              </a:rPr>
              <a:t>: вульва, влагалище, шейка, анус и уретра 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Двуручное </a:t>
            </a:r>
            <a:r>
              <a:rPr lang="ru-RU" sz="1200" dirty="0">
                <a:solidFill>
                  <a:schemeClr val="tx1"/>
                </a:solidFill>
              </a:rPr>
              <a:t>обследование матки и ее придатков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Ректальное </a:t>
            </a:r>
            <a:r>
              <a:rPr lang="ru-RU" sz="1200" dirty="0">
                <a:solidFill>
                  <a:schemeClr val="tx1"/>
                </a:solidFill>
              </a:rPr>
              <a:t>обследование при  подозрении на кровотечение из прямой кишки или риск сопутствующей патологии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Анализы</a:t>
            </a:r>
            <a:r>
              <a:rPr lang="ru-RU" sz="1200" dirty="0">
                <a:solidFill>
                  <a:schemeClr val="tx1"/>
                </a:solidFill>
              </a:rPr>
              <a:t>: мазок по </a:t>
            </a:r>
            <a:r>
              <a:rPr lang="ru-RU" sz="1200" dirty="0" err="1">
                <a:solidFill>
                  <a:schemeClr val="tx1"/>
                </a:solidFill>
              </a:rPr>
              <a:t>Папаниколау</a:t>
            </a:r>
            <a:r>
              <a:rPr lang="ru-RU" sz="1200" dirty="0">
                <a:solidFill>
                  <a:schemeClr val="tx1"/>
                </a:solidFill>
              </a:rPr>
              <a:t>, посев из цервикального канала при подозрении на передаваемые половым путём инфекции</a:t>
            </a:r>
          </a:p>
          <a:p>
            <a:pPr marL="173038" lvl="1" indent="-171450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</a:endParaRPr>
          </a:p>
          <a:p>
            <a:pPr marL="173038" lvl="1" indent="-171450">
              <a:buFont typeface="Arial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9" name="Gerade Verbindung 18"/>
          <p:cNvCxnSpPr/>
          <p:nvPr/>
        </p:nvCxnSpPr>
        <p:spPr bwMode="gray">
          <a:xfrm>
            <a:off x="6855619" y="2134688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gray">
          <a:xfrm>
            <a:off x="6855619" y="6157120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Inhaltsplatzhalter 6"/>
          <p:cNvSpPr txBox="1">
            <a:spLocks/>
          </p:cNvSpPr>
          <p:nvPr/>
        </p:nvSpPr>
        <p:spPr bwMode="gray">
          <a:xfrm>
            <a:off x="7164288" y="1556792"/>
            <a:ext cx="1818000" cy="567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Лабораторные тесты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Inhaltsplatzhalter 6"/>
          <p:cNvSpPr txBox="1">
            <a:spLocks/>
          </p:cNvSpPr>
          <p:nvPr/>
        </p:nvSpPr>
        <p:spPr bwMode="gray">
          <a:xfrm>
            <a:off x="6876984" y="2063254"/>
            <a:ext cx="1943487" cy="406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Полный клинический </a:t>
            </a:r>
            <a:r>
              <a:rPr lang="ru-RU" sz="1200" dirty="0">
                <a:solidFill>
                  <a:schemeClr val="tx1"/>
                </a:solidFill>
              </a:rPr>
              <a:t>анализ крови рекомендован всем женщинам, страдающих ОМК 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Тест </a:t>
            </a:r>
            <a:r>
              <a:rPr lang="ru-RU" sz="1200" dirty="0">
                <a:solidFill>
                  <a:schemeClr val="tx1"/>
                </a:solidFill>
              </a:rPr>
              <a:t>на беременность </a:t>
            </a:r>
            <a:r>
              <a:rPr lang="ru-RU" sz="1200" dirty="0" smtClean="0">
                <a:solidFill>
                  <a:schemeClr val="tx1"/>
                </a:solidFill>
              </a:rPr>
              <a:t>у сексуально активных женщин</a:t>
            </a:r>
            <a:endParaRPr lang="ru-RU" sz="1200" dirty="0">
              <a:solidFill>
                <a:schemeClr val="tx1"/>
              </a:solidFill>
            </a:endParaRP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Определение гормонов  щитовидной железы не показано при отсутствии </a:t>
            </a:r>
            <a:r>
              <a:rPr lang="ru-RU" sz="1200" dirty="0">
                <a:solidFill>
                  <a:schemeClr val="tx1"/>
                </a:solidFill>
              </a:rPr>
              <a:t>клинических проявлений заболеваний </a:t>
            </a:r>
          </a:p>
          <a:p>
            <a:pPr marL="173038" lvl="1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Уровень </a:t>
            </a:r>
            <a:r>
              <a:rPr lang="ru-RU" sz="1200" dirty="0">
                <a:solidFill>
                  <a:schemeClr val="tx1"/>
                </a:solidFill>
              </a:rPr>
              <a:t>пролактина (в случае повышения повторить анализ с 8.00 до 9.00 натощак)</a:t>
            </a:r>
          </a:p>
          <a:p>
            <a:pPr marL="173038" lvl="1" indent="-171450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</a:endParaRPr>
          </a:p>
          <a:p>
            <a:pPr marL="173038" lvl="1" indent="-171450">
              <a:buFont typeface="Arial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5" name="Gerade Verbindung 44"/>
          <p:cNvCxnSpPr/>
          <p:nvPr/>
        </p:nvCxnSpPr>
        <p:spPr bwMode="gray">
          <a:xfrm>
            <a:off x="470249" y="2134688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3145023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67544" y="0"/>
            <a:ext cx="8424936" cy="9493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Методы визуализации в период менопаузального перехода имеют разную практическую ценность</a:t>
            </a:r>
            <a:endParaRPr lang="en-GB" sz="1400" b="1" dirty="0"/>
          </a:p>
        </p:txBody>
      </p:sp>
      <p:graphicFrame>
        <p:nvGraphicFramePr>
          <p:cNvPr id="15" name="Group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603649"/>
              </p:ext>
            </p:extLst>
          </p:nvPr>
        </p:nvGraphicFramePr>
        <p:xfrm>
          <a:off x="-1" y="894782"/>
          <a:ext cx="9108505" cy="5503947"/>
        </p:xfrm>
        <a:graphic>
          <a:graphicData uri="http://schemas.openxmlformats.org/drawingml/2006/table">
            <a:tbl>
              <a:tblPr/>
              <a:tblGrid>
                <a:gridCol w="2860982"/>
                <a:gridCol w="1949946"/>
                <a:gridCol w="2274937"/>
                <a:gridCol w="2022640"/>
              </a:tblGrid>
              <a:tr h="5760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Вид</a:t>
                      </a:r>
                      <a:r>
                        <a:rPr lang="ru-RU" sz="2000" b="1" baseline="0" dirty="0" smtClean="0"/>
                        <a:t> исследования</a:t>
                      </a:r>
                      <a:endParaRPr lang="en-GB" sz="2000" b="1" dirty="0" smtClean="0"/>
                    </a:p>
                  </a:txBody>
                  <a:tcPr marL="53986" marR="67482" marT="36000" marB="54000" anchor="b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Практическая ценность</a:t>
                      </a:r>
                      <a:endParaRPr kumimoji="0" lang="en-GB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144000" marT="72000" marB="68400" anchor="b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Противопоказания и ограничения</a:t>
                      </a:r>
                      <a:endParaRPr kumimoji="0" lang="en-GB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144000" marT="72000" marB="68400" anchor="b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Эффективност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ь</a:t>
                      </a:r>
                      <a:endParaRPr kumimoji="0" lang="en-GB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144000" marT="72000" marB="68400" anchor="b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787B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787B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Биопсия эндометрия</a:t>
                      </a:r>
                      <a:endParaRPr kumimoji="0" lang="en-GB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Легко доступна, низкий уровень сложности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GB" sz="12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Беременность, воспаление органов малого таза, патология шейки матки, риск тромбозов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GB" sz="12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91% чувствительность и 98% специфичнос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 для выявления рака эндометрия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82,3% чувствительность и 98% специфичность 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для гиперплазии с атипией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GB" sz="12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Солевая </a:t>
                      </a:r>
                      <a:r>
                        <a:rPr kumimoji="0" lang="ru-RU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инфузионная</a:t>
                      </a:r>
                      <a:r>
                        <a:rPr kumimoji="0" lang="ru-RU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соногистерография</a:t>
                      </a:r>
                      <a:endParaRPr kumimoji="0" lang="en-GB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сравнению с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трансвагинальной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ультрпасонографией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больше возможностей для диагностики патологии эндометрия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GB" sz="12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CC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Более дорогая и менее доступная процедура  в сравнении с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трансвагинальной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ультрасонографией</a:t>
                      </a:r>
                      <a:endParaRPr kumimoji="0" lang="en-GB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CC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88 до 99% чувствительности и от 72 до 95% специфичности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для выявления патологии полости матки у женщин в пременопаузе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GB" sz="12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2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Трансвагинальная</a:t>
                      </a:r>
                      <a:r>
                        <a:rPr kumimoji="0" lang="ru-RU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ультрасонография</a:t>
                      </a:r>
                      <a:endParaRPr kumimoji="0" lang="en-GB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CC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Диагностика опухолей матки, полипов, патологии эндометрия и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миометрия</a:t>
                      </a:r>
                      <a:endParaRPr kumimoji="0" lang="en-GB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CC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Менее чувствительна и специфична, чем солевая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инфузионная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соногистерография</a:t>
                      </a:r>
                      <a:endParaRPr kumimoji="0" lang="en-GB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CC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60 до 92% чувствительность и от 62 до 93% специфичность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для женщин в пременопаузе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GB" sz="12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5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Офисная </a:t>
                      </a:r>
                      <a:r>
                        <a:rPr kumimoji="0" lang="ru-RU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гистероскопия</a:t>
                      </a:r>
                      <a:endParaRPr kumimoji="0" lang="en-GB" sz="2000" b="1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Прямая визуализация полости матки, возможность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одноврременно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сделать биопсию</a:t>
                      </a:r>
                      <a:endParaRPr kumimoji="0" lang="en-GB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Более дорогая процедура, чем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трансвагинальное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УЗИ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нет возможности оценить </a:t>
                      </a:r>
                      <a:r>
                        <a:rPr kumimoji="0" lang="ru-RU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миометрий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яичники</a:t>
                      </a:r>
                      <a:endParaRPr kumimoji="0" lang="en-GB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CC00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94% чувствительности и 98% специфичности </a:t>
                      </a:r>
                      <a:r>
                        <a:rPr kumimoji="0" lang="ru-RU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для обнаружения структурных изменений полости матки (данные для женщин в пре- и постменопаузе)</a:t>
                      </a:r>
                      <a:r>
                        <a:rPr kumimoji="0" lang="ru-RU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GB" sz="12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3986" marR="67482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589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000" noProof="0" dirty="0" smtClean="0">
                        <a:solidFill>
                          <a:schemeClr val="bg2"/>
                        </a:solidFill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de-DE" sz="1000" noProof="0" dirty="0" smtClean="0">
                        <a:solidFill>
                          <a:schemeClr val="bg2"/>
                        </a:solidFill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5948451"/>
            <a:ext cx="9252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smtClean="0"/>
              <a:t>de </a:t>
            </a:r>
            <a:r>
              <a:rPr lang="en-US" sz="800" dirty="0" err="1"/>
              <a:t>Vries</a:t>
            </a:r>
            <a:r>
              <a:rPr lang="en-US" sz="800" dirty="0"/>
              <a:t> LD, </a:t>
            </a:r>
            <a:r>
              <a:rPr lang="en-US" sz="800" dirty="0" err="1"/>
              <a:t>Dijkhuizen</a:t>
            </a:r>
            <a:r>
              <a:rPr lang="en-US" sz="800" dirty="0"/>
              <a:t> FP, </a:t>
            </a:r>
            <a:r>
              <a:rPr lang="en-US" sz="800" dirty="0" err="1"/>
              <a:t>Mol</a:t>
            </a:r>
            <a:r>
              <a:rPr lang="en-US" sz="800" dirty="0"/>
              <a:t> BW, </a:t>
            </a:r>
            <a:r>
              <a:rPr lang="en-US" sz="800" dirty="0" err="1"/>
              <a:t>Brölmann</a:t>
            </a:r>
            <a:r>
              <a:rPr lang="en-US" sz="800" dirty="0"/>
              <a:t> HA, </a:t>
            </a:r>
            <a:r>
              <a:rPr lang="en-US" sz="800" dirty="0" err="1"/>
              <a:t>Moret</a:t>
            </a:r>
            <a:r>
              <a:rPr lang="en-US" sz="800" dirty="0"/>
              <a:t> E, </a:t>
            </a:r>
            <a:r>
              <a:rPr lang="en-US" sz="800" dirty="0" err="1"/>
              <a:t>Heintz</a:t>
            </a:r>
            <a:r>
              <a:rPr lang="en-US" sz="800" dirty="0"/>
              <a:t> AP. Comparison of </a:t>
            </a:r>
            <a:r>
              <a:rPr lang="en-US" sz="800" dirty="0" err="1"/>
              <a:t>transvaginal</a:t>
            </a:r>
            <a:r>
              <a:rPr lang="en-US" sz="800" dirty="0"/>
              <a:t> sonography, saline infusion sonography, and hysteroscopy in premenopausal women with abnormal uterine bleeding. J </a:t>
            </a:r>
            <a:r>
              <a:rPr lang="en-US" sz="800" dirty="0" err="1"/>
              <a:t>Clin</a:t>
            </a:r>
            <a:r>
              <a:rPr lang="en-US" sz="800" dirty="0"/>
              <a:t> Ultrasound. 2000;28(5):</a:t>
            </a:r>
            <a:r>
              <a:rPr lang="en-US" sz="800" dirty="0" smtClean="0"/>
              <a:t>217-223.</a:t>
            </a:r>
            <a:endParaRPr lang="ru-RU" sz="800" dirty="0"/>
          </a:p>
          <a:p>
            <a:pPr marL="228600" indent="-228600">
              <a:buAutoNum type="arabicPeriod"/>
            </a:pPr>
            <a:r>
              <a:rPr lang="en-US" sz="800" dirty="0" err="1" smtClean="0"/>
              <a:t>Dueholm</a:t>
            </a:r>
            <a:r>
              <a:rPr lang="en-US" sz="800" dirty="0" smtClean="0"/>
              <a:t> </a:t>
            </a:r>
            <a:r>
              <a:rPr lang="en-US" sz="800" dirty="0"/>
              <a:t>M, Forman A, Jensen ML, </a:t>
            </a:r>
            <a:r>
              <a:rPr lang="en-US" sz="800" dirty="0" err="1"/>
              <a:t>Laursen</a:t>
            </a:r>
            <a:r>
              <a:rPr lang="en-US" sz="800" dirty="0"/>
              <a:t> H, </a:t>
            </a:r>
            <a:r>
              <a:rPr lang="en-US" sz="800" dirty="0" err="1"/>
              <a:t>Kracht</a:t>
            </a:r>
            <a:r>
              <a:rPr lang="en-US" sz="800" dirty="0"/>
              <a:t> P. </a:t>
            </a:r>
            <a:r>
              <a:rPr lang="en-US" sz="800" dirty="0" err="1"/>
              <a:t>Transvaginal</a:t>
            </a:r>
            <a:r>
              <a:rPr lang="en-US" sz="800" dirty="0"/>
              <a:t> sonography combined with saline contrast </a:t>
            </a:r>
            <a:r>
              <a:rPr lang="en-US" sz="800" dirty="0" err="1"/>
              <a:t>sonohysterography</a:t>
            </a:r>
            <a:r>
              <a:rPr lang="en-US" sz="800" dirty="0"/>
              <a:t> in evaluating the uterine cavity in premenopausal patients with abnormal uterine bleeding. Ultrasound </a:t>
            </a:r>
            <a:r>
              <a:rPr lang="en-US" sz="800" dirty="0" err="1"/>
              <a:t>Obstet</a:t>
            </a:r>
            <a:r>
              <a:rPr lang="en-US" sz="800" dirty="0"/>
              <a:t> Gynecol. 2001;18(1):54-61</a:t>
            </a:r>
            <a:r>
              <a:rPr lang="en-US" sz="800" dirty="0" smtClean="0"/>
              <a:t>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/>
              <a:t>Gordon P. Videos in clinical medicine. Endometrial biopsy. N </a:t>
            </a:r>
            <a:r>
              <a:rPr lang="en-US" sz="800" dirty="0" err="1"/>
              <a:t>Engl</a:t>
            </a:r>
            <a:r>
              <a:rPr lang="en-US" sz="800" dirty="0"/>
              <a:t> J Med. 2009;361(26):e61.</a:t>
            </a:r>
          </a:p>
          <a:p>
            <a:pPr marL="228600" indent="-228600">
              <a:buAutoNum type="arabicPeriod"/>
            </a:pPr>
            <a:r>
              <a:rPr lang="en-US" sz="800" dirty="0" err="1" smtClean="0"/>
              <a:t>Dijkhuizen</a:t>
            </a:r>
            <a:r>
              <a:rPr lang="en-US" sz="800" dirty="0" smtClean="0"/>
              <a:t> </a:t>
            </a:r>
            <a:r>
              <a:rPr lang="en-US" sz="800" dirty="0"/>
              <a:t>FP, </a:t>
            </a:r>
            <a:r>
              <a:rPr lang="en-US" sz="800" dirty="0" err="1"/>
              <a:t>Mol</a:t>
            </a:r>
            <a:r>
              <a:rPr lang="en-US" sz="800" dirty="0"/>
              <a:t> BW, </a:t>
            </a:r>
            <a:r>
              <a:rPr lang="en-US" sz="800" dirty="0" err="1"/>
              <a:t>Brölmann</a:t>
            </a:r>
            <a:r>
              <a:rPr lang="en-US" sz="800" dirty="0"/>
              <a:t> HA, </a:t>
            </a:r>
            <a:r>
              <a:rPr lang="en-US" sz="800" dirty="0" err="1"/>
              <a:t>Heintz</a:t>
            </a:r>
            <a:r>
              <a:rPr lang="en-US" sz="800" dirty="0"/>
              <a:t> AP. The accuracy </a:t>
            </a:r>
            <a:r>
              <a:rPr lang="en-US" sz="800" dirty="0" smtClean="0"/>
              <a:t>of</a:t>
            </a:r>
            <a:r>
              <a:rPr lang="ru-RU" sz="800" dirty="0" smtClean="0"/>
              <a:t> </a:t>
            </a:r>
            <a:r>
              <a:rPr lang="en-US" sz="800" dirty="0" smtClean="0"/>
              <a:t>endometrial </a:t>
            </a:r>
            <a:r>
              <a:rPr lang="en-US" sz="800" dirty="0"/>
              <a:t>sampling in the diagnosis of patients with </a:t>
            </a:r>
            <a:r>
              <a:rPr lang="en-US" sz="800" dirty="0" smtClean="0"/>
              <a:t>endometrial</a:t>
            </a:r>
            <a:r>
              <a:rPr lang="ru-RU" sz="800" dirty="0" smtClean="0"/>
              <a:t> </a:t>
            </a:r>
            <a:r>
              <a:rPr lang="en-US" sz="800" dirty="0" smtClean="0"/>
              <a:t>carcinoma </a:t>
            </a:r>
            <a:r>
              <a:rPr lang="en-US" sz="800" dirty="0"/>
              <a:t>and hyperplasia: a meta-analysis. Cancer. 2000;89(8):1765-1772</a:t>
            </a:r>
            <a:r>
              <a:rPr lang="en-US" sz="800" dirty="0" smtClean="0"/>
              <a:t>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/>
              <a:t>van </a:t>
            </a:r>
            <a:r>
              <a:rPr lang="en-US" sz="800" dirty="0" err="1"/>
              <a:t>Dongen</a:t>
            </a:r>
            <a:r>
              <a:rPr lang="en-US" sz="800" dirty="0"/>
              <a:t> H, de Kroon CD, Jacobi CE, </a:t>
            </a:r>
            <a:r>
              <a:rPr lang="en-US" sz="800" dirty="0" err="1"/>
              <a:t>Trimbos</a:t>
            </a:r>
            <a:r>
              <a:rPr lang="en-US" sz="800" dirty="0"/>
              <a:t> JB, Jansen FW. Diagnostic hysteroscopy in abnormal uterine bleeding: a systematic review and meta-analysis. BJOG. 2007;114(6):664-675.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33553788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Биопсию эндометрия следует проводить всем женщинам с ОМК после 40 лет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Важно помнить следующее:</a:t>
            </a:r>
          </a:p>
          <a:p>
            <a:r>
              <a:rPr lang="ru-RU" sz="2000" dirty="0" smtClean="0"/>
              <a:t>Слепой </a:t>
            </a:r>
            <a:r>
              <a:rPr lang="ru-RU" sz="2000" dirty="0" err="1" smtClean="0"/>
              <a:t>кюретаж</a:t>
            </a:r>
            <a:r>
              <a:rPr lang="ru-RU" sz="2000" dirty="0" smtClean="0"/>
              <a:t> матки не является рекомендованным методом диагностики, т.к. предполагает много ошибок</a:t>
            </a:r>
            <a:r>
              <a:rPr lang="ru-RU" sz="2000" dirty="0"/>
              <a:t>,</a:t>
            </a:r>
            <a:r>
              <a:rPr lang="ru-RU" sz="2000" dirty="0" smtClean="0"/>
              <a:t> и  осложнений возникает не меньше, чем при гистероскопии</a:t>
            </a:r>
            <a:r>
              <a:rPr lang="ru-RU" sz="2000" baseline="30000" dirty="0" smtClean="0"/>
              <a:t>1,2,3</a:t>
            </a:r>
            <a:r>
              <a:rPr lang="en-US" sz="2000" dirty="0" smtClean="0"/>
              <a:t>(II - 2A)</a:t>
            </a:r>
            <a:r>
              <a:rPr lang="ru-RU" sz="2000" dirty="0" smtClean="0"/>
              <a:t>.Он должен быть заменен офисной биопсией для первичного обследования (</a:t>
            </a:r>
            <a:r>
              <a:rPr lang="en-US" sz="2000" dirty="0" smtClean="0"/>
              <a:t>II – 2A)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Фокальные очаги эндометрия, которые нуждаются в прицельной биопсии, следует идентифицировать при проведении офисной </a:t>
            </a:r>
            <a:r>
              <a:rPr lang="ru-RU" sz="2000" dirty="0" err="1" smtClean="0"/>
              <a:t>гистероскопии</a:t>
            </a:r>
            <a:r>
              <a:rPr lang="ru-RU" sz="2000" dirty="0" smtClean="0"/>
              <a:t> (</a:t>
            </a:r>
            <a:r>
              <a:rPr lang="en-US" sz="2000" dirty="0" smtClean="0"/>
              <a:t>II – 2A)</a:t>
            </a:r>
            <a:r>
              <a:rPr lang="ru-RU" sz="2000" baseline="30000" dirty="0" smtClean="0"/>
              <a:t>4</a:t>
            </a:r>
            <a:endParaRPr lang="ru-RU" sz="2000" baseline="30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2857500" cy="229552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5940055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smtClean="0"/>
              <a:t>Grimes </a:t>
            </a:r>
            <a:r>
              <a:rPr lang="en-US" sz="800" dirty="0"/>
              <a:t>DA. Diagnostic dilation and curettage: a </a:t>
            </a:r>
            <a:r>
              <a:rPr lang="en-US" sz="800" dirty="0" smtClean="0"/>
              <a:t>reappraisal.</a:t>
            </a:r>
            <a:r>
              <a:rPr lang="ru-RU" sz="800" dirty="0" smtClean="0"/>
              <a:t> </a:t>
            </a:r>
            <a:r>
              <a:rPr lang="en-US" sz="800" dirty="0" err="1" smtClean="0"/>
              <a:t>Obstet</a:t>
            </a:r>
            <a:r>
              <a:rPr lang="en-US" sz="800" dirty="0" smtClean="0"/>
              <a:t> </a:t>
            </a:r>
            <a:r>
              <a:rPr lang="en-US" sz="800" dirty="0" err="1"/>
              <a:t>Gynecol</a:t>
            </a:r>
            <a:r>
              <a:rPr lang="en-US" sz="800" dirty="0"/>
              <a:t> </a:t>
            </a:r>
            <a:r>
              <a:rPr lang="en-US" sz="800" dirty="0" smtClean="0"/>
              <a:t>1982;12:1–5.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 err="1" smtClean="0"/>
              <a:t>Bettocchi</a:t>
            </a:r>
            <a:r>
              <a:rPr lang="en-US" sz="800" dirty="0" smtClean="0"/>
              <a:t> </a:t>
            </a:r>
            <a:r>
              <a:rPr lang="en-US" sz="800" dirty="0"/>
              <a:t>S, </a:t>
            </a:r>
            <a:r>
              <a:rPr lang="en-US" sz="800" dirty="0" err="1"/>
              <a:t>Ceci</a:t>
            </a:r>
            <a:r>
              <a:rPr lang="en-US" sz="800" dirty="0"/>
              <a:t> O, </a:t>
            </a:r>
            <a:r>
              <a:rPr lang="en-US" sz="800" dirty="0" err="1"/>
              <a:t>Vicino</a:t>
            </a:r>
            <a:r>
              <a:rPr lang="en-US" sz="800" dirty="0"/>
              <a:t> M. Diagnostic approach of dilation and curettage. </a:t>
            </a:r>
            <a:r>
              <a:rPr lang="en-US" sz="800" dirty="0" err="1"/>
              <a:t>Fertil</a:t>
            </a:r>
            <a:r>
              <a:rPr lang="en-US" sz="800" dirty="0"/>
              <a:t> </a:t>
            </a:r>
            <a:r>
              <a:rPr lang="en-US" sz="800" dirty="0" err="1"/>
              <a:t>Steril</a:t>
            </a:r>
            <a:r>
              <a:rPr lang="en-US" sz="800" dirty="0"/>
              <a:t> </a:t>
            </a:r>
            <a:r>
              <a:rPr lang="en-US" sz="800" dirty="0" smtClean="0"/>
              <a:t>2001;75:803–5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 smtClean="0"/>
              <a:t>Tahir </a:t>
            </a:r>
            <a:r>
              <a:rPr lang="en-US" sz="800" dirty="0"/>
              <a:t>MM, </a:t>
            </a:r>
            <a:r>
              <a:rPr lang="en-US" sz="800" dirty="0" err="1"/>
              <a:t>Bigrigg</a:t>
            </a:r>
            <a:r>
              <a:rPr lang="en-US" sz="800" dirty="0"/>
              <a:t> MA, Browning JJ, Brookes ST, Smith PA.</a:t>
            </a:r>
          </a:p>
          <a:p>
            <a:r>
              <a:rPr lang="en-US" sz="800" dirty="0"/>
              <a:t>A randomized controlled trial comparing </a:t>
            </a:r>
            <a:r>
              <a:rPr lang="en-US" sz="800" dirty="0" err="1"/>
              <a:t>transvaginal</a:t>
            </a:r>
            <a:r>
              <a:rPr lang="en-US" sz="800" dirty="0"/>
              <a:t> ultrasound, outpatient hysteroscopy and endometrial biopsy with inpatient hysteroscopy and curettage. Br J </a:t>
            </a:r>
            <a:r>
              <a:rPr lang="en-US" sz="800" dirty="0" err="1"/>
              <a:t>Obstet</a:t>
            </a:r>
            <a:r>
              <a:rPr lang="en-US" sz="800" dirty="0"/>
              <a:t> </a:t>
            </a:r>
            <a:r>
              <a:rPr lang="en-US" sz="800" dirty="0" err="1"/>
              <a:t>Gynaecol</a:t>
            </a:r>
            <a:r>
              <a:rPr lang="en-US" sz="800" dirty="0"/>
              <a:t> </a:t>
            </a:r>
            <a:r>
              <a:rPr lang="en-US" sz="800" dirty="0" smtClean="0"/>
              <a:t>1999;10:1259–64</a:t>
            </a:r>
            <a:endParaRPr lang="ru-RU" sz="800" dirty="0" smtClean="0"/>
          </a:p>
          <a:p>
            <a:r>
              <a:rPr lang="ru-RU" sz="800" dirty="0" smtClean="0"/>
              <a:t>4.       </a:t>
            </a:r>
            <a:r>
              <a:rPr lang="en-US" sz="800" dirty="0" smtClean="0"/>
              <a:t>SOGC </a:t>
            </a:r>
            <a:r>
              <a:rPr lang="en-US" sz="800" dirty="0"/>
              <a:t>CLINICAL PRACTICE GUIDELINE</a:t>
            </a:r>
            <a:r>
              <a:rPr lang="ru-RU" sz="800" dirty="0" smtClean="0"/>
              <a:t> </a:t>
            </a:r>
            <a:r>
              <a:rPr lang="en-US" sz="800" dirty="0"/>
              <a:t>No. 292, May 2013 (Replaces No. 106, Aug 2001)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280324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89925" cy="944562"/>
          </a:xfrm>
        </p:spPr>
        <p:txBody>
          <a:bodyPr>
            <a:noAutofit/>
          </a:bodyPr>
          <a:lstStyle/>
          <a:p>
            <a:r>
              <a:rPr lang="ru-RU" altLang="ru-RU" sz="2800" b="1" dirty="0" smtClean="0"/>
              <a:t>Медикаментозное </a:t>
            </a:r>
            <a:r>
              <a:rPr lang="ru-RU" altLang="ru-RU" sz="2800" b="1" dirty="0"/>
              <a:t>лечение </a:t>
            </a:r>
            <a:r>
              <a:rPr lang="ru-RU" altLang="ru-RU" sz="2800" b="1" dirty="0" smtClean="0"/>
              <a:t>- современное решение при овуляторной дисфункции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5194920" cy="4392612"/>
          </a:xfrm>
        </p:spPr>
        <p:txBody>
          <a:bodyPr/>
          <a:lstStyle/>
          <a:p>
            <a:r>
              <a:rPr lang="ru-RU" sz="1800" dirty="0"/>
              <a:t>Выбор лечения при </a:t>
            </a:r>
            <a:r>
              <a:rPr lang="ru-RU" sz="1800" dirty="0" smtClean="0"/>
              <a:t>овуляторной дисфункции </a:t>
            </a:r>
            <a:r>
              <a:rPr lang="ru-RU" sz="1800" dirty="0"/>
              <a:t>обусловлен целью терапии, которая предполагает остановку кровотечения, предупреждает повторение </a:t>
            </a:r>
            <a:r>
              <a:rPr lang="ru-RU" sz="1800" dirty="0" smtClean="0"/>
              <a:t>кровотечений </a:t>
            </a:r>
            <a:r>
              <a:rPr lang="ru-RU" sz="1800" dirty="0"/>
              <a:t>одновременно обеспечивает контрацепцию, </a:t>
            </a:r>
            <a:r>
              <a:rPr lang="ru-RU" sz="1800" dirty="0" err="1" smtClean="0"/>
              <a:t>профилактирует</a:t>
            </a:r>
            <a:r>
              <a:rPr lang="ru-RU" sz="1800" dirty="0" smtClean="0"/>
              <a:t> осложнения (анемия</a:t>
            </a:r>
            <a:r>
              <a:rPr lang="ru-RU" sz="1800" dirty="0"/>
              <a:t>, неоправданные хирургические вмешательства, ухудшение качества </a:t>
            </a:r>
            <a:r>
              <a:rPr lang="ru-RU" sz="1800" dirty="0" smtClean="0"/>
              <a:t>жизни )</a:t>
            </a:r>
            <a:endParaRPr lang="en-US" sz="1800" dirty="0" smtClean="0"/>
          </a:p>
          <a:p>
            <a:endParaRPr lang="ru-RU" sz="1800" dirty="0"/>
          </a:p>
          <a:p>
            <a:r>
              <a:rPr lang="ru-RU" sz="1800" dirty="0" smtClean="0"/>
              <a:t>Т.к. овуляторная дисфункция </a:t>
            </a:r>
            <a:r>
              <a:rPr lang="ru-RU" sz="1800" dirty="0"/>
              <a:t>относятся к эндокринным нарушениям, то </a:t>
            </a:r>
            <a:r>
              <a:rPr lang="ru-RU" sz="1800" b="1" dirty="0"/>
              <a:t>лечение первичной причины должно быть в первую очередь медикаментозным, а не </a:t>
            </a:r>
            <a:r>
              <a:rPr lang="ru-RU" sz="1800" b="1" dirty="0" smtClean="0"/>
              <a:t>хирургическим</a:t>
            </a:r>
            <a:endParaRPr lang="ru-RU" sz="1800" b="1" dirty="0"/>
          </a:p>
          <a:p>
            <a:pPr marL="0" indent="0">
              <a:buNone/>
            </a:pPr>
            <a:endParaRPr lang="ru-RU" sz="1800" b="1" dirty="0"/>
          </a:p>
        </p:txBody>
      </p:sp>
      <p:sp>
        <p:nvSpPr>
          <p:cNvPr id="32776" name="Прямоугольник 8"/>
          <p:cNvSpPr>
            <a:spLocks noChangeArrowheads="1"/>
          </p:cNvSpPr>
          <p:nvPr/>
        </p:nvSpPr>
        <p:spPr bwMode="auto">
          <a:xfrm>
            <a:off x="13886" y="6613142"/>
            <a:ext cx="86615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ru-RU" sz="900" i="1" dirty="0"/>
              <a:t>Management of Abnormal </a:t>
            </a:r>
            <a:r>
              <a:rPr lang="en-US" altLang="ru-RU" sz="900" i="1" dirty="0" smtClean="0"/>
              <a:t>Uterine Bleeding </a:t>
            </a:r>
            <a:r>
              <a:rPr lang="en-US" altLang="ru-RU" sz="900" i="1" dirty="0"/>
              <a:t>Associated With </a:t>
            </a:r>
            <a:r>
              <a:rPr lang="en-US" altLang="ru-RU" sz="900" i="1" dirty="0" smtClean="0"/>
              <a:t>Ovulatory Dysfunction Practice </a:t>
            </a:r>
            <a:r>
              <a:rPr lang="en-US" altLang="ru-RU" sz="900" i="1" dirty="0"/>
              <a:t>Bulletin NUMBER 136, JULY 2013 </a:t>
            </a:r>
            <a:endParaRPr lang="ru-RU" altLang="ru-RU" sz="900" i="1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837" y="2132856"/>
            <a:ext cx="2592288" cy="1944216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9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При подборе терапии ОМК женщине в </a:t>
            </a:r>
            <a:r>
              <a:rPr lang="ru-RU" sz="2800" b="1" dirty="0" err="1" smtClean="0"/>
              <a:t>пременопаузе</a:t>
            </a:r>
            <a:r>
              <a:rPr lang="ru-RU" sz="2800" b="1" dirty="0" smtClean="0"/>
              <a:t> следует учитывать возможность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r>
              <a:rPr lang="ru-RU" sz="2000" dirty="0"/>
              <a:t>к</a:t>
            </a:r>
            <a:r>
              <a:rPr lang="ru-RU" sz="2000" dirty="0" smtClean="0"/>
              <a:t>онтрацептивного эффекта</a:t>
            </a:r>
          </a:p>
          <a:p>
            <a:r>
              <a:rPr lang="ru-RU" sz="2000" dirty="0"/>
              <a:t>р</a:t>
            </a:r>
            <a:r>
              <a:rPr lang="ru-RU" sz="2000" dirty="0" smtClean="0"/>
              <a:t>егуляции менструального цикла</a:t>
            </a:r>
          </a:p>
          <a:p>
            <a:r>
              <a:rPr lang="ru-RU" sz="2000" dirty="0" smtClean="0"/>
              <a:t>коррекции появляющихся менопаузальных симптомов</a:t>
            </a:r>
          </a:p>
          <a:p>
            <a:r>
              <a:rPr lang="ru-RU" sz="2000" dirty="0" smtClean="0"/>
              <a:t>минимального влияния на метаболизм и массу тела</a:t>
            </a:r>
            <a:endParaRPr lang="ru-RU" sz="2000" dirty="0"/>
          </a:p>
          <a:p>
            <a:r>
              <a:rPr lang="ru-RU" sz="2000" dirty="0"/>
              <a:t>о</a:t>
            </a:r>
            <a:r>
              <a:rPr lang="ru-RU" sz="2000" dirty="0" smtClean="0"/>
              <a:t>тсутствие влияния на артериальное давление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тсутствие негативного влияния на костный метаболизм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33418"/>
            <a:ext cx="3810000" cy="38100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79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88142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393" name="Title 1"/>
          <p:cNvSpPr>
            <a:spLocks noGrp="1"/>
          </p:cNvSpPr>
          <p:nvPr>
            <p:ph type="title"/>
          </p:nvPr>
        </p:nvSpPr>
        <p:spPr bwMode="gray">
          <a:xfrm>
            <a:off x="468312" y="116632"/>
            <a:ext cx="8280151" cy="9493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Медикаментозные методы лечения ОМК у женщин в </a:t>
            </a:r>
            <a:r>
              <a:rPr lang="ru-RU" sz="2800" dirty="0" err="1" smtClean="0"/>
              <a:t>перименопаузе</a:t>
            </a:r>
            <a:endParaRPr lang="en-US" sz="2800" dirty="0" smtClean="0"/>
          </a:p>
        </p:txBody>
      </p:sp>
      <p:sp>
        <p:nvSpPr>
          <p:cNvPr id="22" name="Inhaltsplatzhalter 21"/>
          <p:cNvSpPr txBox="1">
            <a:spLocks/>
          </p:cNvSpPr>
          <p:nvPr/>
        </p:nvSpPr>
        <p:spPr bwMode="gray">
          <a:xfrm>
            <a:off x="821530" y="1415248"/>
            <a:ext cx="3228911" cy="12396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0000" tIns="90000" rIns="90000" bIns="9000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66700"/>
            <a:r>
              <a:rPr lang="ru-RU" sz="1600" b="1" dirty="0" smtClean="0"/>
              <a:t>Патогенетическое лечение </a:t>
            </a:r>
            <a:r>
              <a:rPr lang="ru-RU" sz="1600" b="1" dirty="0" err="1" smtClean="0"/>
              <a:t>ановуляторных</a:t>
            </a:r>
            <a:r>
              <a:rPr lang="ru-RU" sz="1600" b="1" dirty="0" smtClean="0"/>
              <a:t> менструальных кровотечений – КОК и оральные </a:t>
            </a:r>
            <a:r>
              <a:rPr lang="ru-RU" sz="1600" b="1" dirty="0" err="1" smtClean="0"/>
              <a:t>прогестагены</a:t>
            </a:r>
            <a:endParaRPr lang="en-GB" sz="1600" b="1" dirty="0" smtClean="0"/>
          </a:p>
        </p:txBody>
      </p:sp>
      <p:cxnSp>
        <p:nvCxnSpPr>
          <p:cNvPr id="23" name="Gerade Verbindung 22"/>
          <p:cNvCxnSpPr/>
          <p:nvPr/>
        </p:nvCxnSpPr>
        <p:spPr bwMode="gray">
          <a:xfrm>
            <a:off x="821530" y="2654891"/>
            <a:ext cx="3228911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gray">
          <a:xfrm>
            <a:off x="821530" y="1415248"/>
            <a:ext cx="3228911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 bwMode="gray">
          <a:xfrm>
            <a:off x="4571999" y="1415028"/>
            <a:ext cx="5040560" cy="1239643"/>
            <a:chOff x="3239013" y="1626394"/>
            <a:chExt cx="5897512" cy="1239643"/>
          </a:xfrm>
        </p:grpSpPr>
        <p:sp>
          <p:nvSpPr>
            <p:cNvPr id="31" name="Inhaltsplatzhalter 21"/>
            <p:cNvSpPr txBox="1">
              <a:spLocks/>
            </p:cNvSpPr>
            <p:nvPr/>
          </p:nvSpPr>
          <p:spPr bwMode="gray">
            <a:xfrm>
              <a:off x="3239013" y="1627637"/>
              <a:ext cx="5897512" cy="1238400"/>
            </a:xfrm>
            <a:prstGeom prst="rect">
              <a:avLst/>
            </a:prstGeom>
            <a:noFill/>
          </p:spPr>
          <p:txBody>
            <a:bodyPr vert="horz" lIns="90000" tIns="90000" rIns="810000" bIns="90000" rtlCol="0" anchor="ctr">
              <a:noAutofit/>
            </a:bodyPr>
            <a:lstStyle>
              <a:lvl1pPr marL="0" indent="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chemeClr val="accent2"/>
                </a:buClr>
                <a:buFont typeface="Wingdings" pitchFamily="2" charset="2"/>
                <a:buNone/>
                <a:defRPr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6700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276225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96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63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975" lvl="1" indent="-180975">
                <a:buFont typeface="Arial" pitchFamily="34" charset="0"/>
                <a:buChar char="•"/>
              </a:pPr>
              <a:r>
                <a:rPr lang="ru-RU" sz="1200" dirty="0" smtClean="0"/>
                <a:t>Комбинированные оральные контрацептивы. Официальную регистрацию для лечения ОМК имеет только Е2М/ДНГ – уменьшение кровопотери до 88%</a:t>
              </a:r>
            </a:p>
            <a:p>
              <a:pPr marL="180975" lvl="1" indent="-180975">
                <a:buFont typeface="Arial" pitchFamily="34" charset="0"/>
                <a:buChar char="•"/>
              </a:pPr>
              <a:r>
                <a:rPr lang="ru-RU" sz="1200" dirty="0" smtClean="0"/>
                <a:t>Оральные гестагены: эффективность от 32до 78%, назначение только в лютеиновую фазу неэффективно</a:t>
              </a:r>
              <a:endParaRPr lang="en-GB" sz="1200" dirty="0" smtClean="0"/>
            </a:p>
          </p:txBody>
        </p:sp>
        <p:cxnSp>
          <p:nvCxnSpPr>
            <p:cNvPr id="32" name="Gerade Verbindung 31"/>
            <p:cNvCxnSpPr/>
            <p:nvPr/>
          </p:nvCxnSpPr>
          <p:spPr bwMode="gray">
            <a:xfrm flipV="1">
              <a:off x="3728621" y="1626394"/>
              <a:ext cx="4649653" cy="1243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Gerade Verbindung 32"/>
            <p:cNvCxnSpPr/>
            <p:nvPr/>
          </p:nvCxnSpPr>
          <p:spPr bwMode="gray">
            <a:xfrm>
              <a:off x="3728621" y="2865817"/>
              <a:ext cx="464965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uppieren 33"/>
          <p:cNvGrpSpPr/>
          <p:nvPr/>
        </p:nvGrpSpPr>
        <p:grpSpPr bwMode="gray">
          <a:xfrm>
            <a:off x="4644008" y="3062222"/>
            <a:ext cx="4499992" cy="1239644"/>
            <a:chOff x="3333809" y="3272287"/>
            <a:chExt cx="5128071" cy="1239644"/>
          </a:xfrm>
        </p:grpSpPr>
        <p:sp>
          <p:nvSpPr>
            <p:cNvPr id="35" name="Inhaltsplatzhalter 21"/>
            <p:cNvSpPr txBox="1">
              <a:spLocks/>
            </p:cNvSpPr>
            <p:nvPr/>
          </p:nvSpPr>
          <p:spPr bwMode="gray">
            <a:xfrm>
              <a:off x="3333809" y="3273751"/>
              <a:ext cx="5128071" cy="1237960"/>
            </a:xfrm>
            <a:prstGeom prst="rect">
              <a:avLst/>
            </a:prstGeom>
            <a:noFill/>
          </p:spPr>
          <p:txBody>
            <a:bodyPr vert="horz" lIns="90000" tIns="90000" rIns="810000" bIns="90000" rtlCol="0" anchor="ctr">
              <a:noAutofit/>
            </a:bodyPr>
            <a:lstStyle>
              <a:lvl1pPr marL="0" indent="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chemeClr val="accent2"/>
                </a:buClr>
                <a:buFont typeface="Wingdings" pitchFamily="2" charset="2"/>
                <a:buNone/>
                <a:defRPr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6700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276225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96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63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975" lvl="1" indent="-180975">
                <a:buFont typeface="Arial" pitchFamily="34" charset="0"/>
                <a:buChar char="•"/>
              </a:pPr>
              <a:r>
                <a:rPr lang="ru-RU" sz="1200" dirty="0" smtClean="0"/>
                <a:t>Имеет официальную регистрацию для лечения ОМК </a:t>
              </a:r>
              <a:endParaRPr lang="en-GB" sz="1200" dirty="0" smtClean="0"/>
            </a:p>
            <a:p>
              <a:pPr marL="180975" lvl="1" indent="-180975">
                <a:buFont typeface="Arial" pitchFamily="34" charset="0"/>
                <a:buChar char="•"/>
              </a:pPr>
              <a:r>
                <a:rPr lang="ru-RU" sz="1200" dirty="0" smtClean="0"/>
                <a:t>Эффективность – до 96%, выше, чем у оральных </a:t>
              </a:r>
              <a:r>
                <a:rPr lang="ru-RU" sz="1200" dirty="0" err="1" smtClean="0"/>
                <a:t>прогестагенов</a:t>
              </a:r>
              <a:endParaRPr lang="en-GB" sz="1200" dirty="0"/>
            </a:p>
            <a:p>
              <a:pPr marL="314325" lvl="2" indent="-171450" eaLnBrk="0" fontAlgn="base" hangingPunct="0">
                <a:buFont typeface="Arial" pitchFamily="34" charset="0"/>
                <a:buChar char="•"/>
              </a:pPr>
              <a:r>
                <a:rPr lang="ru-RU" sz="1200" dirty="0" smtClean="0"/>
                <a:t>Местный эффект, минимальное системное воздействие</a:t>
              </a:r>
              <a:endParaRPr lang="en-GB" sz="1200" dirty="0"/>
            </a:p>
          </p:txBody>
        </p:sp>
        <p:cxnSp>
          <p:nvCxnSpPr>
            <p:cNvPr id="36" name="Gerade Verbindung 35"/>
            <p:cNvCxnSpPr/>
            <p:nvPr/>
          </p:nvCxnSpPr>
          <p:spPr bwMode="gray">
            <a:xfrm flipV="1">
              <a:off x="3728621" y="3272287"/>
              <a:ext cx="4528692" cy="1464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gray">
            <a:xfrm flipV="1">
              <a:off x="3728621" y="4511711"/>
              <a:ext cx="4528692" cy="22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8" name="Gruppieren 37"/>
          <p:cNvGrpSpPr/>
          <p:nvPr/>
        </p:nvGrpSpPr>
        <p:grpSpPr bwMode="gray">
          <a:xfrm>
            <a:off x="4644008" y="4710880"/>
            <a:ext cx="4499992" cy="1238400"/>
            <a:chOff x="3257159" y="4917484"/>
            <a:chExt cx="6123649" cy="1238400"/>
          </a:xfrm>
        </p:grpSpPr>
        <p:sp>
          <p:nvSpPr>
            <p:cNvPr id="39" name="Inhaltsplatzhalter 21"/>
            <p:cNvSpPr txBox="1">
              <a:spLocks/>
            </p:cNvSpPr>
            <p:nvPr/>
          </p:nvSpPr>
          <p:spPr bwMode="gray">
            <a:xfrm>
              <a:off x="3257159" y="4917484"/>
              <a:ext cx="6123649" cy="1238400"/>
            </a:xfrm>
            <a:prstGeom prst="rect">
              <a:avLst/>
            </a:prstGeom>
            <a:noFill/>
          </p:spPr>
          <p:txBody>
            <a:bodyPr vert="horz" lIns="90000" tIns="90000" rIns="810000" bIns="90000" rtlCol="0" anchor="ctr">
              <a:noAutofit/>
            </a:bodyPr>
            <a:lstStyle>
              <a:lvl1pPr marL="0" indent="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chemeClr val="accent2"/>
                </a:buClr>
                <a:buFont typeface="Wingdings" pitchFamily="2" charset="2"/>
                <a:buNone/>
                <a:defRPr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6700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276225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96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63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975" lvl="1" indent="-180975">
                <a:buFont typeface="Arial" pitchFamily="34" charset="0"/>
                <a:buChar char="•"/>
              </a:pPr>
              <a:r>
                <a:rPr lang="ru-RU" sz="1200" dirty="0" smtClean="0"/>
                <a:t>Применяются при наличии противопоказаний к гормональным методам</a:t>
              </a:r>
              <a:endParaRPr lang="en-GB" sz="1200" dirty="0" smtClean="0"/>
            </a:p>
            <a:p>
              <a:pPr marL="180975" lvl="1" indent="-180975">
                <a:buFont typeface="Arial" pitchFamily="34" charset="0"/>
                <a:buChar char="•"/>
              </a:pPr>
              <a:r>
                <a:rPr lang="ru-RU" sz="1200" dirty="0" smtClean="0"/>
                <a:t>Нестероидные противовоспалительные средства</a:t>
              </a:r>
              <a:endParaRPr lang="en-GB" sz="1200" dirty="0"/>
            </a:p>
            <a:p>
              <a:pPr marL="314325" lvl="2" indent="-171450" eaLnBrk="0" fontAlgn="base" hangingPunct="0">
                <a:buFont typeface="Arial" pitchFamily="34" charset="0"/>
                <a:buChar char="•"/>
              </a:pPr>
              <a:r>
                <a:rPr lang="ru-RU" sz="1200" dirty="0" err="1" smtClean="0"/>
                <a:t>Транексамовая</a:t>
              </a:r>
              <a:r>
                <a:rPr lang="ru-RU" sz="1200" dirty="0" smtClean="0"/>
                <a:t> кислота</a:t>
              </a:r>
              <a:endParaRPr lang="en-GB" sz="1200" dirty="0"/>
            </a:p>
          </p:txBody>
        </p:sp>
        <p:cxnSp>
          <p:nvCxnSpPr>
            <p:cNvPr id="40" name="Gerade Verbindung 39"/>
            <p:cNvCxnSpPr/>
            <p:nvPr/>
          </p:nvCxnSpPr>
          <p:spPr bwMode="gray">
            <a:xfrm>
              <a:off x="3728621" y="4917484"/>
              <a:ext cx="4947067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 Verbindung 40"/>
            <p:cNvCxnSpPr/>
            <p:nvPr/>
          </p:nvCxnSpPr>
          <p:spPr bwMode="gray">
            <a:xfrm>
              <a:off x="3728621" y="6155664"/>
              <a:ext cx="4947067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Rechteck 41"/>
          <p:cNvSpPr/>
          <p:nvPr/>
        </p:nvSpPr>
        <p:spPr bwMode="gray">
          <a:xfrm>
            <a:off x="418464" y="1415248"/>
            <a:ext cx="353217" cy="12394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  <a:spcAft>
                <a:spcPts val="600"/>
              </a:spcAft>
            </a:pPr>
            <a:r>
              <a:rPr lang="en-GB" sz="1200" b="1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" name="Inhaltsplatzhalter 21"/>
          <p:cNvSpPr txBox="1">
            <a:spLocks/>
          </p:cNvSpPr>
          <p:nvPr/>
        </p:nvSpPr>
        <p:spPr bwMode="gray">
          <a:xfrm>
            <a:off x="821530" y="4709637"/>
            <a:ext cx="3228911" cy="12396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0000" tIns="90000" rIns="90000" bIns="9000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66700"/>
            <a:r>
              <a:rPr lang="ru-RU" sz="1600" b="1" dirty="0" smtClean="0"/>
              <a:t>Негормональные методы лечения</a:t>
            </a:r>
            <a:endParaRPr lang="en-GB" sz="1600" b="1" dirty="0" smtClean="0"/>
          </a:p>
        </p:txBody>
      </p:sp>
      <p:cxnSp>
        <p:nvCxnSpPr>
          <p:cNvPr id="44" name="Gerade Verbindung 43"/>
          <p:cNvCxnSpPr/>
          <p:nvPr/>
        </p:nvCxnSpPr>
        <p:spPr bwMode="gray">
          <a:xfrm>
            <a:off x="821530" y="5949280"/>
            <a:ext cx="3228911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gray">
          <a:xfrm>
            <a:off x="821530" y="4709637"/>
            <a:ext cx="3228911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hteck 45"/>
          <p:cNvSpPr/>
          <p:nvPr/>
        </p:nvSpPr>
        <p:spPr bwMode="gray">
          <a:xfrm>
            <a:off x="418464" y="4709637"/>
            <a:ext cx="353217" cy="12394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  <a:spcAft>
                <a:spcPts val="600"/>
              </a:spcAft>
            </a:pPr>
            <a:r>
              <a:rPr lang="en-GB" sz="12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8" name="Inhaltsplatzhalter 21"/>
          <p:cNvSpPr txBox="1">
            <a:spLocks/>
          </p:cNvSpPr>
          <p:nvPr/>
        </p:nvSpPr>
        <p:spPr bwMode="gray">
          <a:xfrm>
            <a:off x="821530" y="3062223"/>
            <a:ext cx="3228911" cy="12396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0000" tIns="90000" rIns="90000" bIns="9000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66700"/>
            <a:r>
              <a:rPr lang="ru-RU" sz="1600" b="1" dirty="0" smtClean="0"/>
              <a:t>Внутриматочная </a:t>
            </a:r>
            <a:r>
              <a:rPr lang="ru-RU" sz="1600" b="1" dirty="0" err="1" smtClean="0"/>
              <a:t>левоноргестрел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содержащия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рилизинг</a:t>
            </a:r>
            <a:r>
              <a:rPr lang="ru-RU" sz="1600" b="1" dirty="0" smtClean="0"/>
              <a:t>- система (ЛНГ – ВМС)</a:t>
            </a:r>
            <a:endParaRPr lang="en-GB" sz="1600" b="1" dirty="0" smtClean="0"/>
          </a:p>
        </p:txBody>
      </p:sp>
      <p:cxnSp>
        <p:nvCxnSpPr>
          <p:cNvPr id="49" name="Gerade Verbindung 48"/>
          <p:cNvCxnSpPr/>
          <p:nvPr/>
        </p:nvCxnSpPr>
        <p:spPr bwMode="gray">
          <a:xfrm>
            <a:off x="821530" y="4301866"/>
            <a:ext cx="3228911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gray">
          <a:xfrm>
            <a:off x="821530" y="3062223"/>
            <a:ext cx="3228911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hteck 50"/>
          <p:cNvSpPr/>
          <p:nvPr/>
        </p:nvSpPr>
        <p:spPr bwMode="gray">
          <a:xfrm>
            <a:off x="418464" y="3062223"/>
            <a:ext cx="353217" cy="12394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  <a:spcAft>
                <a:spcPts val="600"/>
              </a:spcAft>
            </a:pPr>
            <a:r>
              <a:rPr lang="en-GB" sz="12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2" name="BC-Triangle"/>
          <p:cNvSpPr>
            <a:spLocks noChangeArrowheads="1"/>
          </p:cNvSpPr>
          <p:nvPr/>
        </p:nvSpPr>
        <p:spPr bwMode="gray">
          <a:xfrm rot="5400000">
            <a:off x="3569549" y="1953069"/>
            <a:ext cx="1239424" cy="16378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53" name="BC-Triangle"/>
          <p:cNvSpPr>
            <a:spLocks noChangeArrowheads="1"/>
          </p:cNvSpPr>
          <p:nvPr/>
        </p:nvSpPr>
        <p:spPr bwMode="gray">
          <a:xfrm rot="5400000">
            <a:off x="3569549" y="3600043"/>
            <a:ext cx="1239424" cy="16378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54" name="BC-Triangle"/>
          <p:cNvSpPr>
            <a:spLocks noChangeArrowheads="1"/>
          </p:cNvSpPr>
          <p:nvPr/>
        </p:nvSpPr>
        <p:spPr bwMode="gray">
          <a:xfrm rot="5400000">
            <a:off x="3569549" y="5247457"/>
            <a:ext cx="1239424" cy="16378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44" y="6435653"/>
            <a:ext cx="73842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ru-RU" sz="1100" i="1" dirty="0"/>
              <a:t>Management of Abnormal Uterine Bleeding Associated With Ovulatory Dysfunction Practice Bulletin NUMBER 136, JULY 2013 </a:t>
            </a:r>
            <a:endParaRPr lang="ru-RU" altLang="ru-RU" sz="1100" i="1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4732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68747"/>
            <a:ext cx="8507288" cy="944562"/>
          </a:xfrm>
        </p:spPr>
        <p:txBody>
          <a:bodyPr/>
          <a:lstStyle/>
          <a:p>
            <a:r>
              <a:rPr lang="ru-RU" sz="2800" b="1" dirty="0" smtClean="0"/>
              <a:t>Е2М/ДНГ способна до </a:t>
            </a:r>
            <a:r>
              <a:rPr lang="en-US" sz="2800" b="1" dirty="0" smtClean="0"/>
              <a:t>88% </a:t>
            </a:r>
            <a:r>
              <a:rPr lang="ru-RU" sz="2800" b="1" dirty="0" smtClean="0"/>
              <a:t>снизить менструальную кровопотерю при ОМК после</a:t>
            </a:r>
            <a:r>
              <a:rPr lang="en-US" sz="2800" b="1" dirty="0" smtClean="0"/>
              <a:t> 6 </a:t>
            </a:r>
            <a:r>
              <a:rPr lang="ru-RU" sz="2800" b="1" dirty="0" smtClean="0"/>
              <a:t>циклов лечения </a:t>
            </a:r>
            <a:endParaRPr lang="en-US" sz="28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668462" y="1211721"/>
            <a:ext cx="7807077" cy="4434558"/>
            <a:chOff x="581347" y="1023801"/>
            <a:chExt cx="7807077" cy="4434558"/>
          </a:xfrm>
        </p:grpSpPr>
        <p:sp>
          <p:nvSpPr>
            <p:cNvPr id="20484" name="Rectangle 12"/>
            <p:cNvSpPr>
              <a:spLocks noChangeArrowheads="1"/>
            </p:cNvSpPr>
            <p:nvPr/>
          </p:nvSpPr>
          <p:spPr bwMode="blackWhite">
            <a:xfrm>
              <a:off x="2873707" y="2165720"/>
              <a:ext cx="196691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/>
                  </a:solidFill>
                </a:rPr>
                <a:t>Е2М/ДНГ 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88</a:t>
              </a:r>
              <a:r>
                <a:rPr lang="en-US" sz="1600" b="1" dirty="0">
                  <a:solidFill>
                    <a:schemeClr val="tx2"/>
                  </a:solidFill>
                </a:rPr>
                <a:t>% </a:t>
              </a:r>
              <a:r>
                <a:rPr lang="ru-RU" sz="1600" b="1" dirty="0" smtClean="0">
                  <a:solidFill>
                    <a:schemeClr val="tx2"/>
                  </a:solidFill>
                </a:rPr>
                <a:t>снижения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0485" name="Rectangle 13"/>
            <p:cNvSpPr>
              <a:spLocks noChangeArrowheads="1"/>
            </p:cNvSpPr>
            <p:nvPr/>
          </p:nvSpPr>
          <p:spPr bwMode="blackWhite">
            <a:xfrm>
              <a:off x="6445324" y="1023801"/>
              <a:ext cx="19431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/>
                  </a:solidFill>
                </a:rPr>
                <a:t>Плацебо</a:t>
              </a:r>
              <a:endParaRPr lang="en-US" sz="16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sz="1600" b="1" dirty="0">
                  <a:solidFill>
                    <a:schemeClr val="tx2"/>
                  </a:solidFill>
                </a:rPr>
                <a:t>24% </a:t>
              </a:r>
              <a:r>
                <a:rPr lang="ru-RU" sz="1600" b="1" dirty="0" smtClean="0">
                  <a:solidFill>
                    <a:schemeClr val="tx2"/>
                  </a:solidFill>
                </a:rPr>
                <a:t>снижения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0486" name="Rectangle 15"/>
            <p:cNvSpPr>
              <a:spLocks noChangeArrowheads="1"/>
            </p:cNvSpPr>
            <p:nvPr/>
          </p:nvSpPr>
          <p:spPr bwMode="auto">
            <a:xfrm>
              <a:off x="1757436" y="1885308"/>
              <a:ext cx="1081088" cy="32940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87" name="Rectangle 16"/>
            <p:cNvSpPr>
              <a:spLocks noChangeArrowheads="1"/>
            </p:cNvSpPr>
            <p:nvPr/>
          </p:nvSpPr>
          <p:spPr bwMode="auto">
            <a:xfrm>
              <a:off x="3303661" y="4738045"/>
              <a:ext cx="1081088" cy="441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88" name="Rectangle 17"/>
            <p:cNvSpPr>
              <a:spLocks noChangeArrowheads="1"/>
            </p:cNvSpPr>
            <p:nvPr/>
          </p:nvSpPr>
          <p:spPr bwMode="auto">
            <a:xfrm>
              <a:off x="5356299" y="1640833"/>
              <a:ext cx="1079500" cy="35385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89" name="Rectangle 18"/>
            <p:cNvSpPr>
              <a:spLocks noChangeArrowheads="1"/>
            </p:cNvSpPr>
            <p:nvPr/>
          </p:nvSpPr>
          <p:spPr bwMode="auto">
            <a:xfrm>
              <a:off x="6877124" y="2504433"/>
              <a:ext cx="1079500" cy="26749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0" name="Line 19"/>
            <p:cNvSpPr>
              <a:spLocks noChangeShapeType="1"/>
            </p:cNvSpPr>
            <p:nvPr/>
          </p:nvSpPr>
          <p:spPr bwMode="auto">
            <a:xfrm>
              <a:off x="1481211" y="1480495"/>
              <a:ext cx="0" cy="3704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1" name="Line 20"/>
            <p:cNvSpPr>
              <a:spLocks noChangeShapeType="1"/>
            </p:cNvSpPr>
            <p:nvPr/>
          </p:nvSpPr>
          <p:spPr bwMode="auto">
            <a:xfrm>
              <a:off x="1381199" y="4718995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2" name="Line 21"/>
            <p:cNvSpPr>
              <a:spLocks noChangeShapeType="1"/>
            </p:cNvSpPr>
            <p:nvPr/>
          </p:nvSpPr>
          <p:spPr bwMode="auto">
            <a:xfrm>
              <a:off x="1381199" y="4258620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3" name="Line 22"/>
            <p:cNvSpPr>
              <a:spLocks noChangeShapeType="1"/>
            </p:cNvSpPr>
            <p:nvPr/>
          </p:nvSpPr>
          <p:spPr bwMode="auto">
            <a:xfrm>
              <a:off x="1381199" y="3798245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4" name="Line 23"/>
            <p:cNvSpPr>
              <a:spLocks noChangeShapeType="1"/>
            </p:cNvSpPr>
            <p:nvPr/>
          </p:nvSpPr>
          <p:spPr bwMode="auto">
            <a:xfrm>
              <a:off x="1381199" y="3337870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5" name="Line 24"/>
            <p:cNvSpPr>
              <a:spLocks noChangeShapeType="1"/>
            </p:cNvSpPr>
            <p:nvPr/>
          </p:nvSpPr>
          <p:spPr bwMode="auto">
            <a:xfrm>
              <a:off x="1381199" y="2877495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6" name="Line 25"/>
            <p:cNvSpPr>
              <a:spLocks noChangeShapeType="1"/>
            </p:cNvSpPr>
            <p:nvPr/>
          </p:nvSpPr>
          <p:spPr bwMode="auto">
            <a:xfrm>
              <a:off x="1381199" y="2417120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7" name="Line 26"/>
            <p:cNvSpPr>
              <a:spLocks noChangeShapeType="1"/>
            </p:cNvSpPr>
            <p:nvPr/>
          </p:nvSpPr>
          <p:spPr bwMode="auto">
            <a:xfrm>
              <a:off x="1381199" y="1956745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498" name="Line 27"/>
            <p:cNvSpPr>
              <a:spLocks noChangeShapeType="1"/>
            </p:cNvSpPr>
            <p:nvPr/>
          </p:nvSpPr>
          <p:spPr bwMode="auto">
            <a:xfrm>
              <a:off x="1506611" y="5212138"/>
              <a:ext cx="68818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20500" name="Rectangle 29"/>
            <p:cNvSpPr>
              <a:spLocks noChangeArrowheads="1"/>
            </p:cNvSpPr>
            <p:nvPr/>
          </p:nvSpPr>
          <p:spPr bwMode="auto">
            <a:xfrm>
              <a:off x="1198636" y="5061895"/>
              <a:ext cx="1138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0</a:t>
              </a:r>
            </a:p>
          </p:txBody>
        </p:sp>
        <p:sp>
          <p:nvSpPr>
            <p:cNvPr id="20501" name="Rectangle 30"/>
            <p:cNvSpPr>
              <a:spLocks noChangeArrowheads="1"/>
            </p:cNvSpPr>
            <p:nvPr/>
          </p:nvSpPr>
          <p:spPr bwMode="auto">
            <a:xfrm>
              <a:off x="1070049" y="4599933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20</a:t>
              </a:r>
            </a:p>
          </p:txBody>
        </p:sp>
        <p:sp>
          <p:nvSpPr>
            <p:cNvPr id="20502" name="Rectangle 31"/>
            <p:cNvSpPr>
              <a:spLocks noChangeArrowheads="1"/>
            </p:cNvSpPr>
            <p:nvPr/>
          </p:nvSpPr>
          <p:spPr bwMode="auto">
            <a:xfrm>
              <a:off x="1070049" y="413797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40</a:t>
              </a:r>
            </a:p>
          </p:txBody>
        </p:sp>
        <p:sp>
          <p:nvSpPr>
            <p:cNvPr id="20503" name="Rectangle 32"/>
            <p:cNvSpPr>
              <a:spLocks noChangeArrowheads="1"/>
            </p:cNvSpPr>
            <p:nvPr/>
          </p:nvSpPr>
          <p:spPr bwMode="auto">
            <a:xfrm>
              <a:off x="1070049" y="367442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60</a:t>
              </a:r>
            </a:p>
          </p:txBody>
        </p:sp>
        <p:sp>
          <p:nvSpPr>
            <p:cNvPr id="20504" name="Rectangle 33"/>
            <p:cNvSpPr>
              <a:spLocks noChangeArrowheads="1"/>
            </p:cNvSpPr>
            <p:nvPr/>
          </p:nvSpPr>
          <p:spPr bwMode="auto">
            <a:xfrm>
              <a:off x="1070049" y="3212458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80</a:t>
              </a:r>
            </a:p>
          </p:txBody>
        </p:sp>
        <p:sp>
          <p:nvSpPr>
            <p:cNvPr id="20505" name="Rectangle 34"/>
            <p:cNvSpPr>
              <a:spLocks noChangeArrowheads="1"/>
            </p:cNvSpPr>
            <p:nvPr/>
          </p:nvSpPr>
          <p:spPr bwMode="auto">
            <a:xfrm>
              <a:off x="941461" y="2750495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100</a:t>
              </a:r>
            </a:p>
          </p:txBody>
        </p:sp>
        <p:sp>
          <p:nvSpPr>
            <p:cNvPr id="20506" name="Rectangle 35"/>
            <p:cNvSpPr>
              <a:spLocks noChangeArrowheads="1"/>
            </p:cNvSpPr>
            <p:nvPr/>
          </p:nvSpPr>
          <p:spPr bwMode="auto">
            <a:xfrm>
              <a:off x="943049" y="2288533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120</a:t>
              </a:r>
            </a:p>
          </p:txBody>
        </p:sp>
        <p:sp>
          <p:nvSpPr>
            <p:cNvPr id="20507" name="Rectangle 36"/>
            <p:cNvSpPr>
              <a:spLocks noChangeArrowheads="1"/>
            </p:cNvSpPr>
            <p:nvPr/>
          </p:nvSpPr>
          <p:spPr bwMode="auto">
            <a:xfrm rot="-5400000">
              <a:off x="-1195279" y="3218435"/>
              <a:ext cx="379947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676767"/>
                  </a:solidFill>
                </a:rPr>
                <a:t>Median MBL (mL)</a:t>
              </a:r>
            </a:p>
          </p:txBody>
        </p:sp>
        <p:sp>
          <p:nvSpPr>
            <p:cNvPr id="20512" name="Rectangle 41"/>
            <p:cNvSpPr>
              <a:spLocks noChangeArrowheads="1"/>
            </p:cNvSpPr>
            <p:nvPr/>
          </p:nvSpPr>
          <p:spPr bwMode="auto">
            <a:xfrm>
              <a:off x="1721182" y="5212138"/>
              <a:ext cx="11525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/>
                  </a:solidFill>
                </a:rPr>
                <a:t>Исходно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20513" name="Rectangle 43"/>
            <p:cNvSpPr>
              <a:spLocks noChangeArrowheads="1"/>
            </p:cNvSpPr>
            <p:nvPr/>
          </p:nvSpPr>
          <p:spPr bwMode="auto">
            <a:xfrm>
              <a:off x="3303661" y="5212138"/>
              <a:ext cx="10795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/>
                  </a:solidFill>
                </a:rPr>
                <a:t>Цикл </a:t>
              </a:r>
              <a:r>
                <a:rPr lang="en-US" sz="1600" dirty="0" smtClean="0">
                  <a:solidFill>
                    <a:schemeClr val="tx2"/>
                  </a:solidFill>
                </a:rPr>
                <a:t>7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20514" name="Rectangle 41"/>
            <p:cNvSpPr>
              <a:spLocks noChangeArrowheads="1"/>
            </p:cNvSpPr>
            <p:nvPr/>
          </p:nvSpPr>
          <p:spPr bwMode="auto">
            <a:xfrm>
              <a:off x="5218980" y="5212138"/>
              <a:ext cx="13541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/>
                  </a:solidFill>
                </a:rPr>
                <a:t>Исходно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20515" name="Rectangle 43"/>
            <p:cNvSpPr>
              <a:spLocks noChangeArrowheads="1"/>
            </p:cNvSpPr>
            <p:nvPr/>
          </p:nvSpPr>
          <p:spPr bwMode="auto">
            <a:xfrm>
              <a:off x="6861248" y="5212138"/>
              <a:ext cx="11525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/>
                  </a:solidFill>
                </a:rPr>
                <a:t>Цикл </a:t>
              </a:r>
              <a:r>
                <a:rPr lang="en-US" sz="1600" dirty="0" smtClean="0">
                  <a:solidFill>
                    <a:schemeClr val="tx2"/>
                  </a:solidFill>
                </a:rPr>
                <a:t>7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20516" name="Rectangle 35"/>
            <p:cNvSpPr>
              <a:spLocks noChangeArrowheads="1"/>
            </p:cNvSpPr>
            <p:nvPr/>
          </p:nvSpPr>
          <p:spPr bwMode="auto">
            <a:xfrm>
              <a:off x="943049" y="1364608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676767"/>
                  </a:solidFill>
                </a:rPr>
                <a:t>160</a:t>
              </a:r>
            </a:p>
          </p:txBody>
        </p:sp>
        <p:sp>
          <p:nvSpPr>
            <p:cNvPr id="20517" name="Rectangle 35"/>
            <p:cNvSpPr>
              <a:spLocks noChangeArrowheads="1"/>
            </p:cNvSpPr>
            <p:nvPr/>
          </p:nvSpPr>
          <p:spPr bwMode="auto">
            <a:xfrm>
              <a:off x="943049" y="1826570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676767"/>
                  </a:solidFill>
                </a:rPr>
                <a:t>140</a:t>
              </a:r>
            </a:p>
          </p:txBody>
        </p:sp>
        <p:sp>
          <p:nvSpPr>
            <p:cNvPr id="20518" name="Line 24"/>
            <p:cNvSpPr>
              <a:spLocks noChangeShapeType="1"/>
            </p:cNvSpPr>
            <p:nvPr/>
          </p:nvSpPr>
          <p:spPr bwMode="auto">
            <a:xfrm>
              <a:off x="1381199" y="1490432"/>
              <a:ext cx="11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1381199" y="5179370"/>
              <a:ext cx="1000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676767"/>
                </a:solidFill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960821" y="2229413"/>
            <a:ext cx="1962685" cy="9258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97238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Fraser IS, et al. Effective treatment of heavy and/or prolonged menstrual bleeding without organic cause: pooled analysis of two multinational, randomized, double-blind trials of </a:t>
            </a:r>
            <a:r>
              <a:rPr lang="en-US" sz="800" dirty="0" err="1"/>
              <a:t>oestradiol</a:t>
            </a:r>
            <a:r>
              <a:rPr lang="en-US" sz="800" dirty="0"/>
              <a:t> </a:t>
            </a:r>
            <a:r>
              <a:rPr lang="en-US" sz="800" dirty="0" err="1"/>
              <a:t>valerate</a:t>
            </a:r>
            <a:r>
              <a:rPr lang="en-US" sz="800" dirty="0"/>
              <a:t> and </a:t>
            </a:r>
            <a:r>
              <a:rPr lang="en-US" sz="800" dirty="0" err="1"/>
              <a:t>dienogest</a:t>
            </a:r>
            <a:r>
              <a:rPr lang="en-US" sz="800" dirty="0"/>
              <a:t>. </a:t>
            </a:r>
            <a:r>
              <a:rPr lang="en-US" sz="800" dirty="0" err="1"/>
              <a:t>Eur</a:t>
            </a:r>
            <a:r>
              <a:rPr lang="en-US" sz="800" dirty="0"/>
              <a:t> J Contraception </a:t>
            </a:r>
            <a:r>
              <a:rPr lang="en-US" sz="800" dirty="0" err="1"/>
              <a:t>Reprod</a:t>
            </a:r>
            <a:r>
              <a:rPr lang="en-US" sz="800" dirty="0"/>
              <a:t> Health Care 2011;16:258-269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3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gray">
          <a:xfrm>
            <a:off x="3184841" y="1390356"/>
            <a:ext cx="1334253" cy="1268678"/>
          </a:xfrm>
          <a:custGeom>
            <a:avLst/>
            <a:gdLst>
              <a:gd name="T0" fmla="*/ 220 w 242"/>
              <a:gd name="T1" fmla="*/ 184 h 230"/>
              <a:gd name="T2" fmla="*/ 242 w 242"/>
              <a:gd name="T3" fmla="*/ 181 h 230"/>
              <a:gd name="T4" fmla="*/ 242 w 242"/>
              <a:gd name="T5" fmla="*/ 0 h 230"/>
              <a:gd name="T6" fmla="*/ 0 w 242"/>
              <a:gd name="T7" fmla="*/ 140 h 230"/>
              <a:gd name="T8" fmla="*/ 156 w 242"/>
              <a:gd name="T9" fmla="*/ 230 h 230"/>
              <a:gd name="T10" fmla="*/ 220 w 242"/>
              <a:gd name="T11" fmla="*/ 184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" h="230">
                <a:moveTo>
                  <a:pt x="220" y="184"/>
                </a:moveTo>
                <a:cubicBezTo>
                  <a:pt x="228" y="182"/>
                  <a:pt x="235" y="181"/>
                  <a:pt x="242" y="181"/>
                </a:cubicBezTo>
                <a:cubicBezTo>
                  <a:pt x="242" y="0"/>
                  <a:pt x="242" y="0"/>
                  <a:pt x="242" y="0"/>
                </a:cubicBezTo>
                <a:cubicBezTo>
                  <a:pt x="140" y="3"/>
                  <a:pt x="50" y="58"/>
                  <a:pt x="0" y="140"/>
                </a:cubicBezTo>
                <a:cubicBezTo>
                  <a:pt x="156" y="230"/>
                  <a:pt x="156" y="230"/>
                  <a:pt x="156" y="230"/>
                </a:cubicBezTo>
                <a:cubicBezTo>
                  <a:pt x="171" y="208"/>
                  <a:pt x="194" y="191"/>
                  <a:pt x="220" y="18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4604743" y="1390356"/>
            <a:ext cx="1336930" cy="1268678"/>
          </a:xfrm>
          <a:custGeom>
            <a:avLst/>
            <a:gdLst>
              <a:gd name="T0" fmla="*/ 86 w 242"/>
              <a:gd name="T1" fmla="*/ 230 h 230"/>
              <a:gd name="T2" fmla="*/ 242 w 242"/>
              <a:gd name="T3" fmla="*/ 140 h 230"/>
              <a:gd name="T4" fmla="*/ 0 w 242"/>
              <a:gd name="T5" fmla="*/ 0 h 230"/>
              <a:gd name="T6" fmla="*/ 0 w 242"/>
              <a:gd name="T7" fmla="*/ 181 h 230"/>
              <a:gd name="T8" fmla="*/ 49 w 242"/>
              <a:gd name="T9" fmla="*/ 195 h 230"/>
              <a:gd name="T10" fmla="*/ 86 w 242"/>
              <a:gd name="T11" fmla="*/ 23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" h="230">
                <a:moveTo>
                  <a:pt x="86" y="230"/>
                </a:moveTo>
                <a:cubicBezTo>
                  <a:pt x="242" y="140"/>
                  <a:pt x="242" y="140"/>
                  <a:pt x="242" y="140"/>
                </a:cubicBezTo>
                <a:cubicBezTo>
                  <a:pt x="192" y="58"/>
                  <a:pt x="102" y="3"/>
                  <a:pt x="0" y="0"/>
                </a:cubicBezTo>
                <a:cubicBezTo>
                  <a:pt x="0" y="181"/>
                  <a:pt x="0" y="181"/>
                  <a:pt x="0" y="181"/>
                </a:cubicBezTo>
                <a:cubicBezTo>
                  <a:pt x="17" y="182"/>
                  <a:pt x="34" y="187"/>
                  <a:pt x="49" y="195"/>
                </a:cubicBezTo>
                <a:cubicBezTo>
                  <a:pt x="64" y="204"/>
                  <a:pt x="77" y="216"/>
                  <a:pt x="86" y="23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gray">
          <a:xfrm>
            <a:off x="3178149" y="3346904"/>
            <a:ext cx="1340945" cy="1276708"/>
          </a:xfrm>
          <a:custGeom>
            <a:avLst/>
            <a:gdLst>
              <a:gd name="T0" fmla="*/ 157 w 243"/>
              <a:gd name="T1" fmla="*/ 0 h 231"/>
              <a:gd name="T2" fmla="*/ 0 w 243"/>
              <a:gd name="T3" fmla="*/ 91 h 231"/>
              <a:gd name="T4" fmla="*/ 243 w 243"/>
              <a:gd name="T5" fmla="*/ 231 h 231"/>
              <a:gd name="T6" fmla="*/ 243 w 243"/>
              <a:gd name="T7" fmla="*/ 51 h 231"/>
              <a:gd name="T8" fmla="*/ 194 w 243"/>
              <a:gd name="T9" fmla="*/ 36 h 231"/>
              <a:gd name="T10" fmla="*/ 157 w 243"/>
              <a:gd name="T11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231">
                <a:moveTo>
                  <a:pt x="157" y="0"/>
                </a:moveTo>
                <a:cubicBezTo>
                  <a:pt x="0" y="91"/>
                  <a:pt x="0" y="91"/>
                  <a:pt x="0" y="91"/>
                </a:cubicBezTo>
                <a:cubicBezTo>
                  <a:pt x="51" y="173"/>
                  <a:pt x="140" y="228"/>
                  <a:pt x="243" y="231"/>
                </a:cubicBezTo>
                <a:cubicBezTo>
                  <a:pt x="243" y="51"/>
                  <a:pt x="243" y="51"/>
                  <a:pt x="243" y="51"/>
                </a:cubicBezTo>
                <a:cubicBezTo>
                  <a:pt x="226" y="50"/>
                  <a:pt x="209" y="45"/>
                  <a:pt x="194" y="36"/>
                </a:cubicBezTo>
                <a:cubicBezTo>
                  <a:pt x="178" y="27"/>
                  <a:pt x="166" y="15"/>
                  <a:pt x="15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5117300" y="2234803"/>
            <a:ext cx="1062585" cy="1544362"/>
          </a:xfrm>
          <a:custGeom>
            <a:avLst/>
            <a:gdLst>
              <a:gd name="T0" fmla="*/ 1 w 192"/>
              <a:gd name="T1" fmla="*/ 190 h 280"/>
              <a:gd name="T2" fmla="*/ 157 w 192"/>
              <a:gd name="T3" fmla="*/ 280 h 280"/>
              <a:gd name="T4" fmla="*/ 192 w 192"/>
              <a:gd name="T5" fmla="*/ 140 h 280"/>
              <a:gd name="T6" fmla="*/ 157 w 192"/>
              <a:gd name="T7" fmla="*/ 0 h 280"/>
              <a:gd name="T8" fmla="*/ 0 w 192"/>
              <a:gd name="T9" fmla="*/ 90 h 280"/>
              <a:gd name="T10" fmla="*/ 8 w 192"/>
              <a:gd name="T11" fmla="*/ 111 h 280"/>
              <a:gd name="T12" fmla="*/ 1 w 192"/>
              <a:gd name="T13" fmla="*/ 19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" h="280">
                <a:moveTo>
                  <a:pt x="1" y="190"/>
                </a:moveTo>
                <a:cubicBezTo>
                  <a:pt x="157" y="280"/>
                  <a:pt x="157" y="280"/>
                  <a:pt x="157" y="280"/>
                </a:cubicBezTo>
                <a:cubicBezTo>
                  <a:pt x="179" y="239"/>
                  <a:pt x="192" y="191"/>
                  <a:pt x="192" y="140"/>
                </a:cubicBezTo>
                <a:cubicBezTo>
                  <a:pt x="192" y="89"/>
                  <a:pt x="179" y="41"/>
                  <a:pt x="157" y="0"/>
                </a:cubicBezTo>
                <a:cubicBezTo>
                  <a:pt x="0" y="90"/>
                  <a:pt x="0" y="90"/>
                  <a:pt x="0" y="90"/>
                </a:cubicBezTo>
                <a:cubicBezTo>
                  <a:pt x="4" y="97"/>
                  <a:pt x="6" y="104"/>
                  <a:pt x="8" y="111"/>
                </a:cubicBezTo>
                <a:cubicBezTo>
                  <a:pt x="16" y="138"/>
                  <a:pt x="13" y="165"/>
                  <a:pt x="1" y="19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gray">
          <a:xfrm>
            <a:off x="2946629" y="2234803"/>
            <a:ext cx="1058570" cy="1544362"/>
          </a:xfrm>
          <a:custGeom>
            <a:avLst/>
            <a:gdLst>
              <a:gd name="T0" fmla="*/ 192 w 192"/>
              <a:gd name="T1" fmla="*/ 90 h 280"/>
              <a:gd name="T2" fmla="*/ 35 w 192"/>
              <a:gd name="T3" fmla="*/ 0 h 280"/>
              <a:gd name="T4" fmla="*/ 0 w 192"/>
              <a:gd name="T5" fmla="*/ 140 h 280"/>
              <a:gd name="T6" fmla="*/ 35 w 192"/>
              <a:gd name="T7" fmla="*/ 280 h 280"/>
              <a:gd name="T8" fmla="*/ 191 w 192"/>
              <a:gd name="T9" fmla="*/ 190 h 280"/>
              <a:gd name="T10" fmla="*/ 192 w 192"/>
              <a:gd name="T11" fmla="*/ 9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" h="280">
                <a:moveTo>
                  <a:pt x="192" y="90"/>
                </a:moveTo>
                <a:cubicBezTo>
                  <a:pt x="35" y="0"/>
                  <a:pt x="35" y="0"/>
                  <a:pt x="35" y="0"/>
                </a:cubicBezTo>
                <a:cubicBezTo>
                  <a:pt x="13" y="41"/>
                  <a:pt x="0" y="89"/>
                  <a:pt x="0" y="140"/>
                </a:cubicBezTo>
                <a:cubicBezTo>
                  <a:pt x="0" y="191"/>
                  <a:pt x="12" y="239"/>
                  <a:pt x="35" y="280"/>
                </a:cubicBezTo>
                <a:cubicBezTo>
                  <a:pt x="191" y="190"/>
                  <a:pt x="191" y="190"/>
                  <a:pt x="191" y="190"/>
                </a:cubicBezTo>
                <a:cubicBezTo>
                  <a:pt x="176" y="159"/>
                  <a:pt x="175" y="122"/>
                  <a:pt x="192" y="9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gray">
          <a:xfrm>
            <a:off x="4604743" y="3346904"/>
            <a:ext cx="1343621" cy="1276708"/>
          </a:xfrm>
          <a:custGeom>
            <a:avLst/>
            <a:gdLst>
              <a:gd name="T0" fmla="*/ 22 w 243"/>
              <a:gd name="T1" fmla="*/ 47 h 231"/>
              <a:gd name="T2" fmla="*/ 0 w 243"/>
              <a:gd name="T3" fmla="*/ 51 h 231"/>
              <a:gd name="T4" fmla="*/ 0 w 243"/>
              <a:gd name="T5" fmla="*/ 231 h 231"/>
              <a:gd name="T6" fmla="*/ 243 w 243"/>
              <a:gd name="T7" fmla="*/ 91 h 231"/>
              <a:gd name="T8" fmla="*/ 86 w 243"/>
              <a:gd name="T9" fmla="*/ 0 h 231"/>
              <a:gd name="T10" fmla="*/ 22 w 243"/>
              <a:gd name="T11" fmla="*/ 4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231">
                <a:moveTo>
                  <a:pt x="22" y="47"/>
                </a:moveTo>
                <a:cubicBezTo>
                  <a:pt x="14" y="49"/>
                  <a:pt x="7" y="50"/>
                  <a:pt x="0" y="51"/>
                </a:cubicBezTo>
                <a:cubicBezTo>
                  <a:pt x="0" y="231"/>
                  <a:pt x="0" y="231"/>
                  <a:pt x="0" y="231"/>
                </a:cubicBezTo>
                <a:cubicBezTo>
                  <a:pt x="103" y="228"/>
                  <a:pt x="192" y="173"/>
                  <a:pt x="243" y="91"/>
                </a:cubicBezTo>
                <a:cubicBezTo>
                  <a:pt x="86" y="0"/>
                  <a:pt x="86" y="0"/>
                  <a:pt x="86" y="0"/>
                </a:cubicBezTo>
                <a:cubicBezTo>
                  <a:pt x="71" y="23"/>
                  <a:pt x="49" y="40"/>
                  <a:pt x="22" y="4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 bwMode="gray">
          <a:xfrm>
            <a:off x="251520" y="44624"/>
            <a:ext cx="8892480" cy="949325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Эстрадиола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валерат</a:t>
            </a:r>
            <a:r>
              <a:rPr lang="ru-RU" sz="2800" b="1" dirty="0" smtClean="0"/>
              <a:t> в сочетании с </a:t>
            </a:r>
            <a:r>
              <a:rPr lang="ru-RU" sz="2800" b="1" dirty="0" err="1" smtClean="0"/>
              <a:t>диеногестом</a:t>
            </a:r>
            <a:r>
              <a:rPr lang="ru-RU" sz="2800" b="1" dirty="0" smtClean="0"/>
              <a:t> отвечает потребностям женщин в переходном периоде</a:t>
            </a:r>
            <a:endParaRPr lang="en-GB" sz="2800" b="1" dirty="0">
              <a:effectLst/>
            </a:endParaRPr>
          </a:p>
        </p:txBody>
      </p:sp>
      <p:grpSp>
        <p:nvGrpSpPr>
          <p:cNvPr id="11" name="Gruppieren 10"/>
          <p:cNvGrpSpPr/>
          <p:nvPr/>
        </p:nvGrpSpPr>
        <p:grpSpPr bwMode="gray">
          <a:xfrm>
            <a:off x="3698023" y="2142679"/>
            <a:ext cx="1728611" cy="1728611"/>
            <a:chOff x="3701090" y="2739048"/>
            <a:chExt cx="1728611" cy="1728611"/>
          </a:xfrm>
        </p:grpSpPr>
        <p:sp>
          <p:nvSpPr>
            <p:cNvPr id="88" name="Ellipse 87"/>
            <p:cNvSpPr/>
            <p:nvPr/>
          </p:nvSpPr>
          <p:spPr bwMode="gray">
            <a:xfrm>
              <a:off x="3701090" y="2739048"/>
              <a:ext cx="1728611" cy="1728611"/>
            </a:xfrm>
            <a:prstGeom prst="ellipse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mtClean="0"/>
            </a:p>
          </p:txBody>
        </p:sp>
        <p:sp>
          <p:nvSpPr>
            <p:cNvPr id="87" name="Oval 44"/>
            <p:cNvSpPr>
              <a:spLocks noChangeArrowheads="1"/>
            </p:cNvSpPr>
            <p:nvPr/>
          </p:nvSpPr>
          <p:spPr bwMode="gray">
            <a:xfrm>
              <a:off x="3794954" y="2836264"/>
              <a:ext cx="1540882" cy="153418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>
                <a:spcBef>
                  <a:spcPts val="300"/>
                </a:spcBef>
                <a:spcAft>
                  <a:spcPts val="600"/>
                </a:spcAft>
              </a:pPr>
              <a:r>
                <a:rPr lang="ru-RU" sz="2000" b="1" dirty="0" smtClean="0">
                  <a:solidFill>
                    <a:srgbClr val="FFFFFF"/>
                  </a:solidFill>
                </a:rPr>
                <a:t>Е2В/ДНГ</a:t>
              </a:r>
              <a:endParaRPr lang="en-GB" sz="2000" b="1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68584"/>
              </p:ext>
            </p:extLst>
          </p:nvPr>
        </p:nvGraphicFramePr>
        <p:xfrm>
          <a:off x="6334178" y="1030291"/>
          <a:ext cx="2343095" cy="139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095"/>
              </a:tblGrid>
              <a:tr h="301625">
                <a:tc>
                  <a:txBody>
                    <a:bodyPr/>
                    <a:lstStyle/>
                    <a:p>
                      <a:r>
                        <a:rPr lang="ru-RU" sz="1600" b="1" noProof="0" dirty="0" smtClean="0">
                          <a:solidFill>
                            <a:schemeClr val="tx1"/>
                          </a:solidFill>
                        </a:rPr>
                        <a:t>Купирование</a:t>
                      </a:r>
                      <a:r>
                        <a:rPr lang="ru-RU" sz="1600" b="1" baseline="0" noProof="0" dirty="0" smtClean="0">
                          <a:solidFill>
                            <a:schemeClr val="tx1"/>
                          </a:solidFill>
                        </a:rPr>
                        <a:t> дисменореи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/>
                        <a:t>Е2И/ДНГ продемонстрировала сходную эффективность с ЭЭ/ЛНГ с режимом 21/7 в уменьшении симптомов боли, связанной с менструацией</a:t>
                      </a:r>
                      <a:r>
                        <a:rPr lang="ru-RU" sz="1200" baseline="30000" noProof="0" dirty="0" smtClean="0"/>
                        <a:t>3</a:t>
                      </a:r>
                      <a:endParaRPr lang="en-GB" sz="1200" baseline="30000" noProof="0" dirty="0" smtClean="0"/>
                    </a:p>
                  </a:txBody>
                  <a:tcPr marL="0" marR="0" marT="72000" marB="108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06656"/>
              </p:ext>
            </p:extLst>
          </p:nvPr>
        </p:nvGraphicFramePr>
        <p:xfrm>
          <a:off x="6334178" y="2783696"/>
          <a:ext cx="2414284" cy="1144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284"/>
              </a:tblGrid>
              <a:tr h="301625">
                <a:tc>
                  <a:txBody>
                    <a:bodyPr/>
                    <a:lstStyle/>
                    <a:p>
                      <a:r>
                        <a:rPr lang="ru-RU" sz="1600" b="1" baseline="0" noProof="0" dirty="0" smtClean="0">
                          <a:solidFill>
                            <a:schemeClr val="tx1"/>
                          </a:solidFill>
                        </a:rPr>
                        <a:t>Эпителий влагалища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/>
                        <a:t>Позитивное влияние на состояние эпителия и биоценоза влагалища</a:t>
                      </a:r>
                      <a:r>
                        <a:rPr lang="ru-RU" sz="1200" baseline="30000" noProof="0" dirty="0" smtClean="0"/>
                        <a:t>5,6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</a:txBody>
                  <a:tcPr marL="0" marR="0" marT="72000" marB="108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Tabel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31795"/>
              </p:ext>
            </p:extLst>
          </p:nvPr>
        </p:nvGraphicFramePr>
        <p:xfrm>
          <a:off x="6334178" y="4537101"/>
          <a:ext cx="2414286" cy="84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286"/>
              </a:tblGrid>
              <a:tr h="301625">
                <a:tc>
                  <a:txBody>
                    <a:bodyPr/>
                    <a:lstStyle/>
                    <a:p>
                      <a:r>
                        <a:rPr lang="ru-RU" sz="1600" b="1" noProof="0" dirty="0" smtClean="0">
                          <a:solidFill>
                            <a:schemeClr val="tx1"/>
                          </a:solidFill>
                        </a:rPr>
                        <a:t>Сексуальная</a:t>
                      </a:r>
                      <a:r>
                        <a:rPr lang="ru-RU" sz="1600" b="1" baseline="0" noProof="0" dirty="0" smtClean="0">
                          <a:solidFill>
                            <a:schemeClr val="tx1"/>
                          </a:solidFill>
                        </a:rPr>
                        <a:t> функция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/>
                        <a:t>Улучшение</a:t>
                      </a:r>
                      <a:r>
                        <a:rPr lang="ru-RU" sz="1200" baseline="0" noProof="0" dirty="0" smtClean="0"/>
                        <a:t> либидо и удовлетворенности</a:t>
                      </a:r>
                      <a:r>
                        <a:rPr lang="ru-RU" sz="1200" baseline="30000" noProof="0" dirty="0" smtClean="0"/>
                        <a:t>9</a:t>
                      </a:r>
                    </a:p>
                  </a:txBody>
                  <a:tcPr marL="0" marR="0" marT="72000" marB="108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" name="Line 69"/>
          <p:cNvSpPr>
            <a:spLocks noChangeShapeType="1"/>
          </p:cNvSpPr>
          <p:nvPr/>
        </p:nvSpPr>
        <p:spPr bwMode="gray">
          <a:xfrm flipH="1">
            <a:off x="5741296" y="3085310"/>
            <a:ext cx="592882" cy="205581"/>
          </a:xfrm>
          <a:prstGeom prst="line">
            <a:avLst/>
          </a:prstGeom>
          <a:ln w="9525">
            <a:solidFill>
              <a:schemeClr val="accent1"/>
            </a:solidFill>
            <a:headEnd type="none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69"/>
          <p:cNvSpPr>
            <a:spLocks noChangeShapeType="1"/>
          </p:cNvSpPr>
          <p:nvPr/>
        </p:nvSpPr>
        <p:spPr bwMode="gray">
          <a:xfrm flipH="1">
            <a:off x="5423422" y="1329370"/>
            <a:ext cx="910756" cy="522383"/>
          </a:xfrm>
          <a:prstGeom prst="line">
            <a:avLst/>
          </a:prstGeom>
          <a:ln w="9525">
            <a:solidFill>
              <a:schemeClr val="accent1"/>
            </a:solidFill>
            <a:headEnd type="none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gray">
          <a:xfrm flipH="1" flipV="1">
            <a:off x="5332768" y="4042672"/>
            <a:ext cx="1001409" cy="794443"/>
          </a:xfrm>
          <a:prstGeom prst="line">
            <a:avLst/>
          </a:prstGeom>
          <a:ln w="9525">
            <a:solidFill>
              <a:schemeClr val="accent1"/>
            </a:solidFill>
            <a:headEnd type="none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34539"/>
              </p:ext>
            </p:extLst>
          </p:nvPr>
        </p:nvGraphicFramePr>
        <p:xfrm>
          <a:off x="471486" y="1030291"/>
          <a:ext cx="2343095" cy="157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095"/>
              </a:tblGrid>
              <a:tr h="301625">
                <a:tc>
                  <a:txBody>
                    <a:bodyPr/>
                    <a:lstStyle/>
                    <a:p>
                      <a:r>
                        <a:rPr lang="ru-RU" sz="1600" b="1" noProof="0" dirty="0" smtClean="0">
                          <a:solidFill>
                            <a:schemeClr val="tx1"/>
                          </a:solidFill>
                        </a:rPr>
                        <a:t>Купирование ОМК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noProof="0" dirty="0" smtClean="0"/>
                        <a:t>Е2В/ДНГ способна на 88% снизить объем выделяемой крови в сравнении с плацебо</a:t>
                      </a:r>
                      <a:r>
                        <a:rPr lang="ru-RU" sz="1200" baseline="30000" noProof="0" dirty="0" smtClean="0"/>
                        <a:t>1</a:t>
                      </a:r>
                      <a:r>
                        <a:rPr lang="ru-RU" sz="1200" baseline="0" noProof="0" dirty="0" smtClean="0"/>
                        <a:t>, кровотечения отмены более короткие и скудные, чем на ЭЭ/ЛНГ</a:t>
                      </a:r>
                      <a:r>
                        <a:rPr lang="ru-RU" sz="1200" baseline="30000" noProof="0" dirty="0" smtClean="0"/>
                        <a:t>2</a:t>
                      </a:r>
                      <a:r>
                        <a:rPr lang="ru-RU" sz="1200" baseline="0" noProof="0" dirty="0" smtClean="0"/>
                        <a:t> </a:t>
                      </a:r>
                      <a:endParaRPr lang="en-GB" sz="1200" noProof="0" dirty="0" smtClean="0"/>
                    </a:p>
                  </a:txBody>
                  <a:tcPr marL="0" marR="0" marT="72000" marB="108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066697"/>
              </p:ext>
            </p:extLst>
          </p:nvPr>
        </p:nvGraphicFramePr>
        <p:xfrm>
          <a:off x="471486" y="2783696"/>
          <a:ext cx="2343095" cy="103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095"/>
              </a:tblGrid>
              <a:tr h="301625">
                <a:tc>
                  <a:txBody>
                    <a:bodyPr/>
                    <a:lstStyle/>
                    <a:p>
                      <a:r>
                        <a:rPr lang="ru-RU" sz="1600" b="1" noProof="0" dirty="0" smtClean="0">
                          <a:solidFill>
                            <a:schemeClr val="tx1"/>
                          </a:solidFill>
                        </a:rPr>
                        <a:t>Влияние</a:t>
                      </a:r>
                      <a:r>
                        <a:rPr lang="ru-RU" sz="1600" b="1" baseline="0" noProof="0" dirty="0" smtClean="0">
                          <a:solidFill>
                            <a:schemeClr val="tx1"/>
                          </a:solidFill>
                        </a:rPr>
                        <a:t> на метаболизм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noProof="0" dirty="0" smtClean="0"/>
                        <a:t>Минимальное влияние на метаболизм и гемостаз по сравнению ЭЭ-содержащими КОК</a:t>
                      </a:r>
                      <a:r>
                        <a:rPr lang="ru-RU" sz="1200" baseline="30000" noProof="0" dirty="0" smtClean="0"/>
                        <a:t>7,8</a:t>
                      </a:r>
                    </a:p>
                  </a:txBody>
                  <a:tcPr marL="0" marR="0" marT="72000" marB="108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" name="Tabel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51409"/>
              </p:ext>
            </p:extLst>
          </p:nvPr>
        </p:nvGraphicFramePr>
        <p:xfrm>
          <a:off x="471486" y="4537101"/>
          <a:ext cx="2343095" cy="84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095"/>
              </a:tblGrid>
              <a:tr h="301625">
                <a:tc>
                  <a:txBody>
                    <a:bodyPr/>
                    <a:lstStyle/>
                    <a:p>
                      <a:r>
                        <a:rPr lang="ru-RU" sz="1600" b="1" noProof="0" dirty="0" smtClean="0">
                          <a:solidFill>
                            <a:schemeClr val="tx1"/>
                          </a:solidFill>
                        </a:rPr>
                        <a:t>Отличная переносимость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/>
                        <a:t>Эмоциональное и физическое благополучие</a:t>
                      </a:r>
                      <a:r>
                        <a:rPr lang="ru-RU" sz="1200" baseline="30000" noProof="0" dirty="0" smtClean="0"/>
                        <a:t>4 </a:t>
                      </a:r>
                      <a:endParaRPr lang="en-GB" sz="1200" baseline="30000" noProof="0" dirty="0" smtClean="0"/>
                    </a:p>
                  </a:txBody>
                  <a:tcPr marL="0" marR="0" marT="72000" marB="108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" name="Line 69"/>
          <p:cNvSpPr>
            <a:spLocks noChangeShapeType="1"/>
          </p:cNvSpPr>
          <p:nvPr/>
        </p:nvSpPr>
        <p:spPr bwMode="gray">
          <a:xfrm>
            <a:off x="2814581" y="1329370"/>
            <a:ext cx="977306" cy="522383"/>
          </a:xfrm>
          <a:prstGeom prst="line">
            <a:avLst/>
          </a:prstGeom>
          <a:ln w="9525">
            <a:solidFill>
              <a:schemeClr val="accent1"/>
            </a:solidFill>
            <a:headEnd type="none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gray">
          <a:xfrm flipV="1">
            <a:off x="2814579" y="4042671"/>
            <a:ext cx="977307" cy="794442"/>
          </a:xfrm>
          <a:prstGeom prst="line">
            <a:avLst/>
          </a:prstGeom>
          <a:ln w="9525">
            <a:solidFill>
              <a:schemeClr val="accent1"/>
            </a:solidFill>
            <a:headEnd type="none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gray">
          <a:xfrm>
            <a:off x="2814579" y="3085310"/>
            <a:ext cx="478951" cy="205581"/>
          </a:xfrm>
          <a:prstGeom prst="line">
            <a:avLst/>
          </a:prstGeom>
          <a:ln w="9525">
            <a:solidFill>
              <a:schemeClr val="accent1"/>
            </a:solidFill>
            <a:headEnd type="none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Прямоугольник 11"/>
          <p:cNvSpPr/>
          <p:nvPr/>
        </p:nvSpPr>
        <p:spPr>
          <a:xfrm>
            <a:off x="-27929" y="5445224"/>
            <a:ext cx="91805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1.</a:t>
            </a:r>
            <a:r>
              <a:rPr lang="en-US" sz="800" dirty="0" smtClean="0"/>
              <a:t>Fraser et al. An oral contraceptive comprising estradiol </a:t>
            </a:r>
            <a:r>
              <a:rPr lang="en-US" sz="800" dirty="0" err="1" smtClean="0"/>
              <a:t>valerate</a:t>
            </a:r>
            <a:r>
              <a:rPr lang="en-US" sz="800" dirty="0" smtClean="0"/>
              <a:t>/</a:t>
            </a:r>
            <a:r>
              <a:rPr lang="en-US" sz="800" dirty="0" err="1" smtClean="0"/>
              <a:t>dienogest</a:t>
            </a:r>
            <a:r>
              <a:rPr lang="en-US" sz="800" dirty="0" smtClean="0"/>
              <a:t> is effective for the treatment of heavy and/or prolonged menstrual bleeding without organic pathology: a pooled analysis. Abstract accepted and to be presented as a poster presentation at the 13th World Congress on Controversies in Obstetrics, Gynecology &amp; Infertility 2010 (COGI 2010)</a:t>
            </a:r>
            <a:endParaRPr lang="ru-RU" sz="800" dirty="0" smtClean="0"/>
          </a:p>
          <a:p>
            <a:r>
              <a:rPr lang="ru-RU" sz="800" dirty="0" smtClean="0"/>
              <a:t>2.</a:t>
            </a:r>
            <a:r>
              <a:rPr lang="en-US" sz="800" dirty="0" smtClean="0"/>
              <a:t> </a:t>
            </a:r>
            <a:r>
              <a:rPr lang="en-US" sz="800" dirty="0" err="1" smtClean="0"/>
              <a:t>Ahrendt</a:t>
            </a:r>
            <a:r>
              <a:rPr lang="en-US" sz="800" dirty="0" smtClean="0"/>
              <a:t> H-J, </a:t>
            </a:r>
            <a:r>
              <a:rPr lang="en-US" sz="800" dirty="0" err="1" smtClean="0"/>
              <a:t>Makalova</a:t>
            </a:r>
            <a:r>
              <a:rPr lang="en-US" sz="800" dirty="0" smtClean="0"/>
              <a:t> D, Parke S, </a:t>
            </a:r>
            <a:r>
              <a:rPr lang="en-US" sz="800" dirty="0" err="1" smtClean="0"/>
              <a:t>Mellinger</a:t>
            </a:r>
            <a:r>
              <a:rPr lang="en-US" sz="800" dirty="0" smtClean="0"/>
              <a:t> U, Mansour D. Bleeding pattern and cycle control with an estradiol-based oral contraceptive: a seven-cycle, randomized comparative trial of estradiol </a:t>
            </a:r>
            <a:r>
              <a:rPr lang="en-US" sz="800" dirty="0" err="1" smtClean="0"/>
              <a:t>valerate</a:t>
            </a:r>
            <a:r>
              <a:rPr lang="en-US" sz="800" dirty="0" smtClean="0"/>
              <a:t>/</a:t>
            </a:r>
            <a:r>
              <a:rPr lang="en-US" sz="800" dirty="0" err="1" smtClean="0"/>
              <a:t>dienogest</a:t>
            </a:r>
            <a:r>
              <a:rPr lang="en-US" sz="800" dirty="0" smtClean="0"/>
              <a:t> and </a:t>
            </a:r>
            <a:r>
              <a:rPr lang="en-US" sz="800" dirty="0" err="1" smtClean="0"/>
              <a:t>ethinylestradiol</a:t>
            </a:r>
            <a:r>
              <a:rPr lang="en-US" sz="800" dirty="0" smtClean="0"/>
              <a:t>/</a:t>
            </a:r>
            <a:r>
              <a:rPr lang="en-US" sz="800" dirty="0" err="1" smtClean="0"/>
              <a:t>levonorgestrel</a:t>
            </a:r>
            <a:r>
              <a:rPr lang="en-US" sz="800" dirty="0" smtClean="0"/>
              <a:t>. Contraception 2009; 80(5): 436–44.</a:t>
            </a:r>
            <a:endParaRPr lang="ru-RU" sz="800" dirty="0" smtClean="0"/>
          </a:p>
          <a:p>
            <a:r>
              <a:rPr lang="ru-RU" sz="800" dirty="0" smtClean="0"/>
              <a:t>3. </a:t>
            </a:r>
            <a:r>
              <a:rPr lang="en-US" sz="800" dirty="0" err="1" smtClean="0"/>
              <a:t>Felice</a:t>
            </a:r>
            <a:r>
              <a:rPr lang="en-US" sz="800" dirty="0" smtClean="0"/>
              <a:t> </a:t>
            </a:r>
            <a:r>
              <a:rPr lang="en-US" sz="800" dirty="0" err="1" smtClean="0"/>
              <a:t>Petraglia</a:t>
            </a:r>
            <a:r>
              <a:rPr lang="en-US" sz="800" dirty="0" smtClean="0"/>
              <a:t>, Susanne Parke, Marco </a:t>
            </a:r>
            <a:r>
              <a:rPr lang="en-US" sz="800" dirty="0" err="1" smtClean="0"/>
              <a:t>Serrani</a:t>
            </a:r>
            <a:r>
              <a:rPr lang="en-US" sz="800" dirty="0" smtClean="0"/>
              <a:t>, Uwe </a:t>
            </a:r>
            <a:r>
              <a:rPr lang="en-US" sz="800" dirty="0" err="1" smtClean="0"/>
              <a:t>Mellinger</a:t>
            </a:r>
            <a:r>
              <a:rPr lang="en-US" sz="800" dirty="0" smtClean="0"/>
              <a:t>, Thomas </a:t>
            </a:r>
            <a:r>
              <a:rPr lang="en-US" sz="800" dirty="0" err="1" smtClean="0"/>
              <a:t>Römer</a:t>
            </a:r>
            <a:r>
              <a:rPr lang="en-US" sz="800" dirty="0" smtClean="0"/>
              <a:t> </a:t>
            </a:r>
            <a:r>
              <a:rPr lang="en-US" sz="800" dirty="0" err="1" smtClean="0"/>
              <a:t>Int</a:t>
            </a:r>
            <a:r>
              <a:rPr lang="en-US" sz="800" dirty="0" smtClean="0"/>
              <a:t> J </a:t>
            </a:r>
            <a:r>
              <a:rPr lang="en-US" sz="800" dirty="0" err="1" smtClean="0"/>
              <a:t>Gynaecol</a:t>
            </a:r>
            <a:r>
              <a:rPr lang="en-US" sz="800" dirty="0" smtClean="0"/>
              <a:t> </a:t>
            </a:r>
            <a:r>
              <a:rPr lang="en-US" sz="800" dirty="0" err="1" smtClean="0"/>
              <a:t>Obstet</a:t>
            </a:r>
            <a:r>
              <a:rPr lang="en-US" sz="800" dirty="0" smtClean="0"/>
              <a:t> 2014; </a:t>
            </a:r>
            <a:r>
              <a:rPr lang="en-US" sz="800" dirty="0" err="1" smtClean="0"/>
              <a:t>Epub</a:t>
            </a:r>
            <a:r>
              <a:rPr lang="en-US" sz="800" dirty="0" smtClean="0"/>
              <a:t> ahead of print</a:t>
            </a:r>
          </a:p>
          <a:p>
            <a:r>
              <a:rPr lang="ru-RU" sz="800" dirty="0" smtClean="0"/>
              <a:t>4.</a:t>
            </a:r>
            <a:r>
              <a:rPr lang="en-US" sz="800" dirty="0" smtClean="0"/>
              <a:t> F. De Seta et al. </a:t>
            </a:r>
            <a:r>
              <a:rPr lang="en-US" sz="800" dirty="0" err="1" smtClean="0"/>
              <a:t>Gynecol</a:t>
            </a:r>
            <a:r>
              <a:rPr lang="en-US" sz="800" dirty="0" smtClean="0"/>
              <a:t> </a:t>
            </a:r>
            <a:r>
              <a:rPr lang="en-US" sz="800" dirty="0" err="1" smtClean="0"/>
              <a:t>Endocrinol</a:t>
            </a:r>
            <a:r>
              <a:rPr lang="en-US" sz="800" dirty="0" smtClean="0"/>
              <a:t>, 2014, Early Online: 1–6</a:t>
            </a:r>
            <a:endParaRPr lang="ru-RU" sz="800" dirty="0" smtClean="0"/>
          </a:p>
          <a:p>
            <a:r>
              <a:rPr lang="ru-RU" sz="800" dirty="0" smtClean="0"/>
              <a:t>5. </a:t>
            </a:r>
            <a:r>
              <a:rPr lang="en-US" sz="800" dirty="0" smtClean="0"/>
              <a:t>AIDS 2004, 18:1637–1643 </a:t>
            </a:r>
            <a:endParaRPr lang="ru-RU" sz="800" dirty="0" smtClean="0"/>
          </a:p>
          <a:p>
            <a:r>
              <a:rPr lang="ru-RU" sz="800" dirty="0" smtClean="0"/>
              <a:t>6.</a:t>
            </a:r>
            <a:r>
              <a:rPr lang="en-US" sz="800" dirty="0" smtClean="0"/>
              <a:t> Francesco De Seta et al. Effects of </a:t>
            </a:r>
            <a:r>
              <a:rPr lang="en-US" sz="800" dirty="0" err="1" smtClean="0"/>
              <a:t>estroprogestins</a:t>
            </a:r>
            <a:r>
              <a:rPr lang="en-US" sz="800" dirty="0" smtClean="0"/>
              <a:t> containing natural estrogen on vaginal flora, </a:t>
            </a:r>
            <a:r>
              <a:rPr lang="en-US" sz="800" dirty="0" err="1" smtClean="0"/>
              <a:t>Gynecol</a:t>
            </a:r>
            <a:r>
              <a:rPr lang="en-US" sz="800" dirty="0" smtClean="0"/>
              <a:t> </a:t>
            </a:r>
            <a:r>
              <a:rPr lang="en-US" sz="800" dirty="0" err="1" smtClean="0"/>
              <a:t>Endocrinol</a:t>
            </a:r>
            <a:r>
              <a:rPr lang="ru-RU" sz="800" dirty="0" smtClean="0"/>
              <a:t> </a:t>
            </a:r>
            <a:r>
              <a:rPr lang="en-US" sz="800" dirty="0" smtClean="0"/>
              <a:t>2014,</a:t>
            </a:r>
            <a:endParaRPr lang="ru-RU" sz="800" dirty="0" smtClean="0"/>
          </a:p>
          <a:p>
            <a:r>
              <a:rPr lang="ru-RU" sz="800" dirty="0" smtClean="0"/>
              <a:t>7.</a:t>
            </a:r>
            <a:r>
              <a:rPr lang="en-US" sz="800" dirty="0" smtClean="0"/>
              <a:t> Parke et al. </a:t>
            </a:r>
            <a:r>
              <a:rPr lang="en-US" sz="800" dirty="0" err="1" smtClean="0"/>
              <a:t>Obstet</a:t>
            </a:r>
            <a:r>
              <a:rPr lang="en-US" sz="800" dirty="0" smtClean="0"/>
              <a:t> </a:t>
            </a:r>
            <a:r>
              <a:rPr lang="en-US" sz="800" dirty="0" err="1" smtClean="0"/>
              <a:t>Gynecol</a:t>
            </a:r>
            <a:r>
              <a:rPr lang="en-US" sz="800" dirty="0" smtClean="0"/>
              <a:t> 2008;111(4 Suppl.):12–13S (abstract plus poster presentation)</a:t>
            </a:r>
          </a:p>
          <a:p>
            <a:r>
              <a:rPr lang="ru-RU" sz="800" dirty="0"/>
              <a:t>8</a:t>
            </a:r>
            <a:r>
              <a:rPr lang="en-US" sz="800" dirty="0" smtClean="0"/>
              <a:t>. W. </a:t>
            </a:r>
            <a:r>
              <a:rPr lang="en-US" sz="800" dirty="0" err="1" smtClean="0"/>
              <a:t>Junge</a:t>
            </a:r>
            <a:r>
              <a:rPr lang="en-US" sz="800" dirty="0" smtClean="0"/>
              <a:t> et al. </a:t>
            </a:r>
            <a:r>
              <a:rPr lang="en-US" sz="800" dirty="0" err="1" smtClean="0"/>
              <a:t>Clin</a:t>
            </a:r>
            <a:r>
              <a:rPr lang="en-US" sz="800" dirty="0" smtClean="0"/>
              <a:t> Drug </a:t>
            </a:r>
            <a:r>
              <a:rPr lang="en-US" sz="800" dirty="0" err="1" smtClean="0"/>
              <a:t>Investig</a:t>
            </a:r>
            <a:r>
              <a:rPr lang="en-US" sz="800" dirty="0" smtClean="0"/>
              <a:t> 2011; 31 (8): 573-584</a:t>
            </a:r>
            <a:endParaRPr lang="ru-RU" sz="800" dirty="0" smtClean="0"/>
          </a:p>
          <a:p>
            <a:r>
              <a:rPr lang="ru-RU" sz="800" dirty="0" smtClean="0"/>
              <a:t>9.</a:t>
            </a:r>
            <a:r>
              <a:rPr lang="en-US" sz="800" dirty="0" smtClean="0"/>
              <a:t> </a:t>
            </a:r>
            <a:r>
              <a:rPr lang="en-US" sz="800" dirty="0" err="1" smtClean="0"/>
              <a:t>Costantino</a:t>
            </a:r>
            <a:r>
              <a:rPr lang="en-US" sz="800" dirty="0" smtClean="0"/>
              <a:t> Di Carlo at al. Effects of estradiol </a:t>
            </a:r>
            <a:r>
              <a:rPr lang="en-US" sz="800" dirty="0" err="1" smtClean="0"/>
              <a:t>valerate</a:t>
            </a:r>
            <a:r>
              <a:rPr lang="en-US" sz="800" dirty="0" smtClean="0"/>
              <a:t> and </a:t>
            </a:r>
            <a:r>
              <a:rPr lang="en-US" sz="800" dirty="0" err="1" smtClean="0"/>
              <a:t>dienogest</a:t>
            </a:r>
            <a:r>
              <a:rPr lang="en-US" sz="800" dirty="0" smtClean="0"/>
              <a:t> on quality of life and sexual function according to age. </a:t>
            </a:r>
            <a:r>
              <a:rPr lang="en-US" sz="800" dirty="0" err="1" smtClean="0"/>
              <a:t>Gynecol</a:t>
            </a:r>
            <a:r>
              <a:rPr lang="en-US" sz="800" dirty="0" smtClean="0"/>
              <a:t> </a:t>
            </a:r>
            <a:r>
              <a:rPr lang="en-US" sz="800" dirty="0" err="1" smtClean="0"/>
              <a:t>Endocrinol</a:t>
            </a:r>
            <a:r>
              <a:rPr lang="en-US" sz="800" dirty="0" smtClean="0"/>
              <a:t>, Early Online: 1–4, 2014 </a:t>
            </a:r>
            <a:r>
              <a:rPr lang="ru-RU" sz="800" dirty="0" smtClean="0"/>
              <a:t> </a:t>
            </a:r>
            <a:endParaRPr lang="en-US" sz="800" dirty="0" smtClean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77216896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37065" y="332656"/>
            <a:ext cx="8686800" cy="881578"/>
          </a:xfrm>
        </p:spPr>
        <p:txBody>
          <a:bodyPr>
            <a:noAutofit/>
          </a:bodyPr>
          <a:lstStyle/>
          <a:p>
            <a:pPr algn="l"/>
            <a:r>
              <a:rPr lang="ru-RU" altLang="en-US" sz="2400" dirty="0" smtClean="0"/>
              <a:t>Объединенные данные из</a:t>
            </a:r>
            <a:r>
              <a:rPr lang="fi-FI" altLang="en-US" sz="2400" dirty="0" smtClean="0"/>
              <a:t> </a:t>
            </a:r>
            <a:r>
              <a:rPr lang="fi-FI" altLang="en-US" sz="2400" dirty="0"/>
              <a:t>5 </a:t>
            </a:r>
            <a:r>
              <a:rPr lang="ru-RU" altLang="en-US" sz="2400" dirty="0" smtClean="0"/>
              <a:t>РКИ показали, что ЛНГ ВМС</a:t>
            </a:r>
            <a:r>
              <a:rPr lang="fi-FI" altLang="en-US" sz="2400" dirty="0" smtClean="0"/>
              <a:t> </a:t>
            </a:r>
            <a:r>
              <a:rPr lang="ru-RU" altLang="en-US" sz="2400" dirty="0" smtClean="0"/>
              <a:t>демонстрирует снижение кровопотери до </a:t>
            </a:r>
            <a:r>
              <a:rPr lang="fi-FI" altLang="en-US" sz="2400" dirty="0" smtClean="0"/>
              <a:t> 96</a:t>
            </a:r>
            <a:r>
              <a:rPr lang="fi-FI" altLang="en-US" sz="2400" dirty="0"/>
              <a:t>% </a:t>
            </a:r>
            <a:r>
              <a:rPr lang="ru-RU" altLang="en-US" sz="2400" dirty="0" smtClean="0"/>
              <a:t>после</a:t>
            </a:r>
            <a:r>
              <a:rPr lang="fi-FI" altLang="en-US" sz="2400" dirty="0" smtClean="0"/>
              <a:t> 5 </a:t>
            </a:r>
            <a:r>
              <a:rPr lang="ru-RU" altLang="en-US" sz="2400" dirty="0" smtClean="0"/>
              <a:t>лет</a:t>
            </a:r>
            <a:r>
              <a:rPr lang="fi-FI" altLang="en-US" sz="2400" baseline="30000" dirty="0" smtClean="0"/>
              <a:t>1</a:t>
            </a:r>
            <a:endParaRPr lang="en-US" altLang="en-US" sz="24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914922" y="1234745"/>
            <a:ext cx="7777386" cy="739646"/>
          </a:xfrm>
        </p:spPr>
        <p:txBody>
          <a:bodyPr anchor="t"/>
          <a:lstStyle/>
          <a:p>
            <a:pPr marL="0" lvl="1" indent="0" algn="ctr">
              <a:buNone/>
            </a:pPr>
            <a:r>
              <a:rPr lang="ru-RU" altLang="en-US" sz="1800" dirty="0" smtClean="0"/>
              <a:t>Среднее снижение</a:t>
            </a:r>
            <a:r>
              <a:rPr lang="fi-FI" altLang="en-US" sz="1800" dirty="0" smtClean="0"/>
              <a:t> </a:t>
            </a:r>
            <a:r>
              <a:rPr lang="fi-FI" altLang="en-US" sz="1800" dirty="0"/>
              <a:t>(%) </a:t>
            </a:r>
            <a:r>
              <a:rPr lang="ru-RU" altLang="en-US" sz="1800" dirty="0" smtClean="0"/>
              <a:t>кровопотери от исходного уровня</a:t>
            </a:r>
            <a:r>
              <a:rPr lang="fi-FI" altLang="en-US" sz="1800" dirty="0" smtClean="0"/>
              <a:t>  </a:t>
            </a:r>
            <a:r>
              <a:rPr lang="ru-RU" altLang="en-US" sz="1800" dirty="0" smtClean="0"/>
              <a:t>в течение 5 лет терапии</a:t>
            </a:r>
            <a:r>
              <a:rPr lang="fi-FI" altLang="en-US" sz="1800" dirty="0" smtClean="0"/>
              <a:t> </a:t>
            </a:r>
            <a:r>
              <a:rPr lang="fi-FI" altLang="en-US" sz="1800" dirty="0"/>
              <a:t>(</a:t>
            </a:r>
            <a:r>
              <a:rPr lang="fi-FI" altLang="en-US" sz="1800" dirty="0" smtClean="0"/>
              <a:t>n=230</a:t>
            </a:r>
            <a:r>
              <a:rPr lang="fi-FI" altLang="en-US" sz="1800" dirty="0">
                <a:solidFill>
                  <a:srgbClr val="595959"/>
                </a:solidFill>
              </a:rPr>
              <a:t>)</a:t>
            </a:r>
          </a:p>
        </p:txBody>
      </p:sp>
      <p:sp>
        <p:nvSpPr>
          <p:cNvPr id="39941" name="Textplatzhalter 7"/>
          <p:cNvSpPr>
            <a:spLocks noGrp="1"/>
          </p:cNvSpPr>
          <p:nvPr>
            <p:ph type="body" sz="quarter" idx="4294967295"/>
          </p:nvPr>
        </p:nvSpPr>
        <p:spPr>
          <a:xfrm>
            <a:off x="190500" y="6307137"/>
            <a:ext cx="5788025" cy="447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da-DK" altLang="en-US" sz="900" dirty="0" smtClean="0">
                <a:solidFill>
                  <a:schemeClr val="tx1"/>
                </a:solidFill>
              </a:rPr>
              <a:t> </a:t>
            </a:r>
            <a:r>
              <a:rPr lang="da-DK" altLang="en-US" sz="900" dirty="0">
                <a:solidFill>
                  <a:schemeClr val="tx1"/>
                </a:solidFill>
              </a:rPr>
              <a:t>Endrikat J, et al. </a:t>
            </a:r>
            <a:r>
              <a:rPr lang="en-GB" sz="900" i="1" dirty="0" smtClean="0">
                <a:solidFill>
                  <a:schemeClr val="tx1"/>
                </a:solidFill>
              </a:rPr>
              <a:t>Arch </a:t>
            </a:r>
            <a:r>
              <a:rPr lang="en-GB" sz="900" i="1" dirty="0">
                <a:solidFill>
                  <a:schemeClr val="tx1"/>
                </a:solidFill>
              </a:rPr>
              <a:t>Gynecol Obstet</a:t>
            </a:r>
            <a:r>
              <a:rPr lang="en-GB" sz="900" dirty="0">
                <a:solidFill>
                  <a:schemeClr val="tx1"/>
                </a:solidFill>
              </a:rPr>
              <a:t>. 2012;285:117–21.</a:t>
            </a:r>
            <a:r>
              <a:rPr lang="da-DK" altLang="en-US" sz="9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97296" y="1974391"/>
            <a:ext cx="7327899" cy="3782642"/>
            <a:chOff x="689049" y="1974391"/>
            <a:chExt cx="6554348" cy="3782642"/>
          </a:xfrm>
        </p:grpSpPr>
        <p:sp>
          <p:nvSpPr>
            <p:cNvPr id="101" name="Rechteck 100"/>
            <p:cNvSpPr/>
            <p:nvPr/>
          </p:nvSpPr>
          <p:spPr>
            <a:xfrm rot="10800000">
              <a:off x="1292421" y="2761085"/>
              <a:ext cx="5900261" cy="270344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1350" dirty="0">
                <a:solidFill>
                  <a:schemeClr val="tx1"/>
                </a:solidFill>
              </a:endParaRPr>
            </a:p>
          </p:txBody>
        </p:sp>
        <p:sp>
          <p:nvSpPr>
            <p:cNvPr id="39946" name="Textfeld 14"/>
            <p:cNvSpPr txBox="1">
              <a:spLocks noChangeArrowheads="1"/>
            </p:cNvSpPr>
            <p:nvPr/>
          </p:nvSpPr>
          <p:spPr bwMode="auto">
            <a:xfrm flipH="1">
              <a:off x="946150" y="5381059"/>
              <a:ext cx="286355" cy="191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cxnSp>
          <p:nvCxnSpPr>
            <p:cNvPr id="17" name="Gerade Verbindung 16"/>
            <p:cNvCxnSpPr/>
            <p:nvPr/>
          </p:nvCxnSpPr>
          <p:spPr>
            <a:xfrm rot="10800000" flipH="1">
              <a:off x="1270397" y="5217567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48" name="Textfeld 17"/>
            <p:cNvSpPr txBox="1">
              <a:spLocks noChangeArrowheads="1"/>
            </p:cNvSpPr>
            <p:nvPr/>
          </p:nvSpPr>
          <p:spPr bwMode="auto">
            <a:xfrm>
              <a:off x="689049" y="5117748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10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9" name="Gerade Verbindung 18"/>
            <p:cNvCxnSpPr/>
            <p:nvPr/>
          </p:nvCxnSpPr>
          <p:spPr>
            <a:xfrm rot="10800000" flipH="1">
              <a:off x="1270397" y="4937901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0" name="Textfeld 19"/>
            <p:cNvSpPr txBox="1">
              <a:spLocks noChangeArrowheads="1"/>
            </p:cNvSpPr>
            <p:nvPr/>
          </p:nvSpPr>
          <p:spPr bwMode="auto">
            <a:xfrm>
              <a:off x="689049" y="4839718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20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>
            <a:xfrm rot="10800000" flipH="1">
              <a:off x="1270397" y="4661505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2" name="Textfeld 21"/>
            <p:cNvSpPr txBox="1">
              <a:spLocks noChangeArrowheads="1"/>
            </p:cNvSpPr>
            <p:nvPr/>
          </p:nvSpPr>
          <p:spPr bwMode="auto">
            <a:xfrm>
              <a:off x="689049" y="4561688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30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3" name="Gerade Verbindung 22"/>
            <p:cNvCxnSpPr/>
            <p:nvPr/>
          </p:nvCxnSpPr>
          <p:spPr>
            <a:xfrm rot="10800000" flipH="1">
              <a:off x="1270397" y="4381840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4" name="Textfeld 23"/>
            <p:cNvSpPr txBox="1">
              <a:spLocks noChangeArrowheads="1"/>
            </p:cNvSpPr>
            <p:nvPr/>
          </p:nvSpPr>
          <p:spPr bwMode="auto">
            <a:xfrm>
              <a:off x="689049" y="4282020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40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5" name="Gerade Verbindung 24"/>
            <p:cNvCxnSpPr/>
            <p:nvPr/>
          </p:nvCxnSpPr>
          <p:spPr>
            <a:xfrm rot="10800000" flipH="1">
              <a:off x="1270397" y="4118528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6" name="Textfeld 25"/>
            <p:cNvSpPr txBox="1">
              <a:spLocks noChangeArrowheads="1"/>
            </p:cNvSpPr>
            <p:nvPr/>
          </p:nvSpPr>
          <p:spPr bwMode="auto">
            <a:xfrm>
              <a:off x="689049" y="4018709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50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7" name="Gerade Verbindung 26"/>
            <p:cNvCxnSpPr/>
            <p:nvPr/>
          </p:nvCxnSpPr>
          <p:spPr>
            <a:xfrm rot="10800000" flipH="1">
              <a:off x="1270397" y="3837226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8" name="Textfeld 27"/>
            <p:cNvSpPr txBox="1">
              <a:spLocks noChangeArrowheads="1"/>
            </p:cNvSpPr>
            <p:nvPr/>
          </p:nvSpPr>
          <p:spPr bwMode="auto">
            <a:xfrm>
              <a:off x="689049" y="3737408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60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>
            <a:xfrm rot="10800000" flipH="1">
              <a:off x="1270397" y="3575550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0" name="Textfeld 29"/>
            <p:cNvSpPr txBox="1">
              <a:spLocks noChangeArrowheads="1"/>
            </p:cNvSpPr>
            <p:nvPr/>
          </p:nvSpPr>
          <p:spPr bwMode="auto">
            <a:xfrm>
              <a:off x="689049" y="3477367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70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31" name="Gerade Verbindung 30"/>
            <p:cNvCxnSpPr/>
            <p:nvPr/>
          </p:nvCxnSpPr>
          <p:spPr>
            <a:xfrm rot="10800000" flipH="1">
              <a:off x="1270397" y="3300790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2" name="Textfeld 31"/>
            <p:cNvSpPr txBox="1">
              <a:spLocks noChangeArrowheads="1"/>
            </p:cNvSpPr>
            <p:nvPr/>
          </p:nvSpPr>
          <p:spPr bwMode="auto">
            <a:xfrm>
              <a:off x="689049" y="3202607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80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>
            <a:xfrm rot="10800000" flipH="1">
              <a:off x="1270397" y="3024395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4" name="Textfeld 33"/>
            <p:cNvSpPr txBox="1">
              <a:spLocks noChangeArrowheads="1"/>
            </p:cNvSpPr>
            <p:nvPr/>
          </p:nvSpPr>
          <p:spPr bwMode="auto">
            <a:xfrm>
              <a:off x="689049" y="2924577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90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>
            <a:xfrm rot="10800000" flipH="1">
              <a:off x="1270397" y="2759449"/>
              <a:ext cx="59400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6" name="Textfeld 35"/>
            <p:cNvSpPr txBox="1">
              <a:spLocks noChangeArrowheads="1"/>
            </p:cNvSpPr>
            <p:nvPr/>
          </p:nvSpPr>
          <p:spPr bwMode="auto">
            <a:xfrm>
              <a:off x="689049" y="2659629"/>
              <a:ext cx="5471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1200" dirty="0" smtClean="0">
                  <a:solidFill>
                    <a:schemeClr val="tx1"/>
                  </a:solidFill>
                  <a:latin typeface="+mn-lt"/>
                </a:rPr>
                <a:t>100</a:t>
              </a:r>
              <a:endParaRPr lang="de-DE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9967" name="Textfeld 36"/>
            <p:cNvSpPr txBox="1">
              <a:spLocks noChangeArrowheads="1"/>
            </p:cNvSpPr>
            <p:nvPr/>
          </p:nvSpPr>
          <p:spPr bwMode="auto">
            <a:xfrm rot="16200000">
              <a:off x="-741437" y="4063064"/>
              <a:ext cx="3176092" cy="19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400" dirty="0" smtClean="0">
                  <a:solidFill>
                    <a:schemeClr val="tx1"/>
                  </a:solidFill>
                  <a:latin typeface="+mn-lt"/>
                </a:rPr>
                <a:t>Изменения от базального уровня</a:t>
              </a:r>
              <a:r>
                <a:rPr lang="de-DE" altLang="en-US" sz="1400" dirty="0" smtClean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de-DE" altLang="en-US" sz="1400" dirty="0">
                  <a:solidFill>
                    <a:schemeClr val="tx1"/>
                  </a:solidFill>
                  <a:latin typeface="+mn-lt"/>
                </a:rPr>
                <a:t>(%)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232505" y="2927901"/>
              <a:ext cx="1033234" cy="2829132"/>
              <a:chOff x="6177160" y="2927901"/>
              <a:chExt cx="1033234" cy="2829132"/>
            </a:xfrm>
          </p:grpSpPr>
          <p:sp>
            <p:nvSpPr>
              <p:cNvPr id="39968" name="Textfeld 39"/>
              <p:cNvSpPr txBox="1">
                <a:spLocks noChangeArrowheads="1"/>
              </p:cNvSpPr>
              <p:nvPr/>
            </p:nvSpPr>
            <p:spPr bwMode="auto">
              <a:xfrm>
                <a:off x="6177160" y="5572367"/>
                <a:ext cx="1015522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1200" dirty="0">
                    <a:solidFill>
                      <a:schemeClr val="tx1"/>
                    </a:solidFill>
                    <a:latin typeface="+mn-lt"/>
                  </a:rPr>
                  <a:t>3 </a:t>
                </a:r>
                <a:r>
                  <a:rPr lang="ru-RU" altLang="en-US" sz="1200" dirty="0" err="1" smtClean="0">
                    <a:solidFill>
                      <a:schemeClr val="tx1"/>
                    </a:solidFill>
                    <a:latin typeface="+mn-lt"/>
                  </a:rPr>
                  <a:t>мес</a:t>
                </a:r>
                <a:endParaRPr lang="de-DE" altLang="en-US" sz="12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6596356" y="2927901"/>
                <a:ext cx="614038" cy="2551342"/>
                <a:chOff x="6596356" y="2927901"/>
                <a:chExt cx="614038" cy="2551342"/>
              </a:xfrm>
            </p:grpSpPr>
            <p:cxnSp>
              <p:nvCxnSpPr>
                <p:cNvPr id="14" name="Gerade Verbindung 13"/>
                <p:cNvCxnSpPr/>
                <p:nvPr/>
              </p:nvCxnSpPr>
              <p:spPr>
                <a:xfrm rot="10800000" flipH="1">
                  <a:off x="7115927" y="5479243"/>
                  <a:ext cx="94467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 Verbindung 53"/>
                <p:cNvCxnSpPr/>
                <p:nvPr/>
              </p:nvCxnSpPr>
              <p:spPr>
                <a:xfrm rot="10800000" flipH="1">
                  <a:off x="6667207" y="2927902"/>
                  <a:ext cx="94467" cy="0"/>
                </a:xfrm>
                <a:prstGeom prst="line">
                  <a:avLst/>
                </a:prstGeom>
                <a:ln w="12700">
                  <a:solidFill>
                    <a:srgbClr val="5A5B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 Verbindung 54"/>
                <p:cNvCxnSpPr/>
                <p:nvPr/>
              </p:nvCxnSpPr>
              <p:spPr>
                <a:xfrm rot="10800000">
                  <a:off x="6714440" y="2927901"/>
                  <a:ext cx="0" cy="816102"/>
                </a:xfrm>
                <a:prstGeom prst="line">
                  <a:avLst/>
                </a:prstGeom>
                <a:ln w="12700">
                  <a:solidFill>
                    <a:srgbClr val="5A5B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 Verbindung 56"/>
                <p:cNvCxnSpPr/>
                <p:nvPr/>
              </p:nvCxnSpPr>
              <p:spPr>
                <a:xfrm rot="10800000" flipH="1">
                  <a:off x="6667207" y="3744004"/>
                  <a:ext cx="94467" cy="0"/>
                </a:xfrm>
                <a:prstGeom prst="line">
                  <a:avLst/>
                </a:prstGeom>
                <a:ln w="12700">
                  <a:solidFill>
                    <a:srgbClr val="5A5B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Rechteck 81"/>
                <p:cNvSpPr/>
                <p:nvPr/>
              </p:nvSpPr>
              <p:spPr>
                <a:xfrm rot="10800000">
                  <a:off x="6596356" y="3156868"/>
                  <a:ext cx="244041" cy="232237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35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2018502" y="2813419"/>
              <a:ext cx="1017491" cy="2943614"/>
              <a:chOff x="5348972" y="2813419"/>
              <a:chExt cx="1017491" cy="2943614"/>
            </a:xfrm>
          </p:grpSpPr>
          <p:sp>
            <p:nvSpPr>
              <p:cNvPr id="39969" name="Textfeld 40"/>
              <p:cNvSpPr txBox="1">
                <a:spLocks noChangeArrowheads="1"/>
              </p:cNvSpPr>
              <p:nvPr/>
            </p:nvSpPr>
            <p:spPr bwMode="auto">
              <a:xfrm>
                <a:off x="5348972" y="5572367"/>
                <a:ext cx="1017491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1200" dirty="0">
                    <a:solidFill>
                      <a:schemeClr val="tx1"/>
                    </a:solidFill>
                    <a:latin typeface="+mn-lt"/>
                  </a:rPr>
                  <a:t>6 </a:t>
                </a:r>
                <a:r>
                  <a:rPr lang="ru-RU" altLang="en-US" sz="1200" dirty="0" err="1" smtClean="0">
                    <a:solidFill>
                      <a:schemeClr val="tx1"/>
                    </a:solidFill>
                    <a:latin typeface="+mn-lt"/>
                  </a:rPr>
                  <a:t>мес</a:t>
                </a:r>
                <a:endParaRPr lang="de-DE" altLang="en-US" sz="12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752056" y="2813419"/>
                <a:ext cx="246008" cy="2665822"/>
                <a:chOff x="5752056" y="2813419"/>
                <a:chExt cx="246008" cy="2665822"/>
              </a:xfrm>
            </p:grpSpPr>
            <p:cxnSp>
              <p:nvCxnSpPr>
                <p:cNvPr id="58" name="Gerade Verbindung 57"/>
                <p:cNvCxnSpPr/>
                <p:nvPr/>
              </p:nvCxnSpPr>
              <p:spPr>
                <a:xfrm rot="10800000" flipH="1">
                  <a:off x="5834716" y="2813419"/>
                  <a:ext cx="94467" cy="0"/>
                </a:xfrm>
                <a:prstGeom prst="line">
                  <a:avLst/>
                </a:prstGeom>
                <a:ln w="12700">
                  <a:solidFill>
                    <a:srgbClr val="5A5B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 Verbindung 58"/>
                <p:cNvCxnSpPr/>
                <p:nvPr/>
              </p:nvCxnSpPr>
              <p:spPr>
                <a:xfrm rot="10800000">
                  <a:off x="5881949" y="2813419"/>
                  <a:ext cx="0" cy="453028"/>
                </a:xfrm>
                <a:prstGeom prst="line">
                  <a:avLst/>
                </a:prstGeom>
                <a:ln w="12700">
                  <a:solidFill>
                    <a:srgbClr val="5A5B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Gerade Verbindung 59"/>
                <p:cNvCxnSpPr/>
                <p:nvPr/>
              </p:nvCxnSpPr>
              <p:spPr>
                <a:xfrm rot="10800000" flipH="1">
                  <a:off x="5834716" y="3266445"/>
                  <a:ext cx="94467" cy="0"/>
                </a:xfrm>
                <a:prstGeom prst="line">
                  <a:avLst/>
                </a:prstGeom>
                <a:ln w="12700">
                  <a:solidFill>
                    <a:srgbClr val="5A5B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Rechteck 82"/>
                <p:cNvSpPr/>
                <p:nvPr/>
              </p:nvSpPr>
              <p:spPr>
                <a:xfrm rot="10800000">
                  <a:off x="5752056" y="2944255"/>
                  <a:ext cx="246008" cy="25349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 sz="135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2935792" y="2783978"/>
              <a:ext cx="1015522" cy="2973055"/>
              <a:chOff x="4520219" y="2783978"/>
              <a:chExt cx="1015522" cy="2973055"/>
            </a:xfrm>
          </p:grpSpPr>
          <p:sp>
            <p:nvSpPr>
              <p:cNvPr id="39970" name="Textfeld 41"/>
              <p:cNvSpPr txBox="1">
                <a:spLocks noChangeArrowheads="1"/>
              </p:cNvSpPr>
              <p:nvPr/>
            </p:nvSpPr>
            <p:spPr bwMode="auto">
              <a:xfrm>
                <a:off x="4520219" y="5572367"/>
                <a:ext cx="1015522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1200" dirty="0">
                    <a:solidFill>
                      <a:schemeClr val="tx1"/>
                    </a:solidFill>
                    <a:latin typeface="+mn-lt"/>
                  </a:rPr>
                  <a:t>1 </a:t>
                </a:r>
                <a:r>
                  <a:rPr lang="ru-RU" altLang="en-US" sz="1200" dirty="0" smtClean="0">
                    <a:solidFill>
                      <a:schemeClr val="tx1"/>
                    </a:solidFill>
                    <a:latin typeface="+mn-lt"/>
                  </a:rPr>
                  <a:t>год</a:t>
                </a:r>
                <a:endParaRPr lang="de-DE" altLang="en-US" sz="12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62" name="Gerade Verbindung 61"/>
              <p:cNvCxnSpPr/>
              <p:nvPr/>
            </p:nvCxnSpPr>
            <p:spPr>
              <a:xfrm rot="10800000" flipH="1">
                <a:off x="4992385" y="2783981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 rot="10800000">
                <a:off x="5039618" y="2783978"/>
                <a:ext cx="0" cy="482466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 rot="10800000" flipH="1">
                <a:off x="4992385" y="3266445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hteck 83"/>
              <p:cNvSpPr/>
              <p:nvPr/>
            </p:nvSpPr>
            <p:spPr>
              <a:xfrm rot="10800000">
                <a:off x="4909725" y="2891920"/>
                <a:ext cx="244041" cy="258732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3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720800" y="2759446"/>
              <a:ext cx="1019458" cy="2997587"/>
              <a:chOff x="3704818" y="2759446"/>
              <a:chExt cx="1019458" cy="2997587"/>
            </a:xfrm>
          </p:grpSpPr>
          <p:sp>
            <p:nvSpPr>
              <p:cNvPr id="39971" name="Textfeld 42"/>
              <p:cNvSpPr txBox="1">
                <a:spLocks noChangeArrowheads="1"/>
              </p:cNvSpPr>
              <p:nvPr/>
            </p:nvSpPr>
            <p:spPr bwMode="auto">
              <a:xfrm>
                <a:off x="3704818" y="5572367"/>
                <a:ext cx="101945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1200" dirty="0" smtClean="0">
                    <a:solidFill>
                      <a:schemeClr val="tx1"/>
                    </a:solidFill>
                    <a:latin typeface="+mn-lt"/>
                  </a:rPr>
                  <a:t>2</a:t>
                </a:r>
                <a:r>
                  <a:rPr lang="ru-RU" altLang="en-US" sz="1200" dirty="0" smtClean="0">
                    <a:solidFill>
                      <a:schemeClr val="tx1"/>
                    </a:solidFill>
                    <a:latin typeface="+mn-lt"/>
                  </a:rPr>
                  <a:t>года</a:t>
                </a:r>
                <a:endParaRPr lang="de-DE" altLang="en-US" sz="12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66" name="Gerade Verbindung 65"/>
              <p:cNvCxnSpPr/>
              <p:nvPr/>
            </p:nvCxnSpPr>
            <p:spPr>
              <a:xfrm rot="10800000" flipH="1">
                <a:off x="4157925" y="2759449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/>
            </p:nvCxnSpPr>
            <p:spPr>
              <a:xfrm rot="10800000">
                <a:off x="4203190" y="2759446"/>
                <a:ext cx="0" cy="349992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/>
              <p:nvPr/>
            </p:nvCxnSpPr>
            <p:spPr>
              <a:xfrm rot="10800000" flipH="1">
                <a:off x="4157925" y="3106169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hteck 84"/>
              <p:cNvSpPr/>
              <p:nvPr/>
            </p:nvSpPr>
            <p:spPr>
              <a:xfrm rot="10800000">
                <a:off x="4079199" y="2834678"/>
                <a:ext cx="246008" cy="264456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3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566539" y="2754540"/>
              <a:ext cx="1019458" cy="3002493"/>
              <a:chOff x="2859619" y="2754540"/>
              <a:chExt cx="1019458" cy="3002493"/>
            </a:xfrm>
          </p:grpSpPr>
          <p:sp>
            <p:nvSpPr>
              <p:cNvPr id="39972" name="Textfeld 43"/>
              <p:cNvSpPr txBox="1">
                <a:spLocks noChangeArrowheads="1"/>
              </p:cNvSpPr>
              <p:nvPr/>
            </p:nvSpPr>
            <p:spPr bwMode="auto">
              <a:xfrm>
                <a:off x="2859619" y="5572367"/>
                <a:ext cx="101945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1200" dirty="0">
                    <a:solidFill>
                      <a:schemeClr val="tx1"/>
                    </a:solidFill>
                    <a:latin typeface="+mn-lt"/>
                  </a:rPr>
                  <a:t>3 </a:t>
                </a:r>
                <a:r>
                  <a:rPr lang="ru-RU" altLang="en-US" sz="1200" dirty="0" smtClean="0">
                    <a:solidFill>
                      <a:schemeClr val="tx1"/>
                    </a:solidFill>
                    <a:latin typeface="+mn-lt"/>
                  </a:rPr>
                  <a:t>года</a:t>
                </a:r>
                <a:endParaRPr lang="de-DE" altLang="en-US" sz="12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70" name="Gerade Verbindung 69"/>
              <p:cNvCxnSpPr/>
              <p:nvPr/>
            </p:nvCxnSpPr>
            <p:spPr>
              <a:xfrm rot="10800000" flipH="1">
                <a:off x="3339210" y="2754541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70"/>
              <p:cNvCxnSpPr/>
              <p:nvPr/>
            </p:nvCxnSpPr>
            <p:spPr>
              <a:xfrm rot="10800000">
                <a:off x="3386444" y="2754540"/>
                <a:ext cx="0" cy="251863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 Verbindung 71"/>
              <p:cNvCxnSpPr/>
              <p:nvPr/>
            </p:nvCxnSpPr>
            <p:spPr>
              <a:xfrm rot="10800000" flipH="1">
                <a:off x="3339210" y="3006405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3252613" y="2834678"/>
                <a:ext cx="246008" cy="264456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3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366842" y="2223526"/>
              <a:ext cx="1019458" cy="3533507"/>
              <a:chOff x="2035899" y="2223526"/>
              <a:chExt cx="1019458" cy="3533507"/>
            </a:xfrm>
          </p:grpSpPr>
          <p:sp>
            <p:nvSpPr>
              <p:cNvPr id="39973" name="Textfeld 44"/>
              <p:cNvSpPr txBox="1">
                <a:spLocks noChangeArrowheads="1"/>
              </p:cNvSpPr>
              <p:nvPr/>
            </p:nvSpPr>
            <p:spPr bwMode="auto">
              <a:xfrm>
                <a:off x="2035899" y="5572367"/>
                <a:ext cx="101945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1200" dirty="0">
                    <a:solidFill>
                      <a:schemeClr val="tx1"/>
                    </a:solidFill>
                    <a:latin typeface="+mn-lt"/>
                  </a:rPr>
                  <a:t>4 </a:t>
                </a:r>
                <a:r>
                  <a:rPr lang="ru-RU" altLang="en-US" sz="1200" dirty="0" smtClean="0">
                    <a:solidFill>
                      <a:schemeClr val="tx1"/>
                    </a:solidFill>
                    <a:latin typeface="+mn-lt"/>
                  </a:rPr>
                  <a:t>года</a:t>
                </a:r>
                <a:endParaRPr lang="de-DE" altLang="en-US" sz="12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74" name="Gerade Verbindung 73"/>
              <p:cNvCxnSpPr/>
              <p:nvPr/>
            </p:nvCxnSpPr>
            <p:spPr>
              <a:xfrm rot="10800000" flipH="1">
                <a:off x="2498843" y="2754541"/>
                <a:ext cx="92500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rot="10800000">
                <a:off x="2546078" y="2754541"/>
                <a:ext cx="0" cy="385973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 Verbindung 75"/>
              <p:cNvCxnSpPr/>
              <p:nvPr/>
            </p:nvCxnSpPr>
            <p:spPr>
              <a:xfrm rot="10800000" flipH="1">
                <a:off x="2498843" y="3140514"/>
                <a:ext cx="92500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Rechteck 86"/>
              <p:cNvSpPr/>
              <p:nvPr/>
            </p:nvSpPr>
            <p:spPr>
              <a:xfrm rot="10800000">
                <a:off x="2422090" y="2806875"/>
                <a:ext cx="242072" cy="267236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3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004" name="Textfeld 89"/>
              <p:cNvSpPr txBox="1">
                <a:spLocks noChangeArrowheads="1"/>
              </p:cNvSpPr>
              <p:nvPr/>
            </p:nvSpPr>
            <p:spPr bwMode="auto">
              <a:xfrm>
                <a:off x="2103264" y="2223526"/>
                <a:ext cx="848235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900" dirty="0">
                    <a:solidFill>
                      <a:schemeClr val="tx1"/>
                    </a:solidFill>
                  </a:rPr>
                  <a:t>p&lt;0.004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6223939" y="2223526"/>
              <a:ext cx="1019458" cy="3533507"/>
              <a:chOff x="1200092" y="2223526"/>
              <a:chExt cx="1019458" cy="3533507"/>
            </a:xfrm>
          </p:grpSpPr>
          <p:sp>
            <p:nvSpPr>
              <p:cNvPr id="39974" name="Textfeld 45"/>
              <p:cNvSpPr txBox="1">
                <a:spLocks noChangeArrowheads="1"/>
              </p:cNvSpPr>
              <p:nvPr/>
            </p:nvSpPr>
            <p:spPr bwMode="auto">
              <a:xfrm>
                <a:off x="1200092" y="5572367"/>
                <a:ext cx="101945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1200" dirty="0">
                    <a:solidFill>
                      <a:schemeClr val="tx1"/>
                    </a:solidFill>
                    <a:latin typeface="+mn-lt"/>
                  </a:rPr>
                  <a:t>5 </a:t>
                </a:r>
                <a:r>
                  <a:rPr lang="ru-RU" altLang="en-US" sz="1200" dirty="0" smtClean="0">
                    <a:solidFill>
                      <a:schemeClr val="tx1"/>
                    </a:solidFill>
                    <a:latin typeface="+mn-lt"/>
                  </a:rPr>
                  <a:t>лет</a:t>
                </a:r>
                <a:endParaRPr lang="de-DE" altLang="en-US" sz="12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78" name="Gerade Verbindung 77"/>
              <p:cNvCxnSpPr/>
              <p:nvPr/>
            </p:nvCxnSpPr>
            <p:spPr>
              <a:xfrm rot="10800000" flipH="1">
                <a:off x="1658482" y="2761084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78"/>
              <p:cNvCxnSpPr/>
              <p:nvPr/>
            </p:nvCxnSpPr>
            <p:spPr>
              <a:xfrm rot="10800000">
                <a:off x="1705716" y="2759449"/>
                <a:ext cx="0" cy="614939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79"/>
              <p:cNvCxnSpPr/>
              <p:nvPr/>
            </p:nvCxnSpPr>
            <p:spPr>
              <a:xfrm rot="10800000" flipH="1">
                <a:off x="1658482" y="3374387"/>
                <a:ext cx="92498" cy="0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hteck 87"/>
              <p:cNvSpPr/>
              <p:nvPr/>
            </p:nvSpPr>
            <p:spPr>
              <a:xfrm rot="10800000">
                <a:off x="1581725" y="2806875"/>
                <a:ext cx="242072" cy="267236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3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005" name="Textfeld 90"/>
              <p:cNvSpPr txBox="1">
                <a:spLocks noChangeArrowheads="1"/>
              </p:cNvSpPr>
              <p:nvPr/>
            </p:nvSpPr>
            <p:spPr bwMode="auto">
              <a:xfrm>
                <a:off x="1319972" y="2223526"/>
                <a:ext cx="759673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900" dirty="0">
                    <a:solidFill>
                      <a:schemeClr val="tx1"/>
                    </a:solidFill>
                  </a:rPr>
                  <a:t>p&lt;0.002</a:t>
                </a:r>
              </a:p>
            </p:txBody>
          </p:sp>
        </p:grpSp>
        <p:sp>
          <p:nvSpPr>
            <p:cNvPr id="40006" name="Textfeld 99"/>
            <p:cNvSpPr txBox="1">
              <a:spLocks noChangeArrowheads="1"/>
            </p:cNvSpPr>
            <p:nvPr/>
          </p:nvSpPr>
          <p:spPr bwMode="auto">
            <a:xfrm>
              <a:off x="1222914" y="1974391"/>
              <a:ext cx="602048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−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500">
                  <a:solidFill>
                    <a:srgbClr val="80828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400" dirty="0" smtClean="0">
                  <a:solidFill>
                    <a:schemeClr val="tx1"/>
                  </a:solidFill>
                  <a:latin typeface="+mn-lt"/>
                </a:rPr>
                <a:t>все</a:t>
              </a:r>
              <a:r>
                <a:rPr lang="de-DE" altLang="en-US" sz="1400" dirty="0" smtClean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de-DE" altLang="en-US" sz="1400" dirty="0">
                  <a:solidFill>
                    <a:schemeClr val="tx1"/>
                  </a:solidFill>
                  <a:latin typeface="+mn-lt"/>
                </a:rPr>
                <a:t>p </a:t>
              </a:r>
              <a:r>
                <a:rPr lang="ru-RU" altLang="en-US" sz="1400" dirty="0" smtClean="0">
                  <a:solidFill>
                    <a:schemeClr val="tx1"/>
                  </a:solidFill>
                  <a:latin typeface="+mn-lt"/>
                </a:rPr>
                <a:t>в сравнении с базовым уровнем</a:t>
              </a:r>
              <a:endParaRPr lang="de-DE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>
            <a:xfrm rot="10800000">
              <a:off x="1292422" y="5479243"/>
              <a:ext cx="5823504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1613669" y="2223526"/>
              <a:ext cx="3587793" cy="486035"/>
              <a:chOff x="3252604" y="2223526"/>
              <a:chExt cx="3587793" cy="486035"/>
            </a:xfrm>
          </p:grpSpPr>
          <p:sp>
            <p:nvSpPr>
              <p:cNvPr id="40003" name="Textfeld 88"/>
              <p:cNvSpPr txBox="1">
                <a:spLocks noChangeArrowheads="1"/>
              </p:cNvSpPr>
              <p:nvPr/>
            </p:nvSpPr>
            <p:spPr bwMode="auto">
              <a:xfrm>
                <a:off x="4262229" y="2223526"/>
                <a:ext cx="1901151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−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500">
                    <a:solidFill>
                      <a:srgbClr val="808284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en-US" sz="900" dirty="0">
                    <a:solidFill>
                      <a:schemeClr val="tx1"/>
                    </a:solidFill>
                  </a:rPr>
                  <a:t>p&lt;0.0001</a:t>
                </a:r>
              </a:p>
            </p:txBody>
          </p:sp>
          <p:cxnSp>
            <p:nvCxnSpPr>
              <p:cNvPr id="106" name="Gerade Verbindung 105"/>
              <p:cNvCxnSpPr/>
              <p:nvPr/>
            </p:nvCxnSpPr>
            <p:spPr>
              <a:xfrm rot="10800000">
                <a:off x="3262455" y="2565572"/>
                <a:ext cx="0" cy="143989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Gewinkelte Verbindung 4113"/>
              <p:cNvCxnSpPr/>
              <p:nvPr/>
            </p:nvCxnSpPr>
            <p:spPr>
              <a:xfrm flipV="1">
                <a:off x="3252604" y="2434255"/>
                <a:ext cx="1960200" cy="129206"/>
              </a:xfrm>
              <a:prstGeom prst="bentConnector2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6" name="Gewinkelte Verbindung 4115"/>
              <p:cNvCxnSpPr/>
              <p:nvPr/>
            </p:nvCxnSpPr>
            <p:spPr>
              <a:xfrm rot="10800000">
                <a:off x="5212805" y="2434255"/>
                <a:ext cx="1627590" cy="129203"/>
              </a:xfrm>
              <a:prstGeom prst="bentConnector2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 Verbindung 116"/>
              <p:cNvCxnSpPr/>
              <p:nvPr/>
            </p:nvCxnSpPr>
            <p:spPr>
              <a:xfrm rot="10800000">
                <a:off x="6840397" y="2565572"/>
                <a:ext cx="0" cy="143989"/>
              </a:xfrm>
              <a:prstGeom prst="line">
                <a:avLst/>
              </a:prstGeom>
              <a:ln w="12700">
                <a:solidFill>
                  <a:srgbClr val="5A5B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206116" y="6082099"/>
            <a:ext cx="4066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РКИ -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Рандомизированные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контролируемые исследования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4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6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941388"/>
          </a:xfrm>
        </p:spPr>
        <p:txBody>
          <a:bodyPr/>
          <a:lstStyle/>
          <a:p>
            <a:pPr eaLnBrk="1" hangingPunct="1"/>
            <a:r>
              <a:rPr kumimoji="0" lang="ru-RU" sz="3600" b="1">
                <a:solidFill>
                  <a:srgbClr val="00B0F0"/>
                </a:solidFill>
                <a:latin typeface="Calibri" charset="0"/>
              </a:rPr>
              <a:t>STRAW+10</a:t>
            </a:r>
          </a:p>
        </p:txBody>
      </p:sp>
      <p:graphicFrame>
        <p:nvGraphicFramePr>
          <p:cNvPr id="3742" name="Group 670"/>
          <p:cNvGraphicFramePr>
            <a:graphicFrameLocks noGrp="1"/>
          </p:cNvGraphicFramePr>
          <p:nvPr>
            <p:ph idx="1"/>
          </p:nvPr>
        </p:nvGraphicFramePr>
        <p:xfrm>
          <a:off x="179388" y="1377950"/>
          <a:ext cx="8785225" cy="4930777"/>
        </p:xfrm>
        <a:graphic>
          <a:graphicData uri="http://schemas.openxmlformats.org/drawingml/2006/table">
            <a:tbl>
              <a:tblPr/>
              <a:tblGrid>
                <a:gridCol w="936625"/>
                <a:gridCol w="660400"/>
                <a:gridCol w="563562"/>
                <a:gridCol w="576263"/>
                <a:gridCol w="1150937"/>
                <a:gridCol w="1296988"/>
                <a:gridCol w="863600"/>
                <a:gridCol w="431800"/>
                <a:gridCol w="433387"/>
                <a:gridCol w="792163"/>
                <a:gridCol w="1079500"/>
              </a:tblGrid>
              <a:tr h="27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Стадия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-5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-4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-3a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-2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+1a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+1b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+1c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+2</a:t>
                      </a: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1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Терминология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РЕПРОДУКТИВНЫЙ ПЕРИОД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ПЕРЕХОД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МЕНОПАУЗУ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ПОСТМЕНОПАУЗА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Ранний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Расцвет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Поздний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Ранний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Поздний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Ранний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Поздний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Перименопауза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Продолжитель-ность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различная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различная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– 3 года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года 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(1 + 1)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– 6 лет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Остальной период жизни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9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ОСНОВНЫЕ КРИТЕРИИ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Менструальный цикл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Различный или регуляр­ ный характер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Регуляр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ный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Регуляр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ный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Незначительные изменения по обильности/ продолжительности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Различная продолжительность, стабильные (от 7 дней и выше) колебания по продолжительности последовательных циклов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Продолжитель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ность аменореи от 60 дней и более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85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ПОДТВЕРЖДАЮЩИЕ КРИТЕРИИ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Эндокринные </a:t>
                      </a:r>
                      <a:b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ФСГ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АМГ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Ингибин В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Различный*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↑Различный*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↑&gt; 25 МЕ/л **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↑Различный*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Низкий</a:t>
                      </a: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Стабильный*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Очень низкий</a:t>
                      </a:r>
                      <a:b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Очень низкий</a:t>
                      </a: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Число антральных фолликулов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Низкое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Низкое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Низкое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Низкое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Очень низкое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Очень низкое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85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ОПИСАТЕЛЬНЫЕ ХАРАКТЕРИСТИКИ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Симптомы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Вазомоторные симптомы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Вероятно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Вазомоторные симптомы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Весьма вероятно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Усугубление</a:t>
                      </a:r>
                      <a:br>
                        <a:rPr kumimoji="0" lang="ru-RU" sz="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симптомы атрофии мочеполового тракта</a:t>
                      </a:r>
                    </a:p>
                  </a:txBody>
                  <a:tcPr marL="18000" marR="18000" marT="17999" marB="17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80" name="AutoShape 668"/>
          <p:cNvSpPr>
            <a:spLocks noChangeArrowheads="1"/>
          </p:cNvSpPr>
          <p:nvPr/>
        </p:nvSpPr>
        <p:spPr bwMode="auto">
          <a:xfrm rot="10800000">
            <a:off x="855663" y="911225"/>
            <a:ext cx="504825" cy="482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81" name="Line 671"/>
          <p:cNvSpPr>
            <a:spLocks noChangeShapeType="1"/>
          </p:cNvSpPr>
          <p:nvPr/>
        </p:nvSpPr>
        <p:spPr bwMode="auto">
          <a:xfrm>
            <a:off x="6227763" y="1393825"/>
            <a:ext cx="0" cy="863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382" name="Line 672"/>
          <p:cNvSpPr>
            <a:spLocks noChangeShapeType="1"/>
          </p:cNvSpPr>
          <p:nvPr/>
        </p:nvSpPr>
        <p:spPr bwMode="auto">
          <a:xfrm>
            <a:off x="6227763" y="2535238"/>
            <a:ext cx="0" cy="3743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383" name="AutoShape 673"/>
          <p:cNvSpPr>
            <a:spLocks noChangeArrowheads="1"/>
          </p:cNvSpPr>
          <p:nvPr/>
        </p:nvSpPr>
        <p:spPr bwMode="auto">
          <a:xfrm rot="10800000">
            <a:off x="5976938" y="908050"/>
            <a:ext cx="504825" cy="4826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84" name="Rectangle 674"/>
          <p:cNvSpPr>
            <a:spLocks noChangeArrowheads="1"/>
          </p:cNvSpPr>
          <p:nvPr/>
        </p:nvSpPr>
        <p:spPr bwMode="auto">
          <a:xfrm>
            <a:off x="719138" y="620713"/>
            <a:ext cx="755650" cy="288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900"/>
              <a:t>Менархе</a:t>
            </a:r>
          </a:p>
        </p:txBody>
      </p:sp>
      <p:sp>
        <p:nvSpPr>
          <p:cNvPr id="10385" name="Rectangle 675"/>
          <p:cNvSpPr>
            <a:spLocks noChangeArrowheads="1"/>
          </p:cNvSpPr>
          <p:nvPr/>
        </p:nvSpPr>
        <p:spPr bwMode="auto">
          <a:xfrm>
            <a:off x="5829300" y="620713"/>
            <a:ext cx="755650" cy="288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900">
                <a:solidFill>
                  <a:srgbClr val="58005A"/>
                </a:solidFill>
              </a:rPr>
              <a:t>Менопауза (0)</a:t>
            </a:r>
          </a:p>
        </p:txBody>
      </p:sp>
      <p:sp>
        <p:nvSpPr>
          <p:cNvPr id="24721" name="Прямоугольник 1"/>
          <p:cNvSpPr>
            <a:spLocks noChangeArrowheads="1"/>
          </p:cNvSpPr>
          <p:nvPr/>
        </p:nvSpPr>
        <p:spPr bwMode="auto">
          <a:xfrm>
            <a:off x="96838" y="6392863"/>
            <a:ext cx="8867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/>
              <a:t>Harlow S.D., Gass M., Hall J.E., Lobo R., Maki P., Rebar R.W. et al.; STRAW 10 Collaborative</a:t>
            </a:r>
            <a:r>
              <a:rPr lang="ru-RU" sz="800"/>
              <a:t> </a:t>
            </a:r>
            <a:r>
              <a:rPr lang="en-US" sz="800"/>
              <a:t>Group. Executive summary of the Stages of Reproductive Aging Workshop</a:t>
            </a:r>
            <a:r>
              <a:rPr lang="ru-RU" sz="800"/>
              <a:t> </a:t>
            </a:r>
            <a:r>
              <a:rPr lang="en-US" sz="800"/>
              <a:t>+10: addressing the unfinished agenda of staging reproductive aging. Menopause.</a:t>
            </a:r>
            <a:r>
              <a:rPr lang="ru-RU" sz="800"/>
              <a:t> 2012; 19(4): 387–95.</a:t>
            </a:r>
          </a:p>
        </p:txBody>
      </p:sp>
      <p:sp>
        <p:nvSpPr>
          <p:cNvPr id="11" name="Rounded Rectangle 1"/>
          <p:cNvSpPr/>
          <p:nvPr/>
        </p:nvSpPr>
        <p:spPr>
          <a:xfrm>
            <a:off x="4087813" y="1390650"/>
            <a:ext cx="2139950" cy="4887913"/>
          </a:xfrm>
          <a:prstGeom prst="roundRect">
            <a:avLst/>
          </a:prstGeom>
          <a:solidFill>
            <a:schemeClr val="accent6">
              <a:alpha val="60000"/>
            </a:schemeClr>
          </a:solidFill>
          <a:ln w="3492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FFFFFF"/>
                </a:solidFill>
                <a:latin typeface="Calibri" charset="0"/>
                <a:ea typeface="Arial" charset="0"/>
                <a:cs typeface="Arial" charset="0"/>
              </a:rPr>
              <a:t>Переход в менопаузу</a:t>
            </a:r>
          </a:p>
        </p:txBody>
      </p:sp>
      <p:sp>
        <p:nvSpPr>
          <p:cNvPr id="12" name="Rounded Rectangle 1"/>
          <p:cNvSpPr/>
          <p:nvPr/>
        </p:nvSpPr>
        <p:spPr>
          <a:xfrm>
            <a:off x="1116013" y="1412875"/>
            <a:ext cx="2971800" cy="4887913"/>
          </a:xfrm>
          <a:prstGeom prst="roundRect">
            <a:avLst/>
          </a:prstGeom>
          <a:solidFill>
            <a:srgbClr val="92D050">
              <a:alpha val="60000"/>
            </a:srgbClr>
          </a:solidFill>
          <a:ln w="3492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FFFFFF"/>
                </a:solidFill>
                <a:latin typeface="Calibri" charset="0"/>
                <a:ea typeface="Arial" charset="0"/>
                <a:cs typeface="Arial" charset="0"/>
              </a:rPr>
              <a:t>Репродуктивный период</a:t>
            </a:r>
          </a:p>
        </p:txBody>
      </p:sp>
      <p:sp>
        <p:nvSpPr>
          <p:cNvPr id="13" name="Rounded Rectangle 1"/>
          <p:cNvSpPr/>
          <p:nvPr/>
        </p:nvSpPr>
        <p:spPr>
          <a:xfrm>
            <a:off x="6227763" y="1412875"/>
            <a:ext cx="2736850" cy="4887913"/>
          </a:xfrm>
          <a:prstGeom prst="roundRect">
            <a:avLst/>
          </a:prstGeom>
          <a:solidFill>
            <a:srgbClr val="7030A0">
              <a:alpha val="60000"/>
            </a:srgbClr>
          </a:solidFill>
          <a:ln w="3492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FFFFFF"/>
                </a:solidFill>
                <a:latin typeface="Calibri" charset="0"/>
                <a:ea typeface="Arial" charset="0"/>
                <a:cs typeface="Arial" charset="0"/>
              </a:rPr>
              <a:t>Постменопауза</a:t>
            </a:r>
          </a:p>
        </p:txBody>
      </p:sp>
    </p:spTree>
    <p:extLst>
      <p:ext uri="{BB962C8B-B14F-4D97-AF65-F5344CB8AC3E}">
        <p14:creationId xmlns:p14="http://schemas.microsoft.com/office/powerpoint/2010/main" val="377992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ctrTitle"/>
          </p:nvPr>
        </p:nvSpPr>
        <p:spPr>
          <a:xfrm>
            <a:off x="971600" y="5360431"/>
            <a:ext cx="7772400" cy="1470025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685800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9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528" y="188640"/>
            <a:ext cx="8280920" cy="949325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Перименопауза</a:t>
            </a:r>
            <a:r>
              <a:rPr lang="ru-RU" sz="3200" b="1" dirty="0" smtClean="0"/>
              <a:t> –</a:t>
            </a:r>
            <a:r>
              <a:rPr lang="en-US" sz="3200" b="1" dirty="0" smtClean="0"/>
              <a:t> </a:t>
            </a:r>
            <a:r>
              <a:rPr lang="ru-RU" sz="3200" b="1" dirty="0" smtClean="0"/>
              <a:t>каковы  временные рамки</a:t>
            </a:r>
            <a:r>
              <a:rPr lang="ru-RU" sz="3200" b="1" dirty="0"/>
              <a:t>?</a:t>
            </a:r>
            <a:endParaRPr lang="en-GB" sz="1600" b="1" dirty="0"/>
          </a:p>
        </p:txBody>
      </p:sp>
      <p:cxnSp>
        <p:nvCxnSpPr>
          <p:cNvPr id="47" name="Gerade Verbindung 46"/>
          <p:cNvCxnSpPr/>
          <p:nvPr/>
        </p:nvCxnSpPr>
        <p:spPr bwMode="gray">
          <a:xfrm>
            <a:off x="467868" y="6157120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Inhaltsplatzhalter 6"/>
          <p:cNvSpPr txBox="1">
            <a:spLocks/>
          </p:cNvSpPr>
          <p:nvPr/>
        </p:nvSpPr>
        <p:spPr bwMode="gray">
          <a:xfrm>
            <a:off x="467868" y="1603324"/>
            <a:ext cx="2228304" cy="2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>
                <a:solidFill>
                  <a:schemeClr val="tx1"/>
                </a:solidFill>
              </a:rPr>
              <a:t>Период </a:t>
            </a:r>
            <a:r>
              <a:rPr lang="ru-RU" sz="1600" b="1" dirty="0" err="1">
                <a:solidFill>
                  <a:schemeClr val="tx1"/>
                </a:solidFill>
              </a:rPr>
              <a:t>перименопаузы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" name="Inhaltsplatzhalter 6"/>
          <p:cNvSpPr txBox="1">
            <a:spLocks/>
          </p:cNvSpPr>
          <p:nvPr/>
        </p:nvSpPr>
        <p:spPr bwMode="gray">
          <a:xfrm>
            <a:off x="478028" y="2154757"/>
            <a:ext cx="2218144" cy="406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начинается с того момента, когда менструации становятся нерегулярными и заканчивается через год после последней </a:t>
            </a:r>
            <a:r>
              <a:rPr lang="ru-RU" sz="1600" dirty="0" smtClean="0">
                <a:solidFill>
                  <a:schemeClr val="tx1"/>
                </a:solidFill>
              </a:rPr>
              <a:t>менструации. </a:t>
            </a:r>
            <a:r>
              <a:rPr lang="ru-RU" sz="1600" b="1" dirty="0" smtClean="0">
                <a:solidFill>
                  <a:schemeClr val="tx1"/>
                </a:solidFill>
              </a:rPr>
              <a:t>Средний возраст </a:t>
            </a:r>
            <a:r>
              <a:rPr lang="ru-RU" sz="1600" b="1" dirty="0" err="1" smtClean="0">
                <a:solidFill>
                  <a:schemeClr val="tx1"/>
                </a:solidFill>
              </a:rPr>
              <a:t>наступленияния</a:t>
            </a:r>
            <a:r>
              <a:rPr lang="ru-RU" sz="1600" b="1" dirty="0" smtClean="0">
                <a:solidFill>
                  <a:schemeClr val="tx1"/>
                </a:solidFill>
              </a:rPr>
              <a:t> – 46 лет (от 39 лет до 51 года для 95% женщин)</a:t>
            </a:r>
            <a:endParaRPr lang="en-GB" sz="1600" b="1" baseline="300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0" name="Gerade Verbindung 39"/>
          <p:cNvCxnSpPr/>
          <p:nvPr/>
        </p:nvCxnSpPr>
        <p:spPr bwMode="gray">
          <a:xfrm>
            <a:off x="3240610" y="2144112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gray">
          <a:xfrm>
            <a:off x="3275856" y="6182374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Inhaltsplatzhalter 6"/>
          <p:cNvSpPr txBox="1">
            <a:spLocks/>
          </p:cNvSpPr>
          <p:nvPr/>
        </p:nvSpPr>
        <p:spPr bwMode="gray">
          <a:xfrm>
            <a:off x="6060581" y="1603324"/>
            <a:ext cx="2627534" cy="42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>
                <a:solidFill>
                  <a:schemeClr val="tx1"/>
                </a:solidFill>
              </a:rPr>
              <a:t>Средний возраст наступления менопаузы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" name="Inhaltsplatzhalter 6"/>
          <p:cNvSpPr txBox="1">
            <a:spLocks/>
          </p:cNvSpPr>
          <p:nvPr/>
        </p:nvSpPr>
        <p:spPr bwMode="gray">
          <a:xfrm>
            <a:off x="6084168" y="2154757"/>
            <a:ext cx="2088232" cy="406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в развитых странах составляет </a:t>
            </a:r>
            <a:r>
              <a:rPr lang="ru-RU" sz="1600" b="1" dirty="0">
                <a:solidFill>
                  <a:schemeClr val="tx1"/>
                </a:solidFill>
              </a:rPr>
              <a:t>51,4 года</a:t>
            </a:r>
            <a:r>
              <a:rPr lang="ru-RU" sz="1600" dirty="0">
                <a:solidFill>
                  <a:schemeClr val="tx1"/>
                </a:solidFill>
              </a:rPr>
              <a:t>, у курящих женщин этот возраст на 1,74 лет меньше</a:t>
            </a:r>
          </a:p>
          <a:p>
            <a:pPr marL="1588" lvl="1" indent="0">
              <a:buNone/>
            </a:pPr>
            <a:endParaRPr lang="en-GB" sz="12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 bwMode="gray">
          <a:xfrm>
            <a:off x="6084650" y="2144112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gray">
          <a:xfrm>
            <a:off x="6084168" y="6157120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Inhaltsplatzhalter 6"/>
          <p:cNvSpPr txBox="1">
            <a:spLocks/>
          </p:cNvSpPr>
          <p:nvPr/>
        </p:nvSpPr>
        <p:spPr bwMode="gray">
          <a:xfrm>
            <a:off x="3240128" y="1565718"/>
            <a:ext cx="2592288" cy="63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>
                <a:solidFill>
                  <a:schemeClr val="tx1"/>
                </a:solidFill>
              </a:rPr>
              <a:t>Средняя длительность </a:t>
            </a:r>
            <a:r>
              <a:rPr lang="ru-RU" sz="1600" b="1" dirty="0" err="1" smtClean="0">
                <a:solidFill>
                  <a:schemeClr val="tx1"/>
                </a:solidFill>
              </a:rPr>
              <a:t>перименопаузы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" name="Inhaltsplatzhalter 6"/>
          <p:cNvSpPr txBox="1">
            <a:spLocks/>
          </p:cNvSpPr>
          <p:nvPr/>
        </p:nvSpPr>
        <p:spPr bwMode="gray">
          <a:xfrm>
            <a:off x="3240128" y="2134688"/>
            <a:ext cx="2123960" cy="406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составляет </a:t>
            </a:r>
            <a:r>
              <a:rPr lang="ru-RU" sz="1600" b="1" dirty="0" smtClean="0">
                <a:solidFill>
                  <a:schemeClr val="tx1"/>
                </a:solidFill>
              </a:rPr>
              <a:t>в среднем </a:t>
            </a:r>
            <a:r>
              <a:rPr lang="ru-RU" sz="1600" b="1" dirty="0">
                <a:solidFill>
                  <a:schemeClr val="tx1"/>
                </a:solidFill>
              </a:rPr>
              <a:t>5</a:t>
            </a:r>
            <a:r>
              <a:rPr lang="ru-RU" sz="1600" b="1" dirty="0" smtClean="0">
                <a:solidFill>
                  <a:schemeClr val="tx1"/>
                </a:solidFill>
              </a:rPr>
              <a:t> лет (от 2 до 8 лет для 95% женщин)</a:t>
            </a:r>
            <a:r>
              <a:rPr lang="ru-RU" sz="1600" dirty="0" smtClean="0">
                <a:solidFill>
                  <a:schemeClr val="tx1"/>
                </a:solidFill>
              </a:rPr>
              <a:t>, который чаще всего ассоциируется с нерегулярностью менструаций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5" name="Gerade Verbindung 44"/>
          <p:cNvCxnSpPr/>
          <p:nvPr/>
        </p:nvCxnSpPr>
        <p:spPr bwMode="gray">
          <a:xfrm>
            <a:off x="470249" y="2134688"/>
            <a:ext cx="1818000" cy="0"/>
          </a:xfrm>
          <a:prstGeom prst="line">
            <a:avLst/>
          </a:prstGeom>
          <a:solidFill>
            <a:srgbClr val="A7AFC8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Прямоугольник 4"/>
          <p:cNvSpPr/>
          <p:nvPr/>
        </p:nvSpPr>
        <p:spPr>
          <a:xfrm>
            <a:off x="410172" y="6381328"/>
            <a:ext cx="85543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. </a:t>
            </a:r>
            <a:r>
              <a:rPr lang="en-US" sz="800" dirty="0" err="1" smtClean="0"/>
              <a:t>Treloar</a:t>
            </a:r>
            <a:r>
              <a:rPr lang="en-US" sz="800" dirty="0" smtClean="0"/>
              <a:t> AE. Menstrual </a:t>
            </a:r>
            <a:r>
              <a:rPr lang="en-US" sz="800" dirty="0" err="1" smtClean="0"/>
              <a:t>cyclicity</a:t>
            </a:r>
            <a:r>
              <a:rPr lang="en-US" sz="800" dirty="0" smtClean="0"/>
              <a:t> and the pre-menopause. </a:t>
            </a:r>
            <a:r>
              <a:rPr lang="en-US" sz="800" dirty="0" err="1" smtClean="0"/>
              <a:t>Maturitas</a:t>
            </a:r>
            <a:r>
              <a:rPr lang="ru-RU" sz="800" dirty="0"/>
              <a:t> </a:t>
            </a:r>
            <a:r>
              <a:rPr lang="ru-RU" sz="800" dirty="0" smtClean="0"/>
              <a:t> </a:t>
            </a:r>
            <a:r>
              <a:rPr lang="en-US" sz="800" dirty="0" smtClean="0"/>
              <a:t>1981; 3: 249–264.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403571760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992888" cy="4525962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dirty="0" smtClean="0"/>
              <a:t>Клинически </a:t>
            </a:r>
            <a:r>
              <a:rPr lang="ru-RU" altLang="ru-RU" sz="2000" b="1" dirty="0" smtClean="0"/>
              <a:t>обильные менструальные кровотечения (ОМК) </a:t>
            </a:r>
            <a:r>
              <a:rPr lang="ru-RU" altLang="ru-RU" sz="2000" dirty="0" smtClean="0"/>
              <a:t>определяются как избыточная менструальная кровопотеря, которая </a:t>
            </a:r>
            <a:r>
              <a:rPr lang="ru-RU" altLang="ru-RU" sz="2000" b="1" dirty="0" smtClean="0"/>
              <a:t>влияет</a:t>
            </a:r>
            <a:r>
              <a:rPr lang="ru-RU" altLang="ru-RU" sz="2000" dirty="0" smtClean="0"/>
              <a:t> на  физическое, эмоциональное, социальное и материальное </a:t>
            </a:r>
            <a:r>
              <a:rPr lang="ru-RU" altLang="ru-RU" sz="2000" b="1" dirty="0" smtClean="0"/>
              <a:t>качество жизни женщины</a:t>
            </a:r>
            <a:r>
              <a:rPr lang="ru-RU" altLang="ru-RU" sz="2000" dirty="0" smtClean="0"/>
              <a:t>, которое может проявляться как единственный симптом, либо  в сочетании с другими симптомами. </a:t>
            </a:r>
          </a:p>
          <a:p>
            <a:pPr marL="0" indent="0">
              <a:buNone/>
            </a:pPr>
            <a:endParaRPr lang="ru-RU" altLang="ru-RU" b="1" dirty="0">
              <a:solidFill>
                <a:schemeClr val="tx2"/>
              </a:solidFill>
            </a:endParaRPr>
          </a:p>
        </p:txBody>
      </p:sp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0" y="6597650"/>
            <a:ext cx="63001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ru-RU" sz="800" dirty="0" smtClean="0"/>
              <a:t>National </a:t>
            </a:r>
            <a:r>
              <a:rPr lang="en-US" altLang="ru-RU" sz="800" dirty="0"/>
              <a:t>Institute for Health and Clinical Excellence. Clinical Guideline 44: Heavy menstrual bleeding. Issue date: January 2007.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84649" y="188640"/>
            <a:ext cx="8335823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kern="0" dirty="0" smtClean="0">
                <a:solidFill>
                  <a:schemeClr val="tx1"/>
                </a:solidFill>
              </a:rPr>
              <a:t>Определение, данной </a:t>
            </a:r>
            <a:r>
              <a:rPr lang="en-US" kern="0" dirty="0" smtClean="0">
                <a:solidFill>
                  <a:schemeClr val="tx1"/>
                </a:solidFill>
              </a:rPr>
              <a:t>NICE</a:t>
            </a:r>
            <a:r>
              <a:rPr lang="ru-RU" kern="0" dirty="0" smtClean="0">
                <a:solidFill>
                  <a:schemeClr val="tx1"/>
                </a:solidFill>
              </a:rPr>
              <a:t>, может быть альтернативой количественному измерению кровопотери – более 80 мл</a:t>
            </a:r>
            <a:endParaRPr lang="ru-RU" kern="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8339" y="3573016"/>
            <a:ext cx="7445349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Любое лечебное вмешательство должно быть направлено на улучшение параметров качества жизни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2894" y="5188550"/>
            <a:ext cx="6858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NICE – </a:t>
            </a:r>
            <a:r>
              <a:rPr lang="ru-RU" sz="1600" dirty="0" smtClean="0"/>
              <a:t>Национальный институт развития здравоохранения, Великобритания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3561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3162" y="12576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b="1" dirty="0" smtClean="0"/>
              <a:t>Классификация аномальных менструальных кровотечений </a:t>
            </a:r>
            <a:r>
              <a:rPr lang="en-US" altLang="ru-RU" sz="2800" b="1" dirty="0" smtClean="0"/>
              <a:t>FIGO: PALM - COEIN</a:t>
            </a:r>
            <a:endParaRPr lang="en-GB" altLang="ru-RU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525344"/>
            <a:ext cx="85455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Munro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MG,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Critchley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HO,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Broder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MS, Fraser IS; FIGO Working Group on Menstrual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Disorders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FIGO classification system (PALM-COEIN) for causes of abnormal uterine bleeding in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nongravid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women of reproductive age.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J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Gynaecol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Obstet. 2011 Apr;113(1):3-13</a:t>
            </a:r>
          </a:p>
          <a:p>
            <a:pPr>
              <a:defRPr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574314" y="1268760"/>
            <a:ext cx="3709654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0" lvl="1" algn="l" eaLnBrk="1" hangingPunct="1">
              <a:spcBef>
                <a:spcPts val="388"/>
              </a:spcBef>
            </a:pPr>
            <a:r>
              <a:rPr lang="ru-RU" altLang="ru-RU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‘</a:t>
            </a: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PALM’</a:t>
            </a:r>
          </a:p>
          <a:p>
            <a:pPr marL="0" lvl="1" algn="l" eaLnBrk="1" hangingPunct="1">
              <a:spcAft>
                <a:spcPts val="300"/>
              </a:spcAft>
            </a:pPr>
            <a:r>
              <a:rPr lang="ru-RU" altLang="ru-RU" sz="1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ru-RU" altLang="ru-RU" sz="1800" b="1" dirty="0">
                <a:solidFill>
                  <a:schemeClr val="tx2"/>
                </a:solidFill>
                <a:latin typeface="+mn-lt"/>
              </a:rPr>
              <a:t>структурные изменения</a:t>
            </a: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Polyp</a:t>
            </a:r>
            <a:r>
              <a:rPr lang="ru-RU" altLang="ru-RU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полип)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 err="1" smtClean="0">
                <a:solidFill>
                  <a:schemeClr val="tx2"/>
                </a:solidFill>
                <a:latin typeface="+mn-lt"/>
              </a:rPr>
              <a:t>Adenomyosis</a:t>
            </a:r>
            <a:r>
              <a:rPr lang="ru-RU" altLang="ru-RU" sz="1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ru-RU" altLang="ru-RU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аденомиоз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Leiomyoma</a:t>
            </a:r>
            <a:r>
              <a:rPr lang="ru-RU" altLang="ru-RU" sz="1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ru-RU" altLang="ru-RU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лейомиома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Malignancy</a:t>
            </a:r>
            <a:r>
              <a:rPr lang="en-GB" altLang="ru-RU" sz="1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and hyperplasia</a:t>
            </a:r>
            <a:r>
              <a:rPr lang="ru-RU" altLang="ru-RU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(опухоли и гиперплазия)</a:t>
            </a:r>
            <a:endParaRPr lang="en-GB" alt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732498" y="1268760"/>
            <a:ext cx="3778250" cy="450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0" lvl="1" algn="l" eaLnBrk="1" hangingPunct="1">
              <a:spcBef>
                <a:spcPts val="388"/>
              </a:spcBef>
            </a:pPr>
            <a:r>
              <a:rPr lang="en-GB" altLang="ru-RU" sz="2000" b="1" dirty="0">
                <a:solidFill>
                  <a:schemeClr val="tx2"/>
                </a:solidFill>
                <a:latin typeface="+mn-lt"/>
              </a:rPr>
              <a:t>‘</a:t>
            </a: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COEIN’</a:t>
            </a:r>
          </a:p>
          <a:p>
            <a:pPr marL="0" lvl="1" algn="l" eaLnBrk="1" hangingPunct="1">
              <a:spcAft>
                <a:spcPts val="300"/>
              </a:spcAft>
            </a:pP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(</a:t>
            </a:r>
            <a:r>
              <a:rPr lang="ru-RU" altLang="ru-RU" sz="1800" b="1" dirty="0">
                <a:solidFill>
                  <a:schemeClr val="tx2"/>
                </a:solidFill>
                <a:latin typeface="+mn-lt"/>
              </a:rPr>
              <a:t>неструктурные изменения</a:t>
            </a: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Coagulopathy</a:t>
            </a:r>
            <a:r>
              <a:rPr lang="ru-RU" altLang="ru-RU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ru-RU" altLang="ru-RU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коагулопатия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Ovulatory </a:t>
            </a: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dysfunction</a:t>
            </a:r>
            <a:r>
              <a:rPr lang="ru-RU" altLang="ru-RU" sz="1800" b="1" dirty="0">
                <a:solidFill>
                  <a:schemeClr val="tx2"/>
                </a:solidFill>
                <a:latin typeface="+mn-lt"/>
              </a:rPr>
              <a:t>    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        (овуляторная 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дисфункция)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Endometrial</a:t>
            </a:r>
            <a:r>
              <a:rPr lang="ru-RU" altLang="ru-RU" sz="1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ru-RU" altLang="ru-RU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эндометриальные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Iatrogenic</a:t>
            </a:r>
            <a:r>
              <a:rPr lang="ru-RU" altLang="ru-RU" sz="1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ru-RU" alt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ятрогенные)</a:t>
            </a:r>
          </a:p>
          <a:p>
            <a:pPr marL="342900" lvl="1" indent="-342900" algn="l" eaLnBrk="1" hangingPunct="1">
              <a:spcBef>
                <a:spcPts val="388"/>
              </a:spcBef>
              <a:spcAft>
                <a:spcPts val="1200"/>
              </a:spcAft>
              <a:buClr>
                <a:srgbClr val="161645"/>
              </a:buClr>
              <a:buFont typeface="Arial" panose="020B0604020202020204" pitchFamily="34" charset="0"/>
              <a:buChar char="•"/>
            </a:pPr>
            <a:r>
              <a:rPr lang="en-GB" altLang="ru-RU" sz="1800" b="1" dirty="0" smtClean="0">
                <a:solidFill>
                  <a:schemeClr val="tx2"/>
                </a:solidFill>
                <a:latin typeface="+mn-lt"/>
              </a:rPr>
              <a:t>Not </a:t>
            </a:r>
            <a:r>
              <a:rPr lang="en-GB" altLang="ru-RU" sz="1800" b="1" dirty="0">
                <a:solidFill>
                  <a:schemeClr val="tx2"/>
                </a:solidFill>
                <a:latin typeface="+mn-lt"/>
              </a:rPr>
              <a:t>yet classified</a:t>
            </a:r>
            <a:r>
              <a:rPr lang="ru-RU" altLang="ru-RU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(не уточненные)</a:t>
            </a:r>
            <a:endParaRPr lang="en-GB" alt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68760"/>
            <a:ext cx="3744417" cy="2922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44005" y="1271057"/>
            <a:ext cx="3901505" cy="40745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052" y="4221088"/>
            <a:ext cx="185091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60994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 </a:t>
            </a:r>
            <a:r>
              <a:rPr lang="ru-RU" b="1" dirty="0" err="1" smtClean="0"/>
              <a:t>ановуляции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Физиологические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82752" cy="3951288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ru-RU" dirty="0" smtClean="0"/>
              <a:t>Подростковый период</a:t>
            </a:r>
          </a:p>
          <a:p>
            <a:pPr>
              <a:buFont typeface="Wingdings" charset="2"/>
              <a:buChar char="Ø"/>
            </a:pPr>
            <a:r>
              <a:rPr lang="ru-RU" dirty="0" err="1" smtClean="0"/>
              <a:t>Перименопауза</a:t>
            </a:r>
            <a:endParaRPr lang="ru-RU" dirty="0" smtClean="0"/>
          </a:p>
          <a:p>
            <a:pPr>
              <a:buFont typeface="Wingdings" charset="2"/>
              <a:buChar char="Ø"/>
            </a:pPr>
            <a:r>
              <a:rPr lang="ru-RU" dirty="0" smtClean="0"/>
              <a:t>Лактация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Беременность</a:t>
            </a:r>
            <a:endParaRPr lang="en-US" dirty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Патологические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139952" y="2204864"/>
            <a:ext cx="4896544" cy="4527352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Гиперандрогения</a:t>
            </a:r>
            <a:r>
              <a:rPr lang="ru-RU" dirty="0" smtClean="0"/>
              <a:t> (СПКЯ,ВДКН, андроген-продуцирующие опухоли)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Гипоталамическая дисфункция  ( напр.  при нервной анорексии)</a:t>
            </a:r>
          </a:p>
          <a:p>
            <a:pPr>
              <a:buFont typeface="Wingdings" charset="2"/>
              <a:buChar char="Ø"/>
            </a:pPr>
            <a:r>
              <a:rPr lang="ru-RU" dirty="0" err="1" smtClean="0"/>
              <a:t>Гиперпролактинемия</a:t>
            </a:r>
            <a:endParaRPr lang="ru-RU" dirty="0" smtClean="0"/>
          </a:p>
          <a:p>
            <a:pPr>
              <a:buFont typeface="Wingdings" charset="2"/>
              <a:buChar char="Ø"/>
            </a:pPr>
            <a:r>
              <a:rPr lang="ru-RU" dirty="0" smtClean="0"/>
              <a:t>Заболевания щитовидной железы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Первичные заболевания гипофиза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ПНЯ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Ятрогения ( напр. после  лучевой или химиотерапии)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Лекарственные средства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54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Title 1"/>
          <p:cNvSpPr>
            <a:spLocks noGrp="1"/>
          </p:cNvSpPr>
          <p:nvPr>
            <p:ph type="title"/>
          </p:nvPr>
        </p:nvSpPr>
        <p:spPr bwMode="gray">
          <a:xfrm>
            <a:off x="468312" y="346075"/>
            <a:ext cx="8136135" cy="9493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 женщин в </a:t>
            </a:r>
            <a:r>
              <a:rPr lang="ru-RU" sz="2800" b="1" dirty="0" err="1" smtClean="0"/>
              <a:t>перименопаузе</a:t>
            </a:r>
            <a:r>
              <a:rPr lang="ru-RU" sz="2800" b="1" dirty="0" smtClean="0"/>
              <a:t> часто причиной ОМК является </a:t>
            </a:r>
            <a:r>
              <a:rPr lang="ru-RU" sz="2800" b="1" dirty="0" err="1" smtClean="0"/>
              <a:t>ановуляция</a:t>
            </a:r>
            <a:endParaRPr lang="en-US" sz="2800" b="1" dirty="0" smtClean="0"/>
          </a:p>
        </p:txBody>
      </p:sp>
      <p:sp>
        <p:nvSpPr>
          <p:cNvPr id="19" name="Inhaltsplatzhalter 6"/>
          <p:cNvSpPr txBox="1">
            <a:spLocks/>
          </p:cNvSpPr>
          <p:nvPr/>
        </p:nvSpPr>
        <p:spPr bwMode="gray">
          <a:xfrm>
            <a:off x="471193" y="1783500"/>
            <a:ext cx="2278542" cy="347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В период до 8 лет перед менопаузой у женщины могут появляться </a:t>
            </a:r>
            <a:r>
              <a:rPr lang="ru-RU" sz="1600" dirty="0" err="1" smtClean="0">
                <a:solidFill>
                  <a:schemeClr val="tx1"/>
                </a:solidFill>
              </a:rPr>
              <a:t>интермиттирующие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ановуляторные</a:t>
            </a:r>
            <a:r>
              <a:rPr lang="ru-RU" sz="1600" dirty="0" smtClean="0">
                <a:solidFill>
                  <a:schemeClr val="tx1"/>
                </a:solidFill>
              </a:rPr>
              <a:t> циклы</a:t>
            </a:r>
            <a:r>
              <a:rPr lang="ru-RU" sz="1600" baseline="30000" dirty="0" smtClean="0">
                <a:solidFill>
                  <a:schemeClr val="tx1"/>
                </a:solidFill>
              </a:rPr>
              <a:t>1</a:t>
            </a:r>
            <a:endParaRPr lang="en-GB" sz="1600" baseline="30000" dirty="0" smtClean="0">
              <a:solidFill>
                <a:schemeClr val="tx1"/>
              </a:solidFill>
            </a:endParaRPr>
          </a:p>
        </p:txBody>
      </p:sp>
      <p:sp>
        <p:nvSpPr>
          <p:cNvPr id="20" name="Inhaltsplatzhalter 6"/>
          <p:cNvSpPr txBox="1">
            <a:spLocks/>
          </p:cNvSpPr>
          <p:nvPr/>
        </p:nvSpPr>
        <p:spPr bwMode="gray">
          <a:xfrm>
            <a:off x="471012" y="1575722"/>
            <a:ext cx="2372796" cy="2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Начало нарушений цикла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pSp>
        <p:nvGrpSpPr>
          <p:cNvPr id="23" name="Gruppieren 22"/>
          <p:cNvGrpSpPr/>
          <p:nvPr/>
        </p:nvGrpSpPr>
        <p:grpSpPr bwMode="gray">
          <a:xfrm>
            <a:off x="465930" y="1854146"/>
            <a:ext cx="2286795" cy="3403654"/>
            <a:chOff x="465930" y="4416810"/>
            <a:chExt cx="3639344" cy="1891915"/>
          </a:xfrm>
        </p:grpSpPr>
        <p:cxnSp>
          <p:nvCxnSpPr>
            <p:cNvPr id="27" name="Gerade Verbindung 26"/>
            <p:cNvCxnSpPr/>
            <p:nvPr/>
          </p:nvCxnSpPr>
          <p:spPr bwMode="gray">
            <a:xfrm>
              <a:off x="468140" y="4416810"/>
              <a:ext cx="363475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gray">
            <a:xfrm>
              <a:off x="465930" y="6308725"/>
              <a:ext cx="3639344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Inhaltsplatzhalter 6"/>
          <p:cNvSpPr txBox="1">
            <a:spLocks/>
          </p:cNvSpPr>
          <p:nvPr/>
        </p:nvSpPr>
        <p:spPr bwMode="gray">
          <a:xfrm>
            <a:off x="6386616" y="1783500"/>
            <a:ext cx="2433856" cy="347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Отсутствие формирования желтого тела при </a:t>
            </a:r>
            <a:r>
              <a:rPr lang="ru-RU" sz="1600" dirty="0" err="1" smtClean="0">
                <a:solidFill>
                  <a:schemeClr val="tx1"/>
                </a:solidFill>
              </a:rPr>
              <a:t>ановуляции</a:t>
            </a:r>
            <a:r>
              <a:rPr lang="ru-RU" sz="1600" dirty="0" smtClean="0">
                <a:solidFill>
                  <a:schemeClr val="tx1"/>
                </a:solidFill>
              </a:rPr>
              <a:t> приводит к пролонгированной  стимуляции эндометрия эстрогенами, его избыточной пролиферации и нестабильности, что обусловливает обильные и нерегулярные менструальные кровотечения</a:t>
            </a:r>
            <a:r>
              <a:rPr lang="ru-RU" sz="1600" baseline="30000" dirty="0" smtClean="0">
                <a:solidFill>
                  <a:schemeClr val="tx1"/>
                </a:solidFill>
              </a:rPr>
              <a:t>2</a:t>
            </a:r>
            <a:endParaRPr lang="en-GB" sz="1600" baseline="30000" dirty="0" smtClean="0">
              <a:solidFill>
                <a:schemeClr val="tx1"/>
              </a:solidFill>
            </a:endParaRPr>
          </a:p>
        </p:txBody>
      </p:sp>
      <p:sp>
        <p:nvSpPr>
          <p:cNvPr id="38" name="Inhaltsplatzhalter 6"/>
          <p:cNvSpPr txBox="1">
            <a:spLocks/>
          </p:cNvSpPr>
          <p:nvPr/>
        </p:nvSpPr>
        <p:spPr bwMode="gray">
          <a:xfrm>
            <a:off x="6386616" y="1575722"/>
            <a:ext cx="2278541" cy="2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К чему это приводит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pSp>
        <p:nvGrpSpPr>
          <p:cNvPr id="39" name="Gruppieren 38"/>
          <p:cNvGrpSpPr/>
          <p:nvPr/>
        </p:nvGrpSpPr>
        <p:grpSpPr bwMode="gray">
          <a:xfrm>
            <a:off x="6381353" y="1854146"/>
            <a:ext cx="2286795" cy="3403654"/>
            <a:chOff x="465930" y="4416810"/>
            <a:chExt cx="3639344" cy="1891915"/>
          </a:xfrm>
        </p:grpSpPr>
        <p:cxnSp>
          <p:nvCxnSpPr>
            <p:cNvPr id="40" name="Gerade Verbindung 39"/>
            <p:cNvCxnSpPr/>
            <p:nvPr/>
          </p:nvCxnSpPr>
          <p:spPr bwMode="gray">
            <a:xfrm>
              <a:off x="468140" y="4416810"/>
              <a:ext cx="363475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 Verbindung 40"/>
            <p:cNvCxnSpPr/>
            <p:nvPr/>
          </p:nvCxnSpPr>
          <p:spPr bwMode="gray">
            <a:xfrm>
              <a:off x="465930" y="6308725"/>
              <a:ext cx="3639344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3" name="Inhaltsplatzhalter 6"/>
          <p:cNvSpPr txBox="1">
            <a:spLocks/>
          </p:cNvSpPr>
          <p:nvPr/>
        </p:nvSpPr>
        <p:spPr bwMode="gray">
          <a:xfrm>
            <a:off x="3428905" y="1783500"/>
            <a:ext cx="2278542" cy="347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Однако в последние годы перед менопаузой нерегулярность менструальных циклов может быть обусловлена </a:t>
            </a:r>
            <a:r>
              <a:rPr lang="ru-RU" sz="1600" dirty="0" err="1" smtClean="0">
                <a:solidFill>
                  <a:schemeClr val="tx1"/>
                </a:solidFill>
              </a:rPr>
              <a:t>ановуляцией</a:t>
            </a:r>
            <a:r>
              <a:rPr lang="ru-RU" sz="1600" dirty="0" smtClean="0">
                <a:solidFill>
                  <a:schemeClr val="tx1"/>
                </a:solidFill>
              </a:rPr>
              <a:t>, и это не считается нормой</a:t>
            </a:r>
            <a:r>
              <a:rPr lang="ru-RU" sz="1600" baseline="30000" dirty="0" smtClean="0">
                <a:solidFill>
                  <a:schemeClr val="tx1"/>
                </a:solidFill>
              </a:rPr>
              <a:t>2</a:t>
            </a:r>
            <a:endParaRPr lang="en-GB" sz="1600" baseline="30000" dirty="0" smtClean="0">
              <a:solidFill>
                <a:schemeClr val="tx1"/>
              </a:solidFill>
            </a:endParaRPr>
          </a:p>
        </p:txBody>
      </p:sp>
      <p:sp>
        <p:nvSpPr>
          <p:cNvPr id="44" name="Inhaltsplatzhalter 6"/>
          <p:cNvSpPr txBox="1">
            <a:spLocks/>
          </p:cNvSpPr>
          <p:nvPr/>
        </p:nvSpPr>
        <p:spPr bwMode="gray">
          <a:xfrm>
            <a:off x="3428904" y="1575722"/>
            <a:ext cx="2535099" cy="2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defRPr>
                <a:solidFill>
                  <a:srgbClr val="002864"/>
                </a:solidFill>
                <a:latin typeface="+mn-lt"/>
                <a:ea typeface="+mn-ea"/>
                <a:cs typeface="+mn-cs"/>
              </a:defRPr>
            </a:lvl1pPr>
            <a:lvl2pPr marL="276225" indent="-2746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2pPr>
            <a:lvl3pPr marL="539750" indent="-261938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3pPr>
            <a:lvl4pPr marL="8064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4pPr>
            <a:lvl5pPr marL="10731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5pPr>
            <a:lvl6pPr marL="15303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6pPr>
            <a:lvl7pPr marL="19875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7pPr>
            <a:lvl8pPr marL="24447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8pPr>
            <a:lvl9pPr marL="2901950" indent="-265113" algn="l" rtl="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Font typeface="Wingdings" pitchFamily="2" charset="2"/>
              <a:buChar char="§"/>
              <a:defRPr>
                <a:solidFill>
                  <a:srgbClr val="002864"/>
                </a:solidFill>
                <a:latin typeface="+mn-lt"/>
              </a:defRPr>
            </a:lvl9pPr>
          </a:lstStyle>
          <a:p>
            <a:r>
              <a:rPr lang="ru-RU" sz="1600" b="1" dirty="0" err="1" smtClean="0">
                <a:solidFill>
                  <a:schemeClr val="tx1"/>
                </a:solidFill>
              </a:rPr>
              <a:t>Ановуляция</a:t>
            </a:r>
            <a:r>
              <a:rPr lang="ru-RU" sz="1600" b="1" dirty="0" smtClean="0">
                <a:solidFill>
                  <a:schemeClr val="tx1"/>
                </a:solidFill>
              </a:rPr>
              <a:t> прогрессирует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pSp>
        <p:nvGrpSpPr>
          <p:cNvPr id="45" name="Gruppieren 44"/>
          <p:cNvGrpSpPr/>
          <p:nvPr/>
        </p:nvGrpSpPr>
        <p:grpSpPr bwMode="gray">
          <a:xfrm>
            <a:off x="3423642" y="1854146"/>
            <a:ext cx="2286795" cy="3403654"/>
            <a:chOff x="465930" y="4416810"/>
            <a:chExt cx="3639344" cy="1891915"/>
          </a:xfrm>
        </p:grpSpPr>
        <p:cxnSp>
          <p:nvCxnSpPr>
            <p:cNvPr id="46" name="Gerade Verbindung 45"/>
            <p:cNvCxnSpPr/>
            <p:nvPr/>
          </p:nvCxnSpPr>
          <p:spPr bwMode="gray">
            <a:xfrm>
              <a:off x="468140" y="4416810"/>
              <a:ext cx="363475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gray">
            <a:xfrm>
              <a:off x="465930" y="6308725"/>
              <a:ext cx="3639344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9" name="BC-Triangle"/>
          <p:cNvSpPr>
            <a:spLocks noChangeArrowheads="1"/>
          </p:cNvSpPr>
          <p:nvPr/>
        </p:nvSpPr>
        <p:spPr bwMode="gray">
          <a:xfrm rot="5400000">
            <a:off x="5364140" y="3094659"/>
            <a:ext cx="1363512" cy="16378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51" name="BC-Triangle"/>
          <p:cNvSpPr>
            <a:spLocks noChangeArrowheads="1"/>
          </p:cNvSpPr>
          <p:nvPr/>
        </p:nvSpPr>
        <p:spPr bwMode="gray">
          <a:xfrm rot="5400000">
            <a:off x="2406428" y="3094659"/>
            <a:ext cx="1363512" cy="16378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graphicFrame>
        <p:nvGraphicFramePr>
          <p:cNvPr id="56" name="Group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1492"/>
              </p:ext>
            </p:extLst>
          </p:nvPr>
        </p:nvGraphicFramePr>
        <p:xfrm>
          <a:off x="467319" y="5738038"/>
          <a:ext cx="8197838" cy="427812"/>
        </p:xfrm>
        <a:graphic>
          <a:graphicData uri="http://schemas.openxmlformats.org/drawingml/2006/table">
            <a:tbl>
              <a:tblPr/>
              <a:tblGrid>
                <a:gridCol w="309921"/>
                <a:gridCol w="7887917"/>
              </a:tblGrid>
              <a:tr h="427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!</a:t>
                      </a:r>
                    </a:p>
                  </a:txBody>
                  <a:tcPr marL="36000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de-DE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Важна своевременная коррекция нарушений в эндометрии</a:t>
                      </a:r>
                      <a:endParaRPr kumimoji="0" lang="en-GB" altLang="de-DE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67482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631020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err="1" smtClean="0"/>
              <a:t>Speroff</a:t>
            </a:r>
            <a:r>
              <a:rPr lang="en-US" sz="800" dirty="0" smtClean="0"/>
              <a:t> L, Fritz MA. Clinical Gynecologic Endocrinology and Infertility. 7th ed. Philadelphia, Pa.: Lippincott Williams &amp; Wilkins; 2005:402, 547, 549, 553-556, 560-561, 566, 569, 628-629, 808, 811.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 smtClean="0"/>
              <a:t>ACOG Committee on Practice Bulletins—Gynecology. American College of Obstetricians and Gynecologists. ACOG practice bulletin: management of </a:t>
            </a:r>
            <a:r>
              <a:rPr lang="en-US" sz="800" dirty="0" err="1" smtClean="0"/>
              <a:t>anovulatory</a:t>
            </a:r>
            <a:r>
              <a:rPr lang="en-US" sz="800" dirty="0" smtClean="0"/>
              <a:t> bleeding. </a:t>
            </a:r>
            <a:r>
              <a:rPr lang="en-US" sz="800" dirty="0" err="1" smtClean="0"/>
              <a:t>Int</a:t>
            </a:r>
            <a:r>
              <a:rPr lang="en-US" sz="800" dirty="0" smtClean="0"/>
              <a:t> J </a:t>
            </a:r>
            <a:r>
              <a:rPr lang="en-US" sz="800" dirty="0" err="1" smtClean="0"/>
              <a:t>Gynaecol</a:t>
            </a:r>
            <a:r>
              <a:rPr lang="en-US" sz="800" dirty="0" smtClean="0"/>
              <a:t> Obstet. 2001;72(3):263-271.</a:t>
            </a:r>
          </a:p>
          <a:p>
            <a:endParaRPr lang="ru-RU" sz="800" dirty="0" smtClean="0"/>
          </a:p>
          <a:p>
            <a:pPr marL="228600" indent="-228600">
              <a:buAutoNum type="arabicPeriod"/>
            </a:pPr>
            <a:endParaRPr lang="ru-RU" sz="800" dirty="0" smtClean="0"/>
          </a:p>
          <a:p>
            <a:pPr marL="228600" indent="-228600">
              <a:buAutoNum type="arabicPeriod"/>
            </a:pP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4684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2" y="346075"/>
            <a:ext cx="8064127" cy="949325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Ановуляторные</a:t>
            </a:r>
            <a:r>
              <a:rPr lang="ru-RU" sz="2800" dirty="0" smtClean="0"/>
              <a:t> кровотечения отличаются от овуляторных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19817"/>
              </p:ext>
            </p:extLst>
          </p:nvPr>
        </p:nvGraphicFramePr>
        <p:xfrm>
          <a:off x="539552" y="1340768"/>
          <a:ext cx="7992888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027"/>
                <a:gridCol w="3996861"/>
              </a:tblGrid>
              <a:tr h="326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Ановуляторные</a:t>
                      </a:r>
                      <a:r>
                        <a:rPr lang="ru-RU" sz="1800" dirty="0">
                          <a:effectLst/>
                        </a:rPr>
                        <a:t> кровотечения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Овуляторные кровотечения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2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</a:rPr>
                        <a:t>Нерегулярные, часто редкие </a:t>
                      </a:r>
                      <a:r>
                        <a:rPr lang="ru-RU" sz="1600" dirty="0" smtClean="0">
                          <a:effectLst/>
                        </a:rPr>
                        <a:t>кровотечения</a:t>
                      </a:r>
                      <a:r>
                        <a:rPr lang="ru-RU" sz="1600" baseline="30000" dirty="0" smtClean="0">
                          <a:effectLst/>
                        </a:rPr>
                        <a:t>2</a:t>
                      </a:r>
                      <a:endParaRPr lang="ru-RU" sz="1600" baseline="30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</a:rPr>
                        <a:t>Состояние дефицита </a:t>
                      </a:r>
                      <a:r>
                        <a:rPr lang="ru-RU" sz="1600" dirty="0" smtClean="0">
                          <a:effectLst/>
                        </a:rPr>
                        <a:t>прогестерона/доминирования эстрогенов</a:t>
                      </a:r>
                      <a:r>
                        <a:rPr lang="ru-RU" sz="1600" baseline="30000" dirty="0" smtClean="0">
                          <a:effectLst/>
                        </a:rPr>
                        <a:t>1</a:t>
                      </a:r>
                      <a:endParaRPr lang="ru-RU" sz="1600" baseline="30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</a:rPr>
                        <a:t>Кровотечение от минимального до </a:t>
                      </a:r>
                      <a:r>
                        <a:rPr lang="ru-RU" sz="1600" dirty="0" smtClean="0">
                          <a:effectLst/>
                        </a:rPr>
                        <a:t>чрезмерного</a:t>
                      </a:r>
                      <a:r>
                        <a:rPr lang="ru-RU" sz="1600" baseline="30000" dirty="0" smtClean="0">
                          <a:effectLst/>
                        </a:rPr>
                        <a:t>2</a:t>
                      </a:r>
                      <a:endParaRPr lang="ru-RU" sz="1600" baseline="30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</a:rPr>
                        <a:t>У 14 % женщин с рецидивирующими </a:t>
                      </a:r>
                      <a:r>
                        <a:rPr lang="ru-RU" sz="1600" dirty="0" err="1">
                          <a:effectLst/>
                        </a:rPr>
                        <a:t>ановуляторными</a:t>
                      </a:r>
                      <a:r>
                        <a:rPr lang="ru-RU" sz="1600" dirty="0">
                          <a:effectLst/>
                        </a:rPr>
                        <a:t> циклами развивается рак или </a:t>
                      </a:r>
                      <a:r>
                        <a:rPr lang="ru-RU" sz="1600" dirty="0" smtClean="0">
                          <a:effectLst/>
                        </a:rPr>
                        <a:t>гиперплазия</a:t>
                      </a:r>
                      <a:r>
                        <a:rPr lang="ru-RU" sz="1600" baseline="30000" dirty="0" smtClean="0">
                          <a:effectLst/>
                        </a:rPr>
                        <a:t>3</a:t>
                      </a:r>
                      <a:endParaRPr lang="ru-RU" sz="16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</a:rPr>
                        <a:t>Регулярные интервалы (от 24 до 35 дней) между обильными кровотечениями или кровотечениями  продолжительностью </a:t>
                      </a:r>
                      <a:r>
                        <a:rPr lang="ru-RU" sz="1600" dirty="0" smtClean="0">
                          <a:effectLst/>
                        </a:rPr>
                        <a:t>&gt; </a:t>
                      </a:r>
                      <a:r>
                        <a:rPr lang="ru-RU" sz="1600" dirty="0">
                          <a:effectLst/>
                        </a:rPr>
                        <a:t>7 </a:t>
                      </a:r>
                      <a:r>
                        <a:rPr lang="ru-RU" sz="1600" dirty="0" smtClean="0">
                          <a:effectLst/>
                        </a:rPr>
                        <a:t>дней</a:t>
                      </a:r>
                      <a:r>
                        <a:rPr lang="ru-RU" sz="1600" baseline="30000" dirty="0" smtClean="0">
                          <a:effectLst/>
                        </a:rPr>
                        <a:t>1</a:t>
                      </a:r>
                      <a:endParaRPr lang="ru-RU" sz="1600" baseline="30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</a:rPr>
                        <a:t>Менее чем у 1% женщин развивается гиперплазия или рак эндометрия, если они имеют не более одного фактора риска рака </a:t>
                      </a:r>
                      <a:r>
                        <a:rPr lang="ru-RU" sz="1600" dirty="0" smtClean="0">
                          <a:effectLst/>
                        </a:rPr>
                        <a:t>эндометрия</a:t>
                      </a:r>
                      <a:r>
                        <a:rPr lang="ru-RU" sz="1600" baseline="30000" dirty="0" smtClean="0">
                          <a:effectLst/>
                        </a:rPr>
                        <a:t>3</a:t>
                      </a:r>
                      <a:endParaRPr lang="ru-RU" sz="16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3525" y="2609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394" y="6184032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err="1" smtClean="0"/>
              <a:t>Speroff</a:t>
            </a:r>
            <a:r>
              <a:rPr lang="en-US" sz="800" dirty="0" smtClean="0"/>
              <a:t> </a:t>
            </a:r>
            <a:r>
              <a:rPr lang="en-US" sz="800" dirty="0"/>
              <a:t>L, Fritz MA. Clinical Gynecologic Endocrinology and Infertility. 7th ed. Philadelphia, Pa.: Lippincott Williams &amp; Wilkins; 2005:402, 547, 549, 553-556, 560-561, 566, 569, 628-629, 808, </a:t>
            </a:r>
            <a:r>
              <a:rPr lang="en-US" sz="800" dirty="0" smtClean="0"/>
              <a:t>811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/>
              <a:t>ACOG Committee on Practice Bulletins—Gynecology. American College of Obstetricians and Gynecologists. ACOG practice bulletin: management of </a:t>
            </a:r>
            <a:r>
              <a:rPr lang="en-US" sz="800" dirty="0" err="1"/>
              <a:t>anovulatory</a:t>
            </a:r>
            <a:r>
              <a:rPr lang="en-US" sz="800" dirty="0"/>
              <a:t> bleeding. </a:t>
            </a:r>
            <a:r>
              <a:rPr lang="en-US" sz="800" dirty="0" err="1"/>
              <a:t>Int</a:t>
            </a:r>
            <a:r>
              <a:rPr lang="en-US" sz="800" dirty="0"/>
              <a:t> J </a:t>
            </a:r>
            <a:r>
              <a:rPr lang="en-US" sz="800" dirty="0" err="1"/>
              <a:t>Gynaecol</a:t>
            </a:r>
            <a:r>
              <a:rPr lang="en-US" sz="800" dirty="0"/>
              <a:t> Obstet. 2001;72(3):263-271</a:t>
            </a:r>
            <a:r>
              <a:rPr lang="en-US" sz="800" dirty="0" smtClean="0"/>
              <a:t>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sv-SE" sz="800" dirty="0"/>
              <a:t>Ash SJ, Farrell SA, Flowerdew G. Endometrial biopsy in DUB. J Reprod Med. 1996;41(12):892-896.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285287962"/>
      </p:ext>
    </p:extLst>
  </p:cSld>
  <p:clrMapOvr>
    <a:masterClrMapping/>
  </p:clrMapOvr>
  <p:transition xmlns:p14="http://schemas.microsoft.com/office/powerpoint/2010/main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uppieren 75"/>
          <p:cNvGrpSpPr/>
          <p:nvPr/>
        </p:nvGrpSpPr>
        <p:grpSpPr bwMode="gray">
          <a:xfrm>
            <a:off x="468311" y="4068610"/>
            <a:ext cx="8195975" cy="1376613"/>
            <a:chOff x="471192" y="1626394"/>
            <a:chExt cx="3633103" cy="1801019"/>
          </a:xfrm>
        </p:grpSpPr>
        <p:sp>
          <p:nvSpPr>
            <p:cNvPr id="77" name="Inhaltsplatzhalter 21"/>
            <p:cNvSpPr txBox="1">
              <a:spLocks/>
            </p:cNvSpPr>
            <p:nvPr/>
          </p:nvSpPr>
          <p:spPr bwMode="gray">
            <a:xfrm>
              <a:off x="471192" y="1626394"/>
              <a:ext cx="3296309" cy="18010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vert="horz" lIns="90000" tIns="90000" rIns="90000" bIns="90000" rtlCol="0" anchor="t" anchorCtr="0">
              <a:noAutofit/>
            </a:bodyPr>
            <a:lstStyle>
              <a:lvl1pPr marL="0" indent="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chemeClr val="accent2"/>
                </a:buClr>
                <a:buFont typeface="Wingdings" pitchFamily="2" charset="2"/>
                <a:buNone/>
                <a:defRPr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6700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276225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96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63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266700"/>
              <a:r>
                <a:rPr lang="ru-RU" sz="1600" b="1" dirty="0" smtClean="0"/>
                <a:t>Гиперплазия с </a:t>
              </a:r>
              <a:r>
                <a:rPr lang="ru-RU" sz="1600" b="1" dirty="0" err="1" smtClean="0"/>
                <a:t>атипией</a:t>
              </a:r>
              <a:r>
                <a:rPr lang="ru-RU" sz="1600" b="1" dirty="0" smtClean="0"/>
                <a:t> в 30% случаев прогрессирует в рак,</a:t>
              </a:r>
            </a:p>
            <a:p>
              <a:pPr indent="-266700"/>
              <a:r>
                <a:rPr lang="ru-RU" sz="1600" b="1" dirty="0" smtClean="0"/>
                <a:t> и у 42,6% женщин с этой патологией обнаруживается ранее не диагностированная сопутствующая </a:t>
              </a:r>
              <a:r>
                <a:rPr lang="ru-RU" sz="1600" b="1" dirty="0" err="1" smtClean="0"/>
                <a:t>аденокарцинома</a:t>
              </a:r>
              <a:r>
                <a:rPr lang="ru-RU" sz="1600" b="1" dirty="0" smtClean="0"/>
                <a:t> эндометрия</a:t>
              </a:r>
              <a:r>
                <a:rPr lang="ru-RU" sz="1600" b="1" baseline="30000" dirty="0" smtClean="0"/>
                <a:t>4</a:t>
              </a:r>
              <a:endParaRPr lang="en-GB" sz="1600" b="1" baseline="30000" dirty="0"/>
            </a:p>
          </p:txBody>
        </p:sp>
        <p:cxnSp>
          <p:nvCxnSpPr>
            <p:cNvPr id="78" name="Gerade Verbindung 77"/>
            <p:cNvCxnSpPr/>
            <p:nvPr/>
          </p:nvCxnSpPr>
          <p:spPr bwMode="gray">
            <a:xfrm>
              <a:off x="471192" y="3425470"/>
              <a:ext cx="363310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gray">
            <a:xfrm>
              <a:off x="471192" y="1626394"/>
              <a:ext cx="363310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Gruppieren 71"/>
          <p:cNvGrpSpPr/>
          <p:nvPr/>
        </p:nvGrpSpPr>
        <p:grpSpPr bwMode="gray">
          <a:xfrm>
            <a:off x="468311" y="2985477"/>
            <a:ext cx="8195975" cy="839388"/>
            <a:chOff x="471192" y="1626394"/>
            <a:chExt cx="3633103" cy="1801019"/>
          </a:xfrm>
        </p:grpSpPr>
        <p:sp>
          <p:nvSpPr>
            <p:cNvPr id="73" name="Inhaltsplatzhalter 21"/>
            <p:cNvSpPr txBox="1">
              <a:spLocks/>
            </p:cNvSpPr>
            <p:nvPr/>
          </p:nvSpPr>
          <p:spPr bwMode="gray">
            <a:xfrm>
              <a:off x="471192" y="1626394"/>
              <a:ext cx="3296309" cy="18010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vert="horz" lIns="90000" tIns="90000" rIns="90000" bIns="90000" rtlCol="0" anchor="t" anchorCtr="0">
              <a:noAutofit/>
            </a:bodyPr>
            <a:lstStyle>
              <a:lvl1pPr marL="0" indent="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chemeClr val="accent2"/>
                </a:buClr>
                <a:buFont typeface="Wingdings" pitchFamily="2" charset="2"/>
                <a:buNone/>
                <a:defRPr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6700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276225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96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63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266700"/>
              <a:r>
                <a:rPr lang="ru-RU" sz="1600" b="1" dirty="0" smtClean="0"/>
                <a:t>Примерно у 14% женщин в </a:t>
              </a:r>
              <a:r>
                <a:rPr lang="ru-RU" sz="1600" b="1" dirty="0" err="1" smtClean="0"/>
                <a:t>пременопаузе</a:t>
              </a:r>
              <a:r>
                <a:rPr lang="ru-RU" sz="1600" b="1" dirty="0" smtClean="0"/>
                <a:t> хроническая </a:t>
              </a:r>
              <a:r>
                <a:rPr lang="ru-RU" sz="1600" b="1" dirty="0" err="1" smtClean="0"/>
                <a:t>ановуляция</a:t>
              </a:r>
              <a:r>
                <a:rPr lang="ru-RU" sz="1600" b="1" dirty="0" smtClean="0"/>
                <a:t> приводит к раку эндометрия или к возникновению его предшественника – гиперплазии с атипией</a:t>
              </a:r>
              <a:r>
                <a:rPr lang="ru-RU" sz="1600" b="1" baseline="30000" dirty="0" smtClean="0"/>
                <a:t>2</a:t>
              </a:r>
              <a:r>
                <a:rPr lang="ru-RU" sz="1600" b="1" dirty="0" smtClean="0"/>
                <a:t> </a:t>
              </a:r>
              <a:endParaRPr lang="en-GB" sz="1600" b="1" dirty="0"/>
            </a:p>
          </p:txBody>
        </p:sp>
        <p:cxnSp>
          <p:nvCxnSpPr>
            <p:cNvPr id="74" name="Gerade Verbindung 73"/>
            <p:cNvCxnSpPr/>
            <p:nvPr/>
          </p:nvCxnSpPr>
          <p:spPr bwMode="gray">
            <a:xfrm>
              <a:off x="471192" y="3425470"/>
              <a:ext cx="363310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gray">
            <a:xfrm>
              <a:off x="471192" y="1626394"/>
              <a:ext cx="363310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8" name="Gruppieren 37"/>
          <p:cNvGrpSpPr/>
          <p:nvPr/>
        </p:nvGrpSpPr>
        <p:grpSpPr bwMode="gray">
          <a:xfrm>
            <a:off x="468311" y="1902349"/>
            <a:ext cx="8195975" cy="839388"/>
            <a:chOff x="471192" y="1626394"/>
            <a:chExt cx="3633103" cy="1801019"/>
          </a:xfrm>
        </p:grpSpPr>
        <p:sp>
          <p:nvSpPr>
            <p:cNvPr id="39" name="Inhaltsplatzhalter 21"/>
            <p:cNvSpPr txBox="1">
              <a:spLocks/>
            </p:cNvSpPr>
            <p:nvPr/>
          </p:nvSpPr>
          <p:spPr bwMode="gray">
            <a:xfrm>
              <a:off x="471192" y="1626394"/>
              <a:ext cx="3296309" cy="18010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vert="horz" lIns="90000" tIns="90000" rIns="90000" bIns="90000" rtlCol="0" anchor="t" anchorCtr="0">
              <a:noAutofit/>
            </a:bodyPr>
            <a:lstStyle>
              <a:lvl1pPr marL="0" indent="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chemeClr val="accent2"/>
                </a:buClr>
                <a:buFont typeface="Wingdings" pitchFamily="2" charset="2"/>
                <a:buNone/>
                <a:defRPr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6700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276225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96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6325" indent="-266700" algn="l" defTabSz="914400" rtl="0" eaLnBrk="1" latinLnBrk="0" hangingPunct="1">
                <a:spcBef>
                  <a:spcPts val="300"/>
                </a:spcBef>
                <a:spcAft>
                  <a:spcPts val="600"/>
                </a:spcAft>
                <a:buClr>
                  <a:srgbClr val="6BC2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266700"/>
              <a:r>
                <a:rPr lang="ru-RU" sz="1600" b="1" dirty="0" smtClean="0"/>
                <a:t>Хроническая </a:t>
              </a:r>
              <a:r>
                <a:rPr lang="ru-RU" sz="1600" b="1" dirty="0" err="1" smtClean="0"/>
                <a:t>ановуляция</a:t>
              </a:r>
              <a:r>
                <a:rPr lang="ru-RU" sz="1600" b="1" dirty="0" smtClean="0"/>
                <a:t> обусловливает повышенный риск рака эндометрия </a:t>
              </a:r>
              <a:r>
                <a:rPr lang="ru-RU" sz="1600" b="1" baseline="30000" dirty="0" smtClean="0"/>
                <a:t>1,2,3</a:t>
              </a:r>
              <a:endParaRPr lang="en-GB" sz="1600" b="1" baseline="30000" dirty="0"/>
            </a:p>
          </p:txBody>
        </p:sp>
        <p:cxnSp>
          <p:nvCxnSpPr>
            <p:cNvPr id="62" name="Gerade Verbindung 61"/>
            <p:cNvCxnSpPr/>
            <p:nvPr/>
          </p:nvCxnSpPr>
          <p:spPr bwMode="gray">
            <a:xfrm>
              <a:off x="471192" y="3425470"/>
              <a:ext cx="363310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gray">
            <a:xfrm>
              <a:off x="471192" y="1626394"/>
              <a:ext cx="3633103" cy="0"/>
            </a:xfrm>
            <a:prstGeom prst="line">
              <a:avLst/>
            </a:prstGeom>
            <a:solidFill>
              <a:srgbClr val="A7AFC8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Freeform 20"/>
          <p:cNvSpPr>
            <a:spLocks noChangeAspect="1"/>
          </p:cNvSpPr>
          <p:nvPr/>
        </p:nvSpPr>
        <p:spPr bwMode="gray">
          <a:xfrm>
            <a:off x="8197911" y="2180029"/>
            <a:ext cx="280896" cy="282911"/>
          </a:xfrm>
          <a:custGeom>
            <a:avLst/>
            <a:gdLst>
              <a:gd name="T0" fmla="*/ 0 w 647701"/>
              <a:gd name="T1" fmla="*/ 180975 h 590551"/>
              <a:gd name="T2" fmla="*/ 21463 w 647701"/>
              <a:gd name="T3" fmla="*/ 157925 h 590551"/>
              <a:gd name="T4" fmla="*/ 69850 w 647701"/>
              <a:gd name="T5" fmla="*/ 153162 h 590551"/>
              <a:gd name="T6" fmla="*/ 93663 w 647701"/>
              <a:gd name="T7" fmla="*/ 202375 h 590551"/>
              <a:gd name="T8" fmla="*/ 204788 w 647701"/>
              <a:gd name="T9" fmla="*/ 76962 h 590551"/>
              <a:gd name="T10" fmla="*/ 250063 w 647701"/>
              <a:gd name="T11" fmla="*/ 38100 h 590551"/>
              <a:gd name="T12" fmla="*/ 297688 w 647701"/>
              <a:gd name="T13" fmla="*/ 762 h 590551"/>
              <a:gd name="T14" fmla="*/ 323850 w 647701"/>
              <a:gd name="T15" fmla="*/ 0 h 590551"/>
              <a:gd name="T16" fmla="*/ 219837 w 647701"/>
              <a:gd name="T17" fmla="*/ 115062 h 590551"/>
              <a:gd name="T18" fmla="*/ 135763 w 647701"/>
              <a:gd name="T19" fmla="*/ 229362 h 590551"/>
              <a:gd name="T20" fmla="*/ 98425 w 647701"/>
              <a:gd name="T21" fmla="*/ 291275 h 590551"/>
              <a:gd name="T22" fmla="*/ 71438 w 647701"/>
              <a:gd name="T23" fmla="*/ 295275 h 590551"/>
              <a:gd name="T24" fmla="*/ 61913 w 647701"/>
              <a:gd name="T25" fmla="*/ 255524 h 590551"/>
              <a:gd name="T26" fmla="*/ 19050 w 647701"/>
              <a:gd name="T27" fmla="*/ 188849 h 590551"/>
              <a:gd name="T28" fmla="*/ 0 w 647701"/>
              <a:gd name="T29" fmla="*/ 180975 h 5905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01"/>
              <a:gd name="T46" fmla="*/ 0 h 590551"/>
              <a:gd name="T47" fmla="*/ 647701 w 647701"/>
              <a:gd name="T48" fmla="*/ 590551 h 59055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01" h="590551">
                <a:moveTo>
                  <a:pt x="0" y="361950"/>
                </a:moveTo>
                <a:lnTo>
                  <a:pt x="42926" y="315849"/>
                </a:lnTo>
                <a:lnTo>
                  <a:pt x="139700" y="306324"/>
                </a:lnTo>
                <a:lnTo>
                  <a:pt x="187325" y="404749"/>
                </a:lnTo>
                <a:lnTo>
                  <a:pt x="409575" y="153924"/>
                </a:lnTo>
                <a:lnTo>
                  <a:pt x="500126" y="76200"/>
                </a:lnTo>
                <a:lnTo>
                  <a:pt x="595376" y="1524"/>
                </a:lnTo>
                <a:lnTo>
                  <a:pt x="647700" y="0"/>
                </a:lnTo>
                <a:lnTo>
                  <a:pt x="439674" y="230124"/>
                </a:lnTo>
                <a:lnTo>
                  <a:pt x="271526" y="458724"/>
                </a:lnTo>
                <a:lnTo>
                  <a:pt x="196850" y="582549"/>
                </a:lnTo>
                <a:lnTo>
                  <a:pt x="142875" y="590550"/>
                </a:lnTo>
                <a:lnTo>
                  <a:pt x="123825" y="511048"/>
                </a:lnTo>
                <a:lnTo>
                  <a:pt x="38100" y="377698"/>
                </a:lnTo>
                <a:lnTo>
                  <a:pt x="0" y="361950"/>
                </a:lnTo>
                <a:close/>
              </a:path>
            </a:pathLst>
          </a:custGeom>
          <a:solidFill>
            <a:schemeClr val="accent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2800">
              <a:solidFill>
                <a:schemeClr val="dk1"/>
              </a:solidFill>
            </a:endParaRPr>
          </a:p>
        </p:txBody>
      </p:sp>
      <p:sp>
        <p:nvSpPr>
          <p:cNvPr id="193537" name="Title 1"/>
          <p:cNvSpPr>
            <a:spLocks noGrp="1"/>
          </p:cNvSpPr>
          <p:nvPr>
            <p:ph type="title"/>
          </p:nvPr>
        </p:nvSpPr>
        <p:spPr bwMode="gray">
          <a:xfrm>
            <a:off x="468312" y="346075"/>
            <a:ext cx="8136135" cy="9493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Хроническая </a:t>
            </a:r>
            <a:r>
              <a:rPr lang="ru-RU" sz="2800" b="1" dirty="0" err="1" smtClean="0"/>
              <a:t>ановуляция</a:t>
            </a:r>
            <a:r>
              <a:rPr lang="ru-RU" sz="2800" b="1" dirty="0" smtClean="0"/>
              <a:t> – явление далеко не безобидное</a:t>
            </a:r>
            <a:endParaRPr lang="en-US" sz="2800" b="1" dirty="0" smtClean="0"/>
          </a:p>
        </p:txBody>
      </p:sp>
      <p:sp>
        <p:nvSpPr>
          <p:cNvPr id="58" name="BC-Triangle"/>
          <p:cNvSpPr>
            <a:spLocks noChangeArrowheads="1"/>
          </p:cNvSpPr>
          <p:nvPr/>
        </p:nvSpPr>
        <p:spPr bwMode="gray">
          <a:xfrm rot="5400000">
            <a:off x="7539791" y="2265955"/>
            <a:ext cx="840501" cy="11106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59" name="BC-Triangle"/>
          <p:cNvSpPr>
            <a:spLocks noChangeArrowheads="1"/>
          </p:cNvSpPr>
          <p:nvPr/>
        </p:nvSpPr>
        <p:spPr bwMode="gray">
          <a:xfrm rot="5400000">
            <a:off x="7539791" y="3348937"/>
            <a:ext cx="840501" cy="11106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60" name="BC-Triangle"/>
          <p:cNvSpPr>
            <a:spLocks noChangeArrowheads="1"/>
          </p:cNvSpPr>
          <p:nvPr/>
        </p:nvSpPr>
        <p:spPr bwMode="gray">
          <a:xfrm rot="5400000">
            <a:off x="7539791" y="4432071"/>
            <a:ext cx="840501" cy="11106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</p:spPr>
        <p:txBody>
          <a:bodyPr rot="10800000" vert="eaVert"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86" name="Freeform 20"/>
          <p:cNvSpPr>
            <a:spLocks noChangeAspect="1"/>
          </p:cNvSpPr>
          <p:nvPr/>
        </p:nvSpPr>
        <p:spPr bwMode="gray">
          <a:xfrm>
            <a:off x="8197911" y="4347405"/>
            <a:ext cx="280896" cy="282911"/>
          </a:xfrm>
          <a:custGeom>
            <a:avLst/>
            <a:gdLst>
              <a:gd name="T0" fmla="*/ 0 w 647701"/>
              <a:gd name="T1" fmla="*/ 180975 h 590551"/>
              <a:gd name="T2" fmla="*/ 21463 w 647701"/>
              <a:gd name="T3" fmla="*/ 157925 h 590551"/>
              <a:gd name="T4" fmla="*/ 69850 w 647701"/>
              <a:gd name="T5" fmla="*/ 153162 h 590551"/>
              <a:gd name="T6" fmla="*/ 93663 w 647701"/>
              <a:gd name="T7" fmla="*/ 202375 h 590551"/>
              <a:gd name="T8" fmla="*/ 204788 w 647701"/>
              <a:gd name="T9" fmla="*/ 76962 h 590551"/>
              <a:gd name="T10" fmla="*/ 250063 w 647701"/>
              <a:gd name="T11" fmla="*/ 38100 h 590551"/>
              <a:gd name="T12" fmla="*/ 297688 w 647701"/>
              <a:gd name="T13" fmla="*/ 762 h 590551"/>
              <a:gd name="T14" fmla="*/ 323850 w 647701"/>
              <a:gd name="T15" fmla="*/ 0 h 590551"/>
              <a:gd name="T16" fmla="*/ 219837 w 647701"/>
              <a:gd name="T17" fmla="*/ 115062 h 590551"/>
              <a:gd name="T18" fmla="*/ 135763 w 647701"/>
              <a:gd name="T19" fmla="*/ 229362 h 590551"/>
              <a:gd name="T20" fmla="*/ 98425 w 647701"/>
              <a:gd name="T21" fmla="*/ 291275 h 590551"/>
              <a:gd name="T22" fmla="*/ 71438 w 647701"/>
              <a:gd name="T23" fmla="*/ 295275 h 590551"/>
              <a:gd name="T24" fmla="*/ 61913 w 647701"/>
              <a:gd name="T25" fmla="*/ 255524 h 590551"/>
              <a:gd name="T26" fmla="*/ 19050 w 647701"/>
              <a:gd name="T27" fmla="*/ 188849 h 590551"/>
              <a:gd name="T28" fmla="*/ 0 w 647701"/>
              <a:gd name="T29" fmla="*/ 180975 h 5905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01"/>
              <a:gd name="T46" fmla="*/ 0 h 590551"/>
              <a:gd name="T47" fmla="*/ 647701 w 647701"/>
              <a:gd name="T48" fmla="*/ 590551 h 59055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01" h="590551">
                <a:moveTo>
                  <a:pt x="0" y="361950"/>
                </a:moveTo>
                <a:lnTo>
                  <a:pt x="42926" y="315849"/>
                </a:lnTo>
                <a:lnTo>
                  <a:pt x="139700" y="306324"/>
                </a:lnTo>
                <a:lnTo>
                  <a:pt x="187325" y="404749"/>
                </a:lnTo>
                <a:lnTo>
                  <a:pt x="409575" y="153924"/>
                </a:lnTo>
                <a:lnTo>
                  <a:pt x="500126" y="76200"/>
                </a:lnTo>
                <a:lnTo>
                  <a:pt x="595376" y="1524"/>
                </a:lnTo>
                <a:lnTo>
                  <a:pt x="647700" y="0"/>
                </a:lnTo>
                <a:lnTo>
                  <a:pt x="439674" y="230124"/>
                </a:lnTo>
                <a:lnTo>
                  <a:pt x="271526" y="458724"/>
                </a:lnTo>
                <a:lnTo>
                  <a:pt x="196850" y="582549"/>
                </a:lnTo>
                <a:lnTo>
                  <a:pt x="142875" y="590550"/>
                </a:lnTo>
                <a:lnTo>
                  <a:pt x="123825" y="511048"/>
                </a:lnTo>
                <a:lnTo>
                  <a:pt x="38100" y="377698"/>
                </a:lnTo>
                <a:lnTo>
                  <a:pt x="0" y="361950"/>
                </a:lnTo>
                <a:close/>
              </a:path>
            </a:pathLst>
          </a:custGeom>
          <a:solidFill>
            <a:schemeClr val="accent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2800">
              <a:solidFill>
                <a:schemeClr val="dk1"/>
              </a:solidFill>
            </a:endParaRPr>
          </a:p>
        </p:txBody>
      </p:sp>
      <p:sp>
        <p:nvSpPr>
          <p:cNvPr id="29" name="Freeform 20"/>
          <p:cNvSpPr>
            <a:spLocks noChangeAspect="1"/>
          </p:cNvSpPr>
          <p:nvPr/>
        </p:nvSpPr>
        <p:spPr bwMode="gray">
          <a:xfrm>
            <a:off x="8209863" y="3263015"/>
            <a:ext cx="280896" cy="282911"/>
          </a:xfrm>
          <a:custGeom>
            <a:avLst/>
            <a:gdLst>
              <a:gd name="T0" fmla="*/ 0 w 647701"/>
              <a:gd name="T1" fmla="*/ 180975 h 590551"/>
              <a:gd name="T2" fmla="*/ 21463 w 647701"/>
              <a:gd name="T3" fmla="*/ 157925 h 590551"/>
              <a:gd name="T4" fmla="*/ 69850 w 647701"/>
              <a:gd name="T5" fmla="*/ 153162 h 590551"/>
              <a:gd name="T6" fmla="*/ 93663 w 647701"/>
              <a:gd name="T7" fmla="*/ 202375 h 590551"/>
              <a:gd name="T8" fmla="*/ 204788 w 647701"/>
              <a:gd name="T9" fmla="*/ 76962 h 590551"/>
              <a:gd name="T10" fmla="*/ 250063 w 647701"/>
              <a:gd name="T11" fmla="*/ 38100 h 590551"/>
              <a:gd name="T12" fmla="*/ 297688 w 647701"/>
              <a:gd name="T13" fmla="*/ 762 h 590551"/>
              <a:gd name="T14" fmla="*/ 323850 w 647701"/>
              <a:gd name="T15" fmla="*/ 0 h 590551"/>
              <a:gd name="T16" fmla="*/ 219837 w 647701"/>
              <a:gd name="T17" fmla="*/ 115062 h 590551"/>
              <a:gd name="T18" fmla="*/ 135763 w 647701"/>
              <a:gd name="T19" fmla="*/ 229362 h 590551"/>
              <a:gd name="T20" fmla="*/ 98425 w 647701"/>
              <a:gd name="T21" fmla="*/ 291275 h 590551"/>
              <a:gd name="T22" fmla="*/ 71438 w 647701"/>
              <a:gd name="T23" fmla="*/ 295275 h 590551"/>
              <a:gd name="T24" fmla="*/ 61913 w 647701"/>
              <a:gd name="T25" fmla="*/ 255524 h 590551"/>
              <a:gd name="T26" fmla="*/ 19050 w 647701"/>
              <a:gd name="T27" fmla="*/ 188849 h 590551"/>
              <a:gd name="T28" fmla="*/ 0 w 647701"/>
              <a:gd name="T29" fmla="*/ 180975 h 5905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01"/>
              <a:gd name="T46" fmla="*/ 0 h 590551"/>
              <a:gd name="T47" fmla="*/ 647701 w 647701"/>
              <a:gd name="T48" fmla="*/ 590551 h 59055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01" h="590551">
                <a:moveTo>
                  <a:pt x="0" y="361950"/>
                </a:moveTo>
                <a:lnTo>
                  <a:pt x="42926" y="315849"/>
                </a:lnTo>
                <a:lnTo>
                  <a:pt x="139700" y="306324"/>
                </a:lnTo>
                <a:lnTo>
                  <a:pt x="187325" y="404749"/>
                </a:lnTo>
                <a:lnTo>
                  <a:pt x="409575" y="153924"/>
                </a:lnTo>
                <a:lnTo>
                  <a:pt x="500126" y="76200"/>
                </a:lnTo>
                <a:lnTo>
                  <a:pt x="595376" y="1524"/>
                </a:lnTo>
                <a:lnTo>
                  <a:pt x="647700" y="0"/>
                </a:lnTo>
                <a:lnTo>
                  <a:pt x="439674" y="230124"/>
                </a:lnTo>
                <a:lnTo>
                  <a:pt x="271526" y="458724"/>
                </a:lnTo>
                <a:lnTo>
                  <a:pt x="196850" y="582549"/>
                </a:lnTo>
                <a:lnTo>
                  <a:pt x="142875" y="590550"/>
                </a:lnTo>
                <a:lnTo>
                  <a:pt x="123825" y="511048"/>
                </a:lnTo>
                <a:lnTo>
                  <a:pt x="38100" y="377698"/>
                </a:lnTo>
                <a:lnTo>
                  <a:pt x="0" y="361950"/>
                </a:lnTo>
                <a:close/>
              </a:path>
            </a:pathLst>
          </a:custGeom>
          <a:solidFill>
            <a:schemeClr val="accent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72000" tIns="72000" rIns="72000" bIns="72000"/>
          <a:lstStyle/>
          <a:p>
            <a:pPr fontAlgn="base">
              <a:spcBef>
                <a:spcPct val="40000"/>
              </a:spcBef>
              <a:spcAft>
                <a:spcPct val="0"/>
              </a:spcAft>
              <a:buClr>
                <a:srgbClr val="215283"/>
              </a:buClr>
              <a:buSzPct val="85000"/>
              <a:buFont typeface="Wingdings" pitchFamily="2" charset="2"/>
              <a:buNone/>
            </a:pPr>
            <a:endParaRPr lang="en-US" sz="2800">
              <a:solidFill>
                <a:schemeClr val="dk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060" y="594928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smtClean="0"/>
              <a:t>ACOG Committee on Practice Bulletins—Gynecology. American College of Obstetricians and Gynecologists. ACOG practice bulletin: management of </a:t>
            </a:r>
            <a:r>
              <a:rPr lang="en-US" sz="800" dirty="0" err="1" smtClean="0"/>
              <a:t>anovulatory</a:t>
            </a:r>
            <a:r>
              <a:rPr lang="en-US" sz="800" dirty="0" smtClean="0"/>
              <a:t> bleeding. </a:t>
            </a:r>
            <a:r>
              <a:rPr lang="en-US" sz="800" dirty="0" err="1" smtClean="0"/>
              <a:t>Int</a:t>
            </a:r>
            <a:r>
              <a:rPr lang="en-US" sz="800" dirty="0" smtClean="0"/>
              <a:t> J </a:t>
            </a:r>
            <a:r>
              <a:rPr lang="en-US" sz="800" dirty="0" err="1" smtClean="0"/>
              <a:t>Gynaecol</a:t>
            </a:r>
            <a:r>
              <a:rPr lang="en-US" sz="800" dirty="0" smtClean="0"/>
              <a:t> Obstet. 2001;72(3):263-271.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sv-SE" sz="800" dirty="0" smtClean="0"/>
              <a:t>Ash SJ, Farrell SA, Flowerdew G. Endometrial biopsy in DUB. J Reprod Med. 1996;41(12):892-896.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 err="1" smtClean="0"/>
              <a:t>Soliman</a:t>
            </a:r>
            <a:r>
              <a:rPr lang="en-US" sz="800" dirty="0" smtClean="0"/>
              <a:t> PT, Oh JC, </a:t>
            </a:r>
            <a:r>
              <a:rPr lang="en-US" sz="800" dirty="0" err="1" smtClean="0"/>
              <a:t>Schmeler</a:t>
            </a:r>
            <a:r>
              <a:rPr lang="en-US" sz="800" dirty="0" smtClean="0"/>
              <a:t> KM, et al. Risk factors for young premenopausal women with endometrial cancer. </a:t>
            </a:r>
            <a:r>
              <a:rPr lang="en-US" sz="800" dirty="0" err="1" smtClean="0"/>
              <a:t>Obstet</a:t>
            </a:r>
            <a:r>
              <a:rPr lang="en-US" sz="800" dirty="0" smtClean="0"/>
              <a:t> Gynecol. 2005;105(3):575-580.</a:t>
            </a:r>
            <a:endParaRPr lang="ru-RU" sz="800" dirty="0" smtClean="0"/>
          </a:p>
          <a:p>
            <a:pPr marL="228600" indent="-228600">
              <a:buAutoNum type="arabicPeriod"/>
            </a:pPr>
            <a:r>
              <a:rPr lang="en-US" sz="800" dirty="0" smtClean="0"/>
              <a:t>Trimble CL, </a:t>
            </a:r>
            <a:r>
              <a:rPr lang="en-US" sz="800" dirty="0" err="1" smtClean="0"/>
              <a:t>Kauderer</a:t>
            </a:r>
            <a:r>
              <a:rPr lang="en-US" sz="800" dirty="0" smtClean="0"/>
              <a:t> J, </a:t>
            </a:r>
            <a:r>
              <a:rPr lang="en-US" sz="800" dirty="0" err="1" smtClean="0"/>
              <a:t>Zaino</a:t>
            </a:r>
            <a:r>
              <a:rPr lang="en-US" sz="800" dirty="0" smtClean="0"/>
              <a:t> R, et al. Concurrent endometrial carcinoma in women with a biopsy diagnosis of atypical endometrial hyperplasia:</a:t>
            </a:r>
            <a:r>
              <a:rPr lang="ru-RU" sz="800" dirty="0" smtClean="0"/>
              <a:t> </a:t>
            </a:r>
            <a:r>
              <a:rPr lang="en-US" sz="800" dirty="0" smtClean="0"/>
              <a:t>a Gynecologic Oncology Group study. Cancer. 2006;106(4):812-819.</a:t>
            </a:r>
          </a:p>
        </p:txBody>
      </p:sp>
    </p:spTree>
    <p:extLst>
      <p:ext uri="{BB962C8B-B14F-4D97-AF65-F5344CB8AC3E}">
        <p14:creationId xmlns:p14="http://schemas.microsoft.com/office/powerpoint/2010/main" val="79931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3022</Words>
  <Application>Microsoft Macintosh PowerPoint</Application>
  <PresentationFormat>Экран (4:3)</PresentationFormat>
  <Paragraphs>343</Paragraphs>
  <Slides>20</Slides>
  <Notes>7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think-cell Slide</vt:lpstr>
      <vt:lpstr>Дифференциальная диагностика и особенности ведения обильных менструальных кровотечений у женщин в перименопаузе</vt:lpstr>
      <vt:lpstr>STRAW+10</vt:lpstr>
      <vt:lpstr>Перименопауза – каковы  временные рамки?</vt:lpstr>
      <vt:lpstr>Презентация PowerPoint</vt:lpstr>
      <vt:lpstr>Классификация аномальных менструальных кровотечений FIGO: PALM - COEIN</vt:lpstr>
      <vt:lpstr>Причины ановуляции</vt:lpstr>
      <vt:lpstr>У женщин в перименопаузе часто причиной ОМК является ановуляция</vt:lpstr>
      <vt:lpstr>Ановуляторные кровотечения отличаются от овуляторных</vt:lpstr>
      <vt:lpstr>Хроническая ановуляция – явление далеко не безобидное</vt:lpstr>
      <vt:lpstr>Факторы риска, повышающие вероятность возникновения рака эндометрия</vt:lpstr>
      <vt:lpstr>Диагностический поиск должен быть последовательным и обоснованным</vt:lpstr>
      <vt:lpstr>Методы визуализации в период менопаузального перехода имеют разную практическую ценность</vt:lpstr>
      <vt:lpstr>Биопсию эндометрия следует проводить всем женщинам с ОМК после 40 лет</vt:lpstr>
      <vt:lpstr>Медикаментозное лечение - современное решение при овуляторной дисфункции</vt:lpstr>
      <vt:lpstr>При подборе терапии ОМК женщине в пременопаузе следует учитывать возможность</vt:lpstr>
      <vt:lpstr>Медикаментозные методы лечения ОМК у женщин в перименопаузе</vt:lpstr>
      <vt:lpstr>Е2М/ДНГ способна до 88% снизить менструальную кровопотерю при ОМК после 6 циклов лечения </vt:lpstr>
      <vt:lpstr>Эстрадиола валерат в сочетании с диеногестом отвечает потребностям женщин в переходном периоде</vt:lpstr>
      <vt:lpstr>Объединенные данные из 5 РКИ показали, что ЛНГ ВМС демонстрирует снижение кровопотери до  96% после 5 лет1</vt:lpstr>
      <vt:lpstr>Спасибо за внимание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Veronika Lamberova</dc:creator>
  <cp:lastModifiedBy>Apple</cp:lastModifiedBy>
  <cp:revision>38</cp:revision>
  <dcterms:created xsi:type="dcterms:W3CDTF">2015-05-20T12:02:25Z</dcterms:created>
  <dcterms:modified xsi:type="dcterms:W3CDTF">2015-06-08T11:58:32Z</dcterms:modified>
</cp:coreProperties>
</file>