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7" r:id="rId4"/>
    <p:sldId id="258" r:id="rId5"/>
    <p:sldId id="312" r:id="rId6"/>
    <p:sldId id="263" r:id="rId7"/>
    <p:sldId id="264" r:id="rId8"/>
    <p:sldId id="265" r:id="rId9"/>
    <p:sldId id="266" r:id="rId10"/>
    <p:sldId id="260" r:id="rId11"/>
    <p:sldId id="262" r:id="rId12"/>
    <p:sldId id="268" r:id="rId13"/>
    <p:sldId id="261" r:id="rId14"/>
    <p:sldId id="267" r:id="rId15"/>
    <p:sldId id="269" r:id="rId16"/>
    <p:sldId id="270" r:id="rId17"/>
    <p:sldId id="271" r:id="rId18"/>
    <p:sldId id="273" r:id="rId19"/>
    <p:sldId id="272" r:id="rId20"/>
    <p:sldId id="274" r:id="rId21"/>
    <p:sldId id="295" r:id="rId22"/>
    <p:sldId id="290" r:id="rId23"/>
    <p:sldId id="292" r:id="rId24"/>
    <p:sldId id="291" r:id="rId25"/>
    <p:sldId id="293" r:id="rId26"/>
    <p:sldId id="276" r:id="rId27"/>
    <p:sldId id="294" r:id="rId28"/>
    <p:sldId id="289" r:id="rId29"/>
    <p:sldId id="277" r:id="rId30"/>
    <p:sldId id="278" r:id="rId31"/>
    <p:sldId id="279" r:id="rId32"/>
    <p:sldId id="298" r:id="rId33"/>
    <p:sldId id="299" r:id="rId34"/>
    <p:sldId id="302" r:id="rId35"/>
    <p:sldId id="303" r:id="rId36"/>
    <p:sldId id="304" r:id="rId37"/>
    <p:sldId id="305" r:id="rId38"/>
    <p:sldId id="306" r:id="rId39"/>
    <p:sldId id="307" r:id="rId40"/>
    <p:sldId id="300" r:id="rId41"/>
    <p:sldId id="309" r:id="rId42"/>
    <p:sldId id="310" r:id="rId43"/>
    <p:sldId id="311" r:id="rId44"/>
    <p:sldId id="308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5" autoAdjust="0"/>
    <p:restoredTop sz="94660"/>
  </p:normalViewPr>
  <p:slideViewPr>
    <p:cSldViewPr>
      <p:cViewPr varScale="1">
        <p:scale>
          <a:sx n="102" d="100"/>
          <a:sy n="102" d="100"/>
        </p:scale>
        <p:origin x="-9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40B13-E9E9-4430-A95D-F4E291BD6E9E}" type="datetimeFigureOut">
              <a:rPr lang="ru-RU"/>
              <a:pPr>
                <a:defRPr/>
              </a:pPr>
              <a:t>29.05.2015</a:t>
            </a:fld>
            <a:endParaRPr lang="ru-R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00F35-9493-46C9-B231-9DD74A942F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0675-FD87-46CB-A3F2-922BF454A2E6}" type="datetimeFigureOut">
              <a:rPr lang="ru-RU"/>
              <a:pPr>
                <a:defRPr/>
              </a:pPr>
              <a:t>29.05.2015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DC618-A577-40F1-A3DA-5E36D7CACD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49148-64E3-4EF2-862C-BB5E0574B07D}" type="datetimeFigureOut">
              <a:rPr lang="ru-RU"/>
              <a:pPr>
                <a:defRPr/>
              </a:pPr>
              <a:t>29.05.2015</a:t>
            </a:fld>
            <a:endParaRPr lang="ru-R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DB11C-5371-4779-AEB6-8801E83F80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7E6F-3A0A-48B4-8CB7-417061E584D7}" type="datetimeFigureOut">
              <a:rPr lang="ru-RU"/>
              <a:pPr>
                <a:defRPr/>
              </a:pPr>
              <a:t>29.05.2015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3FC9-FC3D-430A-BCF7-1B160AD5A2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CC83-57C9-469A-B877-C93E2BA6D785}" type="datetimeFigureOut">
              <a:rPr lang="ru-RU"/>
              <a:pPr>
                <a:defRPr/>
              </a:pPr>
              <a:t>29.05.2015</a:t>
            </a:fld>
            <a:endParaRPr lang="ru-R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55B3F-1F0E-42E8-94DC-ED669BD8EA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0E52C-EAD2-45CA-8511-31C546D6EA6D}" type="datetimeFigureOut">
              <a:rPr lang="ru-RU"/>
              <a:pPr>
                <a:defRPr/>
              </a:pPr>
              <a:t>29.05.2015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CF95B-69A2-4597-AFFC-43A28C47F1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E97F-7420-4A45-A5F5-23D95AAC887D}" type="datetimeFigureOut">
              <a:rPr lang="ru-RU"/>
              <a:pPr>
                <a:defRPr/>
              </a:pPr>
              <a:t>29.05.2015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3314-2166-4CB5-BD05-0BAE201424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CF543-8836-4B20-A6E0-59EAFC10A6A1}" type="datetimeFigureOut">
              <a:rPr lang="ru-RU"/>
              <a:pPr>
                <a:defRPr/>
              </a:pPr>
              <a:t>29.05.2015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9EB9-D73F-4BD3-BAFB-2DB42788B5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2CC01-428E-49C9-9EF4-F0AFE256EC01}" type="datetimeFigureOut">
              <a:rPr lang="ru-RU"/>
              <a:pPr>
                <a:defRPr/>
              </a:pPr>
              <a:t>29.05.2015</a:t>
            </a:fld>
            <a:endParaRPr lang="ru-RU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AAABA-CA9D-4D40-93E8-3690CF5CAD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4F932-7FA7-4030-A532-834DA61F8FD8}" type="datetimeFigureOut">
              <a:rPr lang="ru-RU"/>
              <a:pPr>
                <a:defRPr/>
              </a:pPr>
              <a:t>29.05.2015</a:t>
            </a:fld>
            <a:endParaRPr lang="ru-RU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3D996-1294-41A7-873B-E82181260E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D6FE-8EAE-439B-83E4-359316B6B1CF}" type="datetimeFigureOut">
              <a:rPr lang="ru-RU"/>
              <a:pPr>
                <a:defRPr/>
              </a:pPr>
              <a:t>29.05.2015</a:t>
            </a:fld>
            <a:endParaRPr lang="ru-RU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7FE3-2392-44F5-8D7A-84A41F6F4C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B920747-1806-47E8-A286-A8029A670543}" type="datetimeFigureOut">
              <a:rPr lang="ru-RU"/>
              <a:pPr>
                <a:defRPr/>
              </a:pPr>
              <a:t>29.05.2015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5671FF4-87CB-4C9F-9475-181B5AA1B6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7" r:id="rId2"/>
    <p:sldLayoutId id="2147483733" r:id="rId3"/>
    <p:sldLayoutId id="2147483728" r:id="rId4"/>
    <p:sldLayoutId id="2147483729" r:id="rId5"/>
    <p:sldLayoutId id="2147483730" r:id="rId6"/>
    <p:sldLayoutId id="2147483734" r:id="rId7"/>
    <p:sldLayoutId id="2147483735" r:id="rId8"/>
    <p:sldLayoutId id="2147483736" r:id="rId9"/>
    <p:sldLayoutId id="2147483731" r:id="rId10"/>
    <p:sldLayoutId id="21474837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2592388"/>
          </a:xfrm>
        </p:spPr>
        <p:txBody>
          <a:bodyPr/>
          <a:lstStyle/>
          <a:p>
            <a:r>
              <a:rPr lang="ru-RU" sz="4000" smtClean="0"/>
              <a:t>Пороки развития половых органов</a:t>
            </a:r>
            <a:r>
              <a:rPr lang="en-US" sz="4000" smtClean="0"/>
              <a:t> </a:t>
            </a:r>
            <a:r>
              <a:rPr lang="ru-RU" sz="4000" smtClean="0"/>
              <a:t>в практике гинекологии детей и подростков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3789363"/>
            <a:ext cx="7848600" cy="266382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400" smtClean="0">
                <a:solidFill>
                  <a:srgbClr val="052E65"/>
                </a:solidFill>
              </a:rPr>
              <a:t>Кафедра репродуктивной медицины и хирургии ФПДО МГМСУ</a:t>
            </a:r>
            <a:br>
              <a:rPr lang="ru-RU" sz="2400" smtClean="0">
                <a:solidFill>
                  <a:srgbClr val="052E65"/>
                </a:solidFill>
              </a:rPr>
            </a:br>
            <a:r>
              <a:rPr lang="ru-RU" sz="2400" smtClean="0">
                <a:solidFill>
                  <a:srgbClr val="052E65"/>
                </a:solidFill>
              </a:rPr>
              <a:t>(зав. кафедрой – академик РАМН, профессор </a:t>
            </a:r>
            <a:r>
              <a:rPr lang="en-GB" sz="2400" smtClean="0">
                <a:solidFill>
                  <a:srgbClr val="052E65"/>
                </a:solidFill>
              </a:rPr>
              <a:t>Л.В.Адамян</a:t>
            </a:r>
            <a:r>
              <a:rPr lang="ru-RU" sz="2400" smtClean="0">
                <a:solidFill>
                  <a:srgbClr val="052E65"/>
                </a:solidFill>
              </a:rPr>
              <a:t>)</a:t>
            </a:r>
            <a:r>
              <a:rPr lang="ru-RU" smtClean="0">
                <a:solidFill>
                  <a:srgbClr val="052E65"/>
                </a:solidFill>
              </a:rPr>
              <a:t/>
            </a:r>
            <a:br>
              <a:rPr lang="ru-RU" smtClean="0">
                <a:solidFill>
                  <a:srgbClr val="052E65"/>
                </a:solidFill>
              </a:rPr>
            </a:br>
            <a:r>
              <a:rPr lang="ru-RU" smtClean="0">
                <a:solidFill>
                  <a:srgbClr val="052E65"/>
                </a:solidFill>
              </a:rPr>
              <a:t/>
            </a:r>
            <a:br>
              <a:rPr lang="ru-RU" smtClean="0">
                <a:solidFill>
                  <a:srgbClr val="052E65"/>
                </a:solidFill>
              </a:rPr>
            </a:br>
            <a:r>
              <a:rPr lang="ru-RU" sz="2400" smtClean="0">
                <a:solidFill>
                  <a:srgbClr val="052E65"/>
                </a:solidFill>
              </a:rPr>
              <a:t>Морозовская детская городская клиническая больница </a:t>
            </a:r>
            <a:r>
              <a:rPr lang="en-US" sz="2400" smtClean="0">
                <a:solidFill>
                  <a:srgbClr val="052E65"/>
                </a:solidFill>
              </a:rPr>
              <a:t/>
            </a:r>
            <a:br>
              <a:rPr lang="en-US" sz="2400" smtClean="0">
                <a:solidFill>
                  <a:srgbClr val="052E65"/>
                </a:solidFill>
              </a:rPr>
            </a:br>
            <a:r>
              <a:rPr lang="ru-RU" sz="2400" smtClean="0">
                <a:solidFill>
                  <a:srgbClr val="052E65"/>
                </a:solidFill>
              </a:rPr>
              <a:t>(главный врач – И.Е. Колтунов)</a:t>
            </a:r>
          </a:p>
          <a:p>
            <a:pPr>
              <a:lnSpc>
                <a:spcPct val="70000"/>
              </a:lnSpc>
            </a:pPr>
            <a:endParaRPr lang="ru-RU" sz="2600" smtClean="0">
              <a:solidFill>
                <a:srgbClr val="052E65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2600" smtClean="0">
                <a:solidFill>
                  <a:srgbClr val="052E65"/>
                </a:solidFill>
              </a:rPr>
              <a:t>Е.В. Сибирская</a:t>
            </a:r>
            <a:endParaRPr lang="ru-RU" smtClean="0">
              <a:solidFill>
                <a:srgbClr val="052E6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146175"/>
          </a:xfrm>
        </p:spPr>
        <p:txBody>
          <a:bodyPr/>
          <a:lstStyle/>
          <a:p>
            <a:r>
              <a:rPr lang="ru-RU" smtClean="0"/>
              <a:t>Классификация</a:t>
            </a:r>
          </a:p>
        </p:txBody>
      </p:sp>
      <p:pic>
        <p:nvPicPr>
          <p:cNvPr id="21506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60575"/>
            <a:ext cx="4643438" cy="4608513"/>
          </a:xfrm>
        </p:spPr>
      </p:pic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>
          <a:xfrm>
            <a:off x="4427538" y="2565400"/>
            <a:ext cx="4392612" cy="4103688"/>
          </a:xfrm>
        </p:spPr>
        <p:txBody>
          <a:bodyPr rtlCol="0"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altLang="ru-RU" b="1" dirty="0"/>
              <a:t>класс I </a:t>
            </a:r>
            <a:r>
              <a:rPr lang="ru-RU" altLang="ru-RU" dirty="0"/>
              <a:t>― атрезия гимена (варианты строения гимена);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altLang="ru-RU" b="1" dirty="0"/>
              <a:t>класс II </a:t>
            </a:r>
            <a:r>
              <a:rPr lang="ru-RU" altLang="ru-RU" dirty="0"/>
              <a:t>― полная или неполная аплазия влагалища и матки:</a:t>
            </a:r>
            <a:br>
              <a:rPr lang="ru-RU" altLang="ru-RU" dirty="0"/>
            </a:br>
            <a:r>
              <a:rPr lang="ru-RU" altLang="ru-RU" dirty="0"/>
              <a:t>— полная аплазия матки и влагалища (синдром </a:t>
            </a:r>
            <a:r>
              <a:rPr lang="ru-RU" altLang="ru-RU" dirty="0" err="1"/>
              <a:t>Рокитанского</a:t>
            </a:r>
            <a:r>
              <a:rPr lang="ru-RU" altLang="ru-RU" dirty="0"/>
              <a:t>–</a:t>
            </a:r>
            <a:r>
              <a:rPr lang="ru-RU" altLang="ru-RU" dirty="0" err="1"/>
              <a:t>Кюстера</a:t>
            </a:r>
            <a:r>
              <a:rPr lang="ru-RU" altLang="ru-RU" dirty="0"/>
              <a:t>–Майера–</a:t>
            </a:r>
            <a:r>
              <a:rPr lang="ru-RU" altLang="ru-RU" dirty="0" err="1"/>
              <a:t>Хаузера</a:t>
            </a:r>
            <a:r>
              <a:rPr lang="ru-RU" altLang="ru-RU" dirty="0"/>
              <a:t>);</a:t>
            </a:r>
            <a:br>
              <a:rPr lang="ru-RU" altLang="ru-RU" dirty="0"/>
            </a:br>
            <a:r>
              <a:rPr lang="ru-RU" altLang="ru-RU" dirty="0"/>
              <a:t>— полная аплазия влагалища и шейки матки при функционирующей матке;</a:t>
            </a:r>
            <a:br>
              <a:rPr lang="ru-RU" altLang="ru-RU" dirty="0"/>
            </a:br>
            <a:r>
              <a:rPr lang="ru-RU" altLang="ru-RU" dirty="0"/>
              <a:t>— полная аплазия влагалища при функционирующей матке;</a:t>
            </a:r>
            <a:br>
              <a:rPr lang="ru-RU" altLang="ru-RU" dirty="0"/>
            </a:br>
            <a:r>
              <a:rPr lang="ru-RU" altLang="ru-RU" dirty="0"/>
              <a:t>— частичная аплазия влагалища до средней или верхней трети при функционирующей матке;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146175"/>
          </a:xfrm>
        </p:spPr>
        <p:txBody>
          <a:bodyPr/>
          <a:lstStyle/>
          <a:p>
            <a:r>
              <a:rPr lang="ru-RU" smtClean="0"/>
              <a:t>Классификация</a:t>
            </a:r>
          </a:p>
        </p:txBody>
      </p:sp>
      <p:pic>
        <p:nvPicPr>
          <p:cNvPr id="22530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33600"/>
            <a:ext cx="3995738" cy="4319588"/>
          </a:xfrm>
        </p:spPr>
      </p:pic>
      <p:sp>
        <p:nvSpPr>
          <p:cNvPr id="22531" name="Объект 9"/>
          <p:cNvSpPr>
            <a:spLocks noGrp="1"/>
          </p:cNvSpPr>
          <p:nvPr>
            <p:ph sz="quarter" idx="14"/>
          </p:nvPr>
        </p:nvSpPr>
        <p:spPr>
          <a:xfrm>
            <a:off x="3492500" y="1412875"/>
            <a:ext cx="5543550" cy="5256213"/>
          </a:xfrm>
        </p:spPr>
        <p:txBody>
          <a:bodyPr/>
          <a:lstStyle/>
          <a:p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класс III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― пороки, связанные с отсутствием слияния или неполным слиянием парных эмбриональных половых протоков:</a:t>
            </a:r>
            <a:br>
              <a:rPr lang="ru-RU" alt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—полное удвоение матки и влагалища;</a:t>
            </a:r>
            <a:br>
              <a:rPr lang="ru-RU" alt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—удвоение тела и шейки матки при наличии одного влагалища;</a:t>
            </a:r>
            <a:br>
              <a:rPr lang="ru-RU" alt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—удвоение тела матки при наличии одной шейки матки и одного влагалища (седловидная матка, двурогая матка, матка с полной или неполной внутренней перегородкой, матка с рудиментарным функционирующим замкнутым рогом);</a:t>
            </a:r>
          </a:p>
          <a:p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   класс IV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― пороки, связанные с сочетанием удвоения и аплазии парных эмбриональных половых протоков:</a:t>
            </a:r>
            <a:br>
              <a:rPr lang="ru-RU" alt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—удвоение матки и влагалища с частичной аплазией одного влагалища;</a:t>
            </a:r>
            <a:br>
              <a:rPr lang="ru-RU" alt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—удвоение матки и влагалища с полной аплазией обоих влагалищ;</a:t>
            </a:r>
            <a:br>
              <a:rPr lang="ru-RU" alt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—удвоение матки и влагалища с частичной аплазией обоих влагалищ;</a:t>
            </a:r>
            <a:br>
              <a:rPr lang="ru-RU" alt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—удвоение матки и влагалища с полной аплазией всего протока с одной стороны (однорогая матка).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73238"/>
            <a:ext cx="7839075" cy="4968875"/>
          </a:xfrm>
        </p:spPr>
      </p:pic>
      <p:sp>
        <p:nvSpPr>
          <p:cNvPr id="2355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100" smtClean="0">
                <a:solidFill>
                  <a:schemeClr val="bg1"/>
                </a:solidFill>
                <a:latin typeface="Times New Roman" pitchFamily="18" charset="0"/>
              </a:rPr>
              <a:t>Частота диагностики пороков развития матки и влагалища в различных возрастных группах</a:t>
            </a:r>
            <a:r>
              <a:rPr lang="ru-RU" altLang="ru-RU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836613"/>
            <a:ext cx="8229600" cy="360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24088" y="1393825"/>
            <a:ext cx="4572000" cy="1447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Пороки развития  половых органов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627313" y="2965450"/>
            <a:ext cx="704850" cy="608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35488" y="2965450"/>
            <a:ext cx="0" cy="815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072188" y="2841625"/>
            <a:ext cx="444500" cy="619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79388" y="3644900"/>
            <a:ext cx="252095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  <a:r>
              <a:rPr lang="en-US" dirty="0">
                <a:latin typeface="+mn-lt"/>
              </a:rPr>
              <a:t>I</a:t>
            </a:r>
            <a:r>
              <a:rPr lang="ru-RU" dirty="0">
                <a:latin typeface="+mn-lt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аномалии развития с полной задержкой оттока менструальной крови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 или отсутствием менструальной крови)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97225" y="4005263"/>
            <a:ext cx="2665413" cy="16303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II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аномалии развития с односторонней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 или частичной) задержкой оттока менструальной крови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69050" y="3657600"/>
            <a:ext cx="2667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  <a:r>
              <a:rPr lang="en-US" dirty="0">
                <a:latin typeface="+mn-lt"/>
              </a:rPr>
              <a:t>III</a:t>
            </a:r>
            <a:r>
              <a:rPr lang="ru-RU" dirty="0">
                <a:latin typeface="+mn-lt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аномалии развития без нарушения оттока менструальной крови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септальные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пороки)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I</a:t>
            </a:r>
            <a:r>
              <a:rPr lang="ru-RU" sz="2800" smtClean="0"/>
              <a:t> Аномалии развития половых органов с полной задержкой оттока менструальной крови ( или отсутствием менструальной крови)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7950" y="1700213"/>
            <a:ext cx="4535488" cy="15843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Атрезия девственной плевы</a:t>
            </a:r>
            <a:endParaRPr lang="ru-RU" sz="3200" dirty="0"/>
          </a:p>
        </p:txBody>
      </p:sp>
      <p:pic>
        <p:nvPicPr>
          <p:cNvPr id="2560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068638"/>
            <a:ext cx="4246563" cy="3455987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70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>Клиническая картина</a:t>
            </a:r>
            <a:endParaRPr lang="ru-RU" u="sng" dirty="0"/>
          </a:p>
        </p:txBody>
      </p:sp>
      <p:sp>
        <p:nvSpPr>
          <p:cNvPr id="25605" name="Объект 11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700" cy="2697163"/>
          </a:xfrm>
        </p:spPr>
        <p:txBody>
          <a:bodyPr/>
          <a:lstStyle/>
          <a:p>
            <a:r>
              <a:rPr lang="ru-RU" smtClean="0"/>
              <a:t>Отсутствие менструаций</a:t>
            </a:r>
          </a:p>
          <a:p>
            <a:r>
              <a:rPr lang="ru-RU" smtClean="0"/>
              <a:t>Постоянные боли внизу живота давящего характера, периодически усиливающиеся</a:t>
            </a:r>
          </a:p>
          <a:p>
            <a:r>
              <a:rPr lang="ru-RU" smtClean="0"/>
              <a:t>В запущенных случаях наблюдаются затрудненные мочеиспускание и дефекация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Атрезия девственной плевы</a:t>
            </a:r>
          </a:p>
        </p:txBody>
      </p:sp>
      <p:pic>
        <p:nvPicPr>
          <p:cNvPr id="26626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2636838"/>
            <a:ext cx="3894137" cy="4122737"/>
          </a:xfrm>
        </p:spPr>
      </p:pic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250825" y="2565400"/>
            <a:ext cx="4254500" cy="4176713"/>
          </a:xfrm>
        </p:spPr>
        <p:txBody>
          <a:bodyPr rtlCol="0"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При достаточно выраженном </a:t>
            </a:r>
            <a:r>
              <a:rPr lang="ru-RU" dirty="0" err="1" smtClean="0"/>
              <a:t>гематокольпосе</a:t>
            </a:r>
            <a:r>
              <a:rPr lang="ru-RU" dirty="0" smtClean="0"/>
              <a:t> имеется выбухание слизистой оболочки входа во влагалище синюшного оттенка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При ректальном исследовании прямая кишка обычно сдавлена образованием </a:t>
            </a:r>
            <a:r>
              <a:rPr lang="ru-RU" dirty="0" err="1" smtClean="0"/>
              <a:t>овоидной</a:t>
            </a:r>
            <a:r>
              <a:rPr lang="ru-RU" dirty="0" smtClean="0"/>
              <a:t> формы, тугоэластической консистенции (</a:t>
            </a:r>
            <a:r>
              <a:rPr lang="ru-RU" dirty="0" err="1" smtClean="0"/>
              <a:t>гематокольпос</a:t>
            </a:r>
            <a:r>
              <a:rPr lang="ru-RU" dirty="0" smtClean="0"/>
              <a:t>), выполняющим малый таз; матка находится высоко над данным образованием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В отдельных случаях наблюдается </a:t>
            </a:r>
            <a:r>
              <a:rPr lang="ru-RU" dirty="0" err="1" smtClean="0"/>
              <a:t>гематометра</a:t>
            </a:r>
            <a:r>
              <a:rPr lang="ru-RU" dirty="0" smtClean="0"/>
              <a:t>, </a:t>
            </a:r>
            <a:r>
              <a:rPr lang="ru-RU" dirty="0" err="1" smtClean="0"/>
              <a:t>гематосальпингс</a:t>
            </a:r>
            <a:endParaRPr lang="ru-RU" dirty="0"/>
          </a:p>
        </p:txBody>
      </p:sp>
      <p:sp>
        <p:nvSpPr>
          <p:cNvPr id="26628" name="Текст 10"/>
          <p:cNvSpPr>
            <a:spLocks noGrp="1"/>
          </p:cNvSpPr>
          <p:nvPr>
            <p:ph type="body" sz="quarter" idx="4294967295"/>
          </p:nvPr>
        </p:nvSpPr>
        <p:spPr>
          <a:xfrm>
            <a:off x="395288" y="1844675"/>
            <a:ext cx="3822700" cy="647700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u="sng" smtClean="0"/>
              <a:t>Диагностика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Атрезия девственной плевы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1844675"/>
            <a:ext cx="4248150" cy="47529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u="sng" dirty="0"/>
              <a:t>Ультразвуковое исследование </a:t>
            </a:r>
            <a:endParaRPr lang="ru-RU" u="sng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подтверждает </a:t>
            </a:r>
            <a:r>
              <a:rPr lang="ru-RU" dirty="0"/>
              <a:t>скопление во влагалище менструального отделяемого – </a:t>
            </a:r>
            <a:r>
              <a:rPr lang="ru-RU" dirty="0" err="1" smtClean="0"/>
              <a:t>гематокольпос</a:t>
            </a:r>
            <a:r>
              <a:rPr lang="ru-RU" dirty="0" smtClean="0"/>
              <a:t>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п</a:t>
            </a:r>
            <a:r>
              <a:rPr lang="ru-RU" dirty="0" smtClean="0"/>
              <a:t>озволяет </a:t>
            </a:r>
            <a:r>
              <a:rPr lang="ru-RU" dirty="0"/>
              <a:t>оценить степень </a:t>
            </a:r>
            <a:r>
              <a:rPr lang="ru-RU" dirty="0" err="1"/>
              <a:t>распрастранение</a:t>
            </a:r>
            <a:r>
              <a:rPr lang="ru-RU" dirty="0"/>
              <a:t> процесса (наличие </a:t>
            </a:r>
            <a:r>
              <a:rPr lang="ru-RU" dirty="0" err="1"/>
              <a:t>гематометры</a:t>
            </a:r>
            <a:r>
              <a:rPr lang="ru-RU" dirty="0"/>
              <a:t>, </a:t>
            </a:r>
            <a:r>
              <a:rPr lang="ru-RU" dirty="0" err="1"/>
              <a:t>гематосальпингса</a:t>
            </a:r>
            <a:r>
              <a:rPr lang="ru-RU" dirty="0"/>
              <a:t>, </a:t>
            </a:r>
            <a:r>
              <a:rPr lang="ru-RU" dirty="0" err="1"/>
              <a:t>гематоперитонеума</a:t>
            </a:r>
            <a:r>
              <a:rPr lang="ru-RU" dirty="0"/>
              <a:t>)</a:t>
            </a:r>
          </a:p>
        </p:txBody>
      </p:sp>
      <p:pic>
        <p:nvPicPr>
          <p:cNvPr id="27651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4727575" y="3089275"/>
            <a:ext cx="3657600" cy="2627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Атрезия девственной плевы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0825" y="1916113"/>
            <a:ext cx="382270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600" u="sng" dirty="0" smtClean="0"/>
              <a:t>Лечение хирургическое</a:t>
            </a:r>
            <a:endParaRPr lang="ru-RU" sz="2600" u="sng" dirty="0"/>
          </a:p>
        </p:txBody>
      </p:sp>
      <p:sp>
        <p:nvSpPr>
          <p:cNvPr id="28675" name="Объект 5"/>
          <p:cNvSpPr>
            <a:spLocks noGrp="1"/>
          </p:cNvSpPr>
          <p:nvPr>
            <p:ph sz="half" idx="2"/>
          </p:nvPr>
        </p:nvSpPr>
        <p:spPr>
          <a:xfrm>
            <a:off x="179388" y="2492375"/>
            <a:ext cx="4318000" cy="4176713"/>
          </a:xfrm>
        </p:spPr>
        <p:txBody>
          <a:bodyPr/>
          <a:lstStyle/>
          <a:p>
            <a:r>
              <a:rPr lang="ru-RU" sz="2400" smtClean="0"/>
              <a:t>Рассечение гимена в наиболее выпуклой части крестообразном или полулунным разрезом и опорожнение гематокольпоса</a:t>
            </a:r>
          </a:p>
          <a:p>
            <a:r>
              <a:rPr lang="ru-RU" sz="2400" smtClean="0"/>
              <a:t>Края разреза девственной плевы обшивают узловыми швами, не допуская сужения отверстия ( оно должно пропускать 1-2 пальца)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9828213" y="2781300"/>
            <a:ext cx="82550" cy="17621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7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2636838"/>
            <a:ext cx="3240088" cy="4051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Атрезия девственной плевы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288" y="2060575"/>
            <a:ext cx="3822700" cy="639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Рассечение гимена</a:t>
            </a:r>
            <a:endParaRPr lang="ru-RU" dirty="0"/>
          </a:p>
        </p:txBody>
      </p:sp>
      <p:pic>
        <p:nvPicPr>
          <p:cNvPr id="29699" name="Объект 9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068638"/>
            <a:ext cx="4173538" cy="3384550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8200" y="1989138"/>
            <a:ext cx="3822700" cy="1079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Опорожнение </a:t>
            </a:r>
            <a:r>
              <a:rPr lang="ru-RU" dirty="0" err="1" smtClean="0"/>
              <a:t>гематокольпоса</a:t>
            </a:r>
            <a:endParaRPr lang="ru-RU" dirty="0"/>
          </a:p>
        </p:txBody>
      </p:sp>
      <p:pic>
        <p:nvPicPr>
          <p:cNvPr id="2970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3068638"/>
            <a:ext cx="3822700" cy="338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Атрезия девственной плевы</a:t>
            </a:r>
          </a:p>
        </p:txBody>
      </p:sp>
      <p:pic>
        <p:nvPicPr>
          <p:cNvPr id="30722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276475"/>
            <a:ext cx="4194175" cy="4032250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2363" y="2276475"/>
            <a:ext cx="3960812" cy="3673475"/>
          </a:xfrm>
        </p:spPr>
        <p:txBody>
          <a:bodyPr rtlCol="0">
            <a:normAutofit fontScale="2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3900" u="sng" dirty="0" smtClean="0"/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9600" u="sng" dirty="0" smtClean="0"/>
              <a:t>Диагностическая лапароскопия</a:t>
            </a:r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9600" dirty="0"/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9600" dirty="0" smtClean="0"/>
              <a:t>В </a:t>
            </a:r>
            <a:r>
              <a:rPr lang="ru-RU" sz="9600" dirty="0"/>
              <a:t>настоящее время </a:t>
            </a:r>
            <a:r>
              <a:rPr lang="ru-RU" sz="9600" dirty="0" smtClean="0"/>
              <a:t>рекомендуем одновременное </a:t>
            </a:r>
            <a:r>
              <a:rPr lang="ru-RU" sz="9600" dirty="0"/>
              <a:t>проведение лапароскопии -</a:t>
            </a:r>
            <a:r>
              <a:rPr lang="ru-RU" sz="9600" dirty="0" smtClean="0"/>
              <a:t> </a:t>
            </a:r>
            <a:r>
              <a:rPr lang="ru-RU" sz="9600" dirty="0"/>
              <a:t>санация полости малого таза, устранение </a:t>
            </a:r>
            <a:r>
              <a:rPr lang="ru-RU" sz="9600" dirty="0" err="1" smtClean="0"/>
              <a:t>гематосальпингса</a:t>
            </a:r>
            <a:r>
              <a:rPr lang="ru-RU" sz="9600" dirty="0" smtClean="0"/>
              <a:t>, уточнение формы порока</a:t>
            </a:r>
            <a:endParaRPr lang="ru-RU" sz="9600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7763" y="2876550"/>
            <a:ext cx="4318000" cy="30480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2969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100" i="1" u="sng" dirty="0">
                <a:solidFill>
                  <a:schemeClr val="bg1"/>
                </a:solidFill>
              </a:rPr>
              <a:t>Пороки развития внутренних половых органов </a:t>
            </a:r>
            <a:r>
              <a:rPr lang="ru-RU" altLang="ru-RU" sz="3100" dirty="0">
                <a:solidFill>
                  <a:schemeClr val="bg1"/>
                </a:solidFill>
              </a:rPr>
              <a:t>— врождённые нарушения формы и структуры матки и влагалища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Атрезия девственной плевы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538" y="1700213"/>
            <a:ext cx="3822700" cy="7921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Пластика влагалища</a:t>
            </a:r>
            <a:endParaRPr lang="ru-RU" dirty="0"/>
          </a:p>
        </p:txBody>
      </p:sp>
      <p:pic>
        <p:nvPicPr>
          <p:cNvPr id="3174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516188"/>
            <a:ext cx="4048125" cy="37449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557338"/>
            <a:ext cx="3822700" cy="10795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>Ведение послеоперационного периода</a:t>
            </a:r>
            <a:endParaRPr lang="ru-RU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636838"/>
            <a:ext cx="3822700" cy="3482975"/>
          </a:xfrm>
        </p:spPr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Ранняя активация больных ( в день операции)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Терапия антибиотиками ( в течение 5 суток), учитывая длительное существование </a:t>
            </a:r>
            <a:r>
              <a:rPr lang="ru-RU" dirty="0" err="1" smtClean="0"/>
              <a:t>гематокольпоса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Промывание влагалища раствором антисептика, обработка краев разреза антимикробными препаратами ( мазь </a:t>
            </a:r>
            <a:r>
              <a:rPr lang="ru-RU" dirty="0" err="1"/>
              <a:t>Л</a:t>
            </a:r>
            <a:r>
              <a:rPr lang="ru-RU" dirty="0" err="1" smtClean="0"/>
              <a:t>евомеколь</a:t>
            </a:r>
            <a:r>
              <a:rPr lang="ru-RU" dirty="0" smtClean="0"/>
              <a:t>) в течение 5-7 суток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6381750"/>
            <a:ext cx="6580187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Родоразрешение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через естественные родовые пути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I</a:t>
            </a:r>
            <a:r>
              <a:rPr lang="ru-RU" sz="2800" smtClean="0"/>
              <a:t> Аномалии развития половых органов с полной задержкой оттока менструальной крови ( или отсутствием менструальной крови)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23850" y="1773238"/>
            <a:ext cx="8424863" cy="12239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>Аплазия нижней или средней трети влагалища при функционирующей матке</a:t>
            </a:r>
            <a:endParaRPr lang="ru-RU" u="sng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50825" y="2924175"/>
            <a:ext cx="3816350" cy="32019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u="sng" dirty="0" smtClean="0"/>
              <a:t>Клиническая картина: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Боли внизу живота иногда схваткообразного характера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Наличие ложной аменореи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 flipH="1">
            <a:off x="9972675" y="3363913"/>
            <a:ext cx="287338" cy="280987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4284663" y="2997200"/>
            <a:ext cx="4608512" cy="360045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u="sng" dirty="0" smtClean="0"/>
              <a:t>Диагностика</a:t>
            </a:r>
            <a:r>
              <a:rPr lang="ru-RU" dirty="0" smtClean="0"/>
              <a:t>: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Сразу за входом во влагалище или в его средней трети имеется препятствие, осмотр зеркалами невозможен.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При ректальном осмотре выше отсутствующей части влагалища определяется опухолевидное образование на котором распластана и резко укороченная или сглаженная шейка матки и матка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252538"/>
          </a:xfrm>
        </p:spPr>
        <p:txBody>
          <a:bodyPr/>
          <a:lstStyle/>
          <a:p>
            <a:r>
              <a:rPr lang="ru-RU" sz="3200" smtClean="0"/>
              <a:t>Аплазия нижней или средней трети влагалища при функционирующей матке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275" y="1989138"/>
            <a:ext cx="3822700" cy="132873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>Лечение- хирургическое восстановление проходимости влагалищной трубки</a:t>
            </a:r>
            <a:endParaRPr lang="ru-RU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850" y="3357563"/>
            <a:ext cx="4608513" cy="3240087"/>
          </a:xfrm>
        </p:spPr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Скальпелем на протяжении 3-4 см в поперечном направлении рассекают стриктуру над </a:t>
            </a:r>
            <a:r>
              <a:rPr lang="ru-RU" dirty="0" err="1" smtClean="0"/>
              <a:t>гематокольпосом</a:t>
            </a:r>
            <a:r>
              <a:rPr lang="ru-RU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( можно по игле)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Мобилизуют стенки  вышележащего отдела влагалища, низводят и подшивают  их к нижележащим отделам влагалища, не допуская сужения.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Во влагалище вводят мазевой тампон на сутки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10044113" y="3357563"/>
            <a:ext cx="576262" cy="4445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379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2565400"/>
            <a:ext cx="3168650" cy="4168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420938"/>
            <a:ext cx="4968875" cy="432752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6557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Аплазия нижней или средней трети влагалища при функционирующей матке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4819" name="Прямоугольник 1"/>
          <p:cNvSpPr>
            <a:spLocks noChangeArrowheads="1"/>
          </p:cNvSpPr>
          <p:nvPr/>
        </p:nvSpPr>
        <p:spPr bwMode="auto">
          <a:xfrm>
            <a:off x="5508625" y="3644900"/>
            <a:ext cx="3527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ndara" pitchFamily="34" charset="0"/>
              </a:rPr>
              <a:t>Пункция гематокольпоса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722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Аплазия нижней или средней трети влагалища при функционирующей матке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5842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852738"/>
            <a:ext cx="4246563" cy="3211512"/>
          </a:xfrm>
        </p:spPr>
      </p:pic>
      <p:pic>
        <p:nvPicPr>
          <p:cNvPr id="35843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852738"/>
            <a:ext cx="4284662" cy="3240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2060575"/>
            <a:ext cx="8497887" cy="4392613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i="1" u="sng" dirty="0" err="1" smtClean="0"/>
              <a:t>Послеоперационнное</a:t>
            </a:r>
            <a:r>
              <a:rPr lang="ru-RU" i="1" u="sng" dirty="0" smtClean="0"/>
              <a:t> ведение: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Ранняя активация больных (на следующие сутки после операции)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Терапия антибиотиками ( в течение 5 суток) учитывая </a:t>
            </a:r>
            <a:r>
              <a:rPr lang="ru-RU" dirty="0"/>
              <a:t>длительное существование </a:t>
            </a:r>
            <a:r>
              <a:rPr lang="ru-RU" dirty="0" err="1" smtClean="0"/>
              <a:t>гематокольпоса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err="1" smtClean="0"/>
              <a:t>Спринцивание</a:t>
            </a:r>
            <a:r>
              <a:rPr lang="ru-RU" dirty="0" smtClean="0"/>
              <a:t> влагалища раствором антисептика 2р\д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i="1" u="sng" dirty="0" smtClean="0"/>
              <a:t>Прогноз благоприятный, 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err="1"/>
              <a:t>Р</a:t>
            </a:r>
            <a:r>
              <a:rPr lang="ru-RU" dirty="0" err="1" smtClean="0"/>
              <a:t>одоразрешение</a:t>
            </a:r>
            <a:r>
              <a:rPr lang="ru-RU" dirty="0" smtClean="0"/>
              <a:t> в последующим при аплазии нижней трети влагалища через естественные родовые пути.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При аплазии средней трети влагалища </a:t>
            </a:r>
            <a:r>
              <a:rPr lang="ru-RU" dirty="0" err="1" smtClean="0"/>
              <a:t>родоразрешение</a:t>
            </a:r>
            <a:r>
              <a:rPr lang="ru-RU" dirty="0" smtClean="0"/>
              <a:t> проводится оперативным путем ( кесарево сечение в плановом порядке)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866" name="Заголовок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252538"/>
          </a:xfrm>
        </p:spPr>
        <p:txBody>
          <a:bodyPr/>
          <a:lstStyle/>
          <a:p>
            <a:r>
              <a:rPr lang="ru-RU" sz="3200" smtClean="0"/>
              <a:t>Аплазия нижней или средней трети влагалища при функционирующей матке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I</a:t>
            </a:r>
            <a:r>
              <a:rPr lang="ru-RU" sz="2800" smtClean="0"/>
              <a:t> Аномалии развития половых органов с полной задержкой оттока менструальной крови ( или отсутствием менструальной крови)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23850" y="1773238"/>
            <a:ext cx="8351838" cy="12239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>Аплазия верхней трети влагалища при функционирующей матке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Как правило, сочетается с наличием аплазии и гипоплазии шейки матки </a:t>
            </a: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50825" y="3141663"/>
            <a:ext cx="3816350" cy="29845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u="sng" dirty="0" smtClean="0"/>
              <a:t>Клиническая картина: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Боли внизу живота иногда схваткообразного характера (</a:t>
            </a:r>
            <a:r>
              <a:rPr lang="ru-RU" dirty="0" err="1" smtClean="0"/>
              <a:t>гематометра</a:t>
            </a:r>
            <a:r>
              <a:rPr lang="ru-RU" dirty="0" smtClean="0"/>
              <a:t>), нередко </a:t>
            </a:r>
            <a:r>
              <a:rPr lang="ru-RU" dirty="0" err="1" smtClean="0"/>
              <a:t>гематосальпинг</a:t>
            </a:r>
            <a:r>
              <a:rPr lang="ru-RU" dirty="0" smtClean="0"/>
              <a:t>, </a:t>
            </a:r>
            <a:r>
              <a:rPr lang="ru-RU" dirty="0" err="1" smtClean="0"/>
              <a:t>гематоперитонеум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Наличие ложной аменореи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 flipH="1">
            <a:off x="9972675" y="3363913"/>
            <a:ext cx="287338" cy="280987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893" name="Объект 2"/>
          <p:cNvSpPr>
            <a:spLocks noGrp="1"/>
          </p:cNvSpPr>
          <p:nvPr>
            <p:ph sz="quarter" idx="4"/>
          </p:nvPr>
        </p:nvSpPr>
        <p:spPr>
          <a:xfrm>
            <a:off x="4284663" y="3213100"/>
            <a:ext cx="4608512" cy="3384550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u="sng" smtClean="0"/>
              <a:t>Диагностика</a:t>
            </a:r>
            <a:r>
              <a:rPr lang="ru-RU" smtClean="0"/>
              <a:t>:</a:t>
            </a:r>
          </a:p>
          <a:p>
            <a:pPr marL="0" indent="0">
              <a:buFont typeface="Symbol" pitchFamily="18" charset="2"/>
              <a:buNone/>
            </a:pPr>
            <a:endParaRPr lang="ru-RU" smtClean="0"/>
          </a:p>
          <a:p>
            <a:pPr marL="0" indent="0">
              <a:buFont typeface="Symbol" pitchFamily="18" charset="2"/>
              <a:buNone/>
            </a:pPr>
            <a:r>
              <a:rPr lang="ru-RU" smtClean="0"/>
              <a:t>При осмотре визуализируется влагалище в его нижней и средней трети.</a:t>
            </a:r>
          </a:p>
          <a:p>
            <a:pPr marL="0" indent="0">
              <a:buFont typeface="Symbol" pitchFamily="18" charset="2"/>
              <a:buNone/>
            </a:pPr>
            <a:r>
              <a:rPr lang="ru-RU" smtClean="0"/>
              <a:t>При ректальноабдоминальном исследовании выше стриктуры пальпируют округлое болезненное образование по центру таза (гематометра, гематокольпос)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1773238"/>
            <a:ext cx="8713788" cy="435292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i="1" u="sng" dirty="0" smtClean="0"/>
              <a:t>Лечение: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Рассечение слепого купола влагалища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err="1" smtClean="0"/>
              <a:t>Тоннелирование</a:t>
            </a:r>
            <a:r>
              <a:rPr lang="ru-RU" dirty="0" smtClean="0"/>
              <a:t> до объемного образования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Его вскрытие и опорожнение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При наличии шейки матки она фиксируется к влагалищу, далее производится зондирование полости матки и расширение цервикального канала для опорожнения </a:t>
            </a:r>
            <a:r>
              <a:rPr lang="ru-RU" dirty="0" err="1" smtClean="0"/>
              <a:t>гематометры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При отсутствии шейки матки опорожнение </a:t>
            </a:r>
            <a:r>
              <a:rPr lang="ru-RU" dirty="0" err="1" smtClean="0"/>
              <a:t>гематометры</a:t>
            </a:r>
            <a:r>
              <a:rPr lang="ru-RU" dirty="0" smtClean="0"/>
              <a:t> производят через искусственное созданное отверстие в матке под контролем УЗИ или по игле; этот участок подшивают  к куполу влагалища. Как правило, отверстие через определенное время </a:t>
            </a:r>
            <a:r>
              <a:rPr lang="ru-RU" dirty="0" err="1" smtClean="0"/>
              <a:t>облитерируется</a:t>
            </a:r>
            <a:r>
              <a:rPr lang="ru-RU" dirty="0" smtClean="0"/>
              <a:t> и вновь возникает </a:t>
            </a:r>
            <a:r>
              <a:rPr lang="ru-RU" dirty="0" err="1" smtClean="0"/>
              <a:t>гематометра</a:t>
            </a:r>
            <a:r>
              <a:rPr lang="ru-RU" dirty="0" smtClean="0"/>
              <a:t>. </a:t>
            </a:r>
            <a:r>
              <a:rPr lang="ru-RU" dirty="0"/>
              <a:t> </a:t>
            </a:r>
            <a:r>
              <a:rPr lang="ru-RU" dirty="0" smtClean="0"/>
              <a:t>Для предотвращения заращения отверстия в своей клинической практике мы успешно применяем введение в полость матки ВМС.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898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Аплазия верхней трети влагалища при функционирующей матке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I</a:t>
            </a:r>
            <a:r>
              <a:rPr lang="ru-RU" sz="2800" smtClean="0"/>
              <a:t> Аномалии развития половых органов с полной задержкой оттока менструальной крови ( или отсутствием менструальной крови)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76275" y="2205038"/>
            <a:ext cx="3822700" cy="11128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Аплазия влагалища и матки</a:t>
            </a:r>
            <a:endParaRPr lang="ru-RU" sz="3200" dirty="0"/>
          </a:p>
        </p:txBody>
      </p:sp>
      <p:sp>
        <p:nvSpPr>
          <p:cNvPr id="39939" name="Объект 1"/>
          <p:cNvSpPr>
            <a:spLocks noGrp="1"/>
          </p:cNvSpPr>
          <p:nvPr>
            <p:ph sz="half" idx="2"/>
          </p:nvPr>
        </p:nvSpPr>
        <p:spPr>
          <a:xfrm>
            <a:off x="179388" y="3429000"/>
            <a:ext cx="4318000" cy="3240088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smtClean="0"/>
              <a:t>Отсутствие влагалища и матки описано под названием синдрома Майера-Рокитанского-Кюстнера-Хаузера. </a:t>
            </a:r>
          </a:p>
          <a:p>
            <a:pPr marL="0" indent="0">
              <a:buFont typeface="Symbol" pitchFamily="18" charset="2"/>
              <a:buNone/>
            </a:pPr>
            <a:r>
              <a:rPr lang="ru-RU" smtClean="0"/>
              <a:t>При данной патологии отсутсвует влагалище, матка представлена двумя рудиментарными рогами без канализации (просвета) , хорошо развиты яичники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 flipH="1">
            <a:off x="9972675" y="3363913"/>
            <a:ext cx="287338" cy="280987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9941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559300" y="2924175"/>
            <a:ext cx="4360863" cy="3673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00113" y="2924175"/>
            <a:ext cx="7407275" cy="34512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Основные жалобы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Невозможность вести нормальную половую жизнь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Отсутствие менструаций, сопровождающихся у большинства больных ежемесячно возникновением тянущих болей внизу живота, </a:t>
            </a:r>
            <a:r>
              <a:rPr lang="ru-RU" dirty="0" err="1" smtClean="0"/>
              <a:t>нагрубанием</a:t>
            </a:r>
            <a:r>
              <a:rPr lang="ru-RU" dirty="0" smtClean="0"/>
              <a:t> молочных желез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При </a:t>
            </a:r>
            <a:r>
              <a:rPr lang="ru-RU" dirty="0" err="1"/>
              <a:t>ректообдаминальном</a:t>
            </a:r>
            <a:r>
              <a:rPr lang="ru-RU" dirty="0"/>
              <a:t> исследовании матка не определяется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Аплазия влагалища и матки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844675"/>
            <a:ext cx="7993063" cy="863600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000" dirty="0"/>
              <a:t>Клинические проявления как правило </a:t>
            </a:r>
            <a:r>
              <a:rPr lang="ru-RU" sz="3000" dirty="0" smtClean="0"/>
              <a:t>отсутствуют!!!</a:t>
            </a:r>
            <a:endParaRPr lang="ru-RU" sz="3000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4"/>
          <p:cNvSpPr>
            <a:spLocks noChangeArrowheads="1"/>
          </p:cNvSpPr>
          <p:nvPr/>
        </p:nvSpPr>
        <p:spPr bwMode="auto">
          <a:xfrm>
            <a:off x="236538" y="835025"/>
            <a:ext cx="424815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ea typeface="SimSun"/>
                <a:cs typeface="SimSun"/>
              </a:rPr>
              <a:t>Пороки развития женских половых органов составляют в среднем 4% среди всех врожденных аномалий развития. </a:t>
            </a:r>
          </a:p>
          <a:p>
            <a:pPr marL="457200" indent="-457200">
              <a:buFont typeface="Arial" charset="0"/>
              <a:buChar char="•"/>
            </a:pPr>
            <a:endParaRPr lang="ru-RU" sz="2800">
              <a:latin typeface="Times New Roman" pitchFamily="18" charset="0"/>
              <a:ea typeface="SimSun"/>
              <a:cs typeface="SimSun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800">
                <a:latin typeface="Times New Roman" pitchFamily="18" charset="0"/>
                <a:ea typeface="SimSun"/>
                <a:cs typeface="SimSun"/>
              </a:rPr>
              <a:t>Среди девочек с гинекологической патологией у 6,5% выявляются аномалии развития влагалища и матки.</a:t>
            </a:r>
            <a:endParaRPr lang="ru-RU" sz="2800">
              <a:latin typeface="Candara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3181350"/>
            <a:ext cx="4286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1275" y="3333750"/>
            <a:ext cx="4286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1"/>
          <p:cNvSpPr>
            <a:spLocks noChangeArrowheads="1"/>
          </p:cNvSpPr>
          <p:nvPr/>
        </p:nvSpPr>
        <p:spPr bwMode="auto">
          <a:xfrm>
            <a:off x="5219700" y="3430588"/>
            <a:ext cx="16383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FFFF"/>
                </a:solidFill>
                <a:latin typeface="Candara" pitchFamily="34" charset="0"/>
              </a:rPr>
              <a:t>Морозовская детская городская клиническая больница </a:t>
            </a:r>
            <a:r>
              <a:rPr lang="en-US" sz="2000">
                <a:solidFill>
                  <a:srgbClr val="FFFFFF"/>
                </a:solidFill>
                <a:latin typeface="Candara" pitchFamily="34" charset="0"/>
              </a:rPr>
              <a:t/>
            </a:r>
            <a:br>
              <a:rPr lang="en-US" sz="2000">
                <a:solidFill>
                  <a:srgbClr val="FFFFFF"/>
                </a:solidFill>
                <a:latin typeface="Candara" pitchFamily="34" charset="0"/>
              </a:rPr>
            </a:br>
            <a:r>
              <a:rPr lang="ru-RU" sz="2000">
                <a:solidFill>
                  <a:srgbClr val="FFFFFF"/>
                </a:solidFill>
                <a:latin typeface="Candara" pitchFamily="34" charset="0"/>
              </a:rPr>
              <a:t>(главный врач – И.Е. Колтунов)</a:t>
            </a:r>
            <a:endParaRPr lang="ru-RU">
              <a:latin typeface="Candara" pitchFamily="34" charset="0"/>
            </a:endParaRPr>
          </a:p>
        </p:txBody>
      </p:sp>
      <p:pic>
        <p:nvPicPr>
          <p:cNvPr id="15365" name="Объект 8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1838325"/>
            <a:ext cx="3417888" cy="4649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2082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/>
              <a:t>По УЗИ при </a:t>
            </a:r>
            <a:r>
              <a:rPr lang="ru-RU" sz="2200" dirty="0"/>
              <a:t>синдроме </a:t>
            </a:r>
            <a:r>
              <a:rPr lang="ru-RU" sz="2200" dirty="0" err="1"/>
              <a:t>Рокитанского-Кюстнера</a:t>
            </a:r>
            <a:r>
              <a:rPr lang="ru-RU" sz="2200" dirty="0"/>
              <a:t> </a:t>
            </a:r>
            <a:r>
              <a:rPr lang="ru-RU" sz="2200" dirty="0" err="1"/>
              <a:t>аплазированная</a:t>
            </a:r>
            <a:r>
              <a:rPr lang="ru-RU" sz="2200" dirty="0"/>
              <a:t> матка определяется в виде </a:t>
            </a:r>
            <a:r>
              <a:rPr lang="ru-RU" sz="2200" dirty="0" err="1"/>
              <a:t>изоэхогенного</a:t>
            </a:r>
            <a:r>
              <a:rPr lang="ru-RU" sz="2200" dirty="0"/>
              <a:t> тяжа длиной до 3-х см (рис. 1), в то время как яичники (нередко нормальных размеров), расположены высоко у стенок малого таза (рис. 2).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76275" y="1916113"/>
            <a:ext cx="3822700" cy="5762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Рис.1</a:t>
            </a:r>
            <a:endParaRPr lang="ru-RU" dirty="0"/>
          </a:p>
        </p:txBody>
      </p:sp>
      <p:pic>
        <p:nvPicPr>
          <p:cNvPr id="4198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852738"/>
            <a:ext cx="3617912" cy="3003550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8200" y="1916113"/>
            <a:ext cx="3822700" cy="5762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Рис. 2</a:t>
            </a:r>
            <a:endParaRPr lang="ru-RU" dirty="0"/>
          </a:p>
        </p:txBody>
      </p:sp>
      <p:pic>
        <p:nvPicPr>
          <p:cNvPr id="41989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2924175"/>
            <a:ext cx="3960812" cy="3025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0825" y="1916113"/>
            <a:ext cx="8677275" cy="482600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                       </a:t>
            </a:r>
            <a:r>
              <a:rPr lang="ru-RU" sz="3200" dirty="0" smtClean="0"/>
              <a:t>МЕТОДЫ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Основной целью лечения является создание </a:t>
            </a:r>
            <a:r>
              <a:rPr lang="ru-RU" dirty="0" err="1" smtClean="0"/>
              <a:t>неовлагалища</a:t>
            </a:r>
            <a:r>
              <a:rPr lang="ru-RU" dirty="0" smtClean="0"/>
              <a:t>  для обеспечения нормальной половой жизни пациентки.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Лечение аплазии влагалища и матки: создание влагалища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986338" y="2708275"/>
            <a:ext cx="720725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339975" y="2708275"/>
            <a:ext cx="936625" cy="755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3" name="Прямоугольник 15"/>
          <p:cNvSpPr>
            <a:spLocks noChangeArrowheads="1"/>
          </p:cNvSpPr>
          <p:nvPr/>
        </p:nvSpPr>
        <p:spPr bwMode="auto">
          <a:xfrm>
            <a:off x="360363" y="3449638"/>
            <a:ext cx="35988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ndara" pitchFamily="34" charset="0"/>
              </a:rPr>
              <a:t>Неоперативный- </a:t>
            </a:r>
          </a:p>
          <a:p>
            <a:r>
              <a:rPr lang="ru-RU" sz="2400" i="1">
                <a:latin typeface="Candara" pitchFamily="34" charset="0"/>
              </a:rPr>
              <a:t>метод кольпоэлонгации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40200" y="3449638"/>
            <a:ext cx="47879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Оперативный- применяемый чаще всего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i="1" dirty="0">
                <a:latin typeface="+mn-lt"/>
              </a:rPr>
              <a:t>Брюшинный </a:t>
            </a:r>
            <a:r>
              <a:rPr lang="ru-RU" sz="2400" i="1" dirty="0" err="1">
                <a:latin typeface="+mn-lt"/>
              </a:rPr>
              <a:t>кольпопоэз</a:t>
            </a:r>
            <a:endParaRPr lang="ru-RU" sz="2400" i="1" dirty="0"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i="1" dirty="0">
                <a:latin typeface="+mn-lt"/>
              </a:rPr>
              <a:t>Кожно-</a:t>
            </a:r>
            <a:r>
              <a:rPr lang="ru-RU" sz="2400" i="1" dirty="0" err="1">
                <a:latin typeface="+mn-lt"/>
              </a:rPr>
              <a:t>дермальный</a:t>
            </a:r>
            <a:r>
              <a:rPr lang="ru-RU" sz="2400" i="1" dirty="0">
                <a:latin typeface="+mn-lt"/>
              </a:rPr>
              <a:t> </a:t>
            </a:r>
            <a:r>
              <a:rPr lang="ru-RU" sz="2400" i="1" dirty="0" err="1">
                <a:latin typeface="+mn-lt"/>
              </a:rPr>
              <a:t>кольпопоэз</a:t>
            </a:r>
            <a:endParaRPr lang="ru-RU" sz="2400" i="1" dirty="0"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i="1" dirty="0" err="1">
                <a:latin typeface="+mn-lt"/>
              </a:rPr>
              <a:t>Колпопоэз</a:t>
            </a:r>
            <a:r>
              <a:rPr lang="ru-RU" sz="2400" i="1" dirty="0">
                <a:latin typeface="+mn-lt"/>
              </a:rPr>
              <a:t> из петли сигмовидной кишки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7954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00" dirty="0">
                <a:solidFill>
                  <a:schemeClr val="bg1"/>
                </a:solidFill>
              </a:rPr>
              <a:t>II</a:t>
            </a:r>
            <a:r>
              <a:rPr lang="ru-RU" sz="3100" dirty="0">
                <a:solidFill>
                  <a:schemeClr val="bg1"/>
                </a:solidFill>
              </a:rPr>
              <a:t> </a:t>
            </a:r>
            <a:r>
              <a:rPr lang="ru-RU" sz="3100" dirty="0" smtClean="0">
                <a:solidFill>
                  <a:schemeClr val="bg1"/>
                </a:solidFill>
              </a:rPr>
              <a:t>Аномалии </a:t>
            </a:r>
            <a:r>
              <a:rPr lang="ru-RU" sz="3100" dirty="0">
                <a:solidFill>
                  <a:schemeClr val="bg1"/>
                </a:solidFill>
              </a:rPr>
              <a:t>развития с односторонней 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>( или частичной) задержкой оттока менструальной крови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/>
          </a:p>
        </p:txBody>
      </p:sp>
      <p:sp>
        <p:nvSpPr>
          <p:cNvPr id="44034" name="Объект 1"/>
          <p:cNvSpPr>
            <a:spLocks noGrp="1"/>
          </p:cNvSpPr>
          <p:nvPr>
            <p:ph sz="quarter" idx="13"/>
          </p:nvPr>
        </p:nvSpPr>
        <p:spPr>
          <a:xfrm>
            <a:off x="323850" y="2420938"/>
            <a:ext cx="4752975" cy="4137025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smtClean="0"/>
              <a:t>Общими для данной патологии являются</a:t>
            </a:r>
            <a:r>
              <a:rPr lang="ru-RU" i="1" smtClean="0"/>
              <a:t> </a:t>
            </a:r>
            <a:r>
              <a:rPr lang="ru-RU" smtClean="0"/>
              <a:t>частичное нарушение оттока менструальной крови при сохраненном менструальном цикле ( что значительно затрудняет распознавание патологии), выраженный болевой синдром и наличие сочетанных аномалий развития мочевой системы.</a:t>
            </a:r>
          </a:p>
        </p:txBody>
      </p:sp>
      <p:pic>
        <p:nvPicPr>
          <p:cNvPr id="4403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2781300"/>
            <a:ext cx="3873500" cy="3816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Неполное удвоение матки с наличием добавочного замкнутого влагалища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850" y="1844675"/>
            <a:ext cx="4679950" cy="4652963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400" u="sng" dirty="0" smtClean="0"/>
              <a:t>Клиническая картина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3400" u="sng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900" dirty="0"/>
              <a:t>б</a:t>
            </a:r>
            <a:r>
              <a:rPr lang="ru-RU" sz="2900" dirty="0" smtClean="0"/>
              <a:t>оли появляются вскоре после </a:t>
            </a:r>
            <a:r>
              <a:rPr lang="ru-RU" sz="2900" dirty="0" err="1" smtClean="0"/>
              <a:t>менархе</a:t>
            </a:r>
            <a:r>
              <a:rPr lang="ru-RU" sz="2900" dirty="0" smtClean="0"/>
              <a:t>, связанные с менструацией, усиливающиеся на 3-4 день менструации и остаются в течение 3-5 дней после нее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900" dirty="0"/>
              <a:t>б</a:t>
            </a:r>
            <a:r>
              <a:rPr lang="ru-RU" sz="2900" dirty="0" smtClean="0"/>
              <a:t>оли часто носят спастический характер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900" dirty="0"/>
              <a:t>х</a:t>
            </a:r>
            <a:r>
              <a:rPr lang="ru-RU" sz="2900" dirty="0" smtClean="0"/>
              <a:t>арактерна стабильная, односторонняя локализация боли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900" dirty="0" smtClean="0"/>
              <a:t>При длительном существовании </a:t>
            </a:r>
            <a:r>
              <a:rPr lang="ru-RU" sz="2900" dirty="0" err="1" smtClean="0"/>
              <a:t>гематокольпоса</a:t>
            </a:r>
            <a:r>
              <a:rPr lang="ru-RU" sz="2900" dirty="0" smtClean="0"/>
              <a:t> содержимое инфицируется: повышается температура, боли усиливаются, принимают «дергающий», пульсирующий характер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u="sng" dirty="0"/>
          </a:p>
        </p:txBody>
      </p:sp>
      <p:pic>
        <p:nvPicPr>
          <p:cNvPr id="45059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3141663"/>
            <a:ext cx="4033837" cy="355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0825" y="1844675"/>
            <a:ext cx="8029575" cy="42814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u="sng" dirty="0" smtClean="0"/>
              <a:t>Диагностика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u="sng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200" dirty="0" smtClean="0"/>
              <a:t>При пальпации сбоку и ниже от матки определяют неподвижное опухолевидное одностороннее образование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200" dirty="0" smtClean="0"/>
              <a:t>При его пункции получают </a:t>
            </a:r>
            <a:r>
              <a:rPr lang="ru-RU" sz="2200" dirty="0" err="1" smtClean="0"/>
              <a:t>дектеобразную</a:t>
            </a:r>
            <a:r>
              <a:rPr lang="ru-RU" sz="2200" dirty="0" smtClean="0"/>
              <a:t> или гнойную жидкость, содержащую элементы крови и лейкоциты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200" dirty="0" smtClean="0"/>
              <a:t>При проведении </a:t>
            </a:r>
            <a:r>
              <a:rPr lang="ru-RU" sz="2200" dirty="0" err="1" smtClean="0"/>
              <a:t>вагиноскопии</a:t>
            </a:r>
            <a:r>
              <a:rPr lang="ru-RU" sz="2200" dirty="0" smtClean="0"/>
              <a:t> у всех больных обнаруживается выпячивание одной из стенок влагалища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200" dirty="0"/>
              <a:t> </a:t>
            </a:r>
            <a:r>
              <a:rPr lang="ru-RU" sz="2200" dirty="0" smtClean="0"/>
              <a:t>   ( чаще всего латеральной или верхнелатеральной)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200" dirty="0" smtClean="0"/>
              <a:t>Нередко отмечаются гноевидные выделения из половых путей с неприятным запахом</a:t>
            </a:r>
            <a:endParaRPr lang="ru-RU" sz="2200" dirty="0"/>
          </a:p>
        </p:txBody>
      </p:sp>
      <p:sp>
        <p:nvSpPr>
          <p:cNvPr id="4608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Неполное удвоение матки с наличием добавочного замкнутого влагалища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0825" y="2060575"/>
            <a:ext cx="8642350" cy="453707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u="sng" dirty="0" smtClean="0"/>
              <a:t>Диагностика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u="sng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200" dirty="0" smtClean="0"/>
              <a:t>При постановке правильного диагноза помогает исследование мочевой системы: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200" dirty="0" smtClean="0"/>
              <a:t> </a:t>
            </a:r>
            <a:r>
              <a:rPr lang="ru-RU" sz="2200" i="1" dirty="0" smtClean="0"/>
              <a:t>в 100% случаев </a:t>
            </a:r>
            <a:r>
              <a:rPr lang="ru-RU" sz="2200" dirty="0" smtClean="0"/>
              <a:t>выявляется аплазия почки на стороне замкнутого рудиментарного влагалища.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u="sng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u="sng" dirty="0" smtClean="0"/>
              <a:t>Дифференциальная диагностика: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u="sng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200" dirty="0" err="1" smtClean="0"/>
              <a:t>Тубоовариальный</a:t>
            </a:r>
            <a:r>
              <a:rPr lang="ru-RU" sz="2200" dirty="0" smtClean="0"/>
              <a:t> абсцесс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200" dirty="0" smtClean="0"/>
              <a:t>Нагноившаяся </a:t>
            </a:r>
            <a:r>
              <a:rPr lang="ru-RU" sz="2200" dirty="0" err="1" smtClean="0"/>
              <a:t>эндометриоидная</a:t>
            </a:r>
            <a:r>
              <a:rPr lang="ru-RU" sz="2200" dirty="0" smtClean="0"/>
              <a:t> </a:t>
            </a:r>
            <a:r>
              <a:rPr lang="ru-RU" sz="2200" dirty="0" err="1" smtClean="0"/>
              <a:t>кистома</a:t>
            </a:r>
            <a:endParaRPr lang="ru-RU" sz="2200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200" dirty="0" smtClean="0"/>
              <a:t>Нагноившаяся </a:t>
            </a:r>
            <a:r>
              <a:rPr lang="ru-RU" sz="2200" dirty="0" err="1" smtClean="0"/>
              <a:t>параовариальная</a:t>
            </a:r>
            <a:r>
              <a:rPr lang="ru-RU" sz="2200" dirty="0" smtClean="0"/>
              <a:t> киста</a:t>
            </a:r>
          </a:p>
        </p:txBody>
      </p:sp>
      <p:sp>
        <p:nvSpPr>
          <p:cNvPr id="4710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Неполное удвоение матки с наличием добавочного замкнутого влагалища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944687"/>
          </a:xfrm>
        </p:spPr>
        <p:txBody>
          <a:bodyPr/>
          <a:lstStyle/>
          <a:p>
            <a:r>
              <a:rPr lang="ru-RU" altLang="ru-RU" sz="2600" smtClean="0">
                <a:solidFill>
                  <a:schemeClr val="bg1"/>
                </a:solidFill>
              </a:rPr>
              <a:t>МРТ органов малого таза. </a:t>
            </a:r>
            <a:br>
              <a:rPr lang="ru-RU" altLang="ru-RU" sz="2600" smtClean="0">
                <a:solidFill>
                  <a:schemeClr val="bg1"/>
                </a:solidFill>
              </a:rPr>
            </a:br>
            <a:r>
              <a:rPr lang="ru-RU" altLang="ru-RU" sz="2600" smtClean="0">
                <a:solidFill>
                  <a:schemeClr val="bg1"/>
                </a:solidFill>
              </a:rPr>
              <a:t>Удвоение матки и влагалища. Аплазия нижней трети правого влагалища. Гематокольпос правого замкнутого влагалища.</a:t>
            </a:r>
            <a:r>
              <a:rPr lang="ru-RU" altLang="ru-RU" sz="2400" smtClean="0">
                <a:solidFill>
                  <a:schemeClr val="bg1"/>
                </a:solidFill>
              </a:rPr>
              <a:t> </a:t>
            </a:r>
            <a:endParaRPr lang="ru-RU" sz="2400" smtClean="0">
              <a:solidFill>
                <a:schemeClr val="bg1"/>
              </a:solidFill>
            </a:endParaRPr>
          </a:p>
        </p:txBody>
      </p:sp>
      <p:pic>
        <p:nvPicPr>
          <p:cNvPr id="48130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79700"/>
            <a:ext cx="4032250" cy="3989388"/>
          </a:xfrm>
        </p:spPr>
      </p:pic>
      <p:pic>
        <p:nvPicPr>
          <p:cNvPr id="48131" name="Объект 14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822825" y="2679700"/>
            <a:ext cx="4070350" cy="4062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133600"/>
            <a:ext cx="7956550" cy="4608513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200" i="1" dirty="0" smtClean="0"/>
              <a:t>Консервативно-хирургическое – </a:t>
            </a:r>
            <a:r>
              <a:rPr lang="ru-RU" sz="2200" dirty="0" smtClean="0"/>
              <a:t>рассечение стенки добавочного замкнутого влагалища и создание сообщения между ним и функционирующим влагалищем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2200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dirty="0" smtClean="0"/>
              <a:t>По боковой стенке функционирующего влагалища в верхней его трети соответственно стороне локализации добавочного замкнутого влагалища  над выпячивающейся слизистой оболочкой основного влагалища производят овальный разрез ( можно по игле)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dirty="0" smtClean="0"/>
              <a:t>Разрез должен быть достаточным, а вновь сформированное влагалище пропускать 1.5-2 пальца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dirty="0" smtClean="0"/>
              <a:t>После опорожнения </a:t>
            </a:r>
            <a:r>
              <a:rPr lang="ru-RU" sz="2000" dirty="0" err="1" smtClean="0"/>
              <a:t>гематокольпоса</a:t>
            </a:r>
            <a:r>
              <a:rPr lang="ru-RU" sz="2000" dirty="0" smtClean="0"/>
              <a:t>, проводят промывание раствором антисептика рудиментарного влагалища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dirty="0" smtClean="0"/>
              <a:t>Вход в </a:t>
            </a:r>
            <a:r>
              <a:rPr lang="ru-RU" sz="2000" dirty="0" err="1" smtClean="0"/>
              <a:t>рудементарное</a:t>
            </a:r>
            <a:r>
              <a:rPr lang="ru-RU" sz="2000" dirty="0" smtClean="0"/>
              <a:t> влагалище обшивают </a:t>
            </a:r>
            <a:r>
              <a:rPr lang="ru-RU" sz="2000" dirty="0" err="1" smtClean="0"/>
              <a:t>викриловыми</a:t>
            </a:r>
            <a:r>
              <a:rPr lang="ru-RU" sz="2000" dirty="0" smtClean="0"/>
              <a:t> швами, не допуская его сужения  </a:t>
            </a:r>
            <a:endParaRPr lang="ru-RU" sz="2000" dirty="0"/>
          </a:p>
        </p:txBody>
      </p:sp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Неполное удвоение матки с наличием добавочного замкнутого влагалища</a:t>
            </a:r>
          </a:p>
        </p:txBody>
      </p:sp>
      <p:sp>
        <p:nvSpPr>
          <p:cNvPr id="49155" name="Прямоугольник 4"/>
          <p:cNvSpPr>
            <a:spLocks noChangeArrowheads="1"/>
          </p:cNvSpPr>
          <p:nvPr/>
        </p:nvSpPr>
        <p:spPr bwMode="auto">
          <a:xfrm>
            <a:off x="1042988" y="1628775"/>
            <a:ext cx="194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solidFill>
                  <a:schemeClr val="tx2"/>
                </a:solidFill>
                <a:latin typeface="Candara" pitchFamily="34" charset="0"/>
              </a:rPr>
              <a:t>Лечение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2492375"/>
            <a:ext cx="5970588" cy="4176713"/>
          </a:xfrm>
        </p:spPr>
      </p:pic>
      <p:sp>
        <p:nvSpPr>
          <p:cNvPr id="50178" name="Заголовок 5"/>
          <p:cNvSpPr>
            <a:spLocks noGrp="1"/>
          </p:cNvSpPr>
          <p:nvPr>
            <p:ph type="title"/>
          </p:nvPr>
        </p:nvSpPr>
        <p:spPr>
          <a:xfrm>
            <a:off x="468313" y="277813"/>
            <a:ext cx="8229600" cy="1252537"/>
          </a:xfrm>
        </p:spPr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Созданное соустье между основным левым и рудиментарным правым влагалищем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133600"/>
            <a:ext cx="7956550" cy="46085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000" b="1" u="sng" dirty="0" smtClean="0"/>
              <a:t>Ведение </a:t>
            </a:r>
            <a:r>
              <a:rPr lang="ru-RU" sz="2000" b="1" u="sng" dirty="0" err="1" smtClean="0"/>
              <a:t>послеоперационнного</a:t>
            </a:r>
            <a:r>
              <a:rPr lang="ru-RU" sz="2000" b="1" u="sng" dirty="0" smtClean="0"/>
              <a:t> периода: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2000" b="1" u="sng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dirty="0" smtClean="0"/>
              <a:t>Активный режим – раннее вставание ( в 1 сутки), ежедневное промывание влагалища раствором антисептика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dirty="0" smtClean="0"/>
              <a:t>При наличии </a:t>
            </a:r>
            <a:r>
              <a:rPr lang="ru-RU" sz="2000" dirty="0" err="1" smtClean="0"/>
              <a:t>гематокольпоса</a:t>
            </a:r>
            <a:r>
              <a:rPr lang="ru-RU" sz="2000" dirty="0" smtClean="0"/>
              <a:t> рудиментарного влагалища – профилактика антибиотиками, </a:t>
            </a:r>
            <a:r>
              <a:rPr lang="ru-RU" sz="2000" dirty="0" err="1" smtClean="0"/>
              <a:t>пиокольпоса</a:t>
            </a:r>
            <a:r>
              <a:rPr lang="ru-RU" sz="2000" dirty="0" smtClean="0"/>
              <a:t> – терапия антибиотиками.  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2000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000" b="1" u="sng" dirty="0" smtClean="0"/>
              <a:t>Прогноз: благоприятный.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2000" b="1" u="sng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000" dirty="0" err="1" smtClean="0"/>
              <a:t>Родоразрешение</a:t>
            </a:r>
            <a:r>
              <a:rPr lang="ru-RU" sz="2000" dirty="0" smtClean="0"/>
              <a:t> путем кесарева сечения в плановом порядке, поскольку в родах высок риск разрыва влагалищного свода в области искусственного созданного «соустья»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2000" dirty="0"/>
          </a:p>
        </p:txBody>
      </p:sp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Неполное удвоение матки с наличием добавочного замкнутого влагалища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185738" y="1844675"/>
            <a:ext cx="8640762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ndara" pitchFamily="34" charset="0"/>
            </a:endParaRPr>
          </a:p>
          <a:p>
            <a:r>
              <a:rPr lang="ru-RU" sz="2400">
                <a:latin typeface="Candara" pitchFamily="34" charset="0"/>
              </a:rPr>
              <a:t>1)генетического, определяющего мужскую или женскую половую дифференцировку</a:t>
            </a:r>
          </a:p>
          <a:p>
            <a:endParaRPr lang="ru-RU" sz="2400">
              <a:latin typeface="Candara" pitchFamily="34" charset="0"/>
            </a:endParaRPr>
          </a:p>
          <a:p>
            <a:r>
              <a:rPr lang="ru-RU" sz="2400">
                <a:latin typeface="Candara" pitchFamily="34" charset="0"/>
              </a:rPr>
              <a:t>2)внутреннего фактора (ферментов, гормонов)</a:t>
            </a:r>
          </a:p>
          <a:p>
            <a:endParaRPr lang="ru-RU" sz="2400">
              <a:latin typeface="Candara" pitchFamily="34" charset="0"/>
            </a:endParaRPr>
          </a:p>
          <a:p>
            <a:r>
              <a:rPr lang="ru-RU" sz="2400">
                <a:latin typeface="Candara" pitchFamily="34" charset="0"/>
              </a:rPr>
              <a:t>3)внешнего этиогенетического (окружающей среды, травмы, тератогенного воздействия)*</a:t>
            </a:r>
          </a:p>
          <a:p>
            <a:endParaRPr lang="ru-RU" sz="2400">
              <a:latin typeface="Candara" pitchFamily="34" charset="0"/>
            </a:endParaRPr>
          </a:p>
          <a:p>
            <a:r>
              <a:rPr lang="ru-RU" altLang="ru-RU" sz="2000">
                <a:latin typeface="Candara" pitchFamily="34" charset="0"/>
              </a:rPr>
              <a:t> *К группе риска по рождению девочек с пороками развития относятся женщины, имеющие профессиональные вредности и вредные привычки (алкоголизм, курение), перенесшие в сроки беременности от 8 до 16 недель вирусные инфекции.</a:t>
            </a:r>
            <a:endParaRPr lang="ru-RU" sz="2000">
              <a:latin typeface="Candar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252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i="1" dirty="0"/>
              <a:t>Возникновение пороков развития гениталий объясняют взаимодействием трех основных факторов: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Неполное удвоение матки с наличием добавочного рудиментарного замкнутого рога матки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388" y="2276475"/>
            <a:ext cx="4319587" cy="44656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u="sng" dirty="0" smtClean="0"/>
              <a:t>Клиническая картина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Дисменорея возникает рано ( 2-3 менструация), при этом болевой синдром прогрессирует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Выраженность болевого синдрома зависит от объема рудиментарного рога и функциональных особенностей эндометрия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b="1" u="sng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2227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3357563"/>
            <a:ext cx="3868737" cy="3001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Неполное удвоение матки с наличием добавочного рудиментарного замкнутого рога матки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5288" y="1700213"/>
            <a:ext cx="6121400" cy="48974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u="sng" dirty="0" smtClean="0"/>
              <a:t>Диагностика  сложна!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b="1" u="sng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i="1" dirty="0" smtClean="0"/>
              <a:t>- УЗИ малого таза !!! + почки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b="1" u="sng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У пациенток с рудиментарным рогом матки: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в 60% случаев имеется аплазии почки на стороне замкнутого       рудиментарного рога матки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В 50% случаев отсутствуют придатки у  замкнутого рудиментарного рога матки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3251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6372225" y="2754313"/>
            <a:ext cx="2663825" cy="391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Неполное удвоение матки с наличием добавочного рудиментарного замкнутого рога матки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-6350" y="2205038"/>
            <a:ext cx="5688013" cy="446405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i="1" dirty="0" smtClean="0"/>
              <a:t>Проблема данного порока </a:t>
            </a:r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i="1" dirty="0" smtClean="0"/>
              <a:t>( кроме болевого синдрома)-</a:t>
            </a:r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i="1" dirty="0" smtClean="0"/>
              <a:t> возможная беременность в рудиментарном роге </a:t>
            </a:r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i="1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При прогрессировании беременности может произойти разрыв рудиментарного замкнутого рога по типу разрыва матки.</a:t>
            </a:r>
          </a:p>
        </p:txBody>
      </p:sp>
      <p:pic>
        <p:nvPicPr>
          <p:cNvPr id="54275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2924175"/>
            <a:ext cx="3543300" cy="3241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850" y="2133600"/>
            <a:ext cx="8569325" cy="43910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u="sng" dirty="0" smtClean="0"/>
              <a:t>Лечение оперативное –  лапаротомия или лапароскопия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b="1" u="sng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Мобилизация придатков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Отсечение рудиментарного рога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Формирование полноценного рубца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Подшивание придатков к ребру матки</a:t>
            </a:r>
          </a:p>
        </p:txBody>
      </p:sp>
      <p:sp>
        <p:nvSpPr>
          <p:cNvPr id="5529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Неполное удвоение матки с наличием добавочного рудиментарного замкнутого рога матки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2565400"/>
            <a:ext cx="7129463" cy="4176713"/>
          </a:xfrm>
        </p:spPr>
      </p:pic>
      <p:sp>
        <p:nvSpPr>
          <p:cNvPr id="65538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ЗА ВНИМАНИЕ!!!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>За</a:t>
            </a:r>
            <a:r>
              <a:rPr lang="ru-RU" dirty="0" smtClean="0"/>
              <a:t> </a:t>
            </a:r>
            <a:r>
              <a:rPr lang="ru-RU" sz="3100" dirty="0" smtClean="0"/>
              <a:t>10 лет в отделение гинекологии МДГКБ диагноз порок развития половых органов был установлен 127 девочкам.</a:t>
            </a:r>
            <a:endParaRPr lang="ru-RU" sz="3100" dirty="0"/>
          </a:p>
        </p:txBody>
      </p:sp>
      <p:pic>
        <p:nvPicPr>
          <p:cNvPr id="56322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349500"/>
            <a:ext cx="4765675" cy="3743325"/>
          </a:xfrm>
        </p:spPr>
      </p:pic>
      <p:pic>
        <p:nvPicPr>
          <p:cNvPr id="56323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3802063" y="2781300"/>
            <a:ext cx="5341937" cy="331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Все пороки развития матки и влагалища – результат нарушения правильного развития мюллеровых  (парамезонефральных) протоков в эмбриональном периоде</a:t>
            </a:r>
          </a:p>
        </p:txBody>
      </p:sp>
      <p:pic>
        <p:nvPicPr>
          <p:cNvPr id="17410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916113"/>
            <a:ext cx="3076575" cy="4826000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348038" y="1844675"/>
            <a:ext cx="5545137" cy="482441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000" dirty="0" smtClean="0"/>
              <a:t>Развитие </a:t>
            </a:r>
            <a:r>
              <a:rPr lang="ru-RU" sz="2000" dirty="0" err="1" smtClean="0"/>
              <a:t>мюллеровых</a:t>
            </a:r>
            <a:r>
              <a:rPr lang="ru-RU" sz="2000" dirty="0" smtClean="0"/>
              <a:t>  протоков начинается у эмбриона в возрасте 5 недель и заканчивается к 20-й неделе, проходит в три этапа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2000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dirty="0" smtClean="0"/>
              <a:t> рост протоков в каудальном направлении и формирование </a:t>
            </a:r>
            <a:r>
              <a:rPr lang="ru-RU" sz="2000" dirty="0" err="1" smtClean="0"/>
              <a:t>мюллерова</a:t>
            </a:r>
            <a:r>
              <a:rPr lang="ru-RU" sz="2000" dirty="0" smtClean="0"/>
              <a:t> бугорка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2000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dirty="0"/>
              <a:t>с</a:t>
            </a:r>
            <a:r>
              <a:rPr lang="ru-RU" sz="2000" dirty="0" smtClean="0"/>
              <a:t>лияние их с урогенитальным синусом ( до 11-12 недель), слияние протоков друг с другом в области будущей матки и влагалища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2000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dirty="0" smtClean="0"/>
              <a:t>Рассасывание срединной перегородки в месте слияния протоков с образованием единой матки, шейки матки и влагалища (12-16 недель)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Отсутствие рассасывания общей стенки протоков приводит к образованию удвоения матки и влагалища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4356100" y="2060575"/>
            <a:ext cx="4537075" cy="460851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/>
              <a:t>Варианты удвоения матки и влагалища: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а </a:t>
            </a:r>
            <a:r>
              <a:rPr lang="ru-RU" dirty="0"/>
              <a:t>- удвоение матки и влагалища;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б </a:t>
            </a:r>
            <a:r>
              <a:rPr lang="ru-RU" dirty="0"/>
              <a:t>- удвоение матки и влагалища с частичной аплазией одного влагалища</a:t>
            </a:r>
            <a:r>
              <a:rPr lang="ru-RU" dirty="0" smtClean="0"/>
              <a:t>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/>
              <a:t>в - двурогая матка;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г </a:t>
            </a:r>
            <a:r>
              <a:rPr lang="ru-RU" dirty="0"/>
              <a:t>- двурогая матка с добавочным замкнутым функционирующим рогом;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д </a:t>
            </a:r>
            <a:r>
              <a:rPr lang="ru-RU" dirty="0"/>
              <a:t>- седловидная матка</a:t>
            </a:r>
          </a:p>
        </p:txBody>
      </p:sp>
      <p:pic>
        <p:nvPicPr>
          <p:cNvPr id="18435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989138"/>
            <a:ext cx="3743325" cy="4535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252537"/>
          </a:xfrm>
        </p:spPr>
        <p:txBody>
          <a:bodyPr/>
          <a:lstStyle/>
          <a:p>
            <a:r>
              <a:rPr lang="ru-RU" sz="2400" smtClean="0"/>
              <a:t>Неслияние мюллеровых протоков с урогенитальным синусом формирует аплазию влагалища, протяженность которой будет зависеть от степени задержки роста протоков</a:t>
            </a:r>
          </a:p>
        </p:txBody>
      </p:sp>
      <p:pic>
        <p:nvPicPr>
          <p:cNvPr id="1945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708275"/>
            <a:ext cx="3816350" cy="1944688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140200" y="2565400"/>
            <a:ext cx="4824413" cy="39592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Формы </a:t>
            </a:r>
            <a:r>
              <a:rPr lang="ru-RU" dirty="0"/>
              <a:t>непроходимости влагалища и шейки матки</a:t>
            </a:r>
            <a:r>
              <a:rPr lang="ru-RU" dirty="0" smtClean="0"/>
              <a:t>: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а </a:t>
            </a:r>
            <a:r>
              <a:rPr lang="ru-RU" dirty="0"/>
              <a:t>- атрезия гимена;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б </a:t>
            </a:r>
            <a:r>
              <a:rPr lang="ru-RU" dirty="0"/>
              <a:t>- аплазия нижнего и среднего отделов влагалища;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При отсутствии роста протоков формируются полные формы аплазии </a:t>
            </a:r>
          </a:p>
        </p:txBody>
      </p:sp>
      <p:pic>
        <p:nvPicPr>
          <p:cNvPr id="20482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36838"/>
            <a:ext cx="4248150" cy="2570162"/>
          </a:xfrm>
        </p:spPr>
      </p:pic>
      <p:sp>
        <p:nvSpPr>
          <p:cNvPr id="20483" name="Объект 5"/>
          <p:cNvSpPr>
            <a:spLocks noGrp="1"/>
          </p:cNvSpPr>
          <p:nvPr>
            <p:ph sz="quarter" idx="14"/>
          </p:nvPr>
        </p:nvSpPr>
        <p:spPr>
          <a:xfrm>
            <a:off x="4645025" y="2997200"/>
            <a:ext cx="3822700" cy="3128963"/>
          </a:xfrm>
        </p:spPr>
        <p:txBody>
          <a:bodyPr/>
          <a:lstStyle/>
          <a:p>
            <a:r>
              <a:rPr lang="ru-RU" smtClean="0"/>
              <a:t> в - аплазия шейки матки и влагалища;</a:t>
            </a:r>
          </a:p>
          <a:p>
            <a:endParaRPr lang="ru-RU" smtClean="0"/>
          </a:p>
          <a:p>
            <a:r>
              <a:rPr lang="ru-RU" smtClean="0"/>
              <a:t> г - аплазия матки и влагалища (синдром Рокитанского-Кюстера- Майера)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2320</TotalTime>
  <Words>1783</Words>
  <Application>Microsoft Office PowerPoint</Application>
  <PresentationFormat>Экран (4:3)</PresentationFormat>
  <Paragraphs>246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44</vt:i4>
      </vt:variant>
    </vt:vector>
  </HeadingPairs>
  <TitlesOfParts>
    <vt:vector size="57" baseType="lpstr">
      <vt:lpstr>Candara</vt:lpstr>
      <vt:lpstr>Arial</vt:lpstr>
      <vt:lpstr>Symbol</vt:lpstr>
      <vt:lpstr>Calibri</vt:lpstr>
      <vt:lpstr>Times New Roman</vt:lpstr>
      <vt:lpstr>SimSun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Пороки развития половых органов в практике гинекологии детей и подростков</vt:lpstr>
      <vt:lpstr>Пороки развития внутренних половых органов — врождённые нарушения формы и структуры матки и влагалища </vt:lpstr>
      <vt:lpstr>Слайд 3</vt:lpstr>
      <vt:lpstr>Возникновение пороков развития гениталий объясняют взаимодействием трех основных факторов: </vt:lpstr>
      <vt:lpstr>За 10 лет в отделение гинекологии МДГКБ диагноз порок развития половых органов был установлен 127 девочкам.</vt:lpstr>
      <vt:lpstr>Все пороки развития матки и влагалища – результат нарушения правильного развития мюллеровых  (парамезонефральных) протоков в эмбриональном периоде</vt:lpstr>
      <vt:lpstr>Отсутствие рассасывания общей стенки протоков приводит к образованию удвоения матки и влагалища</vt:lpstr>
      <vt:lpstr>Неслияние мюллеровых протоков с урогенитальным синусом формирует аплазию влагалища, протяженность которой будет зависеть от степени задержки роста протоков</vt:lpstr>
      <vt:lpstr>При отсутствии роста протоков формируются полные формы аплазии </vt:lpstr>
      <vt:lpstr>Классификация</vt:lpstr>
      <vt:lpstr>Классификация</vt:lpstr>
      <vt:lpstr>Частота диагностики пороков развития матки и влагалища в различных возрастных группах.</vt:lpstr>
      <vt:lpstr> </vt:lpstr>
      <vt:lpstr>I Аномалии развития половых органов с полной задержкой оттока менструальной крови ( или отсутствием менструальной крови)</vt:lpstr>
      <vt:lpstr>Атрезия девственной плевы</vt:lpstr>
      <vt:lpstr>Атрезия девственной плевы</vt:lpstr>
      <vt:lpstr>Атрезия девственной плевы</vt:lpstr>
      <vt:lpstr>Атрезия девственной плевы</vt:lpstr>
      <vt:lpstr>Атрезия девственной плевы</vt:lpstr>
      <vt:lpstr>Атрезия девственной плевы</vt:lpstr>
      <vt:lpstr>I Аномалии развития половых органов с полной задержкой оттока менструальной крови ( или отсутствием менструальной крови)</vt:lpstr>
      <vt:lpstr>Аплазия нижней или средней трети влагалища при функционирующей матке</vt:lpstr>
      <vt:lpstr>Аплазия нижней или средней трети влагалища при функционирующей матке </vt:lpstr>
      <vt:lpstr>Аплазия нижней или средней трети влагалища при функционирующей матке </vt:lpstr>
      <vt:lpstr>Аплазия нижней или средней трети влагалища при функционирующей матке</vt:lpstr>
      <vt:lpstr>I Аномалии развития половых органов с полной задержкой оттока менструальной крови ( или отсутствием менструальной крови)</vt:lpstr>
      <vt:lpstr>Аплазия верхней трети влагалища при функционирующей матке </vt:lpstr>
      <vt:lpstr>I Аномалии развития половых органов с полной задержкой оттока менструальной крови ( или отсутствием менструальной крови)</vt:lpstr>
      <vt:lpstr>Аплазия влагалища и матки</vt:lpstr>
      <vt:lpstr>По УЗИ при синдроме Рокитанского-Кюстнера аплазированная матка определяется в виде изоэхогенного тяжа длиной до 3-х см (рис. 1), в то время как яичники (нередко нормальных размеров), расположены высоко у стенок малого таза (рис. 2). </vt:lpstr>
      <vt:lpstr>Лечение аплазии влагалища и матки: создание влагалища</vt:lpstr>
      <vt:lpstr>II Аномалии развития с односторонней  ( или частичной) задержкой оттока менструальной крови </vt:lpstr>
      <vt:lpstr>Неполное удвоение матки с наличием добавочного замкнутого влагалища</vt:lpstr>
      <vt:lpstr>Неполное удвоение матки с наличием добавочного замкнутого влагалища</vt:lpstr>
      <vt:lpstr>Неполное удвоение матки с наличием добавочного замкнутого влагалища</vt:lpstr>
      <vt:lpstr>МРТ органов малого таза.  Удвоение матки и влагалища. Аплазия нижней трети правого влагалища. Гематокольпос правого замкнутого влагалища. </vt:lpstr>
      <vt:lpstr>Неполное удвоение матки с наличием добавочного замкнутого влагалища</vt:lpstr>
      <vt:lpstr>Созданное соустье между основным левым и рудиментарным правым влагалищем</vt:lpstr>
      <vt:lpstr>Неполное удвоение матки с наличием добавочного замкнутого влагалища</vt:lpstr>
      <vt:lpstr>Неполное удвоение матки с наличием добавочного рудиментарного замкнутого рога матки</vt:lpstr>
      <vt:lpstr>Неполное удвоение матки с наличием добавочного рудиментарного замкнутого рога матки</vt:lpstr>
      <vt:lpstr>Неполное удвоение матки с наличием добавочного рудиментарного замкнутого рога матки</vt:lpstr>
      <vt:lpstr>Неполное удвоение матки с наличием добавочного рудиментарного замкнутого рога матки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Пороки развития половых органов, связанные с нарушением оттока менструальной крови.</dc:title>
  <dc:creator>HErurg</dc:creator>
  <cp:lastModifiedBy>BIZON</cp:lastModifiedBy>
  <cp:revision>124</cp:revision>
  <dcterms:created xsi:type="dcterms:W3CDTF">2014-11-06T19:07:32Z</dcterms:created>
  <dcterms:modified xsi:type="dcterms:W3CDTF">2015-05-29T20:02:45Z</dcterms:modified>
</cp:coreProperties>
</file>