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slideLayouts/slideLayout247.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slideLayouts/slideLayout250.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5.xml" ContentType="application/vnd.openxmlformats-officedocument.presentationml.tags+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Layouts/slideLayout233.xml" ContentType="application/vnd.openxmlformats-officedocument.presentationml.slideLayout+xml"/>
  <Override PartName="/ppt/theme/theme15.xml" ContentType="application/vnd.openxmlformats-officedocument.theme+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tags/tag2.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tags/tag7.xml" ContentType="application/vnd.openxmlformats-officedocument.presentationml.tags+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Layouts/slideLayout253.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179.xml" ContentType="application/vnd.openxmlformats-officedocument.presentationml.slideLayout+xml"/>
  <Override PartName="/ppt/theme/theme13.xml" ContentType="application/vnd.openxmlformats-officedocument.theme+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tags/tag1.xml" ContentType="application/vnd.openxmlformats-officedocument.presentationml.tags+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slideLayouts/slideLayout245.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9" r:id="rId2"/>
    <p:sldMasterId id="2147483696" r:id="rId3"/>
    <p:sldMasterId id="2147483713" r:id="rId4"/>
    <p:sldMasterId id="2147483730" r:id="rId5"/>
    <p:sldMasterId id="2147483747" r:id="rId6"/>
    <p:sldMasterId id="2147483764" r:id="rId7"/>
    <p:sldMasterId id="2147483781" r:id="rId8"/>
    <p:sldMasterId id="2147483799" r:id="rId9"/>
    <p:sldMasterId id="2147483816" r:id="rId10"/>
    <p:sldMasterId id="2147483833" r:id="rId11"/>
    <p:sldMasterId id="2147483848" r:id="rId12"/>
    <p:sldMasterId id="2147483863" r:id="rId13"/>
    <p:sldMasterId id="2147483881" r:id="rId14"/>
    <p:sldMasterId id="2147483897" r:id="rId15"/>
    <p:sldMasterId id="2147483915" r:id="rId16"/>
  </p:sldMasterIdLst>
  <p:notesMasterIdLst>
    <p:notesMasterId r:id="rId43"/>
  </p:notesMasterIdLst>
  <p:sldIdLst>
    <p:sldId id="256" r:id="rId17"/>
    <p:sldId id="263" r:id="rId18"/>
    <p:sldId id="305" r:id="rId19"/>
    <p:sldId id="260" r:id="rId20"/>
    <p:sldId id="261" r:id="rId21"/>
    <p:sldId id="265" r:id="rId22"/>
    <p:sldId id="267" r:id="rId23"/>
    <p:sldId id="308" r:id="rId24"/>
    <p:sldId id="307" r:id="rId25"/>
    <p:sldId id="309" r:id="rId26"/>
    <p:sldId id="310" r:id="rId27"/>
    <p:sldId id="295" r:id="rId28"/>
    <p:sldId id="302" r:id="rId29"/>
    <p:sldId id="303" r:id="rId30"/>
    <p:sldId id="293" r:id="rId31"/>
    <p:sldId id="257" r:id="rId32"/>
    <p:sldId id="294" r:id="rId33"/>
    <p:sldId id="272" r:id="rId34"/>
    <p:sldId id="273" r:id="rId35"/>
    <p:sldId id="274" r:id="rId36"/>
    <p:sldId id="282" r:id="rId37"/>
    <p:sldId id="287" r:id="rId38"/>
    <p:sldId id="288" r:id="rId39"/>
    <p:sldId id="290" r:id="rId40"/>
    <p:sldId id="301" r:id="rId41"/>
    <p:sldId id="304"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63" autoAdjust="0"/>
    <p:restoredTop sz="83172" autoAdjust="0"/>
  </p:normalViewPr>
  <p:slideViewPr>
    <p:cSldViewPr>
      <p:cViewPr varScale="1">
        <p:scale>
          <a:sx n="73" d="100"/>
          <a:sy n="73" d="100"/>
        </p:scale>
        <p:origin x="-1555"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BB7C0-3C0F-4C3E-9959-011A51AD644E}" type="datetimeFigureOut">
              <a:rPr lang="ru-RU" smtClean="0"/>
              <a:pPr/>
              <a:t>16.01.2017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5468B1-548E-4A9C-8976-43A509C80C5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0758217E-429A-414C-908B-83B200637E4F}" type="slidenum">
              <a:rPr lang="de-DE" altLang="ru-RU" sz="1100" smtClean="0">
                <a:latin typeface="Arial" pitchFamily="34" charset="0"/>
                <a:ea typeface="MS PGothic" pitchFamily="34" charset="-128"/>
                <a:cs typeface="Arial" pitchFamily="34" charset="0"/>
              </a:rPr>
              <a:pPr/>
              <a:t>2</a:t>
            </a:fld>
            <a:endParaRPr lang="de-DE" altLang="ru-RU" sz="1100" smtClean="0">
              <a:latin typeface="Arial" pitchFamily="34" charset="0"/>
              <a:ea typeface="MS PGothic" pitchFamily="34" charset="-128"/>
              <a:cs typeface="Arial" pitchFamily="34" charset="0"/>
            </a:endParaRPr>
          </a:p>
        </p:txBody>
      </p:sp>
      <p:sp>
        <p:nvSpPr>
          <p:cNvPr id="164867" name="Slide Image Placeholder 1"/>
          <p:cNvSpPr>
            <a:spLocks noGrp="1" noRot="1" noChangeAspect="1" noTextEdit="1"/>
          </p:cNvSpPr>
          <p:nvPr>
            <p:ph type="sldImg"/>
          </p:nvPr>
        </p:nvSpPr>
        <p:spPr>
          <a:ln/>
        </p:spPr>
      </p:sp>
      <p:sp>
        <p:nvSpPr>
          <p:cNvPr id="164868" name="Notes Placeholder 2"/>
          <p:cNvSpPr>
            <a:spLocks noGrp="1"/>
          </p:cNvSpPr>
          <p:nvPr>
            <p:ph type="body" idx="1"/>
          </p:nvPr>
        </p:nvSpPr>
        <p:spPr>
          <a:noFill/>
          <a:ln/>
        </p:spPr>
        <p:txBody>
          <a:bodyPr/>
          <a:lstStyle/>
          <a:p>
            <a:r>
              <a:rPr lang="ru-RU" altLang="ru-RU" dirty="0" smtClean="0">
                <a:latin typeface="Arial" pitchFamily="34" charset="0"/>
              </a:rPr>
              <a:t>Для определения способов стимуляции яичников используют следующие термины</a:t>
            </a:r>
            <a:r>
              <a:rPr lang="en-US" altLang="ru-RU" dirty="0" smtClean="0">
                <a:latin typeface="Arial" pitchFamily="34" charset="0"/>
              </a:rPr>
              <a:t>: </a:t>
            </a:r>
          </a:p>
          <a:p>
            <a:r>
              <a:rPr lang="ru-RU" altLang="ru-RU" b="1" dirty="0" smtClean="0">
                <a:latin typeface="Arial" pitchFamily="34" charset="0"/>
              </a:rPr>
              <a:t>Контролируемая индукция овуляции </a:t>
            </a:r>
            <a:r>
              <a:rPr lang="en-US" altLang="ru-RU" dirty="0" smtClean="0">
                <a:latin typeface="Arial" pitchFamily="34" charset="0"/>
              </a:rPr>
              <a:t>(</a:t>
            </a:r>
            <a:r>
              <a:rPr lang="ru-RU" altLang="ru-RU" dirty="0" smtClean="0">
                <a:latin typeface="Arial" pitchFamily="34" charset="0"/>
              </a:rPr>
              <a:t>КИО</a:t>
            </a:r>
            <a:r>
              <a:rPr lang="en-US" altLang="ru-RU" dirty="0" smtClean="0">
                <a:latin typeface="Arial" pitchFamily="34" charset="0"/>
              </a:rPr>
              <a:t>) </a:t>
            </a:r>
            <a:r>
              <a:rPr lang="ru-RU" altLang="ru-RU" dirty="0" smtClean="0">
                <a:latin typeface="Arial" pitchFamily="34" charset="0"/>
              </a:rPr>
              <a:t>метод стимуляции яичников для лечения бесплодия без применения вспомогательных репродуктивных технологий (ВРТ), например, для внутриматочной </a:t>
            </a:r>
            <a:r>
              <a:rPr lang="ru-RU" altLang="ru-RU" dirty="0" err="1" smtClean="0">
                <a:latin typeface="Arial" pitchFamily="34" charset="0"/>
              </a:rPr>
              <a:t>инсеминации</a:t>
            </a:r>
            <a:r>
              <a:rPr lang="ru-RU" altLang="ru-RU" dirty="0" smtClean="0">
                <a:latin typeface="Arial" pitchFamily="34" charset="0"/>
              </a:rPr>
              <a:t> или при программируемом зачатии.</a:t>
            </a:r>
            <a:r>
              <a:rPr lang="en-US" altLang="ru-RU" dirty="0" smtClean="0">
                <a:latin typeface="Arial" pitchFamily="34" charset="0"/>
              </a:rPr>
              <a:t> </a:t>
            </a:r>
            <a:r>
              <a:rPr lang="ru-RU" altLang="ru-RU" dirty="0" smtClean="0">
                <a:latin typeface="Arial" pitchFamily="34" charset="0"/>
              </a:rPr>
              <a:t>Медикаментозная стимуляция яичников в этом случае в идеале сопровождается ростом одного или двух фолликулов. </a:t>
            </a:r>
            <a:r>
              <a:rPr lang="en-US" altLang="ru-RU" dirty="0" smtClean="0">
                <a:latin typeface="Arial" pitchFamily="34" charset="0"/>
              </a:rPr>
              <a:t> </a:t>
            </a:r>
          </a:p>
          <a:p>
            <a:r>
              <a:rPr lang="ru-RU" altLang="ru-RU" b="1" dirty="0" smtClean="0">
                <a:latin typeface="Arial" pitchFamily="34" charset="0"/>
              </a:rPr>
              <a:t>Контролируемая овариальная </a:t>
            </a:r>
            <a:r>
              <a:rPr lang="ru-RU" altLang="ru-RU" b="1" dirty="0" err="1" smtClean="0">
                <a:latin typeface="Arial" pitchFamily="34" charset="0"/>
              </a:rPr>
              <a:t>гиперстимуляция</a:t>
            </a:r>
            <a:r>
              <a:rPr lang="en-US" altLang="ru-RU" b="1" dirty="0" smtClean="0">
                <a:latin typeface="Arial" pitchFamily="34" charset="0"/>
              </a:rPr>
              <a:t> (</a:t>
            </a:r>
            <a:r>
              <a:rPr lang="ru-RU" altLang="ru-RU" b="1" dirty="0" smtClean="0">
                <a:latin typeface="Arial" pitchFamily="34" charset="0"/>
              </a:rPr>
              <a:t>КОГ</a:t>
            </a:r>
            <a:r>
              <a:rPr lang="en-US" altLang="ru-RU" b="1" dirty="0" smtClean="0">
                <a:latin typeface="Arial" pitchFamily="34" charset="0"/>
              </a:rPr>
              <a:t>)</a:t>
            </a:r>
            <a:r>
              <a:rPr lang="ru-RU" altLang="ru-RU" b="1" dirty="0" smtClean="0">
                <a:latin typeface="Arial" pitchFamily="34" charset="0"/>
              </a:rPr>
              <a:t> </a:t>
            </a:r>
            <a:r>
              <a:rPr lang="ru-RU" altLang="ru-RU" dirty="0" smtClean="0">
                <a:latin typeface="Arial" pitchFamily="34" charset="0"/>
              </a:rPr>
              <a:t>в программах ВРТ предусматривает инъекционное введение препаратов для обеспечения множественного роста фолликулов (с получением в идеале от 10 до 12 ооцитов).  Инъекционные препараты для лечения бесплодия называются гонадотропинами. </a:t>
            </a:r>
            <a:endParaRPr lang="en-US" altLang="ru-RU" dirty="0" smtClean="0">
              <a:latin typeface="Arial" pitchFamily="34" charset="0"/>
            </a:endParaRPr>
          </a:p>
          <a:p>
            <a:r>
              <a:rPr lang="en-US" altLang="ru-RU" dirty="0" smtClean="0">
                <a:latin typeface="Arial" pitchFamily="34" charset="0"/>
              </a:rPr>
              <a:t> </a:t>
            </a:r>
          </a:p>
        </p:txBody>
      </p:sp>
      <p:sp>
        <p:nvSpPr>
          <p:cNvPr id="164869" name="Slide Number Placeholder 3"/>
          <p:cNvSpPr txBox="1">
            <a:spLocks noGrp="1"/>
          </p:cNvSpPr>
          <p:nvPr/>
        </p:nvSpPr>
        <p:spPr bwMode="auto">
          <a:xfrm>
            <a:off x="3884613" y="8683625"/>
            <a:ext cx="2971800" cy="458788"/>
          </a:xfrm>
          <a:prstGeom prst="rect">
            <a:avLst/>
          </a:prstGeom>
          <a:noFill/>
          <a:ln w="9525">
            <a:noFill/>
            <a:miter lim="800000"/>
            <a:headEnd/>
            <a:tailEnd/>
          </a:ln>
        </p:spPr>
        <p:txBody>
          <a:bodyPr lIns="91424" tIns="45713" rIns="91424" bIns="45713" anchor="b"/>
          <a:lstStyle/>
          <a:p>
            <a:pPr algn="r"/>
            <a:fld id="{64C8CF47-85E4-4ACD-8C0A-6647AC82A540}" type="slidenum">
              <a:rPr lang="en-US" altLang="ru-RU" sz="1200">
                <a:ea typeface="MS PGothic" pitchFamily="34" charset="-128"/>
                <a:cs typeface="Arial" pitchFamily="34" charset="0"/>
              </a:rPr>
              <a:pPr algn="r"/>
              <a:t>2</a:t>
            </a:fld>
            <a:endParaRPr lang="en-US" altLang="ru-RU" sz="1200">
              <a:ea typeface="MS PGothic" pitchFamily="34"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D96B6B90-2E26-46D5-A6FB-55BF2E591822}" type="slidenum">
              <a:rPr lang="de-DE" altLang="ru-RU" sz="1100" smtClean="0">
                <a:latin typeface="Arial" pitchFamily="34" charset="0"/>
                <a:ea typeface="MS PGothic" pitchFamily="34" charset="-128"/>
                <a:cs typeface="Arial" pitchFamily="34" charset="0"/>
              </a:rPr>
              <a:pPr/>
              <a:t>14</a:t>
            </a:fld>
            <a:endParaRPr lang="de-DE" altLang="ru-RU" sz="1100" smtClean="0">
              <a:latin typeface="Arial" pitchFamily="34" charset="0"/>
              <a:ea typeface="MS PGothic" pitchFamily="34" charset="-128"/>
              <a:cs typeface="Arial" pitchFamily="34"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altLang="ru-RU" smtClean="0">
              <a:latin typeface="Arial" pitchFamily="34" charset="0"/>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AA7C0890-C714-4142-8AE7-61A5FEF1EC40}" type="slidenum">
              <a:rPr lang="de-DE" altLang="ru-RU" sz="1100" smtClean="0">
                <a:latin typeface="Arial" pitchFamily="34" charset="0"/>
                <a:ea typeface="MS PGothic" pitchFamily="34" charset="-128"/>
                <a:cs typeface="Arial" pitchFamily="34" charset="0"/>
              </a:rPr>
              <a:pPr/>
              <a:t>15</a:t>
            </a:fld>
            <a:endParaRPr lang="de-DE" altLang="ru-RU" sz="1100" smtClean="0">
              <a:latin typeface="Arial" pitchFamily="34" charset="0"/>
              <a:ea typeface="MS PGothic" pitchFamily="34" charset="-128"/>
              <a:cs typeface="Arial" pitchFamily="34"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r>
              <a:rPr lang="ru-RU" altLang="ru-RU" smtClean="0">
                <a:latin typeface="Arial" pitchFamily="34" charset="0"/>
                <a:ea typeface="MS PGothic" pitchFamily="34" charset="-128"/>
              </a:rPr>
              <a:t>СПКЯ является причиной ановуляторного бесплодия примерно в 80%  случаев. Экстракорпоральное оплодотворение при СПКЯ показано при наличии дополнительных факторов бесплодия: непроходимости </a:t>
            </a:r>
            <a:r>
              <a:rPr lang="en-US" altLang="ru-RU" smtClean="0">
                <a:latin typeface="Arial" pitchFamily="34" charset="0"/>
                <a:ea typeface="MS PGothic" pitchFamily="34" charset="-128"/>
              </a:rPr>
              <a:t>a</a:t>
            </a:r>
            <a:r>
              <a:rPr lang="ru-RU" altLang="ru-RU" smtClean="0">
                <a:latin typeface="Arial" pitchFamily="34" charset="0"/>
                <a:ea typeface="MS PGothic" pitchFamily="34" charset="-128"/>
              </a:rPr>
              <a:t>маточных труб, мужском факторе бесплодия или при неэффективности предшествующего лечения - стимуляции кломифена цитратом или гонадотропинами и внутриматочной инсеминации. Однако очень важно минимизировать риск СГЯ и многоплодной беременности. </a:t>
            </a:r>
            <a:endParaRPr lang="en-US" altLang="ru-RU" smtClean="0">
              <a:latin typeface="Arial" pitchFamily="34" charset="0"/>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r>
              <a:rPr lang="ru-RU" altLang="ru-RU" dirty="0" smtClean="0">
                <a:latin typeface="Arial" pitchFamily="34" charset="0"/>
                <a:ea typeface="MS PGothic" pitchFamily="34" charset="-128"/>
              </a:rPr>
              <a:t>Для профилактики СГЯ у пациенток с </a:t>
            </a:r>
            <a:r>
              <a:rPr lang="ru-RU" altLang="ru-RU" dirty="0" err="1" smtClean="0">
                <a:latin typeface="Arial" pitchFamily="34" charset="0"/>
                <a:ea typeface="MS PGothic" pitchFamily="34" charset="-128"/>
              </a:rPr>
              <a:t>поликистозными</a:t>
            </a:r>
            <a:r>
              <a:rPr lang="ru-RU" altLang="ru-RU" dirty="0" smtClean="0">
                <a:latin typeface="Arial" pitchFamily="34" charset="0"/>
                <a:ea typeface="MS PGothic" pitchFamily="34" charset="-128"/>
              </a:rPr>
              <a:t> яичниками в качестве триггера овуляции рекомендуется использовать </a:t>
            </a:r>
            <a:r>
              <a:rPr lang="ru-RU" altLang="ru-RU" dirty="0" err="1" smtClean="0">
                <a:latin typeface="Arial" pitchFamily="34" charset="0"/>
                <a:ea typeface="MS PGothic" pitchFamily="34" charset="-128"/>
              </a:rPr>
              <a:t>агонист</a:t>
            </a:r>
            <a:r>
              <a:rPr lang="ru-RU" altLang="ru-RU" dirty="0" smtClean="0">
                <a:latin typeface="Arial" pitchFamily="34" charset="0"/>
                <a:ea typeface="MS PGothic" pitchFamily="34" charset="-128"/>
              </a:rPr>
              <a:t> </a:t>
            </a:r>
            <a:r>
              <a:rPr lang="ru-RU" altLang="ru-RU" dirty="0" err="1" smtClean="0">
                <a:latin typeface="Arial" pitchFamily="34" charset="0"/>
                <a:ea typeface="MS PGothic" pitchFamily="34" charset="-128"/>
              </a:rPr>
              <a:t>ГнРГ</a:t>
            </a:r>
            <a:r>
              <a:rPr lang="ru-RU" altLang="ru-RU" dirty="0" smtClean="0">
                <a:latin typeface="Arial" pitchFamily="34" charset="0"/>
                <a:ea typeface="MS PGothic" pitchFamily="34" charset="-128"/>
              </a:rPr>
              <a:t>.</a:t>
            </a:r>
            <a:r>
              <a:rPr lang="en-US" altLang="ru-RU" dirty="0" smtClean="0">
                <a:latin typeface="Arial" pitchFamily="34" charset="0"/>
                <a:ea typeface="MS PGothic" pitchFamily="34" charset="-128"/>
              </a:rPr>
              <a:t> </a:t>
            </a:r>
            <a:r>
              <a:rPr lang="ru-RU" altLang="ru-RU" dirty="0" smtClean="0">
                <a:latin typeface="Arial" pitchFamily="34" charset="0"/>
                <a:ea typeface="MS PGothic" pitchFamily="34" charset="-128"/>
              </a:rPr>
              <a:t>В таком протоколе стимуляция начинается на 2-й день с использованием в течение первых пяти дней </a:t>
            </a:r>
            <a:r>
              <a:rPr lang="ru-RU" altLang="ru-RU" dirty="0" err="1" smtClean="0">
                <a:latin typeface="Arial" pitchFamily="34" charset="0"/>
                <a:ea typeface="MS PGothic" pitchFamily="34" charset="-128"/>
              </a:rPr>
              <a:t>рекомбинантного</a:t>
            </a:r>
            <a:r>
              <a:rPr lang="ru-RU" altLang="ru-RU" dirty="0" smtClean="0">
                <a:latin typeface="Arial" pitchFamily="34" charset="0"/>
                <a:ea typeface="MS PGothic" pitchFamily="34" charset="-128"/>
              </a:rPr>
              <a:t> ФСГ в дозе от 1</a:t>
            </a:r>
            <a:r>
              <a:rPr lang="en-US" altLang="ru-RU" dirty="0" smtClean="0">
                <a:latin typeface="Arial" pitchFamily="34" charset="0"/>
                <a:ea typeface="MS PGothic" pitchFamily="34" charset="-128"/>
              </a:rPr>
              <a:t>12</a:t>
            </a:r>
            <a:r>
              <a:rPr lang="ru-RU" altLang="ru-RU" dirty="0" smtClean="0">
                <a:latin typeface="Arial" pitchFamily="34" charset="0"/>
                <a:ea typeface="MS PGothic" pitchFamily="34" charset="-128"/>
              </a:rPr>
              <a:t>,</a:t>
            </a:r>
            <a:r>
              <a:rPr lang="en-US" altLang="ru-RU" dirty="0" smtClean="0">
                <a:latin typeface="Arial" pitchFamily="34" charset="0"/>
                <a:ea typeface="MS PGothic" pitchFamily="34" charset="-128"/>
              </a:rPr>
              <a:t>5 </a:t>
            </a:r>
            <a:r>
              <a:rPr lang="ru-RU" altLang="ru-RU" dirty="0" smtClean="0">
                <a:latin typeface="Arial" pitchFamily="34" charset="0"/>
                <a:ea typeface="MS PGothic" pitchFamily="34" charset="-128"/>
              </a:rPr>
              <a:t>до </a:t>
            </a:r>
            <a:r>
              <a:rPr lang="en-US" altLang="ru-RU" dirty="0" smtClean="0">
                <a:latin typeface="Arial" pitchFamily="34" charset="0"/>
                <a:ea typeface="MS PGothic" pitchFamily="34" charset="-128"/>
              </a:rPr>
              <a:t>187</a:t>
            </a:r>
            <a:r>
              <a:rPr lang="ru-RU" altLang="ru-RU" dirty="0" smtClean="0">
                <a:latin typeface="Arial" pitchFamily="34" charset="0"/>
                <a:ea typeface="MS PGothic" pitchFamily="34" charset="-128"/>
              </a:rPr>
              <a:t>,</a:t>
            </a:r>
            <a:r>
              <a:rPr lang="en-US" altLang="ru-RU" dirty="0" smtClean="0">
                <a:latin typeface="Arial" pitchFamily="34" charset="0"/>
                <a:ea typeface="MS PGothic" pitchFamily="34" charset="-128"/>
              </a:rPr>
              <a:t>5 </a:t>
            </a:r>
            <a:r>
              <a:rPr lang="ru-RU" altLang="ru-RU" dirty="0" smtClean="0">
                <a:latin typeface="Arial" pitchFamily="34" charset="0"/>
                <a:ea typeface="MS PGothic" pitchFamily="34" charset="-128"/>
              </a:rPr>
              <a:t>МЕ. Затем добавляют антагонисты </a:t>
            </a:r>
            <a:r>
              <a:rPr lang="ru-RU" altLang="ru-RU" dirty="0" err="1" smtClean="0">
                <a:latin typeface="Arial" pitchFamily="34" charset="0"/>
                <a:ea typeface="MS PGothic" pitchFamily="34" charset="-128"/>
              </a:rPr>
              <a:t>ГнРГ</a:t>
            </a:r>
            <a:r>
              <a:rPr lang="ru-RU" altLang="ru-RU" dirty="0" smtClean="0">
                <a:latin typeface="Arial" pitchFamily="34" charset="0"/>
                <a:ea typeface="MS PGothic" pitchFamily="34" charset="-128"/>
              </a:rPr>
              <a:t>. Для окончательного созревания ооцитов за 36 часов до пункции фолликулов вместо </a:t>
            </a:r>
            <a:r>
              <a:rPr lang="ru-RU" altLang="ru-RU" dirty="0" err="1" smtClean="0">
                <a:latin typeface="Arial" pitchFamily="34" charset="0"/>
                <a:ea typeface="MS PGothic" pitchFamily="34" charset="-128"/>
              </a:rPr>
              <a:t>чХГ</a:t>
            </a:r>
            <a:r>
              <a:rPr lang="en-US" altLang="ru-RU" dirty="0" smtClean="0">
                <a:latin typeface="Arial" pitchFamily="34" charset="0"/>
                <a:ea typeface="MS PGothic" pitchFamily="34" charset="-128"/>
              </a:rPr>
              <a:t> </a:t>
            </a:r>
            <a:r>
              <a:rPr lang="ru-RU" altLang="ru-RU" dirty="0" smtClean="0">
                <a:latin typeface="Arial" pitchFamily="34" charset="0"/>
                <a:ea typeface="MS PGothic" pitchFamily="34" charset="-128"/>
              </a:rPr>
              <a:t>вводят </a:t>
            </a:r>
            <a:r>
              <a:rPr lang="ru-RU" altLang="ru-RU" dirty="0" err="1" smtClean="0">
                <a:latin typeface="Arial" pitchFamily="34" charset="0"/>
                <a:ea typeface="MS PGothic" pitchFamily="34" charset="-128"/>
              </a:rPr>
              <a:t>агонист</a:t>
            </a:r>
            <a:r>
              <a:rPr lang="ru-RU" altLang="ru-RU" dirty="0" smtClean="0">
                <a:latin typeface="Arial" pitchFamily="34" charset="0"/>
                <a:ea typeface="MS PGothic" pitchFamily="34" charset="-128"/>
              </a:rPr>
              <a:t> </a:t>
            </a:r>
            <a:r>
              <a:rPr lang="ru-RU" altLang="ru-RU" dirty="0" err="1" smtClean="0">
                <a:latin typeface="Arial" pitchFamily="34" charset="0"/>
                <a:ea typeface="MS PGothic" pitchFamily="34" charset="-128"/>
              </a:rPr>
              <a:t>ГнРГ</a:t>
            </a:r>
            <a:r>
              <a:rPr lang="ru-RU" altLang="ru-RU" dirty="0" smtClean="0">
                <a:latin typeface="Arial" pitchFamily="34" charset="0"/>
                <a:ea typeface="MS PGothic" pitchFamily="34" charset="-128"/>
              </a:rPr>
              <a:t>, например, 1 мг </a:t>
            </a:r>
            <a:r>
              <a:rPr lang="ru-RU" altLang="ru-RU" dirty="0" err="1" smtClean="0">
                <a:latin typeface="Arial" pitchFamily="34" charset="0"/>
                <a:ea typeface="MS PGothic" pitchFamily="34" charset="-128"/>
              </a:rPr>
              <a:t>лейпрорелина</a:t>
            </a:r>
            <a:r>
              <a:rPr lang="ru-RU" altLang="ru-RU" dirty="0" smtClean="0">
                <a:latin typeface="Arial" pitchFamily="34" charset="0"/>
                <a:ea typeface="MS PGothic" pitchFamily="34" charset="-128"/>
              </a:rPr>
              <a:t> ацетата. В этом случае эндогенного ЛГ достаточно, </a:t>
            </a:r>
            <a:r>
              <a:rPr lang="en-US" altLang="ru-RU" dirty="0" smtClean="0">
                <a:latin typeface="Arial" pitchFamily="34" charset="0"/>
                <a:ea typeface="MS PGothic" pitchFamily="34" charset="-128"/>
              </a:rPr>
              <a:t> </a:t>
            </a:r>
            <a:r>
              <a:rPr lang="ru-RU" altLang="ru-RU" dirty="0" smtClean="0">
                <a:latin typeface="Arial" pitchFamily="34" charset="0"/>
                <a:ea typeface="MS PGothic" pitchFamily="34" charset="-128"/>
              </a:rPr>
              <a:t>чтобы завершить созревание ооцитов, у него период полувыведения короче, чем у </a:t>
            </a:r>
            <a:r>
              <a:rPr lang="ru-RU" altLang="ru-RU" dirty="0" err="1" smtClean="0">
                <a:latin typeface="Arial" pitchFamily="34" charset="0"/>
                <a:ea typeface="MS PGothic" pitchFamily="34" charset="-128"/>
              </a:rPr>
              <a:t>чХГ</a:t>
            </a:r>
            <a:r>
              <a:rPr lang="ru-RU" altLang="ru-RU" dirty="0" smtClean="0">
                <a:latin typeface="Arial" pitchFamily="34" charset="0"/>
                <a:ea typeface="MS PGothic" pitchFamily="34" charset="-128"/>
              </a:rPr>
              <a:t>, что снижает риск развития СГЯ. Однако, в этом протоколе крайне важна полноценная поддержка </a:t>
            </a:r>
            <a:r>
              <a:rPr lang="ru-RU" altLang="ru-RU" dirty="0" err="1" smtClean="0">
                <a:latin typeface="Arial" pitchFamily="34" charset="0"/>
                <a:ea typeface="MS PGothic" pitchFamily="34" charset="-128"/>
              </a:rPr>
              <a:t>лютеиновой</a:t>
            </a:r>
            <a:r>
              <a:rPr lang="ru-RU" altLang="ru-RU" dirty="0" smtClean="0">
                <a:latin typeface="Arial" pitchFamily="34" charset="0"/>
                <a:ea typeface="MS PGothic" pitchFamily="34" charset="-128"/>
              </a:rPr>
              <a:t> фазы с использованием не только препаратов прогестерона, но и </a:t>
            </a:r>
            <a:r>
              <a:rPr lang="ru-RU" altLang="ru-RU" dirty="0" err="1" smtClean="0">
                <a:latin typeface="Arial" pitchFamily="34" charset="0"/>
                <a:ea typeface="MS PGothic" pitchFamily="34" charset="-128"/>
              </a:rPr>
              <a:t>эстрадиола</a:t>
            </a:r>
            <a:r>
              <a:rPr lang="ru-RU" altLang="ru-RU" dirty="0" smtClean="0">
                <a:latin typeface="Arial" pitchFamily="34" charset="0"/>
                <a:ea typeface="MS PGothic" pitchFamily="34" charset="-128"/>
              </a:rPr>
              <a:t>.</a:t>
            </a:r>
            <a:endParaRPr lang="en-US" altLang="ru-RU" dirty="0" smtClean="0">
              <a:latin typeface="Arial" pitchFamily="34" charset="0"/>
              <a:ea typeface="MS PGothic" pitchFamily="34" charset="-128"/>
            </a:endParaRPr>
          </a:p>
        </p:txBody>
      </p:sp>
      <p:sp>
        <p:nvSpPr>
          <p:cNvPr id="195588" name="Slide Number Placeholder 3"/>
          <p:cNvSpPr>
            <a:spLocks noGrp="1"/>
          </p:cNvSpPr>
          <p:nvPr>
            <p:ph type="sldNum" sz="quarter" idx="5"/>
          </p:nvPr>
        </p:nvSpPr>
        <p:spPr>
          <a:noFill/>
        </p:spPr>
        <p:txBody>
          <a:bodyPr/>
          <a:lstStyle/>
          <a:p>
            <a:fld id="{828981AC-7826-4CCA-8934-BC9DD51A1E66}" type="slidenum">
              <a:rPr lang="de-DE" altLang="ru-RU" sz="1100" smtClean="0">
                <a:latin typeface="Arial" pitchFamily="34" charset="0"/>
                <a:ea typeface="MS PGothic" pitchFamily="34" charset="-128"/>
                <a:cs typeface="Arial" pitchFamily="34" charset="0"/>
              </a:rPr>
              <a:pPr/>
              <a:t>17</a:t>
            </a:fld>
            <a:endParaRPr lang="de-DE" altLang="ru-RU" sz="1100" smtClean="0">
              <a:latin typeface="Arial" pitchFamily="34" charset="0"/>
              <a:ea typeface="MS PGothic" pitchFamily="34" charset="-128"/>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8"/>
          <p:cNvSpPr>
            <a:spLocks noGrp="1" noChangeArrowheads="1"/>
          </p:cNvSpPr>
          <p:nvPr>
            <p:ph type="sldNum"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eaLnBrk="1" hangingPunct="1"/>
            <a:fld id="{C9FD6B54-0DBD-45A3-9BCC-F35DDE0F59AD}" type="slidenum">
              <a:rPr lang="en-GB" smtClean="0">
                <a:solidFill>
                  <a:srgbClr val="000000"/>
                </a:solidFill>
              </a:rPr>
              <a:pPr eaLnBrk="1" hangingPunct="1"/>
              <a:t>20</a:t>
            </a:fld>
            <a:endParaRPr lang="en-GB" smtClean="0">
              <a:solidFill>
                <a:srgbClr val="000000"/>
              </a:solidFill>
            </a:endParaRPr>
          </a:p>
        </p:txBody>
      </p:sp>
      <p:sp>
        <p:nvSpPr>
          <p:cNvPr id="87043" name="Text Box 1"/>
          <p:cNvSpPr txBox="1">
            <a:spLocks noChangeArrowheads="1"/>
          </p:cNvSpPr>
          <p:nvPr/>
        </p:nvSpPr>
        <p:spPr bwMode="auto">
          <a:xfrm>
            <a:off x="1143000" y="677863"/>
            <a:ext cx="4572000" cy="3444875"/>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bg1"/>
                </a:solidFill>
                <a:latin typeface="Arial" charset="0"/>
                <a:ea typeface="Lucida Sans Unicode" pitchFamily="34" charset="0"/>
                <a:cs typeface="Lucida Sans Unicode" pitchFamily="34" charset="0"/>
              </a:defRPr>
            </a:lvl1pPr>
            <a:lvl2pPr marL="742950" indent="-285750" eaLnBrk="0" hangingPunct="0">
              <a:defRPr>
                <a:solidFill>
                  <a:schemeClr val="bg1"/>
                </a:solidFill>
                <a:latin typeface="Arial" charset="0"/>
                <a:ea typeface="Lucida Sans Unicode" pitchFamily="34" charset="0"/>
                <a:cs typeface="Lucida Sans Unicode" pitchFamily="34" charset="0"/>
              </a:defRPr>
            </a:lvl2pPr>
            <a:lvl3pPr marL="1143000" indent="-228600" eaLnBrk="0" hangingPunct="0">
              <a:defRPr>
                <a:solidFill>
                  <a:schemeClr val="bg1"/>
                </a:solidFill>
                <a:latin typeface="Arial" charset="0"/>
                <a:ea typeface="Lucida Sans Unicode" pitchFamily="34" charset="0"/>
                <a:cs typeface="Lucida Sans Unicode" pitchFamily="34" charset="0"/>
              </a:defRPr>
            </a:lvl3pPr>
            <a:lvl4pPr marL="1600200" indent="-228600" eaLnBrk="0" hangingPunct="0">
              <a:defRPr>
                <a:solidFill>
                  <a:schemeClr val="bg1"/>
                </a:solidFill>
                <a:latin typeface="Arial" charset="0"/>
                <a:ea typeface="Lucida Sans Unicode" pitchFamily="34" charset="0"/>
                <a:cs typeface="Lucida Sans Unicode" pitchFamily="34" charset="0"/>
              </a:defRPr>
            </a:lvl4pPr>
            <a:lvl5pPr marL="2057400" indent="-228600" eaLnBrk="0" hangingPunct="0">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defRPr>
                <a:solidFill>
                  <a:schemeClr val="bg1"/>
                </a:solidFill>
                <a:latin typeface="Arial" charset="0"/>
                <a:ea typeface="Lucida Sans Unicode" pitchFamily="34" charset="0"/>
                <a:cs typeface="Lucida Sans Unicode" pitchFamily="34" charset="0"/>
              </a:defRPr>
            </a:lvl9pPr>
          </a:lstStyle>
          <a:p>
            <a:pPr eaLnBrk="1" hangingPunct="1">
              <a:buClr>
                <a:srgbClr val="000000"/>
              </a:buClr>
              <a:buSzPct val="100000"/>
              <a:buFont typeface="Arial" charset="0"/>
              <a:buNone/>
            </a:pPr>
            <a:endParaRPr lang="ru-RU"/>
          </a:p>
        </p:txBody>
      </p:sp>
      <p:sp>
        <p:nvSpPr>
          <p:cNvPr id="87044" name="Rectangle 2"/>
          <p:cNvSpPr>
            <a:spLocks noGrp="1" noChangeArrowheads="1"/>
          </p:cNvSpPr>
          <p:nvPr>
            <p:ph type="body"/>
          </p:nvPr>
        </p:nvSpPr>
        <p:spPr>
          <a:xfrm>
            <a:off x="685800" y="4343400"/>
            <a:ext cx="5484813"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ru-RU"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Более 17 ооцитов у 53</a:t>
            </a:r>
            <a:r>
              <a:rPr lang="ru-RU" baseline="0" dirty="0" smtClean="0"/>
              <a:t> женщин, из них 10 СГЯ легкой </a:t>
            </a:r>
            <a:r>
              <a:rPr lang="ru-RU" baseline="0" dirty="0" err="1" smtClean="0"/>
              <a:t>ст</a:t>
            </a:r>
            <a:r>
              <a:rPr lang="ru-RU" baseline="0" dirty="0" smtClean="0"/>
              <a:t>, 3 женщин умеренной </a:t>
            </a:r>
            <a:r>
              <a:rPr lang="ru-RU" baseline="0" dirty="0" err="1" smtClean="0"/>
              <a:t>степент</a:t>
            </a:r>
            <a:r>
              <a:rPr lang="ru-RU" baseline="0" dirty="0" smtClean="0"/>
              <a:t> </a:t>
            </a:r>
            <a:endParaRPr lang="ru-RU" dirty="0"/>
          </a:p>
        </p:txBody>
      </p:sp>
      <p:sp>
        <p:nvSpPr>
          <p:cNvPr id="4" name="Номер слайда 3"/>
          <p:cNvSpPr>
            <a:spLocks noGrp="1"/>
          </p:cNvSpPr>
          <p:nvPr>
            <p:ph type="sldNum" sz="quarter" idx="10"/>
          </p:nvPr>
        </p:nvSpPr>
        <p:spPr/>
        <p:txBody>
          <a:bodyPr/>
          <a:lstStyle/>
          <a:p>
            <a:fld id="{105468B1-548E-4A9C-8976-43A509C80C57}" type="slidenum">
              <a:rPr lang="ru-RU" smtClean="0"/>
              <a:pPr/>
              <a:t>24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7"/>
          <p:cNvSpPr>
            <a:spLocks noGrp="1" noChangeArrowheads="1"/>
          </p:cNvSpPr>
          <p:nvPr>
            <p:ph type="sldNum" sz="quarter" idx="5"/>
          </p:nvPr>
        </p:nvSpPr>
        <p:spPr>
          <a:noFill/>
          <a:ln>
            <a:round/>
          </a:ln>
        </p:spPr>
        <p:txBody>
          <a:bodyPr/>
          <a:lstStyle/>
          <a:p>
            <a:pPr>
              <a:tabLst>
                <a:tab pos="633413" algn="l"/>
                <a:tab pos="1268413" algn="l"/>
                <a:tab pos="1903413" algn="l"/>
                <a:tab pos="2538413" algn="l"/>
              </a:tabLst>
            </a:pPr>
            <a:fld id="{70C68B4A-A81C-4C21-B29E-24F7A114012D}" type="slidenum">
              <a:rPr lang="en-GB" altLang="ru-RU" sz="1100" smtClean="0">
                <a:solidFill>
                  <a:srgbClr val="000000"/>
                </a:solidFill>
                <a:latin typeface="Times New Roman" pitchFamily="18" charset="0"/>
                <a:ea typeface="Arial Unicode MS" pitchFamily="34" charset="-128"/>
                <a:cs typeface="Arial Unicode MS" pitchFamily="34" charset="-128"/>
              </a:rPr>
              <a:pPr>
                <a:tabLst>
                  <a:tab pos="633413" algn="l"/>
                  <a:tab pos="1268413" algn="l"/>
                  <a:tab pos="1903413" algn="l"/>
                  <a:tab pos="2538413" algn="l"/>
                </a:tabLst>
              </a:pPr>
              <a:t>25</a:t>
            </a:fld>
            <a:endParaRPr lang="en-GB" altLang="ru-RU" sz="1100" smtClean="0">
              <a:solidFill>
                <a:srgbClr val="000000"/>
              </a:solidFill>
              <a:latin typeface="Times New Roman" pitchFamily="18" charset="0"/>
              <a:ea typeface="Arial Unicode MS" pitchFamily="34" charset="-128"/>
              <a:cs typeface="Arial Unicode MS" pitchFamily="34" charset="-128"/>
            </a:endParaRPr>
          </a:p>
        </p:txBody>
      </p:sp>
      <p:sp>
        <p:nvSpPr>
          <p:cNvPr id="87043" name="Rectangle 1"/>
          <p:cNvSpPr>
            <a:spLocks noGrp="1" noRot="1" noChangeAspect="1" noChangeArrowheads="1" noTextEdit="1"/>
          </p:cNvSpPr>
          <p:nvPr>
            <p:ph type="sldImg"/>
          </p:nvPr>
        </p:nvSpPr>
        <p:spPr>
          <a:xfrm>
            <a:off x="1143000" y="685800"/>
            <a:ext cx="4557713" cy="3417888"/>
          </a:xfrm>
          <a:solidFill>
            <a:srgbClr val="FFFFFF"/>
          </a:solidFill>
          <a:ln/>
        </p:spPr>
      </p:sp>
      <p:sp>
        <p:nvSpPr>
          <p:cNvPr id="87044" name="Rectangle 2"/>
          <p:cNvSpPr>
            <a:spLocks noGrp="1" noChangeArrowheads="1"/>
          </p:cNvSpPr>
          <p:nvPr>
            <p:ph type="body" idx="1"/>
          </p:nvPr>
        </p:nvSpPr>
        <p:spPr>
          <a:xfrm>
            <a:off x="685800" y="4343400"/>
            <a:ext cx="5472113" cy="4102100"/>
          </a:xfrm>
          <a:noFill/>
          <a:ln/>
        </p:spPr>
        <p:txBody>
          <a:bodyPr wrap="none" anchor="ctr"/>
          <a:lstStyle/>
          <a:p>
            <a:endParaRPr lang="ru-RU" altLang="ru-RU"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E5B967A-B8D2-42A4-88F3-566BC2BD5989}" type="slidenum">
              <a:rPr lang="de-DE" altLang="ru-RU" smtClean="0">
                <a:solidFill>
                  <a:srgbClr val="000000"/>
                </a:solidFill>
                <a:latin typeface="Arial" pitchFamily="34" charset="0"/>
                <a:cs typeface="Arial" pitchFamily="34" charset="0"/>
              </a:rPr>
              <a:pPr/>
              <a:t>4</a:t>
            </a:fld>
            <a:endParaRPr lang="de-DE" altLang="ru-RU" smtClean="0">
              <a:solidFill>
                <a:srgbClr val="000000"/>
              </a:solidFill>
              <a:latin typeface="Arial" pitchFamily="34" charset="0"/>
              <a:cs typeface="Arial" pitchFamily="34" charset="0"/>
            </a:endParaRPr>
          </a:p>
        </p:txBody>
      </p:sp>
      <p:sp>
        <p:nvSpPr>
          <p:cNvPr id="160771" name="Slide Image Placeholder 1"/>
          <p:cNvSpPr>
            <a:spLocks noGrp="1" noRot="1" noChangeAspect="1" noTextEdit="1"/>
          </p:cNvSpPr>
          <p:nvPr>
            <p:ph type="sldImg"/>
          </p:nvPr>
        </p:nvSpPr>
        <p:spPr>
          <a:ln/>
        </p:spPr>
      </p:sp>
      <p:sp>
        <p:nvSpPr>
          <p:cNvPr id="160772" name="Notes Placeholder 2"/>
          <p:cNvSpPr>
            <a:spLocks noGrp="1"/>
          </p:cNvSpPr>
          <p:nvPr>
            <p:ph type="body" idx="1"/>
          </p:nvPr>
        </p:nvSpPr>
        <p:spPr>
          <a:noFill/>
          <a:ln/>
        </p:spPr>
        <p:txBody>
          <a:bodyPr/>
          <a:lstStyle/>
          <a:p>
            <a:pPr>
              <a:defRPr/>
            </a:pPr>
            <a:r>
              <a:rPr lang="ru-RU" dirty="0" smtClean="0">
                <a:latin typeface="Arial" pitchFamily="34" charset="0"/>
                <a:ea typeface="ＭＳ Ｐゴシック" pitchFamily="34" charset="-128"/>
              </a:rPr>
              <a:t>В 5 месяцев в эмбриональном яичнике человека насчитывается от 6 до </a:t>
            </a:r>
            <a:r>
              <a:rPr lang="en-US" dirty="0" smtClean="0">
                <a:latin typeface="Arial" pitchFamily="34" charset="0"/>
                <a:ea typeface="ＭＳ Ｐゴシック" pitchFamily="34" charset="-128"/>
              </a:rPr>
              <a:t>7 </a:t>
            </a:r>
            <a:r>
              <a:rPr lang="ru-RU" dirty="0" smtClean="0">
                <a:latin typeface="Arial" pitchFamily="34" charset="0"/>
                <a:ea typeface="ＭＳ Ｐゴシック" pitchFamily="34" charset="-128"/>
              </a:rPr>
              <a:t>миллионов </a:t>
            </a:r>
            <a:r>
              <a:rPr lang="ru-RU" dirty="0" err="1" smtClean="0">
                <a:latin typeface="Arial" pitchFamily="34" charset="0"/>
                <a:ea typeface="ＭＳ Ｐゴシック" pitchFamily="34" charset="-128"/>
              </a:rPr>
              <a:t>примордиальных</a:t>
            </a:r>
            <a:r>
              <a:rPr lang="ru-RU" dirty="0" smtClean="0">
                <a:latin typeface="Arial" pitchFamily="34" charset="0"/>
                <a:ea typeface="ＭＳ Ｐゴシック" pitchFamily="34" charset="-128"/>
              </a:rPr>
              <a:t> фолликулов</a:t>
            </a:r>
            <a:r>
              <a:rPr lang="en-US" dirty="0" smtClean="0">
                <a:latin typeface="Arial" pitchFamily="34" charset="0"/>
                <a:ea typeface="ＭＳ Ｐゴシック" pitchFamily="34" charset="-128"/>
              </a:rPr>
              <a:t>. </a:t>
            </a:r>
            <a:r>
              <a:rPr lang="ru-RU" dirty="0" smtClean="0">
                <a:latin typeface="Arial" pitchFamily="34" charset="0"/>
                <a:ea typeface="ＭＳ Ｐゴシック" pitchFamily="34" charset="-128"/>
              </a:rPr>
              <a:t>Затем вплоть до менопаузы их количество снижается в геометрической прогрессии. К рождению остается только 1 миллион ооцитов</a:t>
            </a:r>
            <a:r>
              <a:rPr lang="en-US" dirty="0" smtClean="0">
                <a:latin typeface="Arial" pitchFamily="34" charset="0"/>
                <a:ea typeface="ＭＳ Ｐゴシック" pitchFamily="34" charset="-128"/>
              </a:rPr>
              <a:t>, </a:t>
            </a:r>
            <a:r>
              <a:rPr lang="ru-RU" dirty="0" smtClean="0">
                <a:latin typeface="Arial" pitchFamily="34" charset="0"/>
                <a:ea typeface="ＭＳ Ｐゴシック" pitchFamily="34" charset="-128"/>
              </a:rPr>
              <a:t>а к </a:t>
            </a:r>
            <a:r>
              <a:rPr lang="ru-RU" dirty="0" err="1" smtClean="0">
                <a:latin typeface="Arial" pitchFamily="34" charset="0"/>
                <a:ea typeface="ＭＳ Ｐゴシック" pitchFamily="34" charset="-128"/>
              </a:rPr>
              <a:t>пубертату</a:t>
            </a:r>
            <a:r>
              <a:rPr lang="ru-RU" dirty="0" smtClean="0">
                <a:latin typeface="Arial" pitchFamily="34" charset="0"/>
                <a:ea typeface="ＭＳ Ｐゴシック" pitchFamily="34" charset="-128"/>
              </a:rPr>
              <a:t> насчитывается примерно от </a:t>
            </a:r>
            <a:r>
              <a:rPr lang="en-US" dirty="0" smtClean="0">
                <a:latin typeface="Arial" pitchFamily="34" charset="0"/>
                <a:ea typeface="ＭＳ Ｐゴシック" pitchFamily="34" charset="-128"/>
              </a:rPr>
              <a:t> 300000 </a:t>
            </a:r>
            <a:r>
              <a:rPr lang="ru-RU" dirty="0" smtClean="0">
                <a:latin typeface="Arial" pitchFamily="34" charset="0"/>
                <a:ea typeface="ＭＳ Ｐゴシック" pitchFamily="34" charset="-128"/>
              </a:rPr>
              <a:t>до </a:t>
            </a:r>
            <a:r>
              <a:rPr lang="en-US" dirty="0" smtClean="0">
                <a:latin typeface="Arial" pitchFamily="34" charset="0"/>
                <a:ea typeface="ＭＳ Ｐゴシック" pitchFamily="34" charset="-128"/>
              </a:rPr>
              <a:t>500000 </a:t>
            </a:r>
            <a:r>
              <a:rPr lang="ru-RU" dirty="0" smtClean="0">
                <a:latin typeface="Arial" pitchFamily="34" charset="0"/>
                <a:ea typeface="ＭＳ Ｐゴシック" pitchFamily="34" charset="-128"/>
              </a:rPr>
              <a:t>ооцитов</a:t>
            </a:r>
            <a:r>
              <a:rPr lang="en-US" dirty="0" smtClean="0">
                <a:latin typeface="Arial" pitchFamily="34" charset="0"/>
                <a:ea typeface="ＭＳ Ｐゴシック" pitchFamily="34" charset="-128"/>
              </a:rPr>
              <a:t>.</a:t>
            </a:r>
          </a:p>
          <a:p>
            <a:endParaRPr lang="ru-RU" altLang="ru-RU" dirty="0" smtClean="0">
              <a:latin typeface="Arial" pitchFamily="34" charset="0"/>
            </a:endParaRPr>
          </a:p>
        </p:txBody>
      </p:sp>
      <p:sp>
        <p:nvSpPr>
          <p:cNvPr id="16077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40EB559-3C94-4078-BCD7-910632ECBEAD}" type="slidenum">
              <a:rPr lang="en-US" altLang="ru-RU" sz="1200">
                <a:solidFill>
                  <a:srgbClr val="000000"/>
                </a:solidFill>
                <a:cs typeface="Arial" pitchFamily="34" charset="0"/>
              </a:rPr>
              <a:pPr algn="r"/>
              <a:t>4</a:t>
            </a:fld>
            <a:endParaRPr lang="en-US" altLang="ru-RU" sz="1200">
              <a:solidFill>
                <a:srgbClr val="000000"/>
              </a:solidFill>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itchFamily="34" charset="0"/>
                <a:ea typeface="ＭＳ Ｐゴシック" pitchFamily="34" charset="-128"/>
              </a:rPr>
              <a:t>Овариальный резерв определяется как общее количество ооцитов в яичниках с учетом их качества. Клинически более значимым является другое определение, согласно которому овариальный резерв – это </a:t>
            </a:r>
            <a:r>
              <a:rPr lang="ru-RU" altLang="ru-RU" dirty="0" smtClean="0"/>
              <a:t>количество </a:t>
            </a:r>
            <a:r>
              <a:rPr lang="ru-RU" altLang="ru-RU" dirty="0" err="1" smtClean="0"/>
              <a:t>антральных</a:t>
            </a:r>
            <a:r>
              <a:rPr lang="ru-RU" altLang="ru-RU" dirty="0" smtClean="0"/>
              <a:t> фолликулов в яичниках, которые могут дать рост доминантных фолликулов при стимуляции экзогенными гонадотропинами</a:t>
            </a:r>
            <a:r>
              <a:rPr lang="en-US" dirty="0" smtClean="0">
                <a:latin typeface="Arial" pitchFamily="34" charset="0"/>
                <a:ea typeface="ＭＳ Ｐゴシック" pitchFamily="34" charset="-128"/>
              </a:rPr>
              <a:t>.</a:t>
            </a:r>
            <a:endParaRPr lang="de-DE" dirty="0" smtClean="0">
              <a:latin typeface="Arial" pitchFamily="34" charset="0"/>
              <a:ea typeface="ＭＳ Ｐゴシック" pitchFamily="34" charset="-128"/>
            </a:endParaRPr>
          </a:p>
          <a:p>
            <a:endParaRPr lang="ru-RU" dirty="0"/>
          </a:p>
        </p:txBody>
      </p:sp>
      <p:sp>
        <p:nvSpPr>
          <p:cNvPr id="4" name="Номер слайда 3"/>
          <p:cNvSpPr>
            <a:spLocks noGrp="1"/>
          </p:cNvSpPr>
          <p:nvPr>
            <p:ph type="sldNum" sz="quarter" idx="10"/>
          </p:nvPr>
        </p:nvSpPr>
        <p:spPr/>
        <p:txBody>
          <a:bodyPr/>
          <a:lstStyle/>
          <a:p>
            <a:fld id="{105468B1-548E-4A9C-8976-43A509C80C57}"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2D8ACD6D-8069-450B-8FB2-5B60DC018F8E}" type="slidenum">
              <a:rPr lang="de-DE" altLang="ru-RU" sz="1100" smtClean="0">
                <a:latin typeface="Arial" pitchFamily="34" charset="0"/>
                <a:ea typeface="MS PGothic" pitchFamily="34" charset="-128"/>
                <a:cs typeface="Arial" pitchFamily="34" charset="0"/>
              </a:rPr>
              <a:pPr/>
              <a:t>6</a:t>
            </a:fld>
            <a:endParaRPr lang="de-DE" altLang="ru-RU" sz="1100" smtClean="0">
              <a:latin typeface="Arial" pitchFamily="34" charset="0"/>
              <a:ea typeface="MS PGothic" pitchFamily="34" charset="-128"/>
              <a:cs typeface="Arial" pitchFamily="34" charset="0"/>
            </a:endParaRPr>
          </a:p>
        </p:txBody>
      </p:sp>
      <p:sp>
        <p:nvSpPr>
          <p:cNvPr id="175107" name="Slide Image Placeholder 1"/>
          <p:cNvSpPr>
            <a:spLocks noGrp="1" noRot="1" noChangeAspect="1" noTextEdit="1"/>
          </p:cNvSpPr>
          <p:nvPr>
            <p:ph type="sldImg"/>
          </p:nvPr>
        </p:nvSpPr>
        <p:spPr>
          <a:ln/>
        </p:spPr>
      </p:sp>
      <p:sp>
        <p:nvSpPr>
          <p:cNvPr id="175108" name="Notes Placeholder 2"/>
          <p:cNvSpPr>
            <a:spLocks noGrp="1"/>
          </p:cNvSpPr>
          <p:nvPr>
            <p:ph type="body" idx="1"/>
          </p:nvPr>
        </p:nvSpPr>
        <p:spPr>
          <a:noFill/>
          <a:ln/>
        </p:spPr>
        <p:txBody>
          <a:bodyPr/>
          <a:lstStyle/>
          <a:p>
            <a:r>
              <a:rPr lang="ru-RU" altLang="ru-RU" dirty="0" smtClean="0">
                <a:latin typeface="Arial" pitchFamily="34" charset="0"/>
                <a:ea typeface="MS PGothic" pitchFamily="34" charset="-128"/>
              </a:rPr>
              <a:t>Выбор протокола КОГ существенно зависит от пациентки и от факторов, связанных конкретной клиникой ВРТ. </a:t>
            </a:r>
          </a:p>
          <a:p>
            <a:r>
              <a:rPr lang="ru-RU" altLang="ru-RU" dirty="0" smtClean="0">
                <a:latin typeface="Arial" pitchFamily="34" charset="0"/>
                <a:ea typeface="MS PGothic" pitchFamily="34" charset="-128"/>
              </a:rPr>
              <a:t>К факторам, зависящим от пациентки, относятся:</a:t>
            </a:r>
            <a:r>
              <a:rPr lang="ru-RU" altLang="ru-RU" baseline="0" dirty="0" smtClean="0">
                <a:latin typeface="Arial" pitchFamily="34" charset="0"/>
                <a:ea typeface="MS PGothic" pitchFamily="34" charset="-128"/>
              </a:rPr>
              <a:t> </a:t>
            </a:r>
            <a:r>
              <a:rPr lang="ru-RU" altLang="ru-RU" dirty="0" smtClean="0">
                <a:latin typeface="Arial" pitchFamily="34" charset="0"/>
                <a:ea typeface="MS PGothic" pitchFamily="34" charset="-128"/>
              </a:rPr>
              <a:t>возраст женщины,  исходный уровень ФСГ и </a:t>
            </a:r>
            <a:r>
              <a:rPr lang="ru-RU" altLang="ru-RU" dirty="0" err="1" smtClean="0">
                <a:latin typeface="Arial" pitchFamily="34" charset="0"/>
                <a:ea typeface="MS PGothic" pitchFamily="34" charset="-128"/>
              </a:rPr>
              <a:t>эстрадиола</a:t>
            </a:r>
            <a:r>
              <a:rPr lang="ru-RU" altLang="ru-RU" baseline="0" dirty="0" smtClean="0">
                <a:latin typeface="Arial" pitchFamily="34" charset="0"/>
                <a:ea typeface="MS PGothic" pitchFamily="34" charset="-128"/>
              </a:rPr>
              <a:t> </a:t>
            </a:r>
            <a:r>
              <a:rPr lang="ru-RU" altLang="ru-RU" dirty="0" smtClean="0">
                <a:latin typeface="Arial" pitchFamily="34" charset="0"/>
                <a:ea typeface="MS PGothic" pitchFamily="34" charset="-128"/>
              </a:rPr>
              <a:t>ЧАФ(минимум по </a:t>
            </a:r>
            <a:r>
              <a:rPr lang="en-US" altLang="ru-RU" dirty="0" smtClean="0">
                <a:latin typeface="Arial" pitchFamily="34" charset="0"/>
                <a:ea typeface="MS PGothic" pitchFamily="34" charset="-128"/>
              </a:rPr>
              <a:t>5-6 </a:t>
            </a:r>
            <a:r>
              <a:rPr lang="ru-RU" altLang="ru-RU" dirty="0" smtClean="0">
                <a:latin typeface="Arial" pitchFamily="34" charset="0"/>
                <a:ea typeface="MS PGothic" pitchFamily="34" charset="-128"/>
              </a:rPr>
              <a:t>в каждом яичнике)</a:t>
            </a:r>
            <a:endParaRPr lang="en-US" altLang="ru-RU" dirty="0" smtClean="0">
              <a:latin typeface="Arial" pitchFamily="34" charset="0"/>
              <a:ea typeface="MS PGothic" pitchFamily="34" charset="-128"/>
            </a:endParaRPr>
          </a:p>
          <a:p>
            <a:r>
              <a:rPr lang="ru-RU" altLang="ru-RU" dirty="0" smtClean="0">
                <a:latin typeface="Arial" pitchFamily="34" charset="0"/>
                <a:ea typeface="MS PGothic" pitchFamily="34" charset="-128"/>
              </a:rPr>
              <a:t>Концентрация (АМГ), его показатели напрямую связаны с ожидаемым ответом на стимуляцию.</a:t>
            </a:r>
          </a:p>
          <a:p>
            <a:r>
              <a:rPr lang="ru-RU" altLang="ru-RU" dirty="0" smtClean="0">
                <a:latin typeface="Arial" pitchFamily="34" charset="0"/>
                <a:ea typeface="MS PGothic" pitchFamily="34" charset="-128"/>
              </a:rPr>
              <a:t>Этиология бесплодия, исход предыдущей стимуляции (нормальный, «бедный»  или чрезмерный ответ) и масса тела (или индекс массы тела). При выборе протокола стимуляции и стартовой дозы гонадотропинов очень важно учитывать все эти факторы. </a:t>
            </a:r>
          </a:p>
          <a:p>
            <a:r>
              <a:rPr lang="ru-RU" altLang="ru-RU" dirty="0" smtClean="0">
                <a:latin typeface="Arial" pitchFamily="34" charset="0"/>
                <a:ea typeface="MS PGothic" pitchFamily="34" charset="-128"/>
              </a:rPr>
              <a:t>Клиники ВРТ также могут  предпочитать те или иные протоколы, основываясь на возможностях персонала и оборудования, опыте врачей и наличии или отсутствии возможности осуществления </a:t>
            </a:r>
            <a:r>
              <a:rPr lang="ru-RU" altLang="ru-RU" dirty="0" err="1" smtClean="0">
                <a:latin typeface="Arial" pitchFamily="34" charset="0"/>
                <a:ea typeface="MS PGothic" pitchFamily="34" charset="-128"/>
              </a:rPr>
              <a:t>криоконсервации</a:t>
            </a:r>
            <a:r>
              <a:rPr lang="ru-RU" altLang="ru-RU" dirty="0" smtClean="0">
                <a:latin typeface="Arial" pitchFamily="34" charset="0"/>
                <a:ea typeface="MS PGothic" pitchFamily="34" charset="-128"/>
              </a:rPr>
              <a:t> эмбрионов и ооцитов.</a:t>
            </a:r>
          </a:p>
          <a:p>
            <a:r>
              <a:rPr lang="ru-RU" altLang="ru-RU" dirty="0" smtClean="0">
                <a:latin typeface="Arial" pitchFamily="34" charset="0"/>
                <a:ea typeface="MS PGothic" pitchFamily="34" charset="-128"/>
              </a:rPr>
              <a:t> </a:t>
            </a:r>
            <a:endParaRPr lang="en-US" altLang="ru-RU" dirty="0" smtClean="0">
              <a:latin typeface="Arial" pitchFamily="34" charset="0"/>
              <a:ea typeface="MS PGothic" pitchFamily="34" charset="-128"/>
            </a:endParaRPr>
          </a:p>
          <a:p>
            <a:endParaRPr lang="en-US" altLang="ru-RU" dirty="0" smtClean="0">
              <a:latin typeface="Arial" pitchFamily="34" charset="0"/>
              <a:ea typeface="MS PGothic" pitchFamily="34" charset="-128"/>
            </a:endParaRPr>
          </a:p>
        </p:txBody>
      </p:sp>
      <p:sp>
        <p:nvSpPr>
          <p:cNvPr id="175109" name="Slide Number Placeholder 3"/>
          <p:cNvSpPr txBox="1">
            <a:spLocks noGrp="1"/>
          </p:cNvSpPr>
          <p:nvPr/>
        </p:nvSpPr>
        <p:spPr bwMode="auto">
          <a:xfrm>
            <a:off x="3884613" y="8683625"/>
            <a:ext cx="2971800" cy="458788"/>
          </a:xfrm>
          <a:prstGeom prst="rect">
            <a:avLst/>
          </a:prstGeom>
          <a:noFill/>
          <a:ln w="9525">
            <a:noFill/>
            <a:miter lim="800000"/>
            <a:headEnd/>
            <a:tailEnd/>
          </a:ln>
        </p:spPr>
        <p:txBody>
          <a:bodyPr lIns="91424" tIns="45713" rIns="91424" bIns="45713" anchor="b"/>
          <a:lstStyle/>
          <a:p>
            <a:pPr algn="r"/>
            <a:fld id="{C5A0E661-B7B8-4750-A307-19F55142F8CA}" type="slidenum">
              <a:rPr lang="en-US" altLang="ru-RU" sz="1200">
                <a:ea typeface="MS PGothic" pitchFamily="34" charset="-128"/>
                <a:cs typeface="Arial" pitchFamily="34" charset="0"/>
              </a:rPr>
              <a:pPr algn="r"/>
              <a:t>6</a:t>
            </a:fld>
            <a:endParaRPr lang="en-US" altLang="ru-RU" sz="1200">
              <a:ea typeface="MS PGothic" pitchFamily="34" charset="-128"/>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CC59C8F-4D72-479E-9C25-1778E922DE30}" type="slidenum">
              <a:rPr lang="de-DE" altLang="ru-RU" sz="1200">
                <a:solidFill>
                  <a:srgbClr val="000000"/>
                </a:solidFill>
                <a:cs typeface="Arial" pitchFamily="34" charset="0"/>
              </a:rPr>
              <a:pPr algn="r"/>
              <a:t>7</a:t>
            </a:fld>
            <a:endParaRPr lang="de-DE" altLang="ru-RU" sz="1200">
              <a:solidFill>
                <a:srgbClr val="000000"/>
              </a:solidFill>
              <a:cs typeface="Arial" pitchFamily="34"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r>
              <a:rPr lang="en-US" altLang="ru-RU" smtClean="0">
                <a:latin typeface="Arial" pitchFamily="34" charset="0"/>
              </a:rPr>
              <a:t>Various protocols have been used to achieve the aforementioned aims of IVF stimulation. </a:t>
            </a:r>
            <a:endParaRPr lang="de-DE" altLang="ru-RU" smtClean="0">
              <a:latin typeface="Arial" pitchFamily="34" charset="0"/>
            </a:endParaRPr>
          </a:p>
          <a:p>
            <a:r>
              <a:rPr lang="en-US" altLang="ru-RU" smtClean="0">
                <a:latin typeface="Arial" pitchFamily="34" charset="0"/>
              </a:rPr>
              <a:t>Some protocols use the GnRH agonists while the others use antagonists to achieve pituitary desensitization. The protocols also vary in the gonadotropins used for ovarian stimulation. Either recombinant or highly purified follicular stimulating hormone (rFSH or HP-FSH) are used. </a:t>
            </a:r>
            <a:endParaRPr lang="de-DE" altLang="ru-RU" smtClean="0">
              <a:latin typeface="Arial" pitchFamily="34" charset="0"/>
            </a:endParaRPr>
          </a:p>
          <a:p>
            <a:r>
              <a:rPr lang="en-US" altLang="ru-RU" smtClean="0">
                <a:latin typeface="Arial" pitchFamily="34" charset="0"/>
              </a:rPr>
              <a:t>Administration of GnRH agonists result in an initial flare-up effect and hence needs to be started much ahead, either in the mid-luteal phase of the previous cycle (long protocol) or in the early follicular phase (short protocol). In contrast, the GnRH antagonists result in rapid pituitary desensitization and hence need to be given in the mid-follicular phase, just prior to the rise in the LH levels. They can be used as a single dose or as multiple doses given daily. </a:t>
            </a:r>
            <a:endParaRPr lang="de-DE" altLang="ru-RU"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6"/>
          <p:cNvSpPr>
            <a:spLocks noGrp="1" noChangeArrowheads="1"/>
          </p:cNvSpPr>
          <p:nvPr>
            <p:ph type="sldNum" sz="quarter" idx="5"/>
          </p:nvPr>
        </p:nvSpPr>
        <p:spPr>
          <a:noFill/>
        </p:spPr>
        <p:txBody>
          <a:bodyPr/>
          <a:lstStyle/>
          <a:p>
            <a:fld id="{6A47744D-466C-4171-A36D-48DB6106125E}" type="slidenum">
              <a:rPr lang="ru-RU" smtClean="0">
                <a:latin typeface="Arial" pitchFamily="34" charset="0"/>
              </a:rPr>
              <a:pPr/>
              <a:t>10</a:t>
            </a:fld>
            <a:endParaRPr lang="ru-RU" smtClean="0">
              <a:latin typeface="Arial" pitchFamily="34" charset="0"/>
            </a:endParaRPr>
          </a:p>
        </p:txBody>
      </p:sp>
      <p:sp>
        <p:nvSpPr>
          <p:cNvPr id="52227" name="Rectangle 1"/>
          <p:cNvSpPr>
            <a:spLocks noGrp="1" noRot="1" noChangeAspect="1" noChangeArrowheads="1" noTextEdit="1"/>
          </p:cNvSpPr>
          <p:nvPr>
            <p:ph type="sldImg"/>
          </p:nvPr>
        </p:nvSpPr>
        <p:spPr>
          <a:xfrm>
            <a:off x="1143000" y="695325"/>
            <a:ext cx="4565650" cy="3424238"/>
          </a:xfrm>
          <a:solidFill>
            <a:srgbClr val="FFFFFF"/>
          </a:solidFill>
          <a:ln/>
        </p:spPr>
      </p:sp>
      <p:sp>
        <p:nvSpPr>
          <p:cNvPr id="52228" name="Rectangle 2"/>
          <p:cNvSpPr>
            <a:spLocks noGrp="1" noChangeArrowheads="1"/>
          </p:cNvSpPr>
          <p:nvPr>
            <p:ph type="body" idx="1"/>
          </p:nvPr>
        </p:nvSpPr>
        <p:spPr>
          <a:xfrm>
            <a:off x="685800" y="4343400"/>
            <a:ext cx="5472113" cy="4102100"/>
          </a:xfrm>
          <a:noFill/>
          <a:ln/>
        </p:spPr>
        <p:txBody>
          <a:bodyPr wrap="none" anchor="ctr"/>
          <a:lstStyle/>
          <a:p>
            <a:endParaRPr lang="ru-RU"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6"/>
          <p:cNvSpPr>
            <a:spLocks noGrp="1" noChangeArrowheads="1"/>
          </p:cNvSpPr>
          <p:nvPr>
            <p:ph type="sldNum" sz="quarter" idx="5"/>
          </p:nvPr>
        </p:nvSpPr>
        <p:spPr>
          <a:noFill/>
        </p:spPr>
        <p:txBody>
          <a:bodyPr/>
          <a:lstStyle/>
          <a:p>
            <a:fld id="{F608B125-E2F9-46F1-952D-6497A8085000}" type="slidenum">
              <a:rPr lang="ru-RU" smtClean="0">
                <a:latin typeface="Arial" pitchFamily="34" charset="0"/>
              </a:rPr>
              <a:pPr/>
              <a:t>11</a:t>
            </a:fld>
            <a:endParaRPr lang="ru-RU" smtClean="0">
              <a:latin typeface="Arial" pitchFamily="34" charset="0"/>
            </a:endParaRPr>
          </a:p>
        </p:txBody>
      </p:sp>
      <p:sp>
        <p:nvSpPr>
          <p:cNvPr id="53251" name="Rectangle 1"/>
          <p:cNvSpPr>
            <a:spLocks noGrp="1" noRot="1" noChangeAspect="1" noChangeArrowheads="1" noTextEdit="1"/>
          </p:cNvSpPr>
          <p:nvPr>
            <p:ph type="sldImg"/>
          </p:nvPr>
        </p:nvSpPr>
        <p:spPr>
          <a:xfrm>
            <a:off x="1143000" y="695325"/>
            <a:ext cx="4565650" cy="3424238"/>
          </a:xfrm>
          <a:solidFill>
            <a:srgbClr val="FFFFFF"/>
          </a:solidFill>
          <a:ln/>
        </p:spPr>
      </p:sp>
      <p:sp>
        <p:nvSpPr>
          <p:cNvPr id="53252" name="Rectangle 2"/>
          <p:cNvSpPr>
            <a:spLocks noGrp="1" noChangeArrowheads="1"/>
          </p:cNvSpPr>
          <p:nvPr>
            <p:ph type="body" idx="1"/>
          </p:nvPr>
        </p:nvSpPr>
        <p:spPr>
          <a:xfrm>
            <a:off x="685800" y="4343400"/>
            <a:ext cx="5472113" cy="4102100"/>
          </a:xfrm>
          <a:noFill/>
          <a:ln/>
        </p:spPr>
        <p:txBody>
          <a:bodyPr wrap="none" anchor="ctr"/>
          <a:lstStyle/>
          <a:p>
            <a:endParaRPr lang="ru-RU"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84AF4160-DB17-4C86-96B8-9F7D2EAD88DA}" type="slidenum">
              <a:rPr lang="de-DE" altLang="ru-RU" sz="1100" smtClean="0">
                <a:latin typeface="Arial" pitchFamily="34" charset="0"/>
                <a:ea typeface="MS PGothic" pitchFamily="34" charset="-128"/>
                <a:cs typeface="Arial" pitchFamily="34" charset="0"/>
              </a:rPr>
              <a:pPr/>
              <a:t>12</a:t>
            </a:fld>
            <a:endParaRPr lang="de-DE" altLang="ru-RU" sz="1100" smtClean="0">
              <a:latin typeface="Arial" pitchFamily="34" charset="0"/>
              <a:ea typeface="MS PGothic" pitchFamily="34" charset="-128"/>
              <a:cs typeface="Arial"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r>
              <a:rPr lang="ru-RU" altLang="ru-RU" dirty="0" smtClean="0">
                <a:latin typeface="Arial" pitchFamily="34" charset="0"/>
                <a:ea typeface="MS PGothic" pitchFamily="34" charset="-128"/>
              </a:rPr>
              <a:t>Лечение пациенток с «бедным» ответом яичников затруднительно, однако и для них разработаны определенные подходы . </a:t>
            </a:r>
          </a:p>
          <a:p>
            <a:r>
              <a:rPr lang="ru-RU" altLang="ru-RU" dirty="0" smtClean="0">
                <a:latin typeface="Arial" pitchFamily="34" charset="0"/>
                <a:ea typeface="MS PGothic" pitchFamily="34" charset="-128"/>
              </a:rPr>
              <a:t>Первой стратегией является просто увеличение дозы гонадотропинов. Максимальная суточная доза составляет  450 МЕ </a:t>
            </a:r>
            <a:r>
              <a:rPr lang="ru-RU" altLang="ru-RU" dirty="0" err="1" smtClean="0">
                <a:latin typeface="Arial" pitchFamily="34" charset="0"/>
                <a:ea typeface="MS PGothic" pitchFamily="34" charset="-128"/>
              </a:rPr>
              <a:t>рекомбинантного</a:t>
            </a:r>
            <a:r>
              <a:rPr lang="ru-RU" altLang="ru-RU" dirty="0" smtClean="0">
                <a:latin typeface="Arial" pitchFamily="34" charset="0"/>
                <a:ea typeface="MS PGothic" pitchFamily="34" charset="-128"/>
              </a:rPr>
              <a:t> ФСГ, который применяется в виде </a:t>
            </a:r>
            <a:r>
              <a:rPr lang="ru-RU" altLang="ru-RU" dirty="0" err="1" smtClean="0">
                <a:latin typeface="Arial" pitchFamily="34" charset="0"/>
                <a:ea typeface="MS PGothic" pitchFamily="34" charset="-128"/>
              </a:rPr>
              <a:t>монотерапии</a:t>
            </a:r>
            <a:r>
              <a:rPr lang="ru-RU" altLang="ru-RU" dirty="0" smtClean="0">
                <a:latin typeface="Arial" pitchFamily="34" charset="0"/>
                <a:ea typeface="MS PGothic" pitchFamily="34" charset="-128"/>
              </a:rPr>
              <a:t>  или в комбинации с 150 МЕ человеческого </a:t>
            </a:r>
            <a:r>
              <a:rPr lang="ru-RU" altLang="ru-RU" dirty="0" err="1" smtClean="0">
                <a:latin typeface="Arial" pitchFamily="34" charset="0"/>
                <a:ea typeface="MS PGothic" pitchFamily="34" charset="-128"/>
              </a:rPr>
              <a:t>менопаузального</a:t>
            </a:r>
            <a:r>
              <a:rPr lang="ru-RU" altLang="ru-RU" dirty="0" smtClean="0">
                <a:latin typeface="Arial" pitchFamily="34" charset="0"/>
                <a:ea typeface="MS PGothic" pitchFamily="34" charset="-128"/>
              </a:rPr>
              <a:t> гормона.  </a:t>
            </a:r>
          </a:p>
          <a:p>
            <a:r>
              <a:rPr lang="ru-RU" altLang="ru-RU" dirty="0" smtClean="0">
                <a:latin typeface="Arial" pitchFamily="34" charset="0"/>
                <a:ea typeface="MS PGothic" pitchFamily="34" charset="-128"/>
              </a:rPr>
              <a:t>Вторым подходом является изменение дозы </a:t>
            </a:r>
            <a:r>
              <a:rPr lang="ru-RU" altLang="ru-RU" dirty="0" err="1" smtClean="0">
                <a:latin typeface="Arial" pitchFamily="34" charset="0"/>
                <a:ea typeface="MS PGothic" pitchFamily="34" charset="-128"/>
              </a:rPr>
              <a:t>агониста</a:t>
            </a:r>
            <a:r>
              <a:rPr lang="ru-RU" altLang="ru-RU" dirty="0" smtClean="0">
                <a:latin typeface="Arial" pitchFamily="34" charset="0"/>
                <a:ea typeface="MS PGothic" pitchFamily="34" charset="-128"/>
              </a:rPr>
              <a:t> </a:t>
            </a:r>
            <a:r>
              <a:rPr lang="ru-RU" altLang="ru-RU" dirty="0" err="1" smtClean="0">
                <a:latin typeface="Arial" pitchFamily="34" charset="0"/>
                <a:ea typeface="MS PGothic" pitchFamily="34" charset="-128"/>
              </a:rPr>
              <a:t>ГнРГ</a:t>
            </a:r>
            <a:r>
              <a:rPr lang="ru-RU" altLang="ru-RU" dirty="0" smtClean="0">
                <a:latin typeface="Arial" pitchFamily="34" charset="0"/>
                <a:ea typeface="MS PGothic" pitchFamily="34" charset="-128"/>
              </a:rPr>
              <a:t>. Дозу либо снижают, либо вообще отменяют </a:t>
            </a:r>
            <a:r>
              <a:rPr lang="ru-RU" altLang="ru-RU" dirty="0" err="1" smtClean="0">
                <a:latin typeface="Arial" pitchFamily="34" charset="0"/>
                <a:ea typeface="MS PGothic" pitchFamily="34" charset="-128"/>
              </a:rPr>
              <a:t>агонист</a:t>
            </a:r>
            <a:r>
              <a:rPr lang="ru-RU" altLang="ru-RU" dirty="0" smtClean="0">
                <a:latin typeface="Arial" pitchFamily="34" charset="0"/>
                <a:ea typeface="MS PGothic" pitchFamily="34" charset="-128"/>
              </a:rPr>
              <a:t> </a:t>
            </a:r>
            <a:r>
              <a:rPr lang="ru-RU" altLang="ru-RU" dirty="0" err="1" smtClean="0">
                <a:latin typeface="Arial" pitchFamily="34" charset="0"/>
                <a:ea typeface="MS PGothic" pitchFamily="34" charset="-128"/>
              </a:rPr>
              <a:t>ГнРГ</a:t>
            </a:r>
            <a:r>
              <a:rPr lang="ru-RU" altLang="ru-RU" dirty="0" smtClean="0">
                <a:latin typeface="Arial" pitchFamily="34" charset="0"/>
                <a:ea typeface="MS PGothic" pitchFamily="34" charset="-128"/>
              </a:rPr>
              <a:t> в определенный момент стимуляции. В качестве альтернативы используют </a:t>
            </a:r>
            <a:r>
              <a:rPr lang="ru-RU" altLang="ru-RU" dirty="0" err="1" smtClean="0">
                <a:latin typeface="Arial" pitchFamily="34" charset="0"/>
                <a:ea typeface="MS PGothic" pitchFamily="34" charset="-128"/>
              </a:rPr>
              <a:t>низкодозовый</a:t>
            </a:r>
            <a:r>
              <a:rPr lang="ru-RU" altLang="ru-RU" dirty="0" smtClean="0">
                <a:latin typeface="Arial" pitchFamily="34" charset="0"/>
                <a:ea typeface="MS PGothic" pitchFamily="34" charset="-128"/>
              </a:rPr>
              <a:t> короткий протокол с </a:t>
            </a:r>
            <a:r>
              <a:rPr lang="ru-RU" altLang="ru-RU" dirty="0" err="1" smtClean="0">
                <a:latin typeface="Arial" pitchFamily="34" charset="0"/>
                <a:ea typeface="MS PGothic" pitchFamily="34" charset="-128"/>
              </a:rPr>
              <a:t>агонистами</a:t>
            </a:r>
            <a:r>
              <a:rPr lang="ru-RU" altLang="ru-RU" dirty="0" smtClean="0">
                <a:latin typeface="Arial" pitchFamily="34" charset="0"/>
                <a:ea typeface="MS PGothic" pitchFamily="34" charset="-128"/>
              </a:rPr>
              <a:t> </a:t>
            </a:r>
            <a:r>
              <a:rPr lang="ru-RU" altLang="ru-RU" dirty="0" err="1" smtClean="0">
                <a:latin typeface="Arial" pitchFamily="34" charset="0"/>
                <a:ea typeface="MS PGothic" pitchFamily="34" charset="-128"/>
              </a:rPr>
              <a:t>ГнРГ</a:t>
            </a:r>
            <a:r>
              <a:rPr lang="ru-RU" altLang="ru-RU" dirty="0" smtClean="0">
                <a:latin typeface="Arial" pitchFamily="34" charset="0"/>
                <a:ea typeface="MS PGothic" pitchFamily="34" charset="-128"/>
              </a:rPr>
              <a:t>. </a:t>
            </a:r>
          </a:p>
          <a:p>
            <a:r>
              <a:rPr lang="ru-RU" altLang="ru-RU" dirty="0" smtClean="0">
                <a:latin typeface="Arial" pitchFamily="34" charset="0"/>
                <a:ea typeface="MS PGothic" pitchFamily="34" charset="-128"/>
              </a:rPr>
              <a:t>Третьим подходом является использование протоколов с антагонистами </a:t>
            </a:r>
            <a:r>
              <a:rPr lang="ru-RU" altLang="ru-RU" dirty="0" err="1" smtClean="0">
                <a:latin typeface="Arial" pitchFamily="34" charset="0"/>
                <a:ea typeface="MS PGothic" pitchFamily="34" charset="-128"/>
              </a:rPr>
              <a:t>ГнРГ</a:t>
            </a:r>
            <a:r>
              <a:rPr lang="ru-RU" altLang="ru-RU" dirty="0" smtClean="0">
                <a:latin typeface="Arial" pitchFamily="34" charset="0"/>
                <a:ea typeface="MS PGothic" pitchFamily="34" charset="-128"/>
              </a:rPr>
              <a:t>. </a:t>
            </a:r>
          </a:p>
          <a:p>
            <a:r>
              <a:rPr lang="ru-RU" altLang="ru-RU" dirty="0" smtClean="0">
                <a:latin typeface="Arial" pitchFamily="34" charset="0"/>
                <a:ea typeface="MS PGothic" pitchFamily="34" charset="-128"/>
              </a:rPr>
              <a:t>Четвертый подход заключается в проведении минимальной стимуляции с помощью </a:t>
            </a:r>
            <a:r>
              <a:rPr lang="ru-RU" altLang="ru-RU" dirty="0" err="1" smtClean="0">
                <a:latin typeface="Arial" pitchFamily="34" charset="0"/>
                <a:ea typeface="MS PGothic" pitchFamily="34" charset="-128"/>
              </a:rPr>
              <a:t>кломифена</a:t>
            </a:r>
            <a:r>
              <a:rPr lang="ru-RU" altLang="ru-RU" dirty="0" smtClean="0">
                <a:latin typeface="Arial" pitchFamily="34" charset="0"/>
                <a:ea typeface="MS PGothic" pitchFamily="34" charset="-128"/>
              </a:rPr>
              <a:t> цитрата и низких доз гонадотропинов, а при диаметре лидирующего фолликула 12-13 </a:t>
            </a:r>
            <a:r>
              <a:rPr lang="ru-RU" altLang="ru-RU" dirty="0" err="1" smtClean="0">
                <a:latin typeface="Arial" pitchFamily="34" charset="0"/>
                <a:ea typeface="MS PGothic" pitchFamily="34" charset="-128"/>
              </a:rPr>
              <a:t>мми</a:t>
            </a:r>
            <a:r>
              <a:rPr lang="ru-RU" altLang="ru-RU" dirty="0" smtClean="0">
                <a:latin typeface="Arial" pitchFamily="34" charset="0"/>
                <a:ea typeface="MS PGothic" pitchFamily="34" charset="-128"/>
              </a:rPr>
              <a:t> добавляют антагонисты </a:t>
            </a:r>
            <a:r>
              <a:rPr lang="ru-RU" altLang="ru-RU" dirty="0" err="1" smtClean="0">
                <a:latin typeface="Arial" pitchFamily="34" charset="0"/>
                <a:ea typeface="MS PGothic" pitchFamily="34" charset="-128"/>
              </a:rPr>
              <a:t>ГнРГ</a:t>
            </a:r>
            <a:r>
              <a:rPr lang="ru-RU" altLang="ru-RU" dirty="0" smtClean="0">
                <a:latin typeface="Arial" pitchFamily="34" charset="0"/>
                <a:ea typeface="MS PGothic" pitchFamily="34" charset="-128"/>
              </a:rPr>
              <a:t>. </a:t>
            </a:r>
          </a:p>
          <a:p>
            <a:r>
              <a:rPr lang="ru-RU" altLang="ru-RU" dirty="0" smtClean="0">
                <a:latin typeface="Arial" pitchFamily="34" charset="0"/>
                <a:ea typeface="MS PGothic" pitchFamily="34" charset="-128"/>
              </a:rPr>
              <a:t>Пятый подход, направленный, главным образом, на профилактику асинхронного роста вследствие быстрого роста доминантного фолликула в раннюю фолликулярную фазу, заключается в назначении антагониста </a:t>
            </a:r>
            <a:r>
              <a:rPr lang="ru-RU" altLang="ru-RU" dirty="0" err="1" smtClean="0">
                <a:latin typeface="Arial" pitchFamily="34" charset="0"/>
                <a:ea typeface="MS PGothic" pitchFamily="34" charset="-128"/>
              </a:rPr>
              <a:t>ГнРГ</a:t>
            </a:r>
            <a:r>
              <a:rPr lang="ru-RU" altLang="ru-RU" dirty="0" smtClean="0">
                <a:latin typeface="Arial" pitchFamily="34" charset="0"/>
                <a:ea typeface="MS PGothic" pitchFamily="34" charset="-128"/>
              </a:rPr>
              <a:t>  на 3-4 дня в позднюю </a:t>
            </a:r>
            <a:r>
              <a:rPr lang="ru-RU" altLang="ru-RU" dirty="0" err="1" smtClean="0">
                <a:latin typeface="Arial" pitchFamily="34" charset="0"/>
                <a:ea typeface="MS PGothic" pitchFamily="34" charset="-128"/>
              </a:rPr>
              <a:t>лютеиновую</a:t>
            </a:r>
            <a:r>
              <a:rPr lang="ru-RU" altLang="ru-RU" dirty="0" smtClean="0">
                <a:latin typeface="Arial" pitchFamily="34" charset="0"/>
                <a:ea typeface="MS PGothic" pitchFamily="34" charset="-128"/>
              </a:rPr>
              <a:t> фазу предшествующего менструального цикла. </a:t>
            </a:r>
          </a:p>
          <a:p>
            <a:r>
              <a:rPr lang="ru-RU" altLang="ru-RU" dirty="0" smtClean="0">
                <a:latin typeface="Arial" pitchFamily="34" charset="0"/>
                <a:ea typeface="MS PGothic" pitchFamily="34" charset="-128"/>
              </a:rPr>
              <a:t>И наконец,  в особо сложных случаях некоторые врачи предпочитают вернуться к ЭКО в естественном цикле или используют программу дозревания ооцитов в условиях </a:t>
            </a:r>
            <a:r>
              <a:rPr lang="en-US" altLang="ru-RU" dirty="0" smtClean="0">
                <a:latin typeface="Arial" pitchFamily="34" charset="0"/>
                <a:ea typeface="MS PGothic" pitchFamily="34" charset="-128"/>
              </a:rPr>
              <a:t> in vitro</a:t>
            </a:r>
            <a:r>
              <a:rPr lang="ru-RU" altLang="ru-RU" dirty="0" smtClean="0">
                <a:latin typeface="Arial" pitchFamily="34" charset="0"/>
                <a:ea typeface="MS PGothic" pitchFamily="34" charset="-128"/>
              </a:rPr>
              <a:t>, так называемую </a:t>
            </a:r>
            <a:r>
              <a:rPr lang="en-US" altLang="ru-RU" dirty="0" smtClean="0">
                <a:latin typeface="Arial" pitchFamily="34" charset="0"/>
                <a:ea typeface="MS PGothic" pitchFamily="34" charset="-128"/>
              </a:rPr>
              <a:t>IVM.  </a:t>
            </a:r>
            <a:r>
              <a:rPr lang="ru-RU" altLang="ru-RU" dirty="0" smtClean="0">
                <a:latin typeface="Arial" pitchFamily="34" charset="0"/>
                <a:ea typeface="MS PGothic" pitchFamily="34" charset="-128"/>
              </a:rPr>
              <a:t>Однако зависимость от естественного цикла приводит к высокой частоте отмены цикла, и у многих пациенток в итоге не выполняется перенос эмбрионов. </a:t>
            </a:r>
            <a:r>
              <a:rPr lang="en-US" altLang="ru-RU" dirty="0" smtClean="0">
                <a:latin typeface="Arial" pitchFamily="34" charset="0"/>
                <a:ea typeface="MS PGothic" pitchFamily="34" charset="-128"/>
              </a:rPr>
              <a:t> </a:t>
            </a:r>
          </a:p>
          <a:p>
            <a:r>
              <a:rPr lang="ru-RU" altLang="ru-RU" dirty="0" smtClean="0">
                <a:latin typeface="Arial" pitchFamily="34" charset="0"/>
                <a:ea typeface="MS PGothic" pitchFamily="34" charset="-128"/>
              </a:rPr>
              <a:t>В настоящее время отсутствуют свидетельства и рекомендации в пользу какого-то одного из этих подходов</a:t>
            </a:r>
            <a:r>
              <a:rPr lang="en-US" altLang="ru-RU" dirty="0" smtClean="0">
                <a:latin typeface="Arial" pitchFamily="34" charset="0"/>
                <a:ea typeface="MS PGothic" pitchFamily="34" charset="-128"/>
              </a:rPr>
              <a:t>.</a:t>
            </a:r>
          </a:p>
          <a:p>
            <a:endParaRPr lang="ru-RU" altLang="ru-RU" dirty="0" smtClean="0">
              <a:latin typeface="Arial" pitchFamily="34" charset="0"/>
              <a:ea typeface="MS PGothic" pitchFamily="34" charset="-128"/>
            </a:endParaRPr>
          </a:p>
          <a:p>
            <a:r>
              <a:rPr lang="ru-RU" altLang="ru-RU" dirty="0" smtClean="0">
                <a:latin typeface="Arial" pitchFamily="34" charset="0"/>
                <a:ea typeface="MS PGothic" pitchFamily="34" charset="-128"/>
              </a:rPr>
              <a:t>Ссылочный материал</a:t>
            </a:r>
            <a:r>
              <a:rPr lang="en-US" altLang="ru-RU" dirty="0" smtClean="0">
                <a:latin typeface="Arial" pitchFamily="34" charset="0"/>
                <a:ea typeface="MS PGothic" pitchFamily="34" charset="-128"/>
              </a:rPr>
              <a:t>:</a:t>
            </a:r>
          </a:p>
          <a:p>
            <a:r>
              <a:rPr lang="en-US" altLang="ru-RU" dirty="0" smtClean="0">
                <a:latin typeface="Arial" pitchFamily="34" charset="0"/>
                <a:ea typeface="MS PGothic" pitchFamily="34" charset="-128"/>
              </a:rPr>
              <a:t>IVF Worldwide. Results – poor responders. Available at: http://www.ivf-worldwide.com/survey/poor-responders/results-poor-responders.html. Accessed June 8, 2013.</a:t>
            </a:r>
          </a:p>
          <a:p>
            <a:endParaRPr lang="ru-RU" altLang="ru-RU" dirty="0" smtClean="0">
              <a:latin typeface="Arial" pitchFamily="34" charset="0"/>
              <a:ea typeface="MS PGothic" pitchFamily="34" charset="-128"/>
            </a:endParaRPr>
          </a:p>
          <a:p>
            <a:r>
              <a:rPr lang="ru-RU" altLang="ru-RU" dirty="0" smtClean="0">
                <a:latin typeface="Arial" pitchFamily="34" charset="0"/>
                <a:ea typeface="MS PGothic" pitchFamily="34" charset="-128"/>
              </a:rPr>
              <a:t> </a:t>
            </a:r>
            <a:r>
              <a:rPr lang="en-US" altLang="ru-RU" dirty="0" smtClean="0">
                <a:latin typeface="Arial" pitchFamily="34" charset="0"/>
                <a:ea typeface="MS PGothic" pitchFamily="34" charset="-128"/>
              </a:rPr>
              <a:t> </a:t>
            </a:r>
            <a:r>
              <a:rPr lang="ru-RU" altLang="ru-RU" dirty="0" smtClean="0">
                <a:latin typeface="Arial" pitchFamily="34" charset="0"/>
                <a:ea typeface="MS PGothic" pitchFamily="34" charset="-128"/>
              </a:rPr>
              <a:t> </a:t>
            </a:r>
            <a:endParaRPr lang="en-US" altLang="ru-RU" dirty="0" smtClean="0">
              <a:latin typeface="Arial"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4295DC35-B058-401F-8E77-E646EDDB5F58}" type="slidenum">
              <a:rPr lang="de-DE" altLang="ru-RU" sz="1100" smtClean="0">
                <a:latin typeface="Arial" pitchFamily="34" charset="0"/>
                <a:ea typeface="MS PGothic" pitchFamily="34" charset="-128"/>
                <a:cs typeface="Arial" pitchFamily="34" charset="0"/>
              </a:rPr>
              <a:pPr/>
              <a:t>13</a:t>
            </a:fld>
            <a:endParaRPr lang="de-DE" altLang="ru-RU" sz="1100" smtClean="0">
              <a:latin typeface="Arial" pitchFamily="34" charset="0"/>
              <a:ea typeface="MS PGothic" pitchFamily="34" charset="-128"/>
              <a:cs typeface="Arial" pitchFamily="34"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endParaRPr lang="en-US" altLang="ru-RU"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7" descr="GFA_PPT_Image.jpg"/>
          <p:cNvPicPr>
            <a:picLocks noChangeAspect="1"/>
          </p:cNvPicPr>
          <p:nvPr/>
        </p:nvPicPr>
        <p:blipFill>
          <a:blip r:embed="rId2"/>
          <a:srcRect/>
          <a:stretch>
            <a:fillRect/>
          </a:stretch>
        </p:blipFill>
        <p:spPr bwMode="auto">
          <a:xfrm>
            <a:off x="0" y="0"/>
            <a:ext cx="9144000" cy="4754563"/>
          </a:xfrm>
          <a:prstGeom prst="rect">
            <a:avLst/>
          </a:prstGeom>
          <a:noFill/>
          <a:ln w="9525">
            <a:noFill/>
            <a:miter lim="800000"/>
            <a:headEnd/>
            <a:tailEnd/>
          </a:ln>
        </p:spPr>
      </p:pic>
      <p:sp>
        <p:nvSpPr>
          <p:cNvPr id="6" name="Rectangle 17"/>
          <p:cNvSpPr>
            <a:spLocks noChangeArrowheads="1"/>
          </p:cNvSpPr>
          <p:nvPr/>
        </p:nvSpPr>
        <p:spPr bwMode="auto">
          <a:xfrm>
            <a:off x="0" y="4648200"/>
            <a:ext cx="9144000" cy="152400"/>
          </a:xfrm>
          <a:prstGeom prst="rect">
            <a:avLst/>
          </a:prstGeom>
          <a:solidFill>
            <a:srgbClr val="00498A"/>
          </a:soli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sp>
        <p:nvSpPr>
          <p:cNvPr id="4101" name="Rectangle 5"/>
          <p:cNvSpPr>
            <a:spLocks noGrp="1" noChangeArrowheads="1"/>
          </p:cNvSpPr>
          <p:nvPr>
            <p:ph type="ctrTitle"/>
          </p:nvPr>
        </p:nvSpPr>
        <p:spPr>
          <a:xfrm>
            <a:off x="914400" y="533400"/>
            <a:ext cx="7010400" cy="1905000"/>
          </a:xfrm>
          <a:ln>
            <a:noFill/>
          </a:ln>
        </p:spPr>
        <p:txBody>
          <a:bodyPr/>
          <a:lstStyle>
            <a:lvl1pPr>
              <a:defRPr sz="3600">
                <a:ln>
                  <a:noFill/>
                </a:ln>
                <a:solidFill>
                  <a:schemeClr val="tx2"/>
                </a:solidFill>
              </a:defRPr>
            </a:lvl1pPr>
          </a:lstStyle>
          <a:p>
            <a:pPr lvl="0"/>
            <a:r>
              <a:rPr lang="ru-RU" noProof="0" smtClean="0"/>
              <a:t>Образец заголовка</a:t>
            </a:r>
            <a:endParaRPr lang="en-US" noProof="0" dirty="0" smtClean="0"/>
          </a:p>
        </p:txBody>
      </p:sp>
      <p:sp>
        <p:nvSpPr>
          <p:cNvPr id="4102" name="Rectangle 6"/>
          <p:cNvSpPr>
            <a:spLocks noGrp="1" noChangeArrowheads="1"/>
          </p:cNvSpPr>
          <p:nvPr>
            <p:ph type="subTitle" idx="1"/>
          </p:nvPr>
        </p:nvSpPr>
        <p:spPr>
          <a:xfrm>
            <a:off x="914400" y="2667000"/>
            <a:ext cx="7010400" cy="1600200"/>
          </a:xfrm>
        </p:spPr>
        <p:txBody>
          <a:bodyPr/>
          <a:lstStyle>
            <a:lvl1pPr marL="0" indent="0">
              <a:buFontTx/>
              <a:buNone/>
              <a:defRPr>
                <a:solidFill>
                  <a:srgbClr val="000000"/>
                </a:solidFill>
                <a:latin typeface="Helvetica Neue" charset="0"/>
              </a:defRPr>
            </a:lvl1pPr>
          </a:lstStyle>
          <a:p>
            <a:pPr lvl="0"/>
            <a:r>
              <a:rPr lang="ru-RU" noProof="0" smtClean="0"/>
              <a:t>Образец подзаголовка</a:t>
            </a:r>
            <a:endParaRPr lang="en-US" noProof="0" dirty="0" smtClean="0"/>
          </a:p>
        </p:txBody>
      </p:sp>
      <p:pic>
        <p:nvPicPr>
          <p:cNvPr id="7" name="Picture 3"/>
          <p:cNvPicPr>
            <a:picLocks noChangeAspect="1" noChangeArrowheads="1"/>
          </p:cNvPicPr>
          <p:nvPr/>
        </p:nvPicPr>
        <p:blipFill>
          <a:blip r:embed="rId3"/>
          <a:srcRect l="14258" t="15625" r="65820" b="69792"/>
          <a:stretch>
            <a:fillRect/>
          </a:stretch>
        </p:blipFill>
        <p:spPr bwMode="auto">
          <a:xfrm>
            <a:off x="4648200" y="4800600"/>
            <a:ext cx="4495800" cy="20574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8226425" cy="1433512"/>
          </a:xfrm>
        </p:spPr>
        <p:txBody>
          <a:bodyPr/>
          <a:lstStyle/>
          <a:p>
            <a:r>
              <a:rPr lang="ru-RU" smtClean="0"/>
              <a:t>Образец заголовка</a:t>
            </a:r>
            <a:endParaRPr lang="ru-RU"/>
          </a:p>
        </p:txBody>
      </p:sp>
      <p:sp>
        <p:nvSpPr>
          <p:cNvPr id="3" name="Rectangle 3"/>
          <p:cNvSpPr>
            <a:spLocks noGrp="1" noChangeArrowheads="1"/>
          </p:cNvSpPr>
          <p:nvPr>
            <p:ph type="dt" idx="10"/>
          </p:nvPr>
        </p:nvSpPr>
        <p:spPr>
          <a:xfrm>
            <a:off x="457200" y="6245225"/>
            <a:ext cx="2133600" cy="476250"/>
          </a:xfrm>
          <a:prstGeom prst="rect">
            <a:avLst/>
          </a:prstGeom>
        </p:spPr>
        <p:txBody>
          <a:bodyPr/>
          <a:lstStyle>
            <a:lvl1pPr>
              <a:defRPr/>
            </a:lvl1pPr>
          </a:lstStyle>
          <a:p>
            <a:pPr>
              <a:defRPr/>
            </a:pPr>
            <a:endParaRPr lang="en-GB"/>
          </a:p>
        </p:txBody>
      </p:sp>
      <p:sp>
        <p:nvSpPr>
          <p:cNvPr id="4" name="Rectangle 4"/>
          <p:cNvSpPr>
            <a:spLocks noGrp="1" noChangeArrowheads="1"/>
          </p:cNvSpPr>
          <p:nvPr>
            <p:ph type="ftr" idx="11"/>
          </p:nvPr>
        </p:nvSpPr>
        <p:spPr>
          <a:xfrm>
            <a:off x="3124200" y="6245225"/>
            <a:ext cx="2895600" cy="476250"/>
          </a:xfrm>
          <a:prstGeom prst="rect">
            <a:avLst/>
          </a:prstGeom>
        </p:spPr>
        <p:txBody>
          <a:bodyPr/>
          <a:lstStyle>
            <a:lvl1pPr>
              <a:defRPr/>
            </a:lvl1pPr>
          </a:lstStyle>
          <a:p>
            <a:pPr>
              <a:defRPr/>
            </a:pPr>
            <a:endParaRPr lang="en-GB"/>
          </a:p>
        </p:txBody>
      </p:sp>
      <p:sp>
        <p:nvSpPr>
          <p:cNvPr id="5" name="Rectangle 5"/>
          <p:cNvSpPr>
            <a:spLocks noGrp="1" noChangeArrowheads="1"/>
          </p:cNvSpPr>
          <p:nvPr>
            <p:ph type="sldNum" idx="12"/>
          </p:nvPr>
        </p:nvSpPr>
        <p:spPr>
          <a:xfrm>
            <a:off x="6553200" y="6245225"/>
            <a:ext cx="2133600" cy="476250"/>
          </a:xfrm>
          <a:prstGeom prst="rect">
            <a:avLst/>
          </a:prstGeom>
        </p:spPr>
        <p:txBody>
          <a:bodyPr/>
          <a:lstStyle>
            <a:lvl1pPr>
              <a:defRPr/>
            </a:lvl1pPr>
          </a:lstStyle>
          <a:p>
            <a:pPr>
              <a:defRPr/>
            </a:pPr>
            <a:fld id="{36358F3A-E997-4A79-8582-770C985934BF}" type="slidenum">
              <a:rPr lang="en-GB" smtClean="0"/>
              <a:pPr>
                <a:defRPr/>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5A24591-8D41-4AF4-B4B0-13690BB4942F}" type="slidenum">
              <a:rPr lang="ru-RU"/>
              <a:pPr>
                <a:defRPr/>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94FFCBB-A8A1-456B-B93C-452D018B9756}" type="slidenum">
              <a:rPr lang="ru-RU"/>
              <a:pPr>
                <a:defRPr/>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B33D0DF-7A44-4E91-8570-56B2638D16D2}" type="slidenum">
              <a:rPr lang="ru-RU"/>
              <a:pPr>
                <a:defRPr/>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08C837B-2AAC-4C9C-ACE4-8A2C89B53186}" type="slidenum">
              <a:rPr lang="ru-RU"/>
              <a:pPr>
                <a:defRPr/>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565A99B-B206-4090-9439-B7A5991AE981}" type="slidenum">
              <a:rPr lang="ru-RU"/>
              <a:pPr>
                <a:defRPr/>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93DC437-45FF-4A02-B560-82BAE6BEDE4F}" type="slidenum">
              <a:rPr lang="ru-RU"/>
              <a:pPr>
                <a:defRPr/>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9406CD7-692B-4D7B-A8BB-25D49ABA98F2}" type="slidenum">
              <a:rPr lang="ru-RU"/>
              <a:pPr>
                <a:defRPr/>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ED37F0D-5305-4CF2-8610-D7B6F722A93C}" type="slidenum">
              <a:rPr lang="ru-RU"/>
              <a:pPr>
                <a:defRPr/>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EA36E88-F206-47DB-BB44-74EAD164726D}" type="slidenum">
              <a:rPr lang="ru-RU"/>
              <a:pPr>
                <a:defRPr/>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9D7EC2A-4608-48A0-9DAD-768E163AF8C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6_Title Slide">
    <p:spTree>
      <p:nvGrpSpPr>
        <p:cNvPr id="1" name=""/>
        <p:cNvGrpSpPr/>
        <p:nvPr/>
      </p:nvGrpSpPr>
      <p:grpSpPr>
        <a:xfrm>
          <a:off x="0" y="0"/>
          <a:ext cx="0" cy="0"/>
          <a:chOff x="0" y="0"/>
          <a:chExt cx="0" cy="0"/>
        </a:xfrm>
      </p:grpSpPr>
      <p:grpSp>
        <p:nvGrpSpPr>
          <p:cNvPr id="2" name="Group 16"/>
          <p:cNvGrpSpPr>
            <a:grpSpLocks/>
          </p:cNvGrpSpPr>
          <p:nvPr/>
        </p:nvGrpSpPr>
        <p:grpSpPr bwMode="auto">
          <a:xfrm rot="-746706">
            <a:off x="8393113" y="6313488"/>
            <a:ext cx="787400" cy="468312"/>
            <a:chOff x="3470" y="414"/>
            <a:chExt cx="609" cy="363"/>
          </a:xfrm>
        </p:grpSpPr>
        <p:sp>
          <p:nvSpPr>
            <p:cNvPr id="3" name="Oval 17"/>
            <p:cNvSpPr>
              <a:spLocks noChangeArrowheads="1"/>
            </p:cNvSpPr>
            <p:nvPr/>
          </p:nvSpPr>
          <p:spPr bwMode="auto">
            <a:xfrm rot="-1449403">
              <a:off x="3470" y="414"/>
              <a:ext cx="609" cy="363"/>
            </a:xfrm>
            <a:prstGeom prst="ellipse">
              <a:avLst/>
            </a:prstGeom>
            <a:gradFill rotWithShape="1">
              <a:gsLst>
                <a:gs pos="0">
                  <a:srgbClr val="0000FE"/>
                </a:gs>
                <a:gs pos="100000">
                  <a:srgbClr val="0000A4"/>
                </a:gs>
              </a:gsLst>
              <a:lin ang="0" scaled="1"/>
            </a:gra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sp>
          <p:nvSpPr>
            <p:cNvPr id="4" name="Oval 18"/>
            <p:cNvSpPr>
              <a:spLocks noChangeArrowheads="1"/>
            </p:cNvSpPr>
            <p:nvPr/>
          </p:nvSpPr>
          <p:spPr bwMode="auto">
            <a:xfrm rot="-1449403">
              <a:off x="3682" y="438"/>
              <a:ext cx="329" cy="197"/>
            </a:xfrm>
            <a:prstGeom prst="ellipse">
              <a:avLst/>
            </a:prstGeom>
            <a:solidFill>
              <a:srgbClr val="FFFFFF"/>
            </a:soli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grpSp>
      <p:sp>
        <p:nvSpPr>
          <p:cNvPr id="5" name="Rectangle 8"/>
          <p:cNvSpPr>
            <a:spLocks noGrp="1" noChangeArrowheads="1"/>
          </p:cNvSpPr>
          <p:nvPr>
            <p:ph type="sldNum" sz="quarter" idx="10"/>
          </p:nvPr>
        </p:nvSpPr>
        <p:spPr>
          <a:xfrm>
            <a:off x="6553200" y="6477000"/>
            <a:ext cx="1828800" cy="244475"/>
          </a:xfrm>
          <a:prstGeom prst="rect">
            <a:avLst/>
          </a:prstGeom>
        </p:spPr>
        <p:txBody>
          <a:bodyPr/>
          <a:lstStyle>
            <a:lvl1pPr eaLnBrk="1" hangingPunct="1">
              <a:defRPr sz="1800">
                <a:solidFill>
                  <a:srgbClr val="000000"/>
                </a:solidFill>
              </a:defRPr>
            </a:lvl1pPr>
          </a:lstStyle>
          <a:p>
            <a:fld id="{725C68B6-61C2-468F-89AB-4B9F7531AA68}" type="slidenum">
              <a:rPr lang="ru-RU" smtClean="0"/>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67699A7-4094-4443-B466-572F4B349E97}" type="slidenum">
              <a:rPr lang="ru-RU"/>
              <a:pPr>
                <a:defRPr/>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r>
              <a:rPr lang="ru-RU" noProof="0" smtClean="0"/>
              <a:t>Вставка диаграммы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54EDFBB-8AE4-48BB-BE97-B45D2D50FF84}" type="slidenum">
              <a:rPr lang="ru-RU"/>
              <a:pPr>
                <a:defRPr/>
              </a:pPr>
              <a:t>‹#›</a:t>
            </a:fld>
            <a:endParaRPr lang="ru-RU"/>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88DB956-FC29-4EF3-A3D8-6424A28EE60D}" type="slidenum">
              <a:rPr lang="ru-RU"/>
              <a:pPr>
                <a:defRPr/>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41D2A26-61FA-41E1-9BFA-2DAE4F5CC856}" type="slidenum">
              <a:rPr lang="ru-RU"/>
              <a:pPr>
                <a:defRPr/>
              </a:pPr>
              <a:t>‹#›</a:t>
            </a:fld>
            <a:endParaRPr lang="ru-RU"/>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14D7B0D-7F25-4A6D-B265-783E26382B42}" type="slidenum">
              <a:rPr lang="ru-RU"/>
              <a:pPr>
                <a:defRPr/>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8E032C0-8383-4192-ACE5-40B5F59DCABE}" type="slidenum">
              <a:rPr lang="ru-RU"/>
              <a:pPr>
                <a:defRPr/>
              </a:pPr>
              <a:t>‹#›</a:t>
            </a:fld>
            <a:endParaRPr 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B6BCE3B-5B9C-49A9-B455-054720BD86CA}" type="slidenum">
              <a:rPr lang="ru-RU"/>
              <a:pPr>
                <a:defRPr/>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C4BB2EE-3B02-47A1-9954-5E6B4399D782}" type="slidenum">
              <a:rPr lang="ru-RU"/>
              <a:pPr>
                <a:defRPr/>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C62BD0B-3EC9-4080-A2F0-9861D64A47B1}" type="slidenum">
              <a:rPr lang="ru-RU"/>
              <a:pPr>
                <a:defRPr/>
              </a:pPr>
              <a:t>‹#›</a:t>
            </a:fld>
            <a:endParaRPr 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DBE818C-21C9-443A-836D-9A0142CFC315}"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Title Slide">
    <p:spTree>
      <p:nvGrpSpPr>
        <p:cNvPr id="1" name=""/>
        <p:cNvGrpSpPr/>
        <p:nvPr/>
      </p:nvGrpSpPr>
      <p:grpSpPr>
        <a:xfrm>
          <a:off x="0" y="0"/>
          <a:ext cx="0" cy="0"/>
          <a:chOff x="0" y="0"/>
          <a:chExt cx="0" cy="0"/>
        </a:xfrm>
      </p:grpSpPr>
      <p:grpSp>
        <p:nvGrpSpPr>
          <p:cNvPr id="2" name="Group 16"/>
          <p:cNvGrpSpPr>
            <a:grpSpLocks/>
          </p:cNvGrpSpPr>
          <p:nvPr/>
        </p:nvGrpSpPr>
        <p:grpSpPr bwMode="auto">
          <a:xfrm rot="-746706">
            <a:off x="8393113" y="6313488"/>
            <a:ext cx="787400" cy="468312"/>
            <a:chOff x="3470" y="414"/>
            <a:chExt cx="609" cy="363"/>
          </a:xfrm>
        </p:grpSpPr>
        <p:sp>
          <p:nvSpPr>
            <p:cNvPr id="3" name="Oval 17"/>
            <p:cNvSpPr>
              <a:spLocks noChangeArrowheads="1"/>
            </p:cNvSpPr>
            <p:nvPr/>
          </p:nvSpPr>
          <p:spPr bwMode="auto">
            <a:xfrm rot="-1449403">
              <a:off x="3470" y="414"/>
              <a:ext cx="609" cy="363"/>
            </a:xfrm>
            <a:prstGeom prst="ellipse">
              <a:avLst/>
            </a:prstGeom>
            <a:gradFill rotWithShape="1">
              <a:gsLst>
                <a:gs pos="0">
                  <a:srgbClr val="0000FE"/>
                </a:gs>
                <a:gs pos="100000">
                  <a:srgbClr val="0000A4"/>
                </a:gs>
              </a:gsLst>
              <a:lin ang="0" scaled="1"/>
            </a:gra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sp>
          <p:nvSpPr>
            <p:cNvPr id="4" name="Oval 18"/>
            <p:cNvSpPr>
              <a:spLocks noChangeArrowheads="1"/>
            </p:cNvSpPr>
            <p:nvPr/>
          </p:nvSpPr>
          <p:spPr bwMode="auto">
            <a:xfrm rot="-1449403">
              <a:off x="3682" y="438"/>
              <a:ext cx="329" cy="197"/>
            </a:xfrm>
            <a:prstGeom prst="ellipse">
              <a:avLst/>
            </a:prstGeom>
            <a:solidFill>
              <a:srgbClr val="FFFFFF"/>
            </a:soli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grpSp>
      <p:sp>
        <p:nvSpPr>
          <p:cNvPr id="5" name="Rectangle 8"/>
          <p:cNvSpPr>
            <a:spLocks noGrp="1" noChangeArrowheads="1"/>
          </p:cNvSpPr>
          <p:nvPr>
            <p:ph type="sldNum" sz="quarter" idx="10"/>
          </p:nvPr>
        </p:nvSpPr>
        <p:spPr>
          <a:xfrm>
            <a:off x="6553200" y="6477000"/>
            <a:ext cx="1828800" cy="244475"/>
          </a:xfrm>
          <a:prstGeom prst="rect">
            <a:avLst/>
          </a:prstGeom>
        </p:spPr>
        <p:txBody>
          <a:bodyPr/>
          <a:lstStyle>
            <a:lvl1pPr eaLnBrk="1" hangingPunct="1">
              <a:defRPr sz="1800">
                <a:solidFill>
                  <a:srgbClr val="000000"/>
                </a:solidFill>
              </a:defRPr>
            </a:lvl1pPr>
          </a:lstStyle>
          <a:p>
            <a:fld id="{725C68B6-61C2-468F-89AB-4B9F7531AA68}" type="slidenum">
              <a:rPr lang="ru-RU" smtClean="0"/>
              <a:pPr/>
              <a:t>‹#›</a:t>
            </a:fld>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8DA9CCA-03D7-4917-982C-D3839CFADDE4}" type="slidenum">
              <a:rPr lang="ru-RU"/>
              <a:pPr>
                <a:defRPr/>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84324B7-28DD-4E66-AE27-118C7E610707}" type="slidenum">
              <a:rPr lang="ru-RU"/>
              <a:pPr>
                <a:defRPr/>
              </a:pPr>
              <a:t>‹#›</a:t>
            </a:fld>
            <a:endParaRPr lang="ru-R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1EFFB45-410F-409F-9DA6-F70DC17F9A2B}" type="slidenum">
              <a:rPr lang="ru-RU"/>
              <a:pPr>
                <a:defRPr/>
              </a:pPr>
              <a:t>‹#›</a:t>
            </a:fld>
            <a:endParaRPr lang="ru-RU"/>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F62DE82-5005-4F3B-B435-BD1250FA1418}" type="slidenum">
              <a:rPr lang="ru-RU"/>
              <a:pPr>
                <a:defRPr/>
              </a:pPr>
              <a:t>‹#›</a:t>
            </a:fld>
            <a:endParaRPr 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D169A09-B159-4029-8E44-8F1C797A6CE1}" type="slidenum">
              <a:rPr lang="ru-RU"/>
              <a:pPr>
                <a:defRPr/>
              </a:pPr>
              <a:t>‹#›</a:t>
            </a:fld>
            <a:endParaRPr lang="ru-RU"/>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8F12913-C856-4B7A-9736-770DEAAA039A}" type="slidenum">
              <a:rPr lang="ru-RU"/>
              <a:pPr>
                <a:defRPr/>
              </a:pPr>
              <a:t>‹#›</a:t>
            </a:fld>
            <a:endParaRPr lang="ru-R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64E68E0-8818-451F-B833-9E2829F0BEAA}" type="slidenum">
              <a:rPr lang="ru-RU"/>
              <a:pPr>
                <a:defRPr/>
              </a:pPr>
              <a:t>‹#›</a:t>
            </a:fld>
            <a:endParaRPr lang="ru-R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r>
              <a:rPr lang="ru-RU" noProof="0" smtClean="0"/>
              <a:t>Вставка диаграммы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B8ED0D9-1F55-424D-A33B-B5AFE6E7B6E1}" type="slidenum">
              <a:rPr lang="ru-RU"/>
              <a:pPr>
                <a:defRPr/>
              </a:pPr>
              <a:t>‹#›</a:t>
            </a:fld>
            <a:endParaRPr lang="ru-R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Title 1"/>
          <p:cNvSpPr>
            <a:spLocks noGrp="1"/>
          </p:cNvSpPr>
          <p:nvPr>
            <p:ph type="title"/>
          </p:nvPr>
        </p:nvSpPr>
        <p:spPr>
          <a:xfrm>
            <a:off x="919163" y="0"/>
            <a:ext cx="5634037" cy="1100138"/>
          </a:xfrm>
        </p:spPr>
        <p:txBody>
          <a:bodyPr/>
          <a:lstStyle/>
          <a:p>
            <a:r>
              <a:rPr lang="ru-RU" smtClean="0"/>
              <a:t>Образец заголовка</a:t>
            </a:r>
            <a:endParaRPr lang="de-DE"/>
          </a:p>
        </p:txBody>
      </p:sp>
      <p:sp>
        <p:nvSpPr>
          <p:cNvPr id="3" name="Text Placeholder 2"/>
          <p:cNvSpPr>
            <a:spLocks noGrp="1"/>
          </p:cNvSpPr>
          <p:nvPr>
            <p:ph type="body" sz="half" idx="1"/>
          </p:nvPr>
        </p:nvSpPr>
        <p:spPr>
          <a:xfrm>
            <a:off x="914400" y="1343025"/>
            <a:ext cx="7467600" cy="2300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Content Placeholder 3"/>
          <p:cNvSpPr>
            <a:spLocks noGrp="1"/>
          </p:cNvSpPr>
          <p:nvPr>
            <p:ph sz="half" idx="2"/>
          </p:nvPr>
        </p:nvSpPr>
        <p:spPr>
          <a:xfrm>
            <a:off x="914400" y="3795713"/>
            <a:ext cx="7467600" cy="2300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E9CBD93A-E6DF-43F7-AA49-FAEC5950A001}"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F7B40FD-BFC1-4AD1-8137-33FC436DE50B}"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8_Title Slide">
    <p:spTree>
      <p:nvGrpSpPr>
        <p:cNvPr id="1" name=""/>
        <p:cNvGrpSpPr/>
        <p:nvPr/>
      </p:nvGrpSpPr>
      <p:grpSpPr>
        <a:xfrm>
          <a:off x="0" y="0"/>
          <a:ext cx="0" cy="0"/>
          <a:chOff x="0" y="0"/>
          <a:chExt cx="0" cy="0"/>
        </a:xfrm>
      </p:grpSpPr>
      <p:grpSp>
        <p:nvGrpSpPr>
          <p:cNvPr id="2" name="Group 16"/>
          <p:cNvGrpSpPr>
            <a:grpSpLocks/>
          </p:cNvGrpSpPr>
          <p:nvPr/>
        </p:nvGrpSpPr>
        <p:grpSpPr bwMode="auto">
          <a:xfrm rot="-746706">
            <a:off x="8393113" y="6313488"/>
            <a:ext cx="787400" cy="468312"/>
            <a:chOff x="3470" y="414"/>
            <a:chExt cx="609" cy="363"/>
          </a:xfrm>
        </p:grpSpPr>
        <p:sp>
          <p:nvSpPr>
            <p:cNvPr id="3" name="Oval 17"/>
            <p:cNvSpPr>
              <a:spLocks noChangeArrowheads="1"/>
            </p:cNvSpPr>
            <p:nvPr/>
          </p:nvSpPr>
          <p:spPr bwMode="auto">
            <a:xfrm rot="-1449403">
              <a:off x="3470" y="414"/>
              <a:ext cx="609" cy="363"/>
            </a:xfrm>
            <a:prstGeom prst="ellipse">
              <a:avLst/>
            </a:prstGeom>
            <a:gradFill rotWithShape="1">
              <a:gsLst>
                <a:gs pos="0">
                  <a:srgbClr val="0000FE"/>
                </a:gs>
                <a:gs pos="100000">
                  <a:srgbClr val="0000A4"/>
                </a:gs>
              </a:gsLst>
              <a:lin ang="0" scaled="1"/>
            </a:gra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sp>
          <p:nvSpPr>
            <p:cNvPr id="4" name="Oval 18"/>
            <p:cNvSpPr>
              <a:spLocks noChangeArrowheads="1"/>
            </p:cNvSpPr>
            <p:nvPr/>
          </p:nvSpPr>
          <p:spPr bwMode="auto">
            <a:xfrm rot="-1449403">
              <a:off x="3682" y="438"/>
              <a:ext cx="329" cy="197"/>
            </a:xfrm>
            <a:prstGeom prst="ellipse">
              <a:avLst/>
            </a:prstGeom>
            <a:solidFill>
              <a:srgbClr val="FFFFFF"/>
            </a:soli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grpSp>
      <p:sp>
        <p:nvSpPr>
          <p:cNvPr id="5" name="Rectangle 8"/>
          <p:cNvSpPr>
            <a:spLocks noGrp="1" noChangeArrowheads="1"/>
          </p:cNvSpPr>
          <p:nvPr>
            <p:ph type="sldNum" sz="quarter" idx="10"/>
          </p:nvPr>
        </p:nvSpPr>
        <p:spPr>
          <a:xfrm>
            <a:off x="6553200" y="6477000"/>
            <a:ext cx="1828800" cy="244475"/>
          </a:xfrm>
          <a:prstGeom prst="rect">
            <a:avLst/>
          </a:prstGeom>
        </p:spPr>
        <p:txBody>
          <a:bodyPr/>
          <a:lstStyle>
            <a:lvl1pPr eaLnBrk="1" hangingPunct="1">
              <a:defRPr sz="1800">
                <a:solidFill>
                  <a:srgbClr val="000000"/>
                </a:solidFill>
              </a:defRPr>
            </a:lvl1pPr>
          </a:lstStyle>
          <a:p>
            <a:fld id="{725C68B6-61C2-468F-89AB-4B9F7531AA68}" type="slidenum">
              <a:rPr lang="ru-RU" smtClean="0"/>
              <a:pPr/>
              <a:t>‹#›</a:t>
            </a:fld>
            <a:endParaRPr lang="ru-R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A7F08E3-36FD-427F-AC54-FD45FC996443}" type="slidenum">
              <a:rPr lang="ru-RU"/>
              <a:pPr>
                <a:defRPr/>
              </a:pPr>
              <a:t>‹#›</a:t>
            </a:fld>
            <a:endParaRPr lang="ru-R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FAC895B-62CD-4210-9BF0-E4C6916B5AEE}" type="slidenum">
              <a:rPr lang="ru-RU"/>
              <a:pPr>
                <a:defRPr/>
              </a:pPr>
              <a:t>‹#›</a:t>
            </a:fld>
            <a:endParaRPr 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06DCF72-81F7-4C00-A942-1EA42E19B928}" type="slidenum">
              <a:rPr lang="ru-RU"/>
              <a:pPr>
                <a:defRPr/>
              </a:pPr>
              <a:t>‹#›</a:t>
            </a:fld>
            <a:endParaRPr lang="ru-RU"/>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4BA2D7B-498A-451E-B7BD-D45DEACB0B89}" type="slidenum">
              <a:rPr lang="ru-RU"/>
              <a:pPr>
                <a:defRPr/>
              </a:pPr>
              <a:t>‹#›</a:t>
            </a:fld>
            <a:endParaRPr lang="ru-RU"/>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FA6CC049-ED30-4909-AF61-67ACC8503971}" type="slidenum">
              <a:rPr lang="ru-RU"/>
              <a:pPr>
                <a:defRPr/>
              </a:pPr>
              <a:t>‹#›</a:t>
            </a:fld>
            <a:endParaRPr lang="ru-RU"/>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3D1638B-804E-4A7A-86D1-22F7E037EC3C}" type="slidenum">
              <a:rPr lang="ru-RU"/>
              <a:pPr>
                <a:defRPr/>
              </a:pPr>
              <a:t>‹#›</a:t>
            </a:fld>
            <a:endParaRPr lang="ru-RU"/>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4746BF1-98C1-4E63-95D0-C5FBADA164F7}" type="slidenum">
              <a:rPr lang="ru-RU"/>
              <a:pPr>
                <a:defRPr/>
              </a:pPr>
              <a:t>‹#›</a:t>
            </a:fld>
            <a:endParaRPr lang="ru-RU"/>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64AB7C1-561C-446E-BCC5-45E93AFA094C}" type="slidenum">
              <a:rPr lang="ru-RU"/>
              <a:pPr>
                <a:defRPr/>
              </a:pPr>
              <a:t>‹#›</a:t>
            </a:fld>
            <a:endParaRPr lang="ru-RU"/>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3BF1CF9-2AD1-4B2A-B5AD-47462FDCC7FB}" type="slidenum">
              <a:rPr lang="ru-RU"/>
              <a:pPr>
                <a:defRPr/>
              </a:pPr>
              <a:t>‹#›</a:t>
            </a:fld>
            <a:endParaRPr lang="ru-RU"/>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7541F9D-FC4A-44AE-88EA-E6EF6831F274}"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9_Title Slide">
    <p:spTree>
      <p:nvGrpSpPr>
        <p:cNvPr id="1" name=""/>
        <p:cNvGrpSpPr/>
        <p:nvPr/>
      </p:nvGrpSpPr>
      <p:grpSpPr>
        <a:xfrm>
          <a:off x="0" y="0"/>
          <a:ext cx="0" cy="0"/>
          <a:chOff x="0" y="0"/>
          <a:chExt cx="0" cy="0"/>
        </a:xfrm>
      </p:grpSpPr>
      <p:grpSp>
        <p:nvGrpSpPr>
          <p:cNvPr id="2" name="Group 16"/>
          <p:cNvGrpSpPr>
            <a:grpSpLocks/>
          </p:cNvGrpSpPr>
          <p:nvPr/>
        </p:nvGrpSpPr>
        <p:grpSpPr bwMode="auto">
          <a:xfrm rot="-746706">
            <a:off x="8393113" y="6313488"/>
            <a:ext cx="787400" cy="468312"/>
            <a:chOff x="3470" y="414"/>
            <a:chExt cx="609" cy="363"/>
          </a:xfrm>
        </p:grpSpPr>
        <p:sp>
          <p:nvSpPr>
            <p:cNvPr id="3" name="Oval 17"/>
            <p:cNvSpPr>
              <a:spLocks noChangeArrowheads="1"/>
            </p:cNvSpPr>
            <p:nvPr/>
          </p:nvSpPr>
          <p:spPr bwMode="auto">
            <a:xfrm rot="-1449403">
              <a:off x="3470" y="414"/>
              <a:ext cx="609" cy="363"/>
            </a:xfrm>
            <a:prstGeom prst="ellipse">
              <a:avLst/>
            </a:prstGeom>
            <a:gradFill rotWithShape="1">
              <a:gsLst>
                <a:gs pos="0">
                  <a:srgbClr val="0000FE"/>
                </a:gs>
                <a:gs pos="100000">
                  <a:srgbClr val="0000A4"/>
                </a:gs>
              </a:gsLst>
              <a:lin ang="0" scaled="1"/>
            </a:gra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sp>
          <p:nvSpPr>
            <p:cNvPr id="4" name="Oval 18"/>
            <p:cNvSpPr>
              <a:spLocks noChangeArrowheads="1"/>
            </p:cNvSpPr>
            <p:nvPr/>
          </p:nvSpPr>
          <p:spPr bwMode="auto">
            <a:xfrm rot="-1449403">
              <a:off x="3682" y="438"/>
              <a:ext cx="329" cy="197"/>
            </a:xfrm>
            <a:prstGeom prst="ellipse">
              <a:avLst/>
            </a:prstGeom>
            <a:solidFill>
              <a:srgbClr val="FFFFFF"/>
            </a:soli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grpSp>
      <p:sp>
        <p:nvSpPr>
          <p:cNvPr id="5" name="Rectangle 8"/>
          <p:cNvSpPr>
            <a:spLocks noGrp="1" noChangeArrowheads="1"/>
          </p:cNvSpPr>
          <p:nvPr>
            <p:ph type="sldNum" sz="quarter" idx="10"/>
          </p:nvPr>
        </p:nvSpPr>
        <p:spPr>
          <a:xfrm>
            <a:off x="6553200" y="6477000"/>
            <a:ext cx="1828800" cy="244475"/>
          </a:xfrm>
          <a:prstGeom prst="rect">
            <a:avLst/>
          </a:prstGeom>
        </p:spPr>
        <p:txBody>
          <a:bodyPr/>
          <a:lstStyle>
            <a:lvl1pPr eaLnBrk="1" hangingPunct="1">
              <a:defRPr sz="1800">
                <a:solidFill>
                  <a:srgbClr val="000000"/>
                </a:solidFill>
              </a:defRPr>
            </a:lvl1pPr>
          </a:lstStyle>
          <a:p>
            <a:fld id="{725C68B6-61C2-468F-89AB-4B9F7531AA68}" type="slidenum">
              <a:rPr lang="ru-RU" smtClean="0"/>
              <a:pPr/>
              <a:t>‹#›</a:t>
            </a:fld>
            <a:endParaRPr lang="ru-RU"/>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71D290-E295-4194-913B-3E87C6E11C41}" type="slidenum">
              <a:rPr lang="ru-RU"/>
              <a:pPr>
                <a:defRPr/>
              </a:pPr>
              <a:t>‹#›</a:t>
            </a:fld>
            <a:endParaRPr lang="ru-RU"/>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DDB2B65-FCD9-416B-9BD4-4D7D7C72B59B}" type="slidenum">
              <a:rPr lang="ru-RU"/>
              <a:pPr>
                <a:defRPr/>
              </a:pPr>
              <a:t>‹#›</a:t>
            </a:fld>
            <a:endParaRPr lang="ru-RU"/>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DA44545-E71D-414F-90D8-1E7B7DDEC2A8}" type="slidenum">
              <a:rPr lang="ru-RU"/>
              <a:pPr>
                <a:defRPr/>
              </a:pPr>
              <a:t>‹#›</a:t>
            </a:fld>
            <a:endParaRPr lang="ru-RU"/>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35E5A6B-F5B4-4775-999B-33CE7FFB83FF}" type="slidenum">
              <a:rPr lang="ru-RU"/>
              <a:pPr>
                <a:defRPr/>
              </a:pPr>
              <a:t>‹#›</a:t>
            </a:fld>
            <a:endParaRPr lang="ru-RU"/>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r>
              <a:rPr lang="ru-RU" noProof="0" smtClean="0"/>
              <a:t>Вставка диаграммы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EC208CC-0358-459E-9C7E-CFB66556E012}" type="slidenum">
              <a:rPr lang="ru-RU"/>
              <a:pPr>
                <a:defRPr/>
              </a:pPr>
              <a:t>‹#›</a:t>
            </a:fld>
            <a:endParaRPr lang="ru-RU"/>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5ADA189-68C5-402F-850E-1AF0A34E7E7E}" type="slidenum">
              <a:rPr lang="ru-RU"/>
              <a:pPr>
                <a:defRPr/>
              </a:pPr>
              <a:t>‹#›</a:t>
            </a:fld>
            <a:endParaRPr lang="ru-RU"/>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6126C55-C6E4-4388-B95E-5F6F83835275}" type="slidenum">
              <a:rPr lang="ru-RU"/>
              <a:pPr>
                <a:defRPr/>
              </a:pPr>
              <a:t>‹#›</a:t>
            </a:fld>
            <a:endParaRPr lang="ru-RU"/>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0EBB7B4-092B-413B-AF6B-F577961C1123}" type="slidenum">
              <a:rPr lang="ru-RU"/>
              <a:pPr>
                <a:defRPr/>
              </a:pPr>
              <a:t>‹#›</a:t>
            </a:fld>
            <a:endParaRPr lang="ru-RU"/>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95E1E9D-1E05-4537-9E25-87D7B2F1140B}" type="slidenum">
              <a:rPr lang="ru-RU"/>
              <a:pPr>
                <a:defRPr/>
              </a:pPr>
              <a:t>‹#›</a:t>
            </a:fld>
            <a:endParaRPr lang="ru-RU"/>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A10F467-5ADC-43D6-8DCB-46940FEE1D17}"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C85FCA1C-9213-41FD-BBE1-EABA259A601C}" type="slidenum">
              <a:rPr lang="ru-RU"/>
              <a:pPr>
                <a:defRPr/>
              </a:pPr>
              <a:t>‹#›</a:t>
            </a:fld>
            <a:endParaRPr lang="ru-RU"/>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B13FFBFC-3ED9-44F8-B73C-19B7E8F8D04F}" type="slidenum">
              <a:rPr lang="ru-RU"/>
              <a:pPr>
                <a:defRPr/>
              </a:pPr>
              <a:t>‹#›</a:t>
            </a:fld>
            <a:endParaRPr lang="ru-RU"/>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C634577-8BC1-44BE-8CEB-A7B4E7D7E5C7}" type="slidenum">
              <a:rPr lang="ru-RU"/>
              <a:pPr>
                <a:defRPr/>
              </a:pPr>
              <a:t>‹#›</a:t>
            </a:fld>
            <a:endParaRPr lang="ru-RU"/>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E503B0A-42CB-446F-A0DE-D0E1839CA1F5}" type="slidenum">
              <a:rPr lang="ru-RU"/>
              <a:pPr>
                <a:defRPr/>
              </a:pPr>
              <a:t>‹#›</a:t>
            </a:fld>
            <a:endParaRPr lang="ru-RU"/>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15477D6-6832-4D19-B5B9-D902F37E31DE}" type="slidenum">
              <a:rPr lang="ru-RU"/>
              <a:pPr>
                <a:defRPr/>
              </a:pPr>
              <a:t>‹#›</a:t>
            </a:fld>
            <a:endParaRPr lang="ru-RU"/>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A0C460A-7438-44B9-B900-D5288CAE9E65}" type="slidenum">
              <a:rPr lang="ru-RU"/>
              <a:pPr>
                <a:defRPr/>
              </a:pPr>
              <a:t>‹#›</a:t>
            </a:fld>
            <a:endParaRPr lang="ru-RU"/>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07A6FE8-B1B0-41C4-8E79-70087453E293}" type="slidenum">
              <a:rPr lang="ru-RU"/>
              <a:pPr>
                <a:defRPr/>
              </a:pPr>
              <a:t>‹#›</a:t>
            </a:fld>
            <a:endParaRPr lang="ru-RU"/>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948ED62-1CAC-4068-9169-DA338A9A7D34}" type="slidenum">
              <a:rPr lang="ru-RU"/>
              <a:pPr>
                <a:defRPr/>
              </a:pPr>
              <a:t>‹#›</a:t>
            </a:fld>
            <a:endParaRPr lang="ru-RU"/>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3B6529C-FFBA-4591-B351-4499048B327F}" type="slidenum">
              <a:rPr lang="ru-RU"/>
              <a:pPr>
                <a:defRPr/>
              </a:pPr>
              <a:t>‹#›</a:t>
            </a:fld>
            <a:endParaRPr lang="ru-RU"/>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B5FA22C-F749-42FD-8F6A-EF9D89A62D53}"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C6650E6-CBB7-431B-B138-E59D6DFC055D}" type="slidenum">
              <a:rPr lang="ru-RU"/>
              <a:pPr>
                <a:defRPr/>
              </a:pPr>
              <a:t>‹#›</a:t>
            </a:fld>
            <a:endParaRPr lang="ru-RU"/>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r>
              <a:rPr lang="ru-RU" noProof="0" smtClean="0"/>
              <a:t>Вставка диаграммы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6ABC280-4CED-4DF1-993A-4D8F59FFD444}" type="slidenum">
              <a:rPr lang="ru-RU"/>
              <a:pPr>
                <a:defRPr/>
              </a:pPr>
              <a:t>‹#›</a:t>
            </a:fld>
            <a:endParaRPr lang="ru-RU"/>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master title background MSlow"/>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gfalogo"/>
          <p:cNvPicPr>
            <a:picLocks noChangeAspect="1" noChangeArrowheads="1"/>
          </p:cNvPicPr>
          <p:nvPr userDrawn="1"/>
        </p:nvPicPr>
        <p:blipFill>
          <a:blip r:embed="rId3"/>
          <a:srcRect/>
          <a:stretch>
            <a:fillRect/>
          </a:stretch>
        </p:blipFill>
        <p:spPr bwMode="auto">
          <a:xfrm>
            <a:off x="304800" y="230188"/>
            <a:ext cx="1981200" cy="1252537"/>
          </a:xfrm>
          <a:prstGeom prst="rect">
            <a:avLst/>
          </a:prstGeom>
          <a:noFill/>
          <a:ln w="9525">
            <a:noFill/>
            <a:miter lim="800000"/>
            <a:headEnd/>
            <a:tailEnd/>
          </a:ln>
        </p:spPr>
      </p:pic>
      <p:sp>
        <p:nvSpPr>
          <p:cNvPr id="4099" name="Rectangle 3"/>
          <p:cNvSpPr>
            <a:spLocks noGrp="1" noChangeArrowheads="1"/>
          </p:cNvSpPr>
          <p:nvPr>
            <p:ph type="ctrTitle"/>
          </p:nvPr>
        </p:nvSpPr>
        <p:spPr>
          <a:xfrm>
            <a:off x="457200" y="2130425"/>
            <a:ext cx="3581400" cy="612775"/>
          </a:xfrm>
        </p:spPr>
        <p:txBody>
          <a:bodyPr anchor="t"/>
          <a:lstStyle>
            <a:lvl1pPr>
              <a:defRPr/>
            </a:lvl1pPr>
          </a:lstStyle>
          <a:p>
            <a:r>
              <a:rPr lang="ru-RU" smtClean="0"/>
              <a:t>Образец заголовка</a:t>
            </a:r>
            <a:endParaRPr lang="en-US"/>
          </a:p>
        </p:txBody>
      </p:sp>
      <p:sp>
        <p:nvSpPr>
          <p:cNvPr id="4100" name="Rectangle 4"/>
          <p:cNvSpPr>
            <a:spLocks noGrp="1" noChangeArrowheads="1"/>
          </p:cNvSpPr>
          <p:nvPr>
            <p:ph type="subTitle" idx="1"/>
          </p:nvPr>
        </p:nvSpPr>
        <p:spPr>
          <a:xfrm>
            <a:off x="468313" y="3429000"/>
            <a:ext cx="3581400" cy="1066800"/>
          </a:xfrm>
        </p:spPr>
        <p:txBody>
          <a:bodyPr/>
          <a:lstStyle>
            <a:lvl1pPr marL="0" indent="0">
              <a:buFont typeface="Wingdings" pitchFamily="2" charset="2"/>
              <a:buNone/>
              <a:defRPr sz="1800">
                <a:solidFill>
                  <a:srgbClr val="777777"/>
                </a:solidFill>
              </a:defRPr>
            </a:lvl1pPr>
          </a:lstStyle>
          <a:p>
            <a:r>
              <a:rPr lang="ru-RU" smtClean="0"/>
              <a:t>Образец подзаголовка</a:t>
            </a:r>
            <a:endParaRPr lang="en-US"/>
          </a:p>
        </p:txBody>
      </p:sp>
      <p:sp>
        <p:nvSpPr>
          <p:cNvPr id="6" name="Rectangle 12"/>
          <p:cNvSpPr>
            <a:spLocks noGrp="1" noChangeArrowheads="1"/>
          </p:cNvSpPr>
          <p:nvPr>
            <p:ph type="dt" sz="half" idx="10"/>
          </p:nvPr>
        </p:nvSpPr>
        <p:spPr>
          <a:xfrm>
            <a:off x="6553200" y="6245225"/>
            <a:ext cx="2133600" cy="476250"/>
          </a:xfrm>
        </p:spPr>
        <p:txBody>
          <a:bodyPr/>
          <a:lstStyle>
            <a:lvl1pPr>
              <a:defRPr>
                <a:latin typeface="Arial" pitchFamily="34" charset="0"/>
              </a:defRPr>
            </a:lvl1pPr>
          </a:lstStyle>
          <a:p>
            <a:pPr>
              <a:defRPr/>
            </a:pPr>
            <a:endParaRPr lang="de-DE"/>
          </a:p>
        </p:txBody>
      </p:sp>
      <p:sp>
        <p:nvSpPr>
          <p:cNvPr id="7" name="Rectangle 13"/>
          <p:cNvSpPr>
            <a:spLocks noGrp="1" noChangeArrowheads="1"/>
          </p:cNvSpPr>
          <p:nvPr>
            <p:ph type="ftr" sz="quarter" idx="11"/>
          </p:nvPr>
        </p:nvSpPr>
        <p:spPr>
          <a:xfrm>
            <a:off x="3124200" y="6245225"/>
            <a:ext cx="2895600" cy="476250"/>
          </a:xfrm>
        </p:spPr>
        <p:txBody>
          <a:bodyPr/>
          <a:lstStyle>
            <a:lvl1pPr>
              <a:defRPr>
                <a:latin typeface="Arial" pitchFamily="34" charset="0"/>
              </a:defRPr>
            </a:lvl1pPr>
          </a:lstStyle>
          <a:p>
            <a:pPr>
              <a:defRPr/>
            </a:pPr>
            <a:endParaRPr lang="en-US"/>
          </a:p>
        </p:txBody>
      </p:sp>
      <p:sp>
        <p:nvSpPr>
          <p:cNvPr id="8" name="Rectangle 14"/>
          <p:cNvSpPr>
            <a:spLocks noGrp="1" noChangeArrowheads="1"/>
          </p:cNvSpPr>
          <p:nvPr>
            <p:ph type="sldNum" sz="quarter" idx="12"/>
          </p:nvPr>
        </p:nvSpPr>
        <p:spPr>
          <a:xfrm>
            <a:off x="457200" y="6245225"/>
            <a:ext cx="2133600" cy="476250"/>
          </a:xfrm>
        </p:spPr>
        <p:txBody>
          <a:bodyPr/>
          <a:lstStyle>
            <a:lvl1pPr>
              <a:defRPr>
                <a:latin typeface="Arial" pitchFamily="34" charset="0"/>
              </a:defRPr>
            </a:lvl1pPr>
          </a:lstStyle>
          <a:p>
            <a:pPr>
              <a:defRPr/>
            </a:pPr>
            <a:fld id="{3E31F2D2-D344-41B8-BB67-72CE23AA3319}"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de-DE"/>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Arial" pitchFamily="34" charset="0"/>
              </a:defRPr>
            </a:lvl1pPr>
          </a:lstStyle>
          <a:p>
            <a:pPr>
              <a:defRPr/>
            </a:pPr>
            <a:fld id="{060421C0-5AEA-41D7-8A1A-2E92FA6A2ACA}"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Arial" pitchFamily="34" charset="0"/>
              </a:defRPr>
            </a:lvl1pPr>
          </a:lstStyle>
          <a:p>
            <a:pPr>
              <a:defRPr/>
            </a:pPr>
            <a:fld id="{6832374F-1C8A-4ADD-AB90-8A9727D3E528}"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de-DE"/>
          </a:p>
        </p:txBody>
      </p:sp>
      <p:sp>
        <p:nvSpPr>
          <p:cNvPr id="3" name="Content Placeholder 2"/>
          <p:cNvSpPr>
            <a:spLocks noGrp="1"/>
          </p:cNvSpPr>
          <p:nvPr>
            <p:ph sz="half" idx="1"/>
          </p:nvPr>
        </p:nvSpPr>
        <p:spPr>
          <a:xfrm>
            <a:off x="914400" y="1343025"/>
            <a:ext cx="3657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Content Placeholder 3"/>
          <p:cNvSpPr>
            <a:spLocks noGrp="1"/>
          </p:cNvSpPr>
          <p:nvPr>
            <p:ph sz="half" idx="2"/>
          </p:nvPr>
        </p:nvSpPr>
        <p:spPr>
          <a:xfrm>
            <a:off x="4724400" y="1343025"/>
            <a:ext cx="3657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Arial" pitchFamily="34" charset="0"/>
              </a:defRPr>
            </a:lvl1pPr>
          </a:lstStyle>
          <a:p>
            <a:pPr>
              <a:defRPr/>
            </a:pPr>
            <a:fld id="{F218A1D9-2AD9-464E-BC38-28D7E5CAC7E3}"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7"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atin typeface="Arial" pitchFamily="34" charset="0"/>
              </a:defRPr>
            </a:lvl1pPr>
          </a:lstStyle>
          <a:p>
            <a:pPr>
              <a:defRPr/>
            </a:pPr>
            <a:fld id="{D632EDE2-566C-4FAE-8066-81B59E1A67F3}"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de-DE"/>
          </a:p>
        </p:txBody>
      </p:sp>
      <p:sp>
        <p:nvSpPr>
          <p:cNvPr id="3"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4"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atin typeface="Arial" pitchFamily="34" charset="0"/>
              </a:defRPr>
            </a:lvl1pPr>
          </a:lstStyle>
          <a:p>
            <a:pPr>
              <a:defRPr/>
            </a:pPr>
            <a:fld id="{86BC7896-C1F2-4165-8DAB-71DDE70D2189}"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4" name="Rectangle 7"/>
          <p:cNvSpPr>
            <a:spLocks noGrp="1" noChangeArrowheads="1"/>
          </p:cNvSpPr>
          <p:nvPr>
            <p:ph type="sldNum" sz="quarter" idx="12"/>
          </p:nvPr>
        </p:nvSpPr>
        <p:spPr/>
        <p:txBody>
          <a:bodyPr/>
          <a:lstStyle>
            <a:lvl1pPr>
              <a:defRPr>
                <a:latin typeface="Arial" pitchFamily="34" charset="0"/>
              </a:defRPr>
            </a:lvl1pPr>
          </a:lstStyle>
          <a:p>
            <a:pPr>
              <a:defRPr/>
            </a:pPr>
            <a:fld id="{0C865040-F740-4A2C-9231-95A6E9B40BD2}"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Arial" pitchFamily="34" charset="0"/>
              </a:defRPr>
            </a:lvl1pPr>
          </a:lstStyle>
          <a:p>
            <a:pPr>
              <a:defRPr/>
            </a:pPr>
            <a:fld id="{D14EBAAC-8466-46B0-8574-7EB1BE238973}"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Arial" pitchFamily="34" charset="0"/>
              </a:defRPr>
            </a:lvl1pPr>
          </a:lstStyle>
          <a:p>
            <a:pPr>
              <a:defRPr/>
            </a:pPr>
            <a:fld id="{1689C6D7-C757-49C7-B8A5-4416837403E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D3750CB-4165-46AA-8143-9EB320A317D4}" type="slidenum">
              <a:rPr lang="ru-RU"/>
              <a:pPr>
                <a:defRPr/>
              </a:pPr>
              <a:t>‹#›</a:t>
            </a:fld>
            <a:endParaRPr lang="ru-RU"/>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de-DE"/>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Arial" pitchFamily="34" charset="0"/>
              </a:defRPr>
            </a:lvl1pPr>
          </a:lstStyle>
          <a:p>
            <a:pPr>
              <a:defRPr/>
            </a:pPr>
            <a:fld id="{8A2FD46D-665D-4572-8495-23A45F8F04E7}"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866900" cy="6096000"/>
          </a:xfrm>
        </p:spPr>
        <p:txBody>
          <a:bodyPr vert="eaVert"/>
          <a:lstStyle/>
          <a:p>
            <a:r>
              <a:rPr lang="ru-RU" smtClean="0"/>
              <a:t>Образец заголовка</a:t>
            </a:r>
            <a:endParaRPr lang="de-DE"/>
          </a:p>
        </p:txBody>
      </p:sp>
      <p:sp>
        <p:nvSpPr>
          <p:cNvPr id="3" name="Vertical Text Placeholder 2"/>
          <p:cNvSpPr>
            <a:spLocks noGrp="1"/>
          </p:cNvSpPr>
          <p:nvPr>
            <p:ph type="body" orient="vert" idx="1"/>
          </p:nvPr>
        </p:nvSpPr>
        <p:spPr>
          <a:xfrm>
            <a:off x="914400" y="0"/>
            <a:ext cx="54483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Arial" pitchFamily="34" charset="0"/>
              </a:defRPr>
            </a:lvl1pPr>
          </a:lstStyle>
          <a:p>
            <a:pPr>
              <a:defRPr/>
            </a:pPr>
            <a:fld id="{4451D033-C435-49CB-ABFE-068F6834DDB0}"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Title 1"/>
          <p:cNvSpPr>
            <a:spLocks noGrp="1"/>
          </p:cNvSpPr>
          <p:nvPr>
            <p:ph type="title"/>
          </p:nvPr>
        </p:nvSpPr>
        <p:spPr>
          <a:xfrm>
            <a:off x="919163" y="0"/>
            <a:ext cx="5634037" cy="1100138"/>
          </a:xfrm>
        </p:spPr>
        <p:txBody>
          <a:bodyPr/>
          <a:lstStyle/>
          <a:p>
            <a:r>
              <a:rPr lang="ru-RU" smtClean="0"/>
              <a:t>Образец заголовка</a:t>
            </a:r>
            <a:endParaRPr lang="de-DE"/>
          </a:p>
        </p:txBody>
      </p:sp>
      <p:sp>
        <p:nvSpPr>
          <p:cNvPr id="3" name="Table Placeholder 2"/>
          <p:cNvSpPr>
            <a:spLocks noGrp="1"/>
          </p:cNvSpPr>
          <p:nvPr>
            <p:ph type="tbl" idx="1"/>
          </p:nvPr>
        </p:nvSpPr>
        <p:spPr>
          <a:xfrm>
            <a:off x="914400" y="1343025"/>
            <a:ext cx="7467600" cy="4752975"/>
          </a:xfrm>
        </p:spPr>
        <p:txBody>
          <a:bodyPr/>
          <a:lstStyle/>
          <a:p>
            <a:pPr lvl="0"/>
            <a:r>
              <a:rPr lang="ru-RU" noProof="0" smtClean="0"/>
              <a:t>Вставка таблицы</a:t>
            </a:r>
            <a:endParaRPr lang="de-DE" noProof="0" smtClean="0"/>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Arial" pitchFamily="34" charset="0"/>
              </a:defRPr>
            </a:lvl1pPr>
          </a:lstStyle>
          <a:p>
            <a:pPr>
              <a:defRPr/>
            </a:pPr>
            <a:fld id="{521F3CF4-43D7-4D4B-B16C-9A96B6701E64}"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919163" y="0"/>
            <a:ext cx="5634037" cy="1100138"/>
          </a:xfrm>
        </p:spPr>
        <p:txBody>
          <a:bodyPr/>
          <a:lstStyle/>
          <a:p>
            <a:r>
              <a:rPr lang="ru-RU" smtClean="0"/>
              <a:t>Образец заголовка</a:t>
            </a:r>
            <a:endParaRPr lang="de-DE"/>
          </a:p>
        </p:txBody>
      </p:sp>
      <p:sp>
        <p:nvSpPr>
          <p:cNvPr id="3" name="Content Placeholder 2"/>
          <p:cNvSpPr>
            <a:spLocks noGrp="1"/>
          </p:cNvSpPr>
          <p:nvPr>
            <p:ph sz="half" idx="1"/>
          </p:nvPr>
        </p:nvSpPr>
        <p:spPr>
          <a:xfrm>
            <a:off x="914400" y="1343025"/>
            <a:ext cx="3657600" cy="4752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Text Placeholder 3"/>
          <p:cNvSpPr>
            <a:spLocks noGrp="1"/>
          </p:cNvSpPr>
          <p:nvPr>
            <p:ph type="body" sz="half" idx="2"/>
          </p:nvPr>
        </p:nvSpPr>
        <p:spPr>
          <a:xfrm>
            <a:off x="4724400" y="1343025"/>
            <a:ext cx="3657600" cy="4752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Arial" pitchFamily="34" charset="0"/>
              </a:defRPr>
            </a:lvl1pPr>
          </a:lstStyle>
          <a:p>
            <a:pPr>
              <a:defRPr/>
            </a:pPr>
            <a:fld id="{C4C121CE-61B2-42C8-A7D4-26CCB9AB996A}"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Title 1"/>
          <p:cNvSpPr>
            <a:spLocks noGrp="1"/>
          </p:cNvSpPr>
          <p:nvPr>
            <p:ph type="title"/>
          </p:nvPr>
        </p:nvSpPr>
        <p:spPr>
          <a:xfrm>
            <a:off x="919163" y="0"/>
            <a:ext cx="5634037" cy="1100138"/>
          </a:xfrm>
        </p:spPr>
        <p:txBody>
          <a:bodyPr/>
          <a:lstStyle/>
          <a:p>
            <a:r>
              <a:rPr lang="ru-RU" smtClean="0"/>
              <a:t>Образец заголовка</a:t>
            </a:r>
            <a:endParaRPr lang="de-DE"/>
          </a:p>
        </p:txBody>
      </p:sp>
      <p:sp>
        <p:nvSpPr>
          <p:cNvPr id="3" name="Text Placeholder 2"/>
          <p:cNvSpPr>
            <a:spLocks noGrp="1"/>
          </p:cNvSpPr>
          <p:nvPr>
            <p:ph type="body" sz="half" idx="1"/>
          </p:nvPr>
        </p:nvSpPr>
        <p:spPr>
          <a:xfrm>
            <a:off x="914400" y="1343025"/>
            <a:ext cx="7467600" cy="2300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Content Placeholder 3"/>
          <p:cNvSpPr>
            <a:spLocks noGrp="1"/>
          </p:cNvSpPr>
          <p:nvPr>
            <p:ph sz="half" idx="2"/>
          </p:nvPr>
        </p:nvSpPr>
        <p:spPr>
          <a:xfrm>
            <a:off x="914400" y="3795713"/>
            <a:ext cx="7467600" cy="2300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Arial" pitchFamily="34" charset="0"/>
              </a:defRPr>
            </a:lvl1pPr>
          </a:lstStyle>
          <a:p>
            <a:pPr>
              <a:defRPr/>
            </a:pPr>
            <a:fld id="{4A6DBBA5-3466-46BB-B86F-A7168B05CE0F}"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 descr="master title background MSlow"/>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gfalogo"/>
          <p:cNvPicPr>
            <a:picLocks noChangeAspect="1" noChangeArrowheads="1"/>
          </p:cNvPicPr>
          <p:nvPr userDrawn="1"/>
        </p:nvPicPr>
        <p:blipFill>
          <a:blip r:embed="rId3"/>
          <a:srcRect/>
          <a:stretch>
            <a:fillRect/>
          </a:stretch>
        </p:blipFill>
        <p:spPr bwMode="auto">
          <a:xfrm>
            <a:off x="304800" y="230188"/>
            <a:ext cx="1981200" cy="1252537"/>
          </a:xfrm>
          <a:prstGeom prst="rect">
            <a:avLst/>
          </a:prstGeom>
          <a:noFill/>
          <a:ln w="9525">
            <a:noFill/>
            <a:miter lim="800000"/>
            <a:headEnd/>
            <a:tailEnd/>
          </a:ln>
        </p:spPr>
      </p:pic>
      <p:sp>
        <p:nvSpPr>
          <p:cNvPr id="4099" name="Rectangle 3"/>
          <p:cNvSpPr>
            <a:spLocks noGrp="1" noChangeArrowheads="1"/>
          </p:cNvSpPr>
          <p:nvPr>
            <p:ph type="ctrTitle"/>
          </p:nvPr>
        </p:nvSpPr>
        <p:spPr>
          <a:xfrm>
            <a:off x="457200" y="2130425"/>
            <a:ext cx="3581400" cy="612775"/>
          </a:xfrm>
        </p:spPr>
        <p:txBody>
          <a:bodyPr anchor="t"/>
          <a:lstStyle>
            <a:lvl1pPr>
              <a:defRPr/>
            </a:lvl1pPr>
          </a:lstStyle>
          <a:p>
            <a:r>
              <a:rPr lang="ru-RU" smtClean="0"/>
              <a:t>Образец заголовка</a:t>
            </a:r>
            <a:endParaRPr lang="en-US"/>
          </a:p>
        </p:txBody>
      </p:sp>
      <p:sp>
        <p:nvSpPr>
          <p:cNvPr id="4100" name="Rectangle 4"/>
          <p:cNvSpPr>
            <a:spLocks noGrp="1" noChangeArrowheads="1"/>
          </p:cNvSpPr>
          <p:nvPr>
            <p:ph type="subTitle" idx="1"/>
          </p:nvPr>
        </p:nvSpPr>
        <p:spPr>
          <a:xfrm>
            <a:off x="468313" y="3429000"/>
            <a:ext cx="3581400" cy="1066800"/>
          </a:xfrm>
        </p:spPr>
        <p:txBody>
          <a:bodyPr/>
          <a:lstStyle>
            <a:lvl1pPr marL="0" indent="0">
              <a:buFont typeface="Wingdings" pitchFamily="2" charset="2"/>
              <a:buNone/>
              <a:defRPr sz="1800">
                <a:solidFill>
                  <a:srgbClr val="777777"/>
                </a:solidFill>
              </a:defRPr>
            </a:lvl1pPr>
          </a:lstStyle>
          <a:p>
            <a:r>
              <a:rPr lang="ru-RU" smtClean="0"/>
              <a:t>Образец подзаголовка</a:t>
            </a:r>
            <a:endParaRPr lang="en-US"/>
          </a:p>
        </p:txBody>
      </p:sp>
      <p:sp>
        <p:nvSpPr>
          <p:cNvPr id="6" name="Rectangle 12"/>
          <p:cNvSpPr>
            <a:spLocks noGrp="1" noChangeArrowheads="1"/>
          </p:cNvSpPr>
          <p:nvPr>
            <p:ph type="dt" sz="half" idx="10"/>
          </p:nvPr>
        </p:nvSpPr>
        <p:spPr>
          <a:xfrm>
            <a:off x="6553200" y="6245225"/>
            <a:ext cx="2133600" cy="476250"/>
          </a:xfrm>
        </p:spPr>
        <p:txBody>
          <a:bodyPr/>
          <a:lstStyle>
            <a:lvl1pPr>
              <a:defRPr>
                <a:latin typeface="Arial" pitchFamily="34" charset="0"/>
              </a:defRPr>
            </a:lvl1pPr>
          </a:lstStyle>
          <a:p>
            <a:pPr>
              <a:defRPr/>
            </a:pPr>
            <a:endParaRPr lang="de-DE"/>
          </a:p>
        </p:txBody>
      </p:sp>
      <p:sp>
        <p:nvSpPr>
          <p:cNvPr id="7" name="Rectangle 13"/>
          <p:cNvSpPr>
            <a:spLocks noGrp="1" noChangeArrowheads="1"/>
          </p:cNvSpPr>
          <p:nvPr>
            <p:ph type="ftr" sz="quarter" idx="11"/>
          </p:nvPr>
        </p:nvSpPr>
        <p:spPr>
          <a:xfrm>
            <a:off x="3124200" y="6245225"/>
            <a:ext cx="2895600" cy="476250"/>
          </a:xfrm>
        </p:spPr>
        <p:txBody>
          <a:bodyPr/>
          <a:lstStyle>
            <a:lvl1pPr>
              <a:defRPr>
                <a:latin typeface="Arial" pitchFamily="34" charset="0"/>
              </a:defRPr>
            </a:lvl1pPr>
          </a:lstStyle>
          <a:p>
            <a:pPr>
              <a:defRPr/>
            </a:pPr>
            <a:endParaRPr lang="en-US"/>
          </a:p>
        </p:txBody>
      </p:sp>
      <p:sp>
        <p:nvSpPr>
          <p:cNvPr id="8" name="Rectangle 14"/>
          <p:cNvSpPr>
            <a:spLocks noGrp="1" noChangeArrowheads="1"/>
          </p:cNvSpPr>
          <p:nvPr>
            <p:ph type="sldNum" sz="quarter" idx="12"/>
          </p:nvPr>
        </p:nvSpPr>
        <p:spPr>
          <a:xfrm>
            <a:off x="457200" y="6245225"/>
            <a:ext cx="2133600" cy="476250"/>
          </a:xfrm>
        </p:spPr>
        <p:txBody>
          <a:bodyPr/>
          <a:lstStyle>
            <a:lvl1pPr>
              <a:defRPr>
                <a:latin typeface="Arial" pitchFamily="34" charset="0"/>
              </a:defRPr>
            </a:lvl1pPr>
          </a:lstStyle>
          <a:p>
            <a:pPr>
              <a:defRPr/>
            </a:pPr>
            <a:fld id="{C808E3CC-9FE2-41A8-A090-DBC9A59799E0}"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de-DE"/>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Arial" pitchFamily="34" charset="0"/>
              </a:defRPr>
            </a:lvl1pPr>
          </a:lstStyle>
          <a:p>
            <a:pPr>
              <a:defRPr/>
            </a:pPr>
            <a:fld id="{68CEB8DC-80CD-4E65-B475-F9A589BB7B34}"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Arial" pitchFamily="34" charset="0"/>
              </a:defRPr>
            </a:lvl1pPr>
          </a:lstStyle>
          <a:p>
            <a:pPr>
              <a:defRPr/>
            </a:pPr>
            <a:fld id="{AD5271E0-70EA-4229-84D6-945F503ADD4E}"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de-DE"/>
          </a:p>
        </p:txBody>
      </p:sp>
      <p:sp>
        <p:nvSpPr>
          <p:cNvPr id="3" name="Content Placeholder 2"/>
          <p:cNvSpPr>
            <a:spLocks noGrp="1"/>
          </p:cNvSpPr>
          <p:nvPr>
            <p:ph sz="half" idx="1"/>
          </p:nvPr>
        </p:nvSpPr>
        <p:spPr>
          <a:xfrm>
            <a:off x="914400" y="1343025"/>
            <a:ext cx="3657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Content Placeholder 3"/>
          <p:cNvSpPr>
            <a:spLocks noGrp="1"/>
          </p:cNvSpPr>
          <p:nvPr>
            <p:ph sz="half" idx="2"/>
          </p:nvPr>
        </p:nvSpPr>
        <p:spPr>
          <a:xfrm>
            <a:off x="4724400" y="1343025"/>
            <a:ext cx="3657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Arial" pitchFamily="34" charset="0"/>
              </a:defRPr>
            </a:lvl1pPr>
          </a:lstStyle>
          <a:p>
            <a:pPr>
              <a:defRPr/>
            </a:pPr>
            <a:fld id="{E6B8F611-F67C-478B-83F8-BAAAC5472C80}"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7"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8"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9" name="Rectangle 7"/>
          <p:cNvSpPr>
            <a:spLocks noGrp="1" noChangeArrowheads="1"/>
          </p:cNvSpPr>
          <p:nvPr>
            <p:ph type="sldNum" sz="quarter" idx="12"/>
          </p:nvPr>
        </p:nvSpPr>
        <p:spPr/>
        <p:txBody>
          <a:bodyPr/>
          <a:lstStyle>
            <a:lvl1pPr>
              <a:defRPr>
                <a:latin typeface="Arial" pitchFamily="34" charset="0"/>
              </a:defRPr>
            </a:lvl1pPr>
          </a:lstStyle>
          <a:p>
            <a:pPr>
              <a:defRPr/>
            </a:pPr>
            <a:fld id="{28F8E744-2928-4E94-BEEB-11BF1773169C}"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F5C7DF3-00AC-4E71-8420-A476215B7702}" type="slidenum">
              <a:rPr lang="ru-RU"/>
              <a:pPr>
                <a:defRPr/>
              </a:pPr>
              <a:t>‹#›</a:t>
            </a:fld>
            <a:endParaRPr lang="ru-RU"/>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de-DE"/>
          </a:p>
        </p:txBody>
      </p:sp>
      <p:sp>
        <p:nvSpPr>
          <p:cNvPr id="3"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4"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5" name="Rectangle 7"/>
          <p:cNvSpPr>
            <a:spLocks noGrp="1" noChangeArrowheads="1"/>
          </p:cNvSpPr>
          <p:nvPr>
            <p:ph type="sldNum" sz="quarter" idx="12"/>
          </p:nvPr>
        </p:nvSpPr>
        <p:spPr/>
        <p:txBody>
          <a:bodyPr/>
          <a:lstStyle>
            <a:lvl1pPr>
              <a:defRPr>
                <a:latin typeface="Arial" pitchFamily="34" charset="0"/>
              </a:defRPr>
            </a:lvl1pPr>
          </a:lstStyle>
          <a:p>
            <a:pPr>
              <a:defRPr/>
            </a:pPr>
            <a:fld id="{CFC611D0-1319-45CF-846A-BF026C82E08E}"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3"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4" name="Rectangle 7"/>
          <p:cNvSpPr>
            <a:spLocks noGrp="1" noChangeArrowheads="1"/>
          </p:cNvSpPr>
          <p:nvPr>
            <p:ph type="sldNum" sz="quarter" idx="12"/>
          </p:nvPr>
        </p:nvSpPr>
        <p:spPr/>
        <p:txBody>
          <a:bodyPr/>
          <a:lstStyle>
            <a:lvl1pPr>
              <a:defRPr>
                <a:latin typeface="Arial" pitchFamily="34" charset="0"/>
              </a:defRPr>
            </a:lvl1pPr>
          </a:lstStyle>
          <a:p>
            <a:pPr>
              <a:defRPr/>
            </a:pPr>
            <a:fld id="{3B86043A-12C8-4187-8752-755407B6E0F7}"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Arial" pitchFamily="34" charset="0"/>
              </a:defRPr>
            </a:lvl1pPr>
          </a:lstStyle>
          <a:p>
            <a:pPr>
              <a:defRPr/>
            </a:pPr>
            <a:fld id="{EE5FA8C5-CA48-4EAB-9558-165DE82EF865}"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Arial" pitchFamily="34" charset="0"/>
              </a:defRPr>
            </a:lvl1pPr>
          </a:lstStyle>
          <a:p>
            <a:pPr>
              <a:defRPr/>
            </a:pPr>
            <a:fld id="{205B8F9B-33BD-4BF0-868B-79C1023CB78C}"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de-DE"/>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Arial" pitchFamily="34" charset="0"/>
              </a:defRPr>
            </a:lvl1pPr>
          </a:lstStyle>
          <a:p>
            <a:pPr>
              <a:defRPr/>
            </a:pPr>
            <a:fld id="{789BE234-E27D-4FAE-B534-57F345AD3439}"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866900" cy="6096000"/>
          </a:xfrm>
        </p:spPr>
        <p:txBody>
          <a:bodyPr vert="eaVert"/>
          <a:lstStyle/>
          <a:p>
            <a:r>
              <a:rPr lang="ru-RU" smtClean="0"/>
              <a:t>Образец заголовка</a:t>
            </a:r>
            <a:endParaRPr lang="de-DE"/>
          </a:p>
        </p:txBody>
      </p:sp>
      <p:sp>
        <p:nvSpPr>
          <p:cNvPr id="3" name="Vertical Text Placeholder 2"/>
          <p:cNvSpPr>
            <a:spLocks noGrp="1"/>
          </p:cNvSpPr>
          <p:nvPr>
            <p:ph type="body" orient="vert" idx="1"/>
          </p:nvPr>
        </p:nvSpPr>
        <p:spPr>
          <a:xfrm>
            <a:off x="914400" y="0"/>
            <a:ext cx="54483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Arial" pitchFamily="34" charset="0"/>
              </a:defRPr>
            </a:lvl1pPr>
          </a:lstStyle>
          <a:p>
            <a:pPr>
              <a:defRPr/>
            </a:pPr>
            <a:fld id="{57EBAA4A-7D28-4DB6-A850-1D4A305C6688}"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Title 1"/>
          <p:cNvSpPr>
            <a:spLocks noGrp="1"/>
          </p:cNvSpPr>
          <p:nvPr>
            <p:ph type="title"/>
          </p:nvPr>
        </p:nvSpPr>
        <p:spPr>
          <a:xfrm>
            <a:off x="919163" y="0"/>
            <a:ext cx="5634037" cy="1100138"/>
          </a:xfrm>
        </p:spPr>
        <p:txBody>
          <a:bodyPr/>
          <a:lstStyle/>
          <a:p>
            <a:r>
              <a:rPr lang="ru-RU" smtClean="0"/>
              <a:t>Образец заголовка</a:t>
            </a:r>
            <a:endParaRPr lang="de-DE"/>
          </a:p>
        </p:txBody>
      </p:sp>
      <p:sp>
        <p:nvSpPr>
          <p:cNvPr id="3" name="Table Placeholder 2"/>
          <p:cNvSpPr>
            <a:spLocks noGrp="1"/>
          </p:cNvSpPr>
          <p:nvPr>
            <p:ph type="tbl" idx="1"/>
          </p:nvPr>
        </p:nvSpPr>
        <p:spPr>
          <a:xfrm>
            <a:off x="914400" y="1343025"/>
            <a:ext cx="7467600" cy="4752975"/>
          </a:xfrm>
        </p:spPr>
        <p:txBody>
          <a:bodyPr/>
          <a:lstStyle/>
          <a:p>
            <a:pPr lvl="0"/>
            <a:r>
              <a:rPr lang="ru-RU" noProof="0" smtClean="0"/>
              <a:t>Вставка таблицы</a:t>
            </a:r>
            <a:endParaRPr lang="de-DE" noProof="0" smtClean="0"/>
          </a:p>
        </p:txBody>
      </p:sp>
      <p:sp>
        <p:nvSpPr>
          <p:cNvPr id="4"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5"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atin typeface="Arial" pitchFamily="34" charset="0"/>
              </a:defRPr>
            </a:lvl1pPr>
          </a:lstStyle>
          <a:p>
            <a:pPr>
              <a:defRPr/>
            </a:pPr>
            <a:fld id="{1365A315-9500-459E-86E9-DE43724172C4}"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919163" y="0"/>
            <a:ext cx="5634037" cy="1100138"/>
          </a:xfrm>
        </p:spPr>
        <p:txBody>
          <a:bodyPr/>
          <a:lstStyle/>
          <a:p>
            <a:r>
              <a:rPr lang="ru-RU" smtClean="0"/>
              <a:t>Образец заголовка</a:t>
            </a:r>
            <a:endParaRPr lang="de-DE"/>
          </a:p>
        </p:txBody>
      </p:sp>
      <p:sp>
        <p:nvSpPr>
          <p:cNvPr id="3" name="Content Placeholder 2"/>
          <p:cNvSpPr>
            <a:spLocks noGrp="1"/>
          </p:cNvSpPr>
          <p:nvPr>
            <p:ph sz="half" idx="1"/>
          </p:nvPr>
        </p:nvSpPr>
        <p:spPr>
          <a:xfrm>
            <a:off x="914400" y="1343025"/>
            <a:ext cx="3657600" cy="4752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Text Placeholder 3"/>
          <p:cNvSpPr>
            <a:spLocks noGrp="1"/>
          </p:cNvSpPr>
          <p:nvPr>
            <p:ph type="body" sz="half" idx="2"/>
          </p:nvPr>
        </p:nvSpPr>
        <p:spPr>
          <a:xfrm>
            <a:off x="4724400" y="1343025"/>
            <a:ext cx="3657600" cy="4752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Arial" pitchFamily="34" charset="0"/>
              </a:defRPr>
            </a:lvl1pPr>
          </a:lstStyle>
          <a:p>
            <a:pPr>
              <a:defRPr/>
            </a:pPr>
            <a:fld id="{5A805FE5-9740-476F-B515-F1FD2CDC84E1}"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Title 1"/>
          <p:cNvSpPr>
            <a:spLocks noGrp="1"/>
          </p:cNvSpPr>
          <p:nvPr>
            <p:ph type="title"/>
          </p:nvPr>
        </p:nvSpPr>
        <p:spPr>
          <a:xfrm>
            <a:off x="919163" y="0"/>
            <a:ext cx="5634037" cy="1100138"/>
          </a:xfrm>
        </p:spPr>
        <p:txBody>
          <a:bodyPr/>
          <a:lstStyle/>
          <a:p>
            <a:r>
              <a:rPr lang="ru-RU" smtClean="0"/>
              <a:t>Образец заголовка</a:t>
            </a:r>
            <a:endParaRPr lang="de-DE"/>
          </a:p>
        </p:txBody>
      </p:sp>
      <p:sp>
        <p:nvSpPr>
          <p:cNvPr id="3" name="Text Placeholder 2"/>
          <p:cNvSpPr>
            <a:spLocks noGrp="1"/>
          </p:cNvSpPr>
          <p:nvPr>
            <p:ph type="body" sz="half" idx="1"/>
          </p:nvPr>
        </p:nvSpPr>
        <p:spPr>
          <a:xfrm>
            <a:off x="914400" y="1343025"/>
            <a:ext cx="7467600" cy="2300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Content Placeholder 3"/>
          <p:cNvSpPr>
            <a:spLocks noGrp="1"/>
          </p:cNvSpPr>
          <p:nvPr>
            <p:ph sz="half" idx="2"/>
          </p:nvPr>
        </p:nvSpPr>
        <p:spPr>
          <a:xfrm>
            <a:off x="914400" y="3795713"/>
            <a:ext cx="7467600" cy="2300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Rectangle 5"/>
          <p:cNvSpPr>
            <a:spLocks noGrp="1" noChangeArrowheads="1"/>
          </p:cNvSpPr>
          <p:nvPr>
            <p:ph type="dt" sz="half" idx="10"/>
          </p:nvPr>
        </p:nvSpPr>
        <p:spPr/>
        <p:txBody>
          <a:bodyPr/>
          <a:lstStyle>
            <a:lvl1pPr>
              <a:defRPr>
                <a:latin typeface="Arial" pitchFamily="34" charset="0"/>
              </a:defRPr>
            </a:lvl1pPr>
          </a:lstStyle>
          <a:p>
            <a:pPr>
              <a:defRPr/>
            </a:pPr>
            <a:endParaRPr lang="en-US"/>
          </a:p>
        </p:txBody>
      </p:sp>
      <p:sp>
        <p:nvSpPr>
          <p:cNvPr id="6" name="Rectangle 6"/>
          <p:cNvSpPr>
            <a:spLocks noGrp="1" noChangeArrowheads="1"/>
          </p:cNvSpPr>
          <p:nvPr>
            <p:ph type="ftr" sz="quarter" idx="11"/>
          </p:nvPr>
        </p:nvSpPr>
        <p:spPr/>
        <p:txBody>
          <a:bodyPr/>
          <a:lstStyle>
            <a:lvl1pPr>
              <a:defRPr>
                <a:latin typeface="Arial" pitchFamily="34" charset="0"/>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atin typeface="Arial" pitchFamily="34" charset="0"/>
              </a:defRPr>
            </a:lvl1pPr>
          </a:lstStyle>
          <a:p>
            <a:pPr>
              <a:defRPr/>
            </a:pPr>
            <a:fld id="{D9C4DF3E-E745-4A31-90A4-1A628C32BFEC}" type="slidenum">
              <a:rPr lang="en-US"/>
              <a:pPr>
                <a:defRPr/>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50CF057-836F-4D5D-8156-CAA2A7AFC3E4}"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F86063D-3990-4D2E-99A4-457921BA9B1C}" type="slidenum">
              <a:rPr lang="ru-RU"/>
              <a:pPr>
                <a:defRPr/>
              </a:pPr>
              <a:t>‹#›</a:t>
            </a:fld>
            <a:endParaRPr lang="ru-RU"/>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ADC492D-EA47-4805-89D4-66CD942631E2}" type="slidenum">
              <a:rPr lang="ru-RU"/>
              <a:pPr>
                <a:defRPr/>
              </a:pPr>
              <a:t>‹#›</a:t>
            </a:fld>
            <a:endParaRPr lang="ru-RU"/>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4659C38-F409-4CF2-88D7-EC4E1BB08532}" type="slidenum">
              <a:rPr lang="ru-RU"/>
              <a:pPr>
                <a:defRPr/>
              </a:pPr>
              <a:t>‹#›</a:t>
            </a:fld>
            <a:endParaRPr lang="ru-RU"/>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D1F7059-E15D-4CF6-8A0C-C70555AFB982}" type="slidenum">
              <a:rPr lang="ru-RU"/>
              <a:pPr>
                <a:defRPr/>
              </a:pPr>
              <a:t>‹#›</a:t>
            </a:fld>
            <a:endParaRPr lang="ru-RU"/>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A42072B-B488-402A-A9DA-CFF09E30344E}" type="slidenum">
              <a:rPr lang="ru-RU"/>
              <a:pPr>
                <a:defRPr/>
              </a:pPr>
              <a:t>‹#›</a:t>
            </a:fld>
            <a:endParaRPr lang="ru-RU"/>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862F6AA-90A8-48C4-9374-EF000A5CA4B7}" type="slidenum">
              <a:rPr lang="ru-RU"/>
              <a:pPr>
                <a:defRPr/>
              </a:pPr>
              <a:t>‹#›</a:t>
            </a:fld>
            <a:endParaRPr lang="ru-RU"/>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BEDE00B-FEAF-4CFE-A3C9-88DC2AE30C48}" type="slidenum">
              <a:rPr lang="ru-RU"/>
              <a:pPr>
                <a:defRPr/>
              </a:pPr>
              <a:t>‹#›</a:t>
            </a:fld>
            <a:endParaRPr lang="ru-RU"/>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854840F-6CC7-429F-B21D-FA5729BDF6A9}" type="slidenum">
              <a:rPr lang="ru-RU"/>
              <a:pPr>
                <a:defRPr/>
              </a:pPr>
              <a:t>‹#›</a:t>
            </a:fld>
            <a:endParaRPr lang="ru-RU"/>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35F992D-C1BC-4633-8F7B-363C6919A24E}" type="slidenum">
              <a:rPr lang="ru-RU"/>
              <a:pPr>
                <a:defRPr/>
              </a:pPr>
              <a:t>‹#›</a:t>
            </a:fld>
            <a:endParaRPr lang="ru-RU"/>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81B860D-7896-4816-B0A3-7CF27278DB53}" type="slidenum">
              <a:rPr lang="ru-RU"/>
              <a:pPr>
                <a:defRPr/>
              </a:pPr>
              <a:t>‹#›</a:t>
            </a:fld>
            <a:endParaRPr lang="ru-RU"/>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D403128-4924-40A0-AE67-4DD6B110DEF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1219200"/>
            <a:ext cx="80772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941236C-181B-4D23-9B96-AC6FA1739ED5}" type="slidenum">
              <a:rPr lang="ru-RU"/>
              <a:pPr>
                <a:defRPr/>
              </a:pPr>
              <a:t>‹#›</a:t>
            </a:fld>
            <a:endParaRPr lang="ru-RU"/>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9A4A4F1-D19A-42D5-B25C-FBFE0AFAC6D6}" type="slidenum">
              <a:rPr lang="ru-RU"/>
              <a:pPr>
                <a:defRPr/>
              </a:pPr>
              <a:t>‹#›</a:t>
            </a:fld>
            <a:endParaRPr lang="ru-RU"/>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C50DFEF-F8EC-4CEA-9718-C02690B97E5D}" type="slidenum">
              <a:rPr lang="ru-RU"/>
              <a:pPr>
                <a:defRPr/>
              </a:pPr>
              <a:t>‹#›</a:t>
            </a:fld>
            <a:endParaRPr lang="ru-RU"/>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DD68786-DB71-4BFD-8243-C0E8058972C2}" type="slidenum">
              <a:rPr lang="ru-RU"/>
              <a:pPr>
                <a:defRPr/>
              </a:pPr>
              <a:t>‹#›</a:t>
            </a:fld>
            <a:endParaRPr lang="ru-RU"/>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8226425" cy="1433512"/>
          </a:xfrm>
        </p:spPr>
        <p:txBody>
          <a:bodyPr/>
          <a:lstStyle/>
          <a:p>
            <a:r>
              <a:rPr lang="ru-RU" smtClean="0"/>
              <a:t>Образец заголовка</a:t>
            </a:r>
            <a:endParaRPr lang="ru-RU"/>
          </a:p>
        </p:txBody>
      </p:sp>
      <p:sp>
        <p:nvSpPr>
          <p:cNvPr id="3" name="Rectangle 3"/>
          <p:cNvSpPr>
            <a:spLocks noGrp="1" noChangeArrowheads="1"/>
          </p:cNvSpPr>
          <p:nvPr>
            <p:ph type="dt" idx="10"/>
          </p:nvPr>
        </p:nvSpPr>
        <p:spPr/>
        <p:txBody>
          <a:bodyPr/>
          <a:lstStyle>
            <a:lvl1pPr>
              <a:defRPr/>
            </a:lvl1pPr>
          </a:lstStyle>
          <a:p>
            <a:pPr>
              <a:defRPr/>
            </a:pPr>
            <a:endParaRPr lang="en-GB"/>
          </a:p>
        </p:txBody>
      </p:sp>
      <p:sp>
        <p:nvSpPr>
          <p:cNvPr id="4" name="Rectangle 4"/>
          <p:cNvSpPr>
            <a:spLocks noGrp="1" noChangeArrowheads="1"/>
          </p:cNvSpPr>
          <p:nvPr>
            <p:ph type="ftr" idx="11"/>
          </p:nvPr>
        </p:nvSpPr>
        <p:spPr/>
        <p:txBody>
          <a:bodyPr/>
          <a:lstStyle>
            <a:lvl1pPr>
              <a:defRPr/>
            </a:lvl1pPr>
          </a:lstStyle>
          <a:p>
            <a:pPr>
              <a:defRPr/>
            </a:pPr>
            <a:endParaRPr lang="en-GB"/>
          </a:p>
        </p:txBody>
      </p:sp>
      <p:sp>
        <p:nvSpPr>
          <p:cNvPr id="5" name="Rectangle 5"/>
          <p:cNvSpPr>
            <a:spLocks noGrp="1" noChangeArrowheads="1"/>
          </p:cNvSpPr>
          <p:nvPr>
            <p:ph type="sldNum" idx="12"/>
          </p:nvPr>
        </p:nvSpPr>
        <p:spPr/>
        <p:txBody>
          <a:bodyPr/>
          <a:lstStyle>
            <a:lvl1pPr>
              <a:defRPr/>
            </a:lvl1pPr>
          </a:lstStyle>
          <a:p>
            <a:pPr>
              <a:defRPr/>
            </a:pPr>
            <a:fld id="{1132BAEC-C339-42CE-993E-948BEB3A6E65}" type="slidenum">
              <a:rPr lang="en-GB"/>
              <a:pPr>
                <a:defRPr/>
              </a:pPr>
              <a:t>‹#›</a:t>
            </a:fld>
            <a:endParaRPr lang="en-GB"/>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grpSp>
        <p:nvGrpSpPr>
          <p:cNvPr id="2" name="Group 16"/>
          <p:cNvGrpSpPr>
            <a:grpSpLocks/>
          </p:cNvGrpSpPr>
          <p:nvPr userDrawn="1"/>
        </p:nvGrpSpPr>
        <p:grpSpPr bwMode="auto">
          <a:xfrm rot="-746706">
            <a:off x="8393113" y="6313488"/>
            <a:ext cx="787400" cy="468312"/>
            <a:chOff x="3470" y="414"/>
            <a:chExt cx="609" cy="363"/>
          </a:xfrm>
        </p:grpSpPr>
        <p:sp>
          <p:nvSpPr>
            <p:cNvPr id="3" name="Oval 17"/>
            <p:cNvSpPr>
              <a:spLocks noChangeArrowheads="1"/>
            </p:cNvSpPr>
            <p:nvPr/>
          </p:nvSpPr>
          <p:spPr bwMode="auto">
            <a:xfrm rot="-1449403">
              <a:off x="3470" y="414"/>
              <a:ext cx="609" cy="363"/>
            </a:xfrm>
            <a:prstGeom prst="ellipse">
              <a:avLst/>
            </a:prstGeom>
            <a:gradFill rotWithShape="1">
              <a:gsLst>
                <a:gs pos="0">
                  <a:srgbClr val="0000FE"/>
                </a:gs>
                <a:gs pos="100000">
                  <a:srgbClr val="0000A4"/>
                </a:gs>
              </a:gsLst>
              <a:lin ang="0" scaled="1"/>
            </a:gra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sp>
          <p:nvSpPr>
            <p:cNvPr id="4" name="Oval 18"/>
            <p:cNvSpPr>
              <a:spLocks noChangeArrowheads="1"/>
            </p:cNvSpPr>
            <p:nvPr/>
          </p:nvSpPr>
          <p:spPr bwMode="auto">
            <a:xfrm rot="-1449403">
              <a:off x="3682" y="438"/>
              <a:ext cx="329" cy="197"/>
            </a:xfrm>
            <a:prstGeom prst="ellipse">
              <a:avLst/>
            </a:prstGeom>
            <a:solidFill>
              <a:srgbClr val="FFFFFF"/>
            </a:soli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grpSp>
      <p:sp>
        <p:nvSpPr>
          <p:cNvPr id="5" name="Rectangle 8"/>
          <p:cNvSpPr>
            <a:spLocks noGrp="1" noChangeArrowheads="1"/>
          </p:cNvSpPr>
          <p:nvPr>
            <p:ph type="sldNum" sz="quarter" idx="10"/>
          </p:nvPr>
        </p:nvSpPr>
        <p:spPr>
          <a:xfrm>
            <a:off x="6553200" y="6477000"/>
            <a:ext cx="1828800" cy="244475"/>
          </a:xfrm>
        </p:spPr>
        <p:txBody>
          <a:bodyPr/>
          <a:lstStyle>
            <a:lvl1pPr eaLnBrk="1" hangingPunct="1">
              <a:defRPr sz="1800">
                <a:latin typeface="Arial" pitchFamily="34" charset="0"/>
              </a:defRPr>
            </a:lvl1pPr>
          </a:lstStyle>
          <a:p>
            <a:pPr>
              <a:defRPr/>
            </a:pPr>
            <a:fld id="{8D6C3A7C-302E-41A6-9FAE-D584FB4D1911}" type="slidenum">
              <a:rPr lang="de-DE" altLang="ru-RU"/>
              <a:pPr>
                <a:defRPr/>
              </a:pPr>
              <a:t>‹#›</a:t>
            </a:fld>
            <a:endParaRPr lang="de-DE" altLang="ru-RU"/>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grpSp>
        <p:nvGrpSpPr>
          <p:cNvPr id="2" name="Group 16"/>
          <p:cNvGrpSpPr>
            <a:grpSpLocks/>
          </p:cNvGrpSpPr>
          <p:nvPr userDrawn="1"/>
        </p:nvGrpSpPr>
        <p:grpSpPr bwMode="auto">
          <a:xfrm rot="-746706">
            <a:off x="8393113" y="6313488"/>
            <a:ext cx="787400" cy="468312"/>
            <a:chOff x="3470" y="414"/>
            <a:chExt cx="609" cy="363"/>
          </a:xfrm>
        </p:grpSpPr>
        <p:sp>
          <p:nvSpPr>
            <p:cNvPr id="3" name="Oval 17"/>
            <p:cNvSpPr>
              <a:spLocks noChangeArrowheads="1"/>
            </p:cNvSpPr>
            <p:nvPr/>
          </p:nvSpPr>
          <p:spPr bwMode="auto">
            <a:xfrm rot="-1449403">
              <a:off x="3470" y="414"/>
              <a:ext cx="609" cy="363"/>
            </a:xfrm>
            <a:prstGeom prst="ellipse">
              <a:avLst/>
            </a:prstGeom>
            <a:gradFill rotWithShape="1">
              <a:gsLst>
                <a:gs pos="0">
                  <a:srgbClr val="0000FE"/>
                </a:gs>
                <a:gs pos="100000">
                  <a:srgbClr val="0000A4"/>
                </a:gs>
              </a:gsLst>
              <a:lin ang="0" scaled="1"/>
            </a:gradFill>
            <a:ln>
              <a:noFill/>
            </a:ln>
            <a:extLst>
              <a:ext uri="{91240B29-F687-4F45-9708-019B960494DF}"/>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endParaRPr lang="en-US" altLang="ru-RU" sz="1800" smtClean="0">
                <a:solidFill>
                  <a:srgbClr val="000000"/>
                </a:solidFill>
              </a:endParaRPr>
            </a:p>
          </p:txBody>
        </p:sp>
        <p:sp>
          <p:nvSpPr>
            <p:cNvPr id="4" name="Oval 18"/>
            <p:cNvSpPr>
              <a:spLocks noChangeArrowheads="1"/>
            </p:cNvSpPr>
            <p:nvPr/>
          </p:nvSpPr>
          <p:spPr bwMode="auto">
            <a:xfrm rot="-1449403">
              <a:off x="3682" y="438"/>
              <a:ext cx="329" cy="197"/>
            </a:xfrm>
            <a:prstGeom prst="ellipse">
              <a:avLst/>
            </a:prstGeom>
            <a:solidFill>
              <a:srgbClr val="FFFFFF"/>
            </a:solidFill>
            <a:ln>
              <a:noFill/>
            </a:ln>
            <a:extLst>
              <a:ext uri="{91240B29-F687-4F45-9708-019B960494DF}"/>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endParaRPr lang="en-US" altLang="ru-RU" sz="1800" smtClean="0">
                <a:solidFill>
                  <a:srgbClr val="000000"/>
                </a:solidFill>
              </a:endParaRPr>
            </a:p>
          </p:txBody>
        </p:sp>
      </p:grpSp>
      <p:sp>
        <p:nvSpPr>
          <p:cNvPr id="5" name="Rectangle 8"/>
          <p:cNvSpPr>
            <a:spLocks noGrp="1" noChangeArrowheads="1"/>
          </p:cNvSpPr>
          <p:nvPr>
            <p:ph type="sldNum" sz="quarter" idx="10"/>
          </p:nvPr>
        </p:nvSpPr>
        <p:spPr>
          <a:xfrm>
            <a:off x="6553200" y="6477000"/>
            <a:ext cx="1828800" cy="244475"/>
          </a:xfrm>
        </p:spPr>
        <p:txBody>
          <a:bodyPr/>
          <a:lstStyle>
            <a:lvl1pPr eaLnBrk="1" hangingPunct="1">
              <a:defRPr sz="1800">
                <a:latin typeface="Arial" pitchFamily="34" charset="0"/>
              </a:defRPr>
            </a:lvl1pPr>
          </a:lstStyle>
          <a:p>
            <a:pPr>
              <a:defRPr/>
            </a:pPr>
            <a:fld id="{70B22976-7A46-4018-B8E6-97C0B56CF32E}" type="slidenum">
              <a:rPr lang="de-DE"/>
              <a:pPr>
                <a:defRPr/>
              </a:pPr>
              <a:t>‹#›</a:t>
            </a:fld>
            <a:endParaRPr lang="de-DE"/>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934FBE0-E151-419B-BC6D-68FAE33E0E36}" type="slidenum">
              <a:rPr lang="ru-RU"/>
              <a:pPr>
                <a:defRPr/>
              </a:pPr>
              <a:t>‹#›</a:t>
            </a:fld>
            <a:endParaRPr lang="ru-RU"/>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69B7EC2-10EC-453F-A18B-D90BA4F8DFF7}" type="slidenum">
              <a:rPr lang="ru-RU"/>
              <a:pPr>
                <a:defRPr/>
              </a:pPr>
              <a:t>‹#›</a:t>
            </a:fld>
            <a:endParaRPr lang="ru-RU"/>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1E04461-A3A1-4323-BF25-BA1F9C13EFBF}" type="slidenum">
              <a:rPr lang="ru-RU"/>
              <a:pPr>
                <a:defRPr/>
              </a:pPr>
              <a:t>‹#›</a:t>
            </a:fld>
            <a:endParaRPr lang="ru-RU"/>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CEEEE1D-9AF8-4329-AAE0-9556E2151112}"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1E9EA8D0-7F50-4A2C-94FC-568A0861EF78}" type="slidenum">
              <a:rPr lang="ru-RU"/>
              <a:pPr>
                <a:defRPr/>
              </a:pPr>
              <a:t>‹#›</a:t>
            </a:fld>
            <a:endParaRPr lang="ru-RU"/>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30CC4C0-559A-461C-BBA1-7F39E666FBE0}" type="slidenum">
              <a:rPr lang="ru-RU"/>
              <a:pPr>
                <a:defRPr/>
              </a:pPr>
              <a:t>‹#›</a:t>
            </a:fld>
            <a:endParaRPr lang="ru-RU"/>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D38673C-B5BF-4FBA-85D3-59AA51C30EF3}" type="slidenum">
              <a:rPr lang="ru-RU"/>
              <a:pPr>
                <a:defRPr/>
              </a:pPr>
              <a:t>‹#›</a:t>
            </a:fld>
            <a:endParaRPr lang="ru-RU"/>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C90A591-9739-4C56-A959-904E63DB9089}" type="slidenum">
              <a:rPr lang="ru-RU"/>
              <a:pPr>
                <a:defRPr/>
              </a:pPr>
              <a:t>‹#›</a:t>
            </a:fld>
            <a:endParaRPr lang="ru-RU"/>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AACA78C-1526-459A-9B1B-DFD09585670B}" type="slidenum">
              <a:rPr lang="ru-RU"/>
              <a:pPr>
                <a:defRPr/>
              </a:pPr>
              <a:t>‹#›</a:t>
            </a:fld>
            <a:endParaRPr lang="ru-RU"/>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050B042-4F6D-4515-B8D8-E6EB346D7182}" type="slidenum">
              <a:rPr lang="ru-RU"/>
              <a:pPr>
                <a:defRPr/>
              </a:pPr>
              <a:t>‹#›</a:t>
            </a:fld>
            <a:endParaRPr lang="ru-RU"/>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8AF3D21-1386-4A96-8601-0B6A29DDA9A7}" type="slidenum">
              <a:rPr lang="ru-RU"/>
              <a:pPr>
                <a:defRPr/>
              </a:pPr>
              <a:t>‹#›</a:t>
            </a:fld>
            <a:endParaRPr lang="ru-RU"/>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7B6F7B-935E-47FC-A9BC-934C34F7C923}" type="slidenum">
              <a:rPr lang="ru-RU"/>
              <a:pPr>
                <a:defRPr/>
              </a:pPr>
              <a:t>‹#›</a:t>
            </a:fld>
            <a:endParaRPr lang="ru-RU"/>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869A20E-6998-4773-962A-54CD54418B26}" type="slidenum">
              <a:rPr lang="ru-RU"/>
              <a:pPr>
                <a:defRPr/>
              </a:pPr>
              <a:t>‹#›</a:t>
            </a:fld>
            <a:endParaRPr lang="ru-RU"/>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5F035FD-A5B0-40BF-A539-00BB4058D64D}" type="slidenum">
              <a:rPr lang="ru-RU"/>
              <a:pPr>
                <a:defRPr/>
              </a:pPr>
              <a:t>‹#›</a:t>
            </a:fld>
            <a:endParaRPr lang="ru-RU"/>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86600EB-A947-42CC-B9CB-A7D50B8EB97F}"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982D439-26CE-49B4-8A40-62DF5FB4FA28}" type="slidenum">
              <a:rPr lang="ru-RU"/>
              <a:pPr>
                <a:defRPr/>
              </a:pPr>
              <a:t>‹#›</a:t>
            </a:fld>
            <a:endParaRPr lang="ru-RU"/>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r>
              <a:rPr lang="ru-RU" noProof="0" smtClean="0"/>
              <a:t>Вставка диаграммы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39CC5EA-DD8B-4E7E-BA94-FE99281465A5}" type="slidenum">
              <a:rPr lang="ru-RU"/>
              <a:pPr>
                <a:defRPr/>
              </a:pPr>
              <a:t>‹#›</a:t>
            </a:fld>
            <a:endParaRPr lang="ru-RU"/>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5B3D3E0-A9FA-4112-B740-187728685E36}" type="slidenum">
              <a:rPr lang="ru-RU"/>
              <a:pPr>
                <a:defRPr/>
              </a:pPr>
              <a:t>‹#›</a:t>
            </a:fld>
            <a:endParaRPr lang="ru-RU"/>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A756437-6B40-4AE8-B94E-52A138A2E815}" type="slidenum">
              <a:rPr lang="ru-RU"/>
              <a:pPr>
                <a:defRPr/>
              </a:pPr>
              <a:t>‹#›</a:t>
            </a:fld>
            <a:endParaRPr lang="ru-RU"/>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D834033-C1B2-4851-B1E9-77D3004BFD27}" type="slidenum">
              <a:rPr lang="ru-RU"/>
              <a:pPr>
                <a:defRPr/>
              </a:pPr>
              <a:t>‹#›</a:t>
            </a:fld>
            <a:endParaRPr lang="ru-RU"/>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31EDF7C-4B0B-4307-9611-4F2F502FD4C7}" type="slidenum">
              <a:rPr lang="ru-RU"/>
              <a:pPr>
                <a:defRPr/>
              </a:pPr>
              <a:t>‹#›</a:t>
            </a:fld>
            <a:endParaRPr lang="ru-RU"/>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62D6BBC-7FEC-44F3-B817-26344ED9F0BA}" type="slidenum">
              <a:rPr lang="ru-RU"/>
              <a:pPr>
                <a:defRPr/>
              </a:pPr>
              <a:t>‹#›</a:t>
            </a:fld>
            <a:endParaRPr lang="ru-RU"/>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30E4515-2155-43CA-BABB-94EFE6761E83}" type="slidenum">
              <a:rPr lang="ru-RU"/>
              <a:pPr>
                <a:defRPr/>
              </a:pPr>
              <a:t>‹#›</a:t>
            </a:fld>
            <a:endParaRPr lang="ru-RU"/>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BF522FD8-CEA9-40FC-8F55-7C6BDA809387}" type="slidenum">
              <a:rPr lang="ru-RU"/>
              <a:pPr>
                <a:defRPr/>
              </a:pPr>
              <a:t>‹#›</a:t>
            </a:fld>
            <a:endParaRPr lang="ru-RU"/>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E868925-060B-4CC2-9275-CE5CB258A574}" type="slidenum">
              <a:rPr lang="ru-RU"/>
              <a:pPr>
                <a:defRPr/>
              </a:pPr>
              <a:t>‹#›</a:t>
            </a:fld>
            <a:endParaRPr lang="ru-RU"/>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F1F4532-43DD-40D7-83AD-3A2496B8FD9D}"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328E50F-821C-493A-A21B-42442AD78C4A}" type="slidenum">
              <a:rPr lang="ru-RU"/>
              <a:pPr>
                <a:defRPr/>
              </a:pPr>
              <a:t>‹#›</a:t>
            </a:fld>
            <a:endParaRPr lang="ru-RU"/>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A0F591F-E40B-4034-8F90-FF81C14E49D9}" type="slidenum">
              <a:rPr lang="ru-RU"/>
              <a:pPr>
                <a:defRPr/>
              </a:pPr>
              <a:t>‹#›</a:t>
            </a:fld>
            <a:endParaRPr lang="ru-RU"/>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6523C94-3B6F-4AB6-BC88-9864E5E68B3E}" type="slidenum">
              <a:rPr lang="ru-RU"/>
              <a:pPr>
                <a:defRPr/>
              </a:pPr>
              <a:t>‹#›</a:t>
            </a:fld>
            <a:endParaRPr lang="ru-RU"/>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B888C7B-D424-4677-BED9-CABFA8437D72}" type="slidenum">
              <a:rPr lang="ru-RU"/>
              <a:pPr>
                <a:defRPr/>
              </a:pPr>
              <a:t>‹#›</a:t>
            </a:fld>
            <a:endParaRPr lang="ru-RU"/>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BFED638-CCE0-4761-9AB6-F8CA870D6A09}" type="slidenum">
              <a:rPr lang="ru-RU"/>
              <a:pPr>
                <a:defRPr/>
              </a:pPr>
              <a:t>‹#›</a:t>
            </a:fld>
            <a:endParaRPr lang="ru-RU"/>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66DDD15-7809-4293-962A-A07DF5EC611B}" type="slidenum">
              <a:rPr lang="ru-RU"/>
              <a:pPr>
                <a:defRPr/>
              </a:pPr>
              <a:t>‹#›</a:t>
            </a:fld>
            <a:endParaRPr lang="ru-RU"/>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8226425" cy="1433512"/>
          </a:xfrm>
        </p:spPr>
        <p:txBody>
          <a:bodyPr/>
          <a:lstStyle/>
          <a:p>
            <a:r>
              <a:rPr lang="ru-RU" smtClean="0"/>
              <a:t>Образец заголовка</a:t>
            </a:r>
            <a:endParaRPr lang="ru-RU"/>
          </a:p>
        </p:txBody>
      </p:sp>
      <p:sp>
        <p:nvSpPr>
          <p:cNvPr id="3" name="Rectangle 3"/>
          <p:cNvSpPr>
            <a:spLocks noGrp="1" noChangeArrowheads="1"/>
          </p:cNvSpPr>
          <p:nvPr>
            <p:ph type="dt" idx="10"/>
          </p:nvPr>
        </p:nvSpPr>
        <p:spPr/>
        <p:txBody>
          <a:bodyPr/>
          <a:lstStyle>
            <a:lvl1pPr>
              <a:defRPr/>
            </a:lvl1pPr>
          </a:lstStyle>
          <a:p>
            <a:pPr>
              <a:defRPr/>
            </a:pPr>
            <a:endParaRPr lang="en-GB"/>
          </a:p>
        </p:txBody>
      </p:sp>
      <p:sp>
        <p:nvSpPr>
          <p:cNvPr id="4" name="Rectangle 4"/>
          <p:cNvSpPr>
            <a:spLocks noGrp="1" noChangeArrowheads="1"/>
          </p:cNvSpPr>
          <p:nvPr>
            <p:ph type="ftr" idx="11"/>
          </p:nvPr>
        </p:nvSpPr>
        <p:spPr/>
        <p:txBody>
          <a:bodyPr/>
          <a:lstStyle>
            <a:lvl1pPr>
              <a:defRPr/>
            </a:lvl1pPr>
          </a:lstStyle>
          <a:p>
            <a:pPr>
              <a:defRPr/>
            </a:pPr>
            <a:endParaRPr lang="en-GB"/>
          </a:p>
        </p:txBody>
      </p:sp>
      <p:sp>
        <p:nvSpPr>
          <p:cNvPr id="5" name="Rectangle 5"/>
          <p:cNvSpPr>
            <a:spLocks noGrp="1" noChangeArrowheads="1"/>
          </p:cNvSpPr>
          <p:nvPr>
            <p:ph type="sldNum" idx="12"/>
          </p:nvPr>
        </p:nvSpPr>
        <p:spPr/>
        <p:txBody>
          <a:bodyPr/>
          <a:lstStyle>
            <a:lvl1pPr>
              <a:defRPr/>
            </a:lvl1pPr>
          </a:lstStyle>
          <a:p>
            <a:pPr>
              <a:defRPr/>
            </a:pPr>
            <a:fld id="{90688BF4-349A-4C0B-8A74-96C6E2E45C67}" type="slidenum">
              <a:rPr lang="en-GB"/>
              <a:pPr>
                <a:defRPr/>
              </a:pPr>
              <a:t>‹#›</a:t>
            </a:fld>
            <a:endParaRPr lang="en-GB"/>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grpSp>
        <p:nvGrpSpPr>
          <p:cNvPr id="2" name="Group 16"/>
          <p:cNvGrpSpPr>
            <a:grpSpLocks/>
          </p:cNvGrpSpPr>
          <p:nvPr userDrawn="1"/>
        </p:nvGrpSpPr>
        <p:grpSpPr bwMode="auto">
          <a:xfrm rot="-746706">
            <a:off x="8393113" y="6313488"/>
            <a:ext cx="787400" cy="468312"/>
            <a:chOff x="3470" y="414"/>
            <a:chExt cx="609" cy="363"/>
          </a:xfrm>
        </p:grpSpPr>
        <p:sp>
          <p:nvSpPr>
            <p:cNvPr id="3" name="Oval 17"/>
            <p:cNvSpPr>
              <a:spLocks noChangeArrowheads="1"/>
            </p:cNvSpPr>
            <p:nvPr/>
          </p:nvSpPr>
          <p:spPr bwMode="auto">
            <a:xfrm rot="-1449403">
              <a:off x="3470" y="414"/>
              <a:ext cx="609" cy="363"/>
            </a:xfrm>
            <a:prstGeom prst="ellipse">
              <a:avLst/>
            </a:prstGeom>
            <a:gradFill rotWithShape="1">
              <a:gsLst>
                <a:gs pos="0">
                  <a:srgbClr val="0000FE"/>
                </a:gs>
                <a:gs pos="100000">
                  <a:srgbClr val="0000A4"/>
                </a:gs>
              </a:gsLst>
              <a:lin ang="0" scaled="1"/>
            </a:gra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sp>
          <p:nvSpPr>
            <p:cNvPr id="4" name="Oval 18"/>
            <p:cNvSpPr>
              <a:spLocks noChangeArrowheads="1"/>
            </p:cNvSpPr>
            <p:nvPr/>
          </p:nvSpPr>
          <p:spPr bwMode="auto">
            <a:xfrm rot="-1449403">
              <a:off x="3682" y="438"/>
              <a:ext cx="329" cy="197"/>
            </a:xfrm>
            <a:prstGeom prst="ellipse">
              <a:avLst/>
            </a:prstGeom>
            <a:solidFill>
              <a:srgbClr val="FFFFFF"/>
            </a:soli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grpSp>
      <p:sp>
        <p:nvSpPr>
          <p:cNvPr id="5" name="Rectangle 8"/>
          <p:cNvSpPr>
            <a:spLocks noGrp="1" noChangeArrowheads="1"/>
          </p:cNvSpPr>
          <p:nvPr>
            <p:ph type="sldNum" sz="quarter" idx="10"/>
          </p:nvPr>
        </p:nvSpPr>
        <p:spPr>
          <a:xfrm>
            <a:off x="6553200" y="6477000"/>
            <a:ext cx="1828800" cy="244475"/>
          </a:xfrm>
        </p:spPr>
        <p:txBody>
          <a:bodyPr/>
          <a:lstStyle>
            <a:lvl1pPr eaLnBrk="1" hangingPunct="1">
              <a:defRPr sz="1800">
                <a:latin typeface="Arial" pitchFamily="34" charset="0"/>
              </a:defRPr>
            </a:lvl1pPr>
          </a:lstStyle>
          <a:p>
            <a:pPr>
              <a:defRPr/>
            </a:pPr>
            <a:fld id="{11D972B4-4FB9-4422-87BC-86270A6744F3}" type="slidenum">
              <a:rPr lang="de-DE" altLang="ru-RU"/>
              <a:pPr>
                <a:defRPr/>
              </a:pPr>
              <a:t>‹#›</a:t>
            </a:fld>
            <a:endParaRPr lang="de-DE" altLang="ru-RU"/>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grpSp>
        <p:nvGrpSpPr>
          <p:cNvPr id="2" name="Group 16"/>
          <p:cNvGrpSpPr>
            <a:grpSpLocks/>
          </p:cNvGrpSpPr>
          <p:nvPr userDrawn="1"/>
        </p:nvGrpSpPr>
        <p:grpSpPr bwMode="auto">
          <a:xfrm rot="-746706">
            <a:off x="8393113" y="6313488"/>
            <a:ext cx="787400" cy="468312"/>
            <a:chOff x="3470" y="414"/>
            <a:chExt cx="609" cy="363"/>
          </a:xfrm>
        </p:grpSpPr>
        <p:sp>
          <p:nvSpPr>
            <p:cNvPr id="3" name="Oval 17"/>
            <p:cNvSpPr>
              <a:spLocks noChangeArrowheads="1"/>
            </p:cNvSpPr>
            <p:nvPr/>
          </p:nvSpPr>
          <p:spPr bwMode="auto">
            <a:xfrm rot="-1449403">
              <a:off x="3470" y="414"/>
              <a:ext cx="609" cy="363"/>
            </a:xfrm>
            <a:prstGeom prst="ellipse">
              <a:avLst/>
            </a:prstGeom>
            <a:gradFill rotWithShape="1">
              <a:gsLst>
                <a:gs pos="0">
                  <a:srgbClr val="0000FE"/>
                </a:gs>
                <a:gs pos="100000">
                  <a:srgbClr val="0000A4"/>
                </a:gs>
              </a:gsLst>
              <a:lin ang="0" scaled="1"/>
            </a:gradFill>
            <a:ln>
              <a:noFill/>
            </a:ln>
            <a:extLst>
              <a:ext uri="{91240B29-F687-4F45-9708-019B960494DF}"/>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endParaRPr lang="en-US" altLang="ru-RU" sz="1800" smtClean="0">
                <a:solidFill>
                  <a:srgbClr val="000000"/>
                </a:solidFill>
              </a:endParaRPr>
            </a:p>
          </p:txBody>
        </p:sp>
        <p:sp>
          <p:nvSpPr>
            <p:cNvPr id="4" name="Oval 18"/>
            <p:cNvSpPr>
              <a:spLocks noChangeArrowheads="1"/>
            </p:cNvSpPr>
            <p:nvPr/>
          </p:nvSpPr>
          <p:spPr bwMode="auto">
            <a:xfrm rot="-1449403">
              <a:off x="3682" y="438"/>
              <a:ext cx="329" cy="197"/>
            </a:xfrm>
            <a:prstGeom prst="ellipse">
              <a:avLst/>
            </a:prstGeom>
            <a:solidFill>
              <a:srgbClr val="FFFFFF"/>
            </a:solidFill>
            <a:ln>
              <a:noFill/>
            </a:ln>
            <a:extLst>
              <a:ext uri="{91240B29-F687-4F45-9708-019B960494DF}"/>
            </a:extLst>
          </p:spPr>
          <p:txBody>
            <a:bodyPr wrap="none" anchor="ct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endParaRPr lang="en-US" altLang="ru-RU" sz="1800" smtClean="0">
                <a:solidFill>
                  <a:srgbClr val="000000"/>
                </a:solidFill>
              </a:endParaRPr>
            </a:p>
          </p:txBody>
        </p:sp>
      </p:grpSp>
      <p:sp>
        <p:nvSpPr>
          <p:cNvPr id="5" name="Rectangle 8"/>
          <p:cNvSpPr>
            <a:spLocks noGrp="1" noChangeArrowheads="1"/>
          </p:cNvSpPr>
          <p:nvPr>
            <p:ph type="sldNum" sz="quarter" idx="10"/>
          </p:nvPr>
        </p:nvSpPr>
        <p:spPr>
          <a:xfrm>
            <a:off x="6553200" y="6477000"/>
            <a:ext cx="1828800" cy="244475"/>
          </a:xfrm>
        </p:spPr>
        <p:txBody>
          <a:bodyPr/>
          <a:lstStyle>
            <a:lvl1pPr eaLnBrk="1" hangingPunct="1">
              <a:defRPr sz="1800">
                <a:latin typeface="Arial" pitchFamily="34" charset="0"/>
              </a:defRPr>
            </a:lvl1pPr>
          </a:lstStyle>
          <a:p>
            <a:pPr>
              <a:defRPr/>
            </a:pPr>
            <a:fld id="{41670254-A46E-48A1-A9A7-9DCE4D2AEAD2}" type="slidenum">
              <a:rPr lang="de-DE"/>
              <a:pPr>
                <a:defRPr/>
              </a:pPr>
              <a:t>‹#›</a:t>
            </a:fld>
            <a:endParaRPr lang="de-DE"/>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DCEE6BC-9E4A-407E-A806-DC6EFDC99881}" type="slidenum">
              <a:rPr lang="ru-RU"/>
              <a:pPr>
                <a:defRPr/>
              </a:pPr>
              <a:t>‹#›</a:t>
            </a:fld>
            <a:endParaRPr lang="ru-RU"/>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BA1A8F7-EF0C-4EB5-B258-5B5BF0C90724}"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64C40CF-7D9F-40F7-90B9-1DA050B769C1}" type="slidenum">
              <a:rPr lang="ru-RU"/>
              <a:pPr>
                <a:defRPr/>
              </a:pPr>
              <a:t>‹#›</a:t>
            </a:fld>
            <a:endParaRPr lang="ru-RU"/>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6BB2AE8-C26E-496E-B6B6-439B8558C2E9}" type="slidenum">
              <a:rPr lang="ru-RU"/>
              <a:pPr>
                <a:defRPr/>
              </a:pPr>
              <a:t>‹#›</a:t>
            </a:fld>
            <a:endParaRPr lang="ru-RU"/>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B3E7C32-3DCF-467E-AF5D-7AAAA60AB8DA}" type="slidenum">
              <a:rPr lang="ru-RU"/>
              <a:pPr>
                <a:defRPr/>
              </a:pPr>
              <a:t>‹#›</a:t>
            </a:fld>
            <a:endParaRPr lang="ru-RU"/>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F756EB3-A56B-4D18-A87F-2446F7B89AB8}" type="slidenum">
              <a:rPr lang="ru-RU"/>
              <a:pPr>
                <a:defRPr/>
              </a:pPr>
              <a:t>‹#›</a:t>
            </a:fld>
            <a:endParaRPr lang="ru-RU"/>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DB7861E-0C49-4FFB-8207-61E0D7774B7A}" type="slidenum">
              <a:rPr lang="ru-RU"/>
              <a:pPr>
                <a:defRPr/>
              </a:pPr>
              <a:t>‹#›</a:t>
            </a:fld>
            <a:endParaRPr lang="ru-RU"/>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D9103D3-D135-4F22-AD6F-2D6ED5F9F92F}" type="slidenum">
              <a:rPr lang="ru-RU"/>
              <a:pPr>
                <a:defRPr/>
              </a:pPr>
              <a:t>‹#›</a:t>
            </a:fld>
            <a:endParaRPr lang="ru-RU"/>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7D3B768-7A16-4CF5-9D82-CD26C8084222}" type="slidenum">
              <a:rPr lang="ru-RU"/>
              <a:pPr>
                <a:defRPr/>
              </a:pPr>
              <a:t>‹#›</a:t>
            </a:fld>
            <a:endParaRPr lang="ru-RU"/>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EB24434-7A39-4653-B796-7D012BC8851B}" type="slidenum">
              <a:rPr lang="ru-RU"/>
              <a:pPr>
                <a:defRPr/>
              </a:pPr>
              <a:t>‹#›</a:t>
            </a:fld>
            <a:endParaRPr lang="ru-RU"/>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D1872B6-968F-49CA-9F24-EBF66334331C}" type="slidenum">
              <a:rPr lang="ru-RU"/>
              <a:pPr>
                <a:defRPr/>
              </a:pPr>
              <a:t>‹#›</a:t>
            </a:fld>
            <a:endParaRPr lang="ru-RU"/>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112F613-7794-4072-95BD-C79AE9C3CE8D}" type="slidenum">
              <a:rPr lang="ru-RU"/>
              <a:pPr>
                <a:defRPr/>
              </a:pPr>
              <a:t>‹#›</a:t>
            </a:fld>
            <a:endParaRPr lang="ru-RU"/>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85ED421-40B5-4132-9D77-B8B5C9D867FB}"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15C138B-99A3-4965-9CC8-08C5198B5A11}" type="slidenum">
              <a:rPr lang="ru-RU"/>
              <a:pPr>
                <a:defRPr/>
              </a:pPr>
              <a:t>‹#›</a:t>
            </a:fld>
            <a:endParaRPr lang="ru-RU"/>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D2691F7-9422-4D66-B880-1BE163AED6B9}" type="slidenum">
              <a:rPr lang="ru-RU"/>
              <a:pPr>
                <a:defRPr/>
              </a:pPr>
              <a:t>‹#›</a:t>
            </a:fld>
            <a:endParaRPr lang="ru-RU"/>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92A948B-8D76-433C-ADB6-8B0C499BFE5F}" type="slidenum">
              <a:rPr lang="ru-RU"/>
              <a:pPr>
                <a:defRPr/>
              </a:pPr>
              <a:t>‹#›</a:t>
            </a:fld>
            <a:endParaRPr lang="ru-RU"/>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8588"/>
            <a:ext cx="8226425" cy="1433512"/>
          </a:xfrm>
        </p:spPr>
        <p:txBody>
          <a:bodyPr/>
          <a:lstStyle/>
          <a:p>
            <a:r>
              <a:rPr lang="ru-RU" smtClean="0"/>
              <a:t>Образец заголовка</a:t>
            </a:r>
            <a:endParaRPr lang="ru-RU"/>
          </a:p>
        </p:txBody>
      </p:sp>
      <p:sp>
        <p:nvSpPr>
          <p:cNvPr id="3" name="Rectangle 3"/>
          <p:cNvSpPr>
            <a:spLocks noGrp="1" noChangeArrowheads="1"/>
          </p:cNvSpPr>
          <p:nvPr>
            <p:ph type="dt" idx="10"/>
          </p:nvPr>
        </p:nvSpPr>
        <p:spPr/>
        <p:txBody>
          <a:bodyPr/>
          <a:lstStyle>
            <a:lvl1pPr>
              <a:defRPr/>
            </a:lvl1pPr>
          </a:lstStyle>
          <a:p>
            <a:pPr>
              <a:defRPr/>
            </a:pPr>
            <a:endParaRPr lang="en-GB"/>
          </a:p>
        </p:txBody>
      </p:sp>
      <p:sp>
        <p:nvSpPr>
          <p:cNvPr id="4" name="Rectangle 4"/>
          <p:cNvSpPr>
            <a:spLocks noGrp="1" noChangeArrowheads="1"/>
          </p:cNvSpPr>
          <p:nvPr>
            <p:ph type="ftr" idx="11"/>
          </p:nvPr>
        </p:nvSpPr>
        <p:spPr/>
        <p:txBody>
          <a:bodyPr/>
          <a:lstStyle>
            <a:lvl1pPr>
              <a:defRPr/>
            </a:lvl1pPr>
          </a:lstStyle>
          <a:p>
            <a:pPr>
              <a:defRPr/>
            </a:pPr>
            <a:endParaRPr lang="en-GB"/>
          </a:p>
        </p:txBody>
      </p:sp>
      <p:sp>
        <p:nvSpPr>
          <p:cNvPr id="5" name="Rectangle 5"/>
          <p:cNvSpPr>
            <a:spLocks noGrp="1" noChangeArrowheads="1"/>
          </p:cNvSpPr>
          <p:nvPr>
            <p:ph type="sldNum" idx="12"/>
          </p:nvPr>
        </p:nvSpPr>
        <p:spPr/>
        <p:txBody>
          <a:bodyPr/>
          <a:lstStyle>
            <a:lvl1pPr>
              <a:defRPr/>
            </a:lvl1pPr>
          </a:lstStyle>
          <a:p>
            <a:pPr>
              <a:defRPr/>
            </a:pPr>
            <a:fld id="{667D313D-77F6-4ADC-A7D1-B17B9BB73CFD}" type="slidenum">
              <a:rPr lang="en-GB"/>
              <a:pPr>
                <a:defRPr/>
              </a:pPr>
              <a:t>‹#›</a:t>
            </a:fld>
            <a:endParaRPr lang="en-GB"/>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grpSp>
        <p:nvGrpSpPr>
          <p:cNvPr id="2" name="Group 16"/>
          <p:cNvGrpSpPr>
            <a:grpSpLocks/>
          </p:cNvGrpSpPr>
          <p:nvPr userDrawn="1"/>
        </p:nvGrpSpPr>
        <p:grpSpPr bwMode="auto">
          <a:xfrm rot="-746706">
            <a:off x="8393113" y="6313488"/>
            <a:ext cx="787400" cy="468312"/>
            <a:chOff x="3470" y="414"/>
            <a:chExt cx="609" cy="363"/>
          </a:xfrm>
        </p:grpSpPr>
        <p:sp>
          <p:nvSpPr>
            <p:cNvPr id="3" name="Oval 17"/>
            <p:cNvSpPr>
              <a:spLocks noChangeArrowheads="1"/>
            </p:cNvSpPr>
            <p:nvPr/>
          </p:nvSpPr>
          <p:spPr bwMode="auto">
            <a:xfrm rot="-1449403">
              <a:off x="3470" y="414"/>
              <a:ext cx="609" cy="363"/>
            </a:xfrm>
            <a:prstGeom prst="ellipse">
              <a:avLst/>
            </a:prstGeom>
            <a:gradFill rotWithShape="1">
              <a:gsLst>
                <a:gs pos="0">
                  <a:srgbClr val="0000FE"/>
                </a:gs>
                <a:gs pos="100000">
                  <a:srgbClr val="0000A4"/>
                </a:gs>
              </a:gsLst>
              <a:lin ang="0" scaled="1"/>
            </a:gra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sp>
          <p:nvSpPr>
            <p:cNvPr id="4" name="Oval 18"/>
            <p:cNvSpPr>
              <a:spLocks noChangeArrowheads="1"/>
            </p:cNvSpPr>
            <p:nvPr/>
          </p:nvSpPr>
          <p:spPr bwMode="auto">
            <a:xfrm rot="-1449403">
              <a:off x="3682" y="438"/>
              <a:ext cx="329" cy="197"/>
            </a:xfrm>
            <a:prstGeom prst="ellipse">
              <a:avLst/>
            </a:prstGeom>
            <a:solidFill>
              <a:srgbClr val="FFFFFF"/>
            </a:soli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grpSp>
      <p:sp>
        <p:nvSpPr>
          <p:cNvPr id="5" name="Rectangle 8"/>
          <p:cNvSpPr>
            <a:spLocks noGrp="1" noChangeArrowheads="1"/>
          </p:cNvSpPr>
          <p:nvPr>
            <p:ph type="sldNum" sz="quarter" idx="10"/>
          </p:nvPr>
        </p:nvSpPr>
        <p:spPr>
          <a:xfrm>
            <a:off x="6553200" y="6477000"/>
            <a:ext cx="1828800" cy="244475"/>
          </a:xfrm>
        </p:spPr>
        <p:txBody>
          <a:bodyPr/>
          <a:lstStyle>
            <a:lvl1pPr eaLnBrk="1" hangingPunct="1">
              <a:defRPr sz="1800">
                <a:latin typeface="Arial" pitchFamily="34" charset="0"/>
              </a:defRPr>
            </a:lvl1pPr>
          </a:lstStyle>
          <a:p>
            <a:pPr>
              <a:defRPr/>
            </a:pPr>
            <a:fld id="{F1F86247-827D-4C67-A608-5D304FA450F7}" type="slidenum">
              <a:rPr lang="de-DE" altLang="ru-RU"/>
              <a:pPr>
                <a:defRPr/>
              </a:pPr>
              <a:t>‹#›</a:t>
            </a:fld>
            <a:endParaRPr lang="de-DE" altLang="ru-RU"/>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grpSp>
        <p:nvGrpSpPr>
          <p:cNvPr id="2" name="Group 16"/>
          <p:cNvGrpSpPr>
            <a:grpSpLocks/>
          </p:cNvGrpSpPr>
          <p:nvPr userDrawn="1"/>
        </p:nvGrpSpPr>
        <p:grpSpPr bwMode="auto">
          <a:xfrm rot="-746706">
            <a:off x="8393113" y="6313488"/>
            <a:ext cx="787400" cy="468312"/>
            <a:chOff x="3470" y="414"/>
            <a:chExt cx="609" cy="363"/>
          </a:xfrm>
        </p:grpSpPr>
        <p:sp>
          <p:nvSpPr>
            <p:cNvPr id="3" name="Oval 17"/>
            <p:cNvSpPr>
              <a:spLocks noChangeArrowheads="1"/>
            </p:cNvSpPr>
            <p:nvPr/>
          </p:nvSpPr>
          <p:spPr bwMode="auto">
            <a:xfrm rot="-1449403">
              <a:off x="3470" y="414"/>
              <a:ext cx="609" cy="363"/>
            </a:xfrm>
            <a:prstGeom prst="ellipse">
              <a:avLst/>
            </a:prstGeom>
            <a:gradFill rotWithShape="1">
              <a:gsLst>
                <a:gs pos="0">
                  <a:srgbClr val="0000FE"/>
                </a:gs>
                <a:gs pos="100000">
                  <a:srgbClr val="0000A4"/>
                </a:gs>
              </a:gsLst>
              <a:lin ang="0" scaled="1"/>
            </a:gradFill>
            <a:ln w="9525">
              <a:noFill/>
              <a:round/>
              <a:headEnd/>
              <a:tailEnd/>
            </a:ln>
          </p:spPr>
          <p:txBody>
            <a:bodyPr wrap="none" anchor="ctr"/>
            <a:lstStyle/>
            <a:p>
              <a:pPr>
                <a:defRPr/>
              </a:pPr>
              <a:endParaRPr lang="en-US" sz="1800">
                <a:solidFill>
                  <a:srgbClr val="000000"/>
                </a:solidFill>
              </a:endParaRPr>
            </a:p>
          </p:txBody>
        </p:sp>
        <p:sp>
          <p:nvSpPr>
            <p:cNvPr id="4" name="Oval 18"/>
            <p:cNvSpPr>
              <a:spLocks noChangeArrowheads="1"/>
            </p:cNvSpPr>
            <p:nvPr/>
          </p:nvSpPr>
          <p:spPr bwMode="auto">
            <a:xfrm rot="-1449403">
              <a:off x="3682" y="438"/>
              <a:ext cx="329" cy="197"/>
            </a:xfrm>
            <a:prstGeom prst="ellipse">
              <a:avLst/>
            </a:prstGeom>
            <a:solidFill>
              <a:srgbClr val="FFFFFF"/>
            </a:solidFill>
            <a:ln w="9525">
              <a:noFill/>
              <a:round/>
              <a:headEnd/>
              <a:tailEnd/>
            </a:ln>
          </p:spPr>
          <p:txBody>
            <a:bodyPr wrap="none" anchor="ctr"/>
            <a:lstStyle/>
            <a:p>
              <a:pPr>
                <a:defRPr/>
              </a:pPr>
              <a:endParaRPr lang="en-US" sz="1800">
                <a:solidFill>
                  <a:srgbClr val="000000"/>
                </a:solidFill>
              </a:endParaRPr>
            </a:p>
          </p:txBody>
        </p:sp>
      </p:grpSp>
      <p:sp>
        <p:nvSpPr>
          <p:cNvPr id="5" name="Rectangle 8"/>
          <p:cNvSpPr>
            <a:spLocks noGrp="1" noChangeArrowheads="1"/>
          </p:cNvSpPr>
          <p:nvPr>
            <p:ph type="sldNum" sz="quarter" idx="10"/>
          </p:nvPr>
        </p:nvSpPr>
        <p:spPr>
          <a:xfrm>
            <a:off x="6553200" y="6477000"/>
            <a:ext cx="1828800" cy="244475"/>
          </a:xfrm>
        </p:spPr>
        <p:txBody>
          <a:bodyPr/>
          <a:lstStyle>
            <a:lvl1pPr eaLnBrk="1" hangingPunct="1">
              <a:defRPr sz="1800">
                <a:latin typeface="Arial" pitchFamily="34" charset="0"/>
              </a:defRPr>
            </a:lvl1pPr>
          </a:lstStyle>
          <a:p>
            <a:pPr>
              <a:defRPr/>
            </a:pPr>
            <a:fld id="{5C14A9D0-CA76-4B79-8146-0CB8BD9EB6A9}" type="slidenum">
              <a:rPr lang="de-DE"/>
              <a:pPr>
                <a:defRPr/>
              </a:pPr>
              <a:t>‹#›</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DCB421F-BD2E-4568-9554-33E78B8B0D83}"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2B8E03A-C430-4FB5-8896-47CD8E835456}"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5B0CDE2-786B-4D89-8098-C07BCDDD401B}"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21BF9FF-AB27-4571-9023-99D09248F86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95300" y="1219200"/>
            <a:ext cx="3962400" cy="44958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572000" y="1219200"/>
            <a:ext cx="3962400" cy="44958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543F7B2-87C3-4EB9-943E-B5E72DEC8341}"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r>
              <a:rPr lang="ru-RU" noProof="0" smtClean="0"/>
              <a:t>Вставка диаграммы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9DE905B-E738-4828-A245-D51F67E650C5}"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8E58108-90D0-4115-8709-9BCAFB4E0939}"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23D9AB5-05D6-4ED3-80C9-D3BF6DF2E3B6}"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029D209-1036-40DF-88F8-642CF8DEF6DA}"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C0CC242-35BF-45BF-BEC4-1F3DFB05350B}"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9ABC5CE-EF3B-4E70-A11F-7431DF1A0533}"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C242F85-D747-4CAE-88CB-FF4BAA7B519F}"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72BB6968-B065-4516-AE2E-DAC21BD9A706}"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EC8B343-0873-488C-ADE6-3969F5B4D44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2803A22-E15D-4C10-96A8-D07885F039B3}"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A5FE8D8-9452-4382-AC36-3C0224487412}"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DCE31E8-3454-4C4D-AD52-080395C78DC1}"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711AB00-5282-4F04-AE70-C9F0FCD9CE8A}"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691C69B-A923-49ED-A8E4-679572604DFE}"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7A4B8AD-88D0-4212-8B50-10626D6A9648}"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A1936F8-99BF-482B-A584-C612A6735503}"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r>
              <a:rPr lang="ru-RU" noProof="0" smtClean="0"/>
              <a:t>Вставка диаграммы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FE80505-0F5A-493E-8F07-6983B362B165}"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722E571-A349-4DA3-834B-84E57DD37F7A}"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ABF18D3-7817-47B9-8AEC-379879E43ACF}"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77A3F75-2753-466D-9159-7512650EDEFD}"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4477CBF-62A6-4080-81A1-6B2C9772932B}"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97B9760-4BDB-4C50-B71A-34A2507D4EA1}"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A60B2B3-3559-46C4-8960-7C0420507570}"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DC63747-664E-46F3-9861-A79DC75C5DEC}"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850B09E-BD5D-4537-B56E-69A80432A5A0}"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7192946-F12B-4E1F-8773-5166EEBD2238}"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4D974EC-1B4D-4475-9C3B-DF0A0CC31CCE}"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7BD2E7B-50F4-4E3C-BB7D-F86081F7BC10}"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29048DE-74FA-4711-94BA-FA7825DC80B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5_Title Slide">
    <p:spTree>
      <p:nvGrpSpPr>
        <p:cNvPr id="1" name=""/>
        <p:cNvGrpSpPr/>
        <p:nvPr/>
      </p:nvGrpSpPr>
      <p:grpSpPr>
        <a:xfrm>
          <a:off x="0" y="0"/>
          <a:ext cx="0" cy="0"/>
          <a:chOff x="0" y="0"/>
          <a:chExt cx="0" cy="0"/>
        </a:xfrm>
      </p:grpSpPr>
      <p:grpSp>
        <p:nvGrpSpPr>
          <p:cNvPr id="2" name="Group 16"/>
          <p:cNvGrpSpPr>
            <a:grpSpLocks/>
          </p:cNvGrpSpPr>
          <p:nvPr/>
        </p:nvGrpSpPr>
        <p:grpSpPr bwMode="auto">
          <a:xfrm rot="-746706">
            <a:off x="8393113" y="6313488"/>
            <a:ext cx="787400" cy="468312"/>
            <a:chOff x="3470" y="414"/>
            <a:chExt cx="609" cy="363"/>
          </a:xfrm>
        </p:grpSpPr>
        <p:sp>
          <p:nvSpPr>
            <p:cNvPr id="3" name="Oval 17"/>
            <p:cNvSpPr>
              <a:spLocks noChangeArrowheads="1"/>
            </p:cNvSpPr>
            <p:nvPr/>
          </p:nvSpPr>
          <p:spPr bwMode="auto">
            <a:xfrm rot="-1449403">
              <a:off x="3470" y="414"/>
              <a:ext cx="609" cy="363"/>
            </a:xfrm>
            <a:prstGeom prst="ellipse">
              <a:avLst/>
            </a:prstGeom>
            <a:gradFill rotWithShape="1">
              <a:gsLst>
                <a:gs pos="0">
                  <a:srgbClr val="0000FE"/>
                </a:gs>
                <a:gs pos="100000">
                  <a:srgbClr val="0000A4"/>
                </a:gs>
              </a:gsLst>
              <a:lin ang="0" scaled="1"/>
            </a:gra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sp>
          <p:nvSpPr>
            <p:cNvPr id="4" name="Oval 18"/>
            <p:cNvSpPr>
              <a:spLocks noChangeArrowheads="1"/>
            </p:cNvSpPr>
            <p:nvPr/>
          </p:nvSpPr>
          <p:spPr bwMode="auto">
            <a:xfrm rot="-1449403">
              <a:off x="3682" y="438"/>
              <a:ext cx="329" cy="197"/>
            </a:xfrm>
            <a:prstGeom prst="ellipse">
              <a:avLst/>
            </a:prstGeom>
            <a:solidFill>
              <a:srgbClr val="FFFFFF"/>
            </a:solidFill>
            <a:ln>
              <a:noFill/>
            </a:ln>
            <a:extLst>
              <a:ext uri="{91240B29-F687-4F45-9708-019B960494DF}"/>
            </a:extLst>
          </p:spPr>
          <p:txBody>
            <a:bodyPr wrap="none"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defRPr/>
              </a:pPr>
              <a:endParaRPr lang="en-US" altLang="ru-RU" sz="1800" smtClean="0">
                <a:solidFill>
                  <a:srgbClr val="000000"/>
                </a:solidFill>
              </a:endParaRPr>
            </a:p>
          </p:txBody>
        </p:sp>
      </p:grpSp>
      <p:sp>
        <p:nvSpPr>
          <p:cNvPr id="5" name="Rectangle 8"/>
          <p:cNvSpPr>
            <a:spLocks noGrp="1" noChangeArrowheads="1"/>
          </p:cNvSpPr>
          <p:nvPr>
            <p:ph type="sldNum" sz="quarter" idx="10"/>
          </p:nvPr>
        </p:nvSpPr>
        <p:spPr>
          <a:xfrm>
            <a:off x="6553200" y="6477000"/>
            <a:ext cx="1828800" cy="24447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fld id="{725C68B6-61C2-468F-89AB-4B9F7531AA68}"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46FFFE3-96F6-451A-A096-6667F04FD7CE}"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69DA7DF-98E0-47EE-9A6D-39503D6E62E2}"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977C43F-E331-4368-9D76-F57C441866D6}"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r>
              <a:rPr lang="ru-RU" noProof="0" smtClean="0"/>
              <a:t>Вставка диаграммы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4068836-5CC3-4C29-A719-CBD8804472E5}"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4CB5BD4-FAC9-4AE2-8E1E-09E94919550B}"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B5CDB80-BF4C-46EE-AB54-F469268C392F}"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7121B0E-10F0-4646-9454-1F2162A39828}"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FA0782D-43AF-4BB5-88FB-F399E6F9A47A}"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99F5EF8-12F6-44DD-9050-135EF6FB8337}"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52517D3-9FEC-4258-B636-F50801E8653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Title 1"/>
          <p:cNvSpPr>
            <a:spLocks noGrp="1"/>
          </p:cNvSpPr>
          <p:nvPr>
            <p:ph type="title"/>
          </p:nvPr>
        </p:nvSpPr>
        <p:spPr>
          <a:xfrm>
            <a:off x="285750" y="304800"/>
            <a:ext cx="7715250" cy="914400"/>
          </a:xfrm>
        </p:spPr>
        <p:txBody>
          <a:bodyPr/>
          <a:lstStyle/>
          <a:p>
            <a:r>
              <a:rPr lang="ru-RU" smtClean="0"/>
              <a:t>Образец заголовка</a:t>
            </a:r>
            <a:endParaRPr lang="en-US"/>
          </a:p>
        </p:txBody>
      </p:sp>
      <p:sp>
        <p:nvSpPr>
          <p:cNvPr id="3" name="ClipArt Placeholder 2"/>
          <p:cNvSpPr>
            <a:spLocks noGrp="1"/>
          </p:cNvSpPr>
          <p:nvPr>
            <p:ph type="clipArt" sz="half" idx="1"/>
          </p:nvPr>
        </p:nvSpPr>
        <p:spPr>
          <a:xfrm>
            <a:off x="285750" y="1828800"/>
            <a:ext cx="3800475" cy="4419600"/>
          </a:xfrm>
        </p:spPr>
        <p:txBody>
          <a:bodyPr/>
          <a:lstStyle/>
          <a:p>
            <a:pPr lvl="0"/>
            <a:r>
              <a:rPr lang="ru-RU" noProof="0" smtClean="0"/>
              <a:t>Вставка клипа</a:t>
            </a:r>
            <a:endParaRPr lang="en-US" noProof="0"/>
          </a:p>
        </p:txBody>
      </p:sp>
      <p:sp>
        <p:nvSpPr>
          <p:cNvPr id="4" name="Text Placeholder 3"/>
          <p:cNvSpPr>
            <a:spLocks noGrp="1"/>
          </p:cNvSpPr>
          <p:nvPr>
            <p:ph type="body" sz="half" idx="2"/>
          </p:nvPr>
        </p:nvSpPr>
        <p:spPr>
          <a:xfrm>
            <a:off x="4200525" y="1828800"/>
            <a:ext cx="3800475"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5E36471-C05C-4682-8364-1B9B81462BEB}"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0EF1BFA-B47B-4011-83EA-496B9B7E4A12}"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DF16EB0-1D83-4179-A129-53A2AECC9F85}"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AB7AF11-EFB0-43D0-AFDF-CDEA66C6BAD3}"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0FBED78-6CB1-4F26-B9C2-0D1EEB3628B7}"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6E77AE8-EC3E-4639-B7FA-E40F4BC57B95}"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FF3DEE6-B8A9-4C5B-9AF4-8766BCF1A08E}"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F089A06-8BAF-419E-93BD-CD1499C2EC04}"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BCD8977F-C369-4DB4-BC69-45C732C14D27}" type="slidenum">
              <a:rPr lang="ru-RU"/>
              <a:pPr>
                <a:defRPr/>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r>
              <a:rPr lang="ru-RU" noProof="0" smtClean="0"/>
              <a:t>Вставка диаграммы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01E6DC7-1CF9-4C30-BD19-F1297211DBD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1"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eaLnBrk="1" hangingPunct="1">
              <a:defRPr sz="1800">
                <a:solidFill>
                  <a:srgbClr val="000000"/>
                </a:solidFill>
              </a:defRPr>
            </a:lvl1pPr>
          </a:lstStyle>
          <a:p>
            <a:fld id="{5B106E36-FD25-4E2D-B0AA-010F637433A0}" type="datetimeFigureOut">
              <a:rPr lang="ru-RU" smtClean="0"/>
              <a:pPr/>
              <a:t>16.01.2017</a:t>
            </a:fld>
            <a:endParaRPr lang="ru-RU"/>
          </a:p>
        </p:txBody>
      </p:sp>
      <p:sp>
        <p:nvSpPr>
          <p:cNvPr id="4" name="Footer Placeholder 3"/>
          <p:cNvSpPr>
            <a:spLocks noGrp="1"/>
          </p:cNvSpPr>
          <p:nvPr>
            <p:ph type="ftr" sz="quarter" idx="11"/>
          </p:nvPr>
        </p:nvSpPr>
        <p:spPr>
          <a:xfrm>
            <a:off x="3122613" y="6245225"/>
            <a:ext cx="2898775" cy="476250"/>
          </a:xfrm>
          <a:prstGeom prst="rect">
            <a:avLst/>
          </a:prstGeom>
        </p:spPr>
        <p:txBody>
          <a:bodyPr/>
          <a:lstStyle>
            <a:lvl1pPr eaLnBrk="1" hangingPunct="1">
              <a:defRPr sz="1800">
                <a:solidFill>
                  <a:srgbClr val="000000"/>
                </a:solidFill>
              </a:defRPr>
            </a:lvl1pPr>
          </a:lstStyle>
          <a:p>
            <a:endParaRPr lang="ru-RU"/>
          </a:p>
        </p:txBody>
      </p:sp>
      <p:sp>
        <p:nvSpPr>
          <p:cNvPr id="5" name="Slide Number Placeholder 4"/>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fld id="{725C68B6-61C2-468F-89AB-4B9F7531AA68}"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04A039D-1110-49FC-BEE1-449366E56FBD}" type="slidenum">
              <a:rPr lang="ru-RU"/>
              <a:pPr>
                <a:defRPr/>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B3DCDB8-8198-4C65-B791-0148D30D8799}"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BB56B88-1021-4D76-8DED-55847AC3C5CA}"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414B3A6-9A81-4340-B36D-A1EC45E99F4C}"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B0E857C-22BF-4F36-AB2B-84F26D81A9CE}" type="slidenum">
              <a:rPr lang="ru-RU"/>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A90A843-9AA7-4524-A555-E105BAB194C9}" type="slidenum">
              <a:rPr lang="ru-RU"/>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07AB9CA-EB7A-4EB1-8C6F-1E4A3955A198}"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1DD6EBE-1986-4BDE-A316-31AA7EBC7B4B}" type="slidenum">
              <a:rPr lang="ru-RU"/>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E33CDB8-66C9-4A51-B7C8-982E944739EE}" type="slidenum">
              <a:rPr lang="ru-RU"/>
              <a:pPr>
                <a:defRPr/>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E7CC6D9-5BFC-47BC-9C99-9D7DBB6B8AF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OverObj">
  <p:cSld name="Заголовок и текст над объектом">
    <p:spTree>
      <p:nvGrpSpPr>
        <p:cNvPr id="1" name=""/>
        <p:cNvGrpSpPr/>
        <p:nvPr/>
      </p:nvGrpSpPr>
      <p:grpSpPr>
        <a:xfrm>
          <a:off x="0" y="0"/>
          <a:ext cx="0" cy="0"/>
          <a:chOff x="0" y="0"/>
          <a:chExt cx="0" cy="0"/>
        </a:xfrm>
      </p:grpSpPr>
      <p:sp>
        <p:nvSpPr>
          <p:cNvPr id="2" name="Title 1"/>
          <p:cNvSpPr>
            <a:spLocks noGrp="1"/>
          </p:cNvSpPr>
          <p:nvPr>
            <p:ph type="title"/>
          </p:nvPr>
        </p:nvSpPr>
        <p:spPr>
          <a:xfrm>
            <a:off x="919163" y="0"/>
            <a:ext cx="5634037" cy="1100138"/>
          </a:xfrm>
        </p:spPr>
        <p:txBody>
          <a:bodyPr/>
          <a:lstStyle/>
          <a:p>
            <a:r>
              <a:rPr lang="ru-RU" smtClean="0"/>
              <a:t>Образец заголовка</a:t>
            </a:r>
            <a:endParaRPr lang="de-DE"/>
          </a:p>
        </p:txBody>
      </p:sp>
      <p:sp>
        <p:nvSpPr>
          <p:cNvPr id="3" name="Text Placeholder 2"/>
          <p:cNvSpPr>
            <a:spLocks noGrp="1"/>
          </p:cNvSpPr>
          <p:nvPr>
            <p:ph type="body" sz="half" idx="1"/>
          </p:nvPr>
        </p:nvSpPr>
        <p:spPr>
          <a:xfrm>
            <a:off x="914400" y="1343025"/>
            <a:ext cx="7467600" cy="2300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4" name="Content Placeholder 3"/>
          <p:cNvSpPr>
            <a:spLocks noGrp="1"/>
          </p:cNvSpPr>
          <p:nvPr>
            <p:ph sz="half" idx="2"/>
          </p:nvPr>
        </p:nvSpPr>
        <p:spPr>
          <a:xfrm>
            <a:off x="914400" y="3795713"/>
            <a:ext cx="7467600" cy="23002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de-DE"/>
          </a:p>
        </p:txBody>
      </p:sp>
      <p:sp>
        <p:nvSpPr>
          <p:cNvPr id="5" name="Rectangle 5"/>
          <p:cNvSpPr>
            <a:spLocks noGrp="1" noChangeArrowheads="1"/>
          </p:cNvSpPr>
          <p:nvPr>
            <p:ph type="dt" sz="half" idx="10"/>
          </p:nvPr>
        </p:nvSpPr>
        <p:spPr>
          <a:xfrm>
            <a:off x="457200" y="6245225"/>
            <a:ext cx="2133600" cy="476250"/>
          </a:xfrm>
          <a:prstGeom prst="rect">
            <a:avLst/>
          </a:prstGeom>
        </p:spPr>
        <p:txBody>
          <a:bodyPr/>
          <a:lstStyle>
            <a:lvl1pPr>
              <a:defRPr/>
            </a:lvl1pPr>
          </a:lstStyle>
          <a:p>
            <a:fld id="{5B106E36-FD25-4E2D-B0AA-010F637433A0}" type="datetimeFigureOut">
              <a:rPr lang="ru-RU" smtClean="0"/>
              <a:pPr/>
              <a:t>16.01.2017</a:t>
            </a:fld>
            <a:endParaRPr lang="ru-RU"/>
          </a:p>
        </p:txBody>
      </p:sp>
      <p:sp>
        <p:nvSpPr>
          <p:cNvPr id="6" name="Rectangle 6"/>
          <p:cNvSpPr>
            <a:spLocks noGrp="1" noChangeArrowheads="1"/>
          </p:cNvSpPr>
          <p:nvPr>
            <p:ph type="ftr" sz="quarter" idx="11"/>
          </p:nvPr>
        </p:nvSpPr>
        <p:spPr>
          <a:xfrm>
            <a:off x="3124200" y="6245225"/>
            <a:ext cx="2895600" cy="476250"/>
          </a:xfrm>
          <a:prstGeom prst="rect">
            <a:avLst/>
          </a:prstGeom>
        </p:spPr>
        <p:txBody>
          <a:bodyPr/>
          <a:lstStyle>
            <a:lvl1pPr>
              <a:defRPr/>
            </a:lvl1pPr>
          </a:lstStyle>
          <a:p>
            <a:endParaRPr lang="ru-RU"/>
          </a:p>
        </p:txBody>
      </p:sp>
      <p:sp>
        <p:nvSpPr>
          <p:cNvPr id="7" name="Rectangle 7"/>
          <p:cNvSpPr>
            <a:spLocks noGrp="1" noChangeArrowheads="1"/>
          </p:cNvSpPr>
          <p:nvPr>
            <p:ph type="sldNum" sz="quarter" idx="12"/>
          </p:nvPr>
        </p:nvSpPr>
        <p:spPr>
          <a:xfrm>
            <a:off x="6553200" y="6245225"/>
            <a:ext cx="2133600" cy="476250"/>
          </a:xfrm>
          <a:prstGeom prst="rect">
            <a:avLst/>
          </a:prstGeom>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2F54F49-370B-4AC1-AE46-5616FC121C65}" type="slidenum">
              <a:rPr lang="ru-RU"/>
              <a:pPr>
                <a:defRPr/>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ECE1B8B-5666-4F70-845C-96B82B9D15D3}" type="slidenum">
              <a:rPr lang="ru-RU"/>
              <a:pPr>
                <a:defRPr/>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E73D57E-EB91-42F4-944E-EE8A7687C025}" type="slidenum">
              <a:rPr lang="ru-RU"/>
              <a:pPr>
                <a:defRPr/>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46D495E-B125-4103-8226-56A3EB329756}" type="slidenum">
              <a:rPr lang="ru-RU"/>
              <a:pPr>
                <a:defRPr/>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5866185F-9E03-45B0-82B7-121416D76BAC}" type="slidenum">
              <a:rPr lang="ru-RU"/>
              <a:pPr>
                <a:defRPr/>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r>
              <a:rPr lang="ru-RU" noProof="0" smtClean="0"/>
              <a:t>Вставка диаграммы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D3AD3D7-C92A-4175-81DB-F22ACF2C23FE}" type="slidenum">
              <a:rPr lang="ru-RU"/>
              <a:pPr>
                <a:defRPr/>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497E9F6-F62B-4906-A401-A68BBF002787}" type="slidenum">
              <a:rPr lang="ru-RU"/>
              <a:pPr>
                <a:defRPr/>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128C70A-FD1A-43B4-B84D-A64214ED8F97}" type="slidenum">
              <a:rPr lang="ru-RU"/>
              <a:pPr>
                <a:defRPr/>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8566571-BB31-4FA9-83E2-9E02DBED0C56}" type="slidenum">
              <a:rPr lang="ru-RU"/>
              <a:pPr>
                <a:defRPr/>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4907F8F-CEEC-41C6-9FDF-60DFD7E2A99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image" Target="../media/image3.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theme" Target="../theme/theme10.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image" Target="../media/image6.jpe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image" Target="../media/image5.jpeg"/><Relationship Id="rId2" Type="http://schemas.openxmlformats.org/officeDocument/2006/relationships/slideLayout" Target="../slideLayouts/slideLayout162.xml"/><Relationship Id="rId16" Type="http://schemas.openxmlformats.org/officeDocument/2006/relationships/image" Target="../media/image4.jpeg"/><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5" Type="http://schemas.openxmlformats.org/officeDocument/2006/relationships/theme" Target="../theme/theme11.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image" Target="../media/image6.jpeg"/><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image" Target="../media/image5.jpeg"/><Relationship Id="rId2" Type="http://schemas.openxmlformats.org/officeDocument/2006/relationships/slideLayout" Target="../slideLayouts/slideLayout176.xml"/><Relationship Id="rId16" Type="http://schemas.openxmlformats.org/officeDocument/2006/relationships/image" Target="../media/image4.jpeg"/><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5" Type="http://schemas.openxmlformats.org/officeDocument/2006/relationships/theme" Target="../theme/theme12.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theme" Target="../theme/theme13.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10" Type="http://schemas.openxmlformats.org/officeDocument/2006/relationships/slideLayout" Target="../slideLayouts/slideLayout198.xml"/><Relationship Id="rId19" Type="http://schemas.openxmlformats.org/officeDocument/2006/relationships/image" Target="../media/image9.jpeg"/><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slideLayout" Target="../slideLayouts/slideLayout218.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17" Type="http://schemas.openxmlformats.org/officeDocument/2006/relationships/image" Target="../media/image3.jpeg"/><Relationship Id="rId2" Type="http://schemas.openxmlformats.org/officeDocument/2006/relationships/slideLayout" Target="../slideLayouts/slideLayout207.xml"/><Relationship Id="rId16" Type="http://schemas.openxmlformats.org/officeDocument/2006/relationships/theme" Target="../theme/theme14.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5" Type="http://schemas.openxmlformats.org/officeDocument/2006/relationships/slideLayout" Target="../slideLayouts/slideLayout22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slideLayout" Target="../slideLayouts/slideLayout21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theme" Target="../theme/theme15.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slideLayout" Target="../slideLayouts/slideLayout235.xml"/><Relationship Id="rId10" Type="http://schemas.openxmlformats.org/officeDocument/2006/relationships/slideLayout" Target="../slideLayouts/slideLayout230.xml"/><Relationship Id="rId19" Type="http://schemas.openxmlformats.org/officeDocument/2006/relationships/image" Target="../media/image9.jpeg"/><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18" Type="http://schemas.openxmlformats.org/officeDocument/2006/relationships/theme" Target="../theme/theme16.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17" Type="http://schemas.openxmlformats.org/officeDocument/2006/relationships/slideLayout" Target="../slideLayouts/slideLayout254.xml"/><Relationship Id="rId2" Type="http://schemas.openxmlformats.org/officeDocument/2006/relationships/slideLayout" Target="../slideLayouts/slideLayout239.xml"/><Relationship Id="rId16" Type="http://schemas.openxmlformats.org/officeDocument/2006/relationships/slideLayout" Target="../slideLayouts/slideLayout253.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slideLayout" Target="../slideLayouts/slideLayout252.xml"/><Relationship Id="rId10" Type="http://schemas.openxmlformats.org/officeDocument/2006/relationships/slideLayout" Target="../slideLayouts/slideLayout247.xml"/><Relationship Id="rId19" Type="http://schemas.openxmlformats.org/officeDocument/2006/relationships/image" Target="../media/image9.jpeg"/><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slideLayout" Target="../slideLayouts/slideLayout2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3.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3.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5.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image" Target="../media/image3.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image" Target="../media/image3.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theme" Target="../theme/theme7.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theme" Target="../theme/theme8.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image" Target="../media/image3.jpeg"/><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image" Target="../media/image3.jpe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9.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286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8195" name="Rectangle 3"/>
          <p:cNvSpPr>
            <a:spLocks noGrp="1" noChangeArrowheads="1"/>
          </p:cNvSpPr>
          <p:nvPr>
            <p:ph type="body" idx="1"/>
          </p:nvPr>
        </p:nvSpPr>
        <p:spPr bwMode="auto">
          <a:xfrm>
            <a:off x="533400" y="1219200"/>
            <a:ext cx="8077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Rectangle 3"/>
          <p:cNvSpPr/>
          <p:nvPr/>
        </p:nvSpPr>
        <p:spPr bwMode="auto">
          <a:xfrm>
            <a:off x="0" y="6553200"/>
            <a:ext cx="9144000" cy="304800"/>
          </a:xfrm>
          <a:prstGeom prst="rect">
            <a:avLst/>
          </a:prstGeom>
          <a:solidFill>
            <a:schemeClr val="bg1">
              <a:lumMod val="85000"/>
            </a:schemeClr>
          </a:solidFill>
          <a:ln w="9525" cap="flat" cmpd="sng" algn="ctr">
            <a:noFill/>
            <a:prstDash val="solid"/>
            <a:round/>
            <a:headEnd type="none" w="med" len="med"/>
            <a:tailEnd type="none" w="med" len="med"/>
          </a:ln>
          <a:effectLst/>
          <a:extLst/>
        </p:spPr>
        <p:txBody>
          <a:bodyPr/>
          <a:lstStyle/>
          <a:p>
            <a:pPr eaLnBrk="0" hangingPunct="0">
              <a:defRPr/>
            </a:pPr>
            <a:endParaRPr lang="en-US" sz="2400">
              <a:solidFill>
                <a:srgbClr val="000000"/>
              </a:solidFill>
              <a:latin typeface="Arial" charset="0"/>
            </a:endParaRPr>
          </a:p>
        </p:txBody>
      </p:sp>
      <p:sp>
        <p:nvSpPr>
          <p:cNvPr id="2054" name="Line 8"/>
          <p:cNvSpPr>
            <a:spLocks noChangeShapeType="1"/>
          </p:cNvSpPr>
          <p:nvPr/>
        </p:nvSpPr>
        <p:spPr bwMode="auto">
          <a:xfrm>
            <a:off x="1028700" y="1143000"/>
            <a:ext cx="8115300" cy="0"/>
          </a:xfrm>
          <a:prstGeom prst="line">
            <a:avLst/>
          </a:prstGeom>
          <a:noFill/>
          <a:ln w="76200">
            <a:solidFill>
              <a:srgbClr val="C0C0C0">
                <a:alpha val="85881"/>
              </a:srgbClr>
            </a:solidFill>
            <a:round/>
            <a:headEnd/>
            <a:tailEnd/>
          </a:ln>
        </p:spPr>
        <p:txBody>
          <a:bodyPr/>
          <a:lstStyle/>
          <a:p>
            <a:pPr>
              <a:defRPr/>
            </a:pPr>
            <a:endParaRPr lang="ru-RU"/>
          </a:p>
        </p:txBody>
      </p:sp>
      <p:pic>
        <p:nvPicPr>
          <p:cNvPr id="7" name="Picture 3"/>
          <p:cNvPicPr>
            <a:picLocks noChangeAspect="1" noChangeArrowheads="1"/>
          </p:cNvPicPr>
          <p:nvPr/>
        </p:nvPicPr>
        <p:blipFill>
          <a:blip r:embed="rId17"/>
          <a:srcRect l="14258" t="15625" r="65820" b="69792"/>
          <a:stretch>
            <a:fillRect/>
          </a:stretch>
        </p:blipFill>
        <p:spPr bwMode="auto">
          <a:xfrm>
            <a:off x="7086600" y="5754624"/>
            <a:ext cx="2057400" cy="1103376"/>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2" r:id="rId9"/>
    <p:sldLayoutId id="2147483673" r:id="rId10"/>
    <p:sldLayoutId id="2147483674" r:id="rId11"/>
    <p:sldLayoutId id="2147483675" r:id="rId12"/>
    <p:sldLayoutId id="2147483676" r:id="rId13"/>
    <p:sldLayoutId id="2147483677" r:id="rId14"/>
    <p:sldLayoutId id="2147483678" r:id="rId15"/>
  </p:sldLayoutIdLst>
  <p:timing>
    <p:tnLst>
      <p:par>
        <p:cTn id="1" dur="indefinite" restart="never" nodeType="tmRoot"/>
      </p:par>
    </p:tnLst>
  </p:timing>
  <p:txStyles>
    <p:titleStyle>
      <a:lvl1pPr algn="l" rtl="0" eaLnBrk="1" fontAlgn="base" hangingPunct="1">
        <a:spcBef>
          <a:spcPct val="0"/>
        </a:spcBef>
        <a:spcAft>
          <a:spcPct val="0"/>
        </a:spcAft>
        <a:defRPr sz="3200" b="1">
          <a:solidFill>
            <a:srgbClr val="00498A"/>
          </a:solidFill>
          <a:latin typeface="+mj-lt"/>
          <a:ea typeface="MS PGothic" pitchFamily="34" charset="-128"/>
          <a:cs typeface="+mj-cs"/>
        </a:defRPr>
      </a:lvl1pPr>
      <a:lvl2pPr algn="l" rtl="0" eaLnBrk="1" fontAlgn="base" hangingPunct="1">
        <a:spcBef>
          <a:spcPct val="0"/>
        </a:spcBef>
        <a:spcAft>
          <a:spcPct val="0"/>
        </a:spcAft>
        <a:defRPr sz="3200" b="1">
          <a:solidFill>
            <a:srgbClr val="00498A"/>
          </a:solidFill>
          <a:latin typeface="Helvetica Neue" charset="0"/>
          <a:ea typeface="MS PGothic" pitchFamily="34" charset="-128"/>
          <a:cs typeface="ＭＳ Ｐゴシック" charset="0"/>
        </a:defRPr>
      </a:lvl2pPr>
      <a:lvl3pPr algn="l" rtl="0" eaLnBrk="1" fontAlgn="base" hangingPunct="1">
        <a:spcBef>
          <a:spcPct val="0"/>
        </a:spcBef>
        <a:spcAft>
          <a:spcPct val="0"/>
        </a:spcAft>
        <a:defRPr sz="3200" b="1">
          <a:solidFill>
            <a:srgbClr val="00498A"/>
          </a:solidFill>
          <a:latin typeface="Helvetica Neue" charset="0"/>
          <a:ea typeface="MS PGothic" pitchFamily="34" charset="-128"/>
          <a:cs typeface="ＭＳ Ｐゴシック" charset="0"/>
        </a:defRPr>
      </a:lvl3pPr>
      <a:lvl4pPr algn="l" rtl="0" eaLnBrk="1" fontAlgn="base" hangingPunct="1">
        <a:spcBef>
          <a:spcPct val="0"/>
        </a:spcBef>
        <a:spcAft>
          <a:spcPct val="0"/>
        </a:spcAft>
        <a:defRPr sz="3200" b="1">
          <a:solidFill>
            <a:srgbClr val="00498A"/>
          </a:solidFill>
          <a:latin typeface="Helvetica Neue" charset="0"/>
          <a:ea typeface="MS PGothic" pitchFamily="34" charset="-128"/>
          <a:cs typeface="ＭＳ Ｐゴシック" charset="0"/>
        </a:defRPr>
      </a:lvl4pPr>
      <a:lvl5pPr algn="l" rtl="0" eaLnBrk="1" fontAlgn="base" hangingPunct="1">
        <a:spcBef>
          <a:spcPct val="0"/>
        </a:spcBef>
        <a:spcAft>
          <a:spcPct val="0"/>
        </a:spcAft>
        <a:defRPr sz="3200" b="1">
          <a:solidFill>
            <a:srgbClr val="00498A"/>
          </a:solidFill>
          <a:latin typeface="Helvetica Neue" charset="0"/>
          <a:ea typeface="MS PGothic" pitchFamily="34" charset="-128"/>
          <a:cs typeface="ＭＳ Ｐゴシック" charset="0"/>
        </a:defRPr>
      </a:lvl5pPr>
      <a:lvl6pPr marL="457200" algn="l" rtl="0" eaLnBrk="1" fontAlgn="base" hangingPunct="1">
        <a:spcBef>
          <a:spcPct val="0"/>
        </a:spcBef>
        <a:spcAft>
          <a:spcPct val="0"/>
        </a:spcAft>
        <a:defRPr sz="3200" b="1">
          <a:solidFill>
            <a:srgbClr val="006293"/>
          </a:solidFill>
          <a:latin typeface="Helvetica Neue" charset="0"/>
          <a:ea typeface="ＭＳ Ｐゴシック" charset="0"/>
          <a:cs typeface="ＭＳ Ｐゴシック" charset="0"/>
        </a:defRPr>
      </a:lvl6pPr>
      <a:lvl7pPr marL="914400" algn="l" rtl="0" eaLnBrk="1" fontAlgn="base" hangingPunct="1">
        <a:spcBef>
          <a:spcPct val="0"/>
        </a:spcBef>
        <a:spcAft>
          <a:spcPct val="0"/>
        </a:spcAft>
        <a:defRPr sz="3200" b="1">
          <a:solidFill>
            <a:srgbClr val="006293"/>
          </a:solidFill>
          <a:latin typeface="Helvetica Neue" charset="0"/>
          <a:ea typeface="ＭＳ Ｐゴシック" charset="0"/>
          <a:cs typeface="ＭＳ Ｐゴシック" charset="0"/>
        </a:defRPr>
      </a:lvl7pPr>
      <a:lvl8pPr marL="1371600" algn="l" rtl="0" eaLnBrk="1" fontAlgn="base" hangingPunct="1">
        <a:spcBef>
          <a:spcPct val="0"/>
        </a:spcBef>
        <a:spcAft>
          <a:spcPct val="0"/>
        </a:spcAft>
        <a:defRPr sz="3200" b="1">
          <a:solidFill>
            <a:srgbClr val="006293"/>
          </a:solidFill>
          <a:latin typeface="Helvetica Neue" charset="0"/>
          <a:ea typeface="ＭＳ Ｐゴシック" charset="0"/>
          <a:cs typeface="ＭＳ Ｐゴシック" charset="0"/>
        </a:defRPr>
      </a:lvl8pPr>
      <a:lvl9pPr marL="1828800" algn="l" rtl="0" eaLnBrk="1" fontAlgn="base" hangingPunct="1">
        <a:spcBef>
          <a:spcPct val="0"/>
        </a:spcBef>
        <a:spcAft>
          <a:spcPct val="0"/>
        </a:spcAft>
        <a:defRPr sz="3200" b="1">
          <a:solidFill>
            <a:srgbClr val="006293"/>
          </a:solidFill>
          <a:latin typeface="Helvetica Neu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rgbClr val="9C001F"/>
        </a:buClr>
        <a:buChar char="•"/>
        <a:defRPr sz="2400">
          <a:solidFill>
            <a:srgbClr val="363636"/>
          </a:solidFill>
          <a:latin typeface="+mn-lt"/>
          <a:ea typeface="MS PGothic" pitchFamily="34" charset="-128"/>
          <a:cs typeface="+mn-cs"/>
        </a:defRPr>
      </a:lvl1pPr>
      <a:lvl2pPr marL="742950" indent="-285750" algn="l" rtl="0" eaLnBrk="1" fontAlgn="base" hangingPunct="1">
        <a:spcBef>
          <a:spcPct val="20000"/>
        </a:spcBef>
        <a:spcAft>
          <a:spcPct val="0"/>
        </a:spcAft>
        <a:buClr>
          <a:srgbClr val="9C001F"/>
        </a:buClr>
        <a:buChar char="–"/>
        <a:defRPr sz="2000">
          <a:solidFill>
            <a:srgbClr val="363636"/>
          </a:solidFill>
          <a:latin typeface="+mn-lt"/>
          <a:ea typeface="MS PGothic" pitchFamily="34" charset="-128"/>
        </a:defRPr>
      </a:lvl2pPr>
      <a:lvl3pPr marL="1085850" indent="-228600" algn="l" rtl="0" eaLnBrk="1" fontAlgn="base" hangingPunct="1">
        <a:spcBef>
          <a:spcPct val="20000"/>
        </a:spcBef>
        <a:spcAft>
          <a:spcPct val="0"/>
        </a:spcAft>
        <a:buClr>
          <a:srgbClr val="9C001F"/>
        </a:buClr>
        <a:buChar char="•"/>
        <a:defRPr sz="2000">
          <a:solidFill>
            <a:srgbClr val="363636"/>
          </a:solidFill>
          <a:latin typeface="+mn-lt"/>
          <a:ea typeface="MS PGothic" pitchFamily="34" charset="-128"/>
        </a:defRPr>
      </a:lvl3pPr>
      <a:lvl4pPr marL="1428750" indent="-228600" algn="l" rtl="0" eaLnBrk="1" fontAlgn="base" hangingPunct="1">
        <a:spcBef>
          <a:spcPct val="20000"/>
        </a:spcBef>
        <a:spcAft>
          <a:spcPct val="0"/>
        </a:spcAft>
        <a:buClr>
          <a:srgbClr val="9C001F"/>
        </a:buClr>
        <a:buChar char="–"/>
        <a:defRPr sz="2000">
          <a:solidFill>
            <a:srgbClr val="363636"/>
          </a:solidFill>
          <a:latin typeface="+mn-lt"/>
          <a:ea typeface="MS PGothic" pitchFamily="34" charset="-128"/>
        </a:defRPr>
      </a:lvl4pPr>
      <a:lvl5pPr marL="1771650" indent="-228600" algn="l" rtl="0" eaLnBrk="1" fontAlgn="base" hangingPunct="1">
        <a:spcBef>
          <a:spcPct val="20000"/>
        </a:spcBef>
        <a:spcAft>
          <a:spcPct val="0"/>
        </a:spcAft>
        <a:buClr>
          <a:srgbClr val="9C001F"/>
        </a:buClr>
        <a:buChar char="»"/>
        <a:defRPr sz="2000">
          <a:solidFill>
            <a:srgbClr val="363636"/>
          </a:solidFill>
          <a:latin typeface="+mn-lt"/>
          <a:ea typeface="MS PGothic" pitchFamily="34" charset="-128"/>
        </a:defRPr>
      </a:lvl5pPr>
      <a:lvl6pPr marL="2228850" indent="-228600" algn="l" rtl="0" eaLnBrk="1" fontAlgn="base" hangingPunct="1">
        <a:spcBef>
          <a:spcPct val="20000"/>
        </a:spcBef>
        <a:spcAft>
          <a:spcPct val="0"/>
        </a:spcAft>
        <a:buClr>
          <a:srgbClr val="9C001F"/>
        </a:buClr>
        <a:buChar char="»"/>
        <a:defRPr sz="2000">
          <a:solidFill>
            <a:srgbClr val="363636"/>
          </a:solidFill>
          <a:latin typeface="+mn-lt"/>
          <a:ea typeface="+mn-ea"/>
        </a:defRPr>
      </a:lvl6pPr>
      <a:lvl7pPr marL="2686050" indent="-228600" algn="l" rtl="0" eaLnBrk="1" fontAlgn="base" hangingPunct="1">
        <a:spcBef>
          <a:spcPct val="20000"/>
        </a:spcBef>
        <a:spcAft>
          <a:spcPct val="0"/>
        </a:spcAft>
        <a:buClr>
          <a:srgbClr val="9C001F"/>
        </a:buClr>
        <a:buChar char="»"/>
        <a:defRPr sz="2000">
          <a:solidFill>
            <a:srgbClr val="363636"/>
          </a:solidFill>
          <a:latin typeface="+mn-lt"/>
          <a:ea typeface="+mn-ea"/>
        </a:defRPr>
      </a:lvl7pPr>
      <a:lvl8pPr marL="3143250" indent="-228600" algn="l" rtl="0" eaLnBrk="1" fontAlgn="base" hangingPunct="1">
        <a:spcBef>
          <a:spcPct val="20000"/>
        </a:spcBef>
        <a:spcAft>
          <a:spcPct val="0"/>
        </a:spcAft>
        <a:buClr>
          <a:srgbClr val="9C001F"/>
        </a:buClr>
        <a:buChar char="»"/>
        <a:defRPr sz="2000">
          <a:solidFill>
            <a:srgbClr val="363636"/>
          </a:solidFill>
          <a:latin typeface="+mn-lt"/>
          <a:ea typeface="+mn-ea"/>
        </a:defRPr>
      </a:lvl8pPr>
      <a:lvl9pPr marL="3600450" indent="-228600" algn="l" rtl="0" eaLnBrk="1" fontAlgn="base" hangingPunct="1">
        <a:spcBef>
          <a:spcPct val="20000"/>
        </a:spcBef>
        <a:spcAft>
          <a:spcPct val="0"/>
        </a:spcAft>
        <a:buClr>
          <a:srgbClr val="9C001F"/>
        </a:buClr>
        <a:buChar char="»"/>
        <a:defRPr sz="2000">
          <a:solidFill>
            <a:srgbClr val="36363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741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9D7EF3BE-D63F-456A-9608-7E4D8A19CE4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434" name="Picture 2" descr="master content BG copy"/>
          <p:cNvPicPr>
            <a:picLocks noChangeAspect="1" noChangeArrowheads="1"/>
          </p:cNvPicPr>
          <p:nvPr/>
        </p:nvPicPr>
        <p:blipFill>
          <a:blip r:embed="rId16"/>
          <a:srcRect t="1657"/>
          <a:stretch>
            <a:fillRect/>
          </a:stretch>
        </p:blipFill>
        <p:spPr bwMode="auto">
          <a:xfrm>
            <a:off x="0" y="0"/>
            <a:ext cx="9144000" cy="6880225"/>
          </a:xfrm>
          <a:prstGeom prst="rect">
            <a:avLst/>
          </a:prstGeom>
          <a:noFill/>
          <a:ln w="9525">
            <a:noFill/>
            <a:miter lim="800000"/>
            <a:headEnd/>
            <a:tailEnd/>
          </a:ln>
        </p:spPr>
      </p:pic>
      <p:sp>
        <p:nvSpPr>
          <p:cNvPr id="18435" name="Rectangle 3"/>
          <p:cNvSpPr>
            <a:spLocks noGrp="1" noChangeArrowheads="1"/>
          </p:cNvSpPr>
          <p:nvPr>
            <p:ph type="title"/>
          </p:nvPr>
        </p:nvSpPr>
        <p:spPr bwMode="auto">
          <a:xfrm>
            <a:off x="919163" y="0"/>
            <a:ext cx="5634037" cy="1100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Edit Slide Master title</a:t>
            </a:r>
          </a:p>
        </p:txBody>
      </p:sp>
      <p:sp>
        <p:nvSpPr>
          <p:cNvPr id="18436" name="Rectangle 4"/>
          <p:cNvSpPr>
            <a:spLocks noGrp="1" noChangeArrowheads="1"/>
          </p:cNvSpPr>
          <p:nvPr>
            <p:ph type="body" idx="1"/>
          </p:nvPr>
        </p:nvSpPr>
        <p:spPr bwMode="auto">
          <a:xfrm>
            <a:off x="914400" y="1343025"/>
            <a:ext cx="74676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Edit first level</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3077" name="Rectangle 5"/>
          <p:cNvSpPr>
            <a:spLocks noGrp="1" noChangeArrowheads="1"/>
          </p:cNvSpPr>
          <p:nvPr>
            <p:ph type="dt" sz="half" idx="2"/>
          </p:nvPr>
        </p:nvSpPr>
        <p:spPr bwMode="auto">
          <a:xfrm>
            <a:off x="914400" y="6477000"/>
            <a:ext cx="1676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3078" name="Rectangle 6"/>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3079" name="Rectangle 7"/>
          <p:cNvSpPr>
            <a:spLocks noGrp="1" noChangeArrowheads="1"/>
          </p:cNvSpPr>
          <p:nvPr>
            <p:ph type="sldNum" sz="quarter" idx="4"/>
          </p:nvPr>
        </p:nvSpPr>
        <p:spPr bwMode="auto">
          <a:xfrm>
            <a:off x="6553200" y="6477000"/>
            <a:ext cx="1828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1DC7F6A1-BDC8-4A19-B0AB-8EB91110542E}" type="slidenum">
              <a:rPr lang="en-US"/>
              <a:pPr>
                <a:defRPr/>
              </a:pPr>
              <a:t>‹#›</a:t>
            </a:fld>
            <a:endParaRPr lang="en-US"/>
          </a:p>
        </p:txBody>
      </p:sp>
      <p:sp>
        <p:nvSpPr>
          <p:cNvPr id="12296" name="Line 8"/>
          <p:cNvSpPr>
            <a:spLocks noChangeShapeType="1"/>
          </p:cNvSpPr>
          <p:nvPr/>
        </p:nvSpPr>
        <p:spPr bwMode="auto">
          <a:xfrm>
            <a:off x="1028700" y="1143000"/>
            <a:ext cx="8115300" cy="0"/>
          </a:xfrm>
          <a:prstGeom prst="line">
            <a:avLst/>
          </a:prstGeom>
          <a:noFill/>
          <a:ln w="76200">
            <a:solidFill>
              <a:srgbClr val="C0C0C0">
                <a:alpha val="85881"/>
              </a:srgbClr>
            </a:solidFill>
            <a:round/>
            <a:headEnd/>
            <a:tailEnd/>
          </a:ln>
        </p:spPr>
        <p:txBody>
          <a:bodyPr/>
          <a:lstStyle/>
          <a:p>
            <a:pPr>
              <a:defRPr/>
            </a:pPr>
            <a:endParaRPr lang="ru-RU"/>
          </a:p>
        </p:txBody>
      </p:sp>
      <p:sp>
        <p:nvSpPr>
          <p:cNvPr id="12297" name="Line 9"/>
          <p:cNvSpPr>
            <a:spLocks noChangeShapeType="1"/>
          </p:cNvSpPr>
          <p:nvPr/>
        </p:nvSpPr>
        <p:spPr bwMode="auto">
          <a:xfrm>
            <a:off x="7848600" y="192088"/>
            <a:ext cx="0" cy="609600"/>
          </a:xfrm>
          <a:prstGeom prst="line">
            <a:avLst/>
          </a:prstGeom>
          <a:noFill/>
          <a:ln w="9525">
            <a:solidFill>
              <a:srgbClr val="006699"/>
            </a:solidFill>
            <a:round/>
            <a:headEnd/>
            <a:tailEnd/>
          </a:ln>
        </p:spPr>
        <p:txBody>
          <a:bodyPr/>
          <a:lstStyle/>
          <a:p>
            <a:pPr>
              <a:defRPr/>
            </a:pPr>
            <a:endParaRPr lang="ru-RU"/>
          </a:p>
        </p:txBody>
      </p:sp>
      <p:pic>
        <p:nvPicPr>
          <p:cNvPr id="18442" name="Picture 10" descr="gfalogo"/>
          <p:cNvPicPr>
            <a:picLocks noChangeAspect="1" noChangeArrowheads="1"/>
          </p:cNvPicPr>
          <p:nvPr/>
        </p:nvPicPr>
        <p:blipFill>
          <a:blip r:embed="rId17"/>
          <a:srcRect b="5498"/>
          <a:stretch>
            <a:fillRect/>
          </a:stretch>
        </p:blipFill>
        <p:spPr bwMode="auto">
          <a:xfrm>
            <a:off x="7969250" y="265113"/>
            <a:ext cx="960438" cy="57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Lst>
  <p:txStyles>
    <p:titleStyle>
      <a:lvl1pPr algn="l" rtl="0" eaLnBrk="1" fontAlgn="base" hangingPunct="1">
        <a:spcBef>
          <a:spcPct val="0"/>
        </a:spcBef>
        <a:spcAft>
          <a:spcPct val="0"/>
        </a:spcAft>
        <a:defRPr sz="2600" b="1">
          <a:solidFill>
            <a:srgbClr val="AB0635"/>
          </a:solidFill>
          <a:latin typeface="+mj-lt"/>
          <a:ea typeface="+mj-ea"/>
          <a:cs typeface="+mj-cs"/>
        </a:defRPr>
      </a:lvl1pPr>
      <a:lvl2pPr algn="l" rtl="0" eaLnBrk="1" fontAlgn="base" hangingPunct="1">
        <a:spcBef>
          <a:spcPct val="0"/>
        </a:spcBef>
        <a:spcAft>
          <a:spcPct val="0"/>
        </a:spcAft>
        <a:defRPr sz="2600" b="1">
          <a:solidFill>
            <a:srgbClr val="AB0635"/>
          </a:solidFill>
          <a:latin typeface="Arial" charset="0"/>
          <a:cs typeface="Arial" charset="0"/>
        </a:defRPr>
      </a:lvl2pPr>
      <a:lvl3pPr algn="l" rtl="0" eaLnBrk="1" fontAlgn="base" hangingPunct="1">
        <a:spcBef>
          <a:spcPct val="0"/>
        </a:spcBef>
        <a:spcAft>
          <a:spcPct val="0"/>
        </a:spcAft>
        <a:defRPr sz="2600" b="1">
          <a:solidFill>
            <a:srgbClr val="AB0635"/>
          </a:solidFill>
          <a:latin typeface="Arial" charset="0"/>
          <a:cs typeface="Arial" charset="0"/>
        </a:defRPr>
      </a:lvl3pPr>
      <a:lvl4pPr algn="l" rtl="0" eaLnBrk="1" fontAlgn="base" hangingPunct="1">
        <a:spcBef>
          <a:spcPct val="0"/>
        </a:spcBef>
        <a:spcAft>
          <a:spcPct val="0"/>
        </a:spcAft>
        <a:defRPr sz="2600" b="1">
          <a:solidFill>
            <a:srgbClr val="AB0635"/>
          </a:solidFill>
          <a:latin typeface="Arial" charset="0"/>
          <a:cs typeface="Arial" charset="0"/>
        </a:defRPr>
      </a:lvl4pPr>
      <a:lvl5pPr algn="l" rtl="0" eaLnBrk="1" fontAlgn="base" hangingPunct="1">
        <a:spcBef>
          <a:spcPct val="0"/>
        </a:spcBef>
        <a:spcAft>
          <a:spcPct val="0"/>
        </a:spcAft>
        <a:defRPr sz="2600" b="1">
          <a:solidFill>
            <a:srgbClr val="AB0635"/>
          </a:solidFill>
          <a:latin typeface="Arial" charset="0"/>
          <a:cs typeface="Arial" charset="0"/>
        </a:defRPr>
      </a:lvl5pPr>
      <a:lvl6pPr marL="457200" algn="l" rtl="0" eaLnBrk="1" fontAlgn="base" hangingPunct="1">
        <a:spcBef>
          <a:spcPct val="0"/>
        </a:spcBef>
        <a:spcAft>
          <a:spcPct val="0"/>
        </a:spcAft>
        <a:defRPr sz="2600" b="1">
          <a:solidFill>
            <a:srgbClr val="AB0635"/>
          </a:solidFill>
          <a:latin typeface="Arial" charset="0"/>
          <a:cs typeface="Arial" charset="0"/>
        </a:defRPr>
      </a:lvl6pPr>
      <a:lvl7pPr marL="914400" algn="l" rtl="0" eaLnBrk="1" fontAlgn="base" hangingPunct="1">
        <a:spcBef>
          <a:spcPct val="0"/>
        </a:spcBef>
        <a:spcAft>
          <a:spcPct val="0"/>
        </a:spcAft>
        <a:defRPr sz="2600" b="1">
          <a:solidFill>
            <a:srgbClr val="AB0635"/>
          </a:solidFill>
          <a:latin typeface="Arial" charset="0"/>
          <a:cs typeface="Arial" charset="0"/>
        </a:defRPr>
      </a:lvl7pPr>
      <a:lvl8pPr marL="1371600" algn="l" rtl="0" eaLnBrk="1" fontAlgn="base" hangingPunct="1">
        <a:spcBef>
          <a:spcPct val="0"/>
        </a:spcBef>
        <a:spcAft>
          <a:spcPct val="0"/>
        </a:spcAft>
        <a:defRPr sz="2600" b="1">
          <a:solidFill>
            <a:srgbClr val="AB0635"/>
          </a:solidFill>
          <a:latin typeface="Arial" charset="0"/>
          <a:cs typeface="Arial" charset="0"/>
        </a:defRPr>
      </a:lvl8pPr>
      <a:lvl9pPr marL="1828800" algn="l" rtl="0" eaLnBrk="1" fontAlgn="base" hangingPunct="1">
        <a:spcBef>
          <a:spcPct val="0"/>
        </a:spcBef>
        <a:spcAft>
          <a:spcPct val="0"/>
        </a:spcAft>
        <a:defRPr sz="2600" b="1">
          <a:solidFill>
            <a:srgbClr val="AB0635"/>
          </a:solidFill>
          <a:latin typeface="Arial" charset="0"/>
          <a:cs typeface="Arial" charset="0"/>
        </a:defRPr>
      </a:lvl9pPr>
    </p:titleStyle>
    <p:bodyStyle>
      <a:lvl1pPr marL="287338" indent="-287338" algn="l" rtl="0" eaLnBrk="1" fontAlgn="base" hangingPunct="1">
        <a:spcBef>
          <a:spcPct val="20000"/>
        </a:spcBef>
        <a:spcAft>
          <a:spcPct val="20000"/>
        </a:spcAft>
        <a:buClr>
          <a:schemeClr val="bg2"/>
        </a:buClr>
        <a:buFont typeface="Wingdings" pitchFamily="2" charset="2"/>
        <a:buBlip>
          <a:blip r:embed="rId18"/>
        </a:buBlip>
        <a:defRPr sz="2000">
          <a:solidFill>
            <a:srgbClr val="3B5F9E"/>
          </a:solidFill>
          <a:latin typeface="+mn-lt"/>
          <a:ea typeface="+mn-ea"/>
          <a:cs typeface="+mn-cs"/>
        </a:defRPr>
      </a:lvl1pPr>
      <a:lvl2pPr marL="660400" indent="-193675" algn="l" rtl="0" eaLnBrk="1" fontAlgn="base" hangingPunct="1">
        <a:spcBef>
          <a:spcPct val="20000"/>
        </a:spcBef>
        <a:spcAft>
          <a:spcPct val="20000"/>
        </a:spcAft>
        <a:buClr>
          <a:srgbClr val="3B5F9E"/>
        </a:buClr>
        <a:buFont typeface="Arial" pitchFamily="34" charset="0"/>
        <a:buChar char="−"/>
        <a:defRPr sz="2800">
          <a:solidFill>
            <a:srgbClr val="3B5F9E"/>
          </a:solidFill>
          <a:latin typeface="+mn-lt"/>
          <a:cs typeface="+mn-cs"/>
        </a:defRPr>
      </a:lvl2pPr>
      <a:lvl3pPr marL="990600" indent="-150813" algn="l" rtl="0" eaLnBrk="1" fontAlgn="base" hangingPunct="1">
        <a:spcBef>
          <a:spcPct val="20000"/>
        </a:spcBef>
        <a:spcAft>
          <a:spcPct val="20000"/>
        </a:spcAft>
        <a:buClr>
          <a:srgbClr val="777777"/>
        </a:buClr>
        <a:buChar char="•"/>
        <a:defRPr sz="1600" b="1" i="1">
          <a:solidFill>
            <a:srgbClr val="777777"/>
          </a:solidFill>
          <a:latin typeface="+mn-lt"/>
          <a:cs typeface="+mn-cs"/>
        </a:defRPr>
      </a:lvl3pPr>
      <a:lvl4pPr marL="1612900" indent="-177800" algn="l" rtl="0" eaLnBrk="1" fontAlgn="base" hangingPunct="1">
        <a:spcBef>
          <a:spcPct val="20000"/>
        </a:spcBef>
        <a:spcAft>
          <a:spcPct val="20000"/>
        </a:spcAft>
        <a:buClr>
          <a:srgbClr val="777777"/>
        </a:buClr>
        <a:buFont typeface="Arial" pitchFamily="34" charset="0"/>
        <a:buChar char="–"/>
        <a:defRPr sz="1600">
          <a:solidFill>
            <a:srgbClr val="777777"/>
          </a:solidFill>
          <a:latin typeface="+mn-lt"/>
          <a:cs typeface="+mn-cs"/>
        </a:defRPr>
      </a:lvl4pPr>
      <a:lvl5pPr marL="2667000" indent="-190500" algn="l" rtl="0" eaLnBrk="1" fontAlgn="base" hangingPunct="1">
        <a:spcBef>
          <a:spcPct val="20000"/>
        </a:spcBef>
        <a:spcAft>
          <a:spcPct val="20000"/>
        </a:spcAft>
        <a:buClr>
          <a:srgbClr val="777777"/>
        </a:buClr>
        <a:buChar char="•"/>
        <a:defRPr sz="1600">
          <a:solidFill>
            <a:srgbClr val="777777"/>
          </a:solidFill>
          <a:latin typeface="Arial Narrow" pitchFamily="34" charset="0"/>
          <a:cs typeface="+mn-cs"/>
        </a:defRPr>
      </a:lvl5pPr>
      <a:lvl6pPr marL="3124200" indent="-190500" algn="l" rtl="0" eaLnBrk="1" fontAlgn="base" hangingPunct="1">
        <a:spcBef>
          <a:spcPct val="20000"/>
        </a:spcBef>
        <a:spcAft>
          <a:spcPct val="20000"/>
        </a:spcAft>
        <a:buClr>
          <a:srgbClr val="777777"/>
        </a:buClr>
        <a:buChar char="•"/>
        <a:defRPr sz="1600">
          <a:solidFill>
            <a:srgbClr val="777777"/>
          </a:solidFill>
          <a:latin typeface="Arial Narrow" pitchFamily="34" charset="0"/>
          <a:cs typeface="+mn-cs"/>
        </a:defRPr>
      </a:lvl6pPr>
      <a:lvl7pPr marL="3581400" indent="-190500" algn="l" rtl="0" eaLnBrk="1" fontAlgn="base" hangingPunct="1">
        <a:spcBef>
          <a:spcPct val="20000"/>
        </a:spcBef>
        <a:spcAft>
          <a:spcPct val="20000"/>
        </a:spcAft>
        <a:buClr>
          <a:srgbClr val="777777"/>
        </a:buClr>
        <a:buChar char="•"/>
        <a:defRPr sz="1600">
          <a:solidFill>
            <a:srgbClr val="777777"/>
          </a:solidFill>
          <a:latin typeface="Arial Narrow" pitchFamily="34" charset="0"/>
          <a:cs typeface="+mn-cs"/>
        </a:defRPr>
      </a:lvl7pPr>
      <a:lvl8pPr marL="4038600" indent="-190500" algn="l" rtl="0" eaLnBrk="1" fontAlgn="base" hangingPunct="1">
        <a:spcBef>
          <a:spcPct val="20000"/>
        </a:spcBef>
        <a:spcAft>
          <a:spcPct val="20000"/>
        </a:spcAft>
        <a:buClr>
          <a:srgbClr val="777777"/>
        </a:buClr>
        <a:buChar char="•"/>
        <a:defRPr sz="1600">
          <a:solidFill>
            <a:srgbClr val="777777"/>
          </a:solidFill>
          <a:latin typeface="Arial Narrow" pitchFamily="34" charset="0"/>
          <a:cs typeface="+mn-cs"/>
        </a:defRPr>
      </a:lvl8pPr>
      <a:lvl9pPr marL="4495800" indent="-190500" algn="l" rtl="0" eaLnBrk="1" fontAlgn="base" hangingPunct="1">
        <a:spcBef>
          <a:spcPct val="20000"/>
        </a:spcBef>
        <a:spcAft>
          <a:spcPct val="20000"/>
        </a:spcAft>
        <a:buClr>
          <a:srgbClr val="777777"/>
        </a:buClr>
        <a:buChar char="•"/>
        <a:defRPr sz="1600">
          <a:solidFill>
            <a:srgbClr val="777777"/>
          </a:solidFill>
          <a:latin typeface="Arial Narrow" pitchFamily="34"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 descr="master content BG copy"/>
          <p:cNvPicPr>
            <a:picLocks noChangeAspect="1" noChangeArrowheads="1"/>
          </p:cNvPicPr>
          <p:nvPr/>
        </p:nvPicPr>
        <p:blipFill>
          <a:blip r:embed="rId16"/>
          <a:srcRect t="1657"/>
          <a:stretch>
            <a:fillRect/>
          </a:stretch>
        </p:blipFill>
        <p:spPr bwMode="auto">
          <a:xfrm>
            <a:off x="0" y="0"/>
            <a:ext cx="9144000" cy="6880225"/>
          </a:xfrm>
          <a:prstGeom prst="rect">
            <a:avLst/>
          </a:prstGeom>
          <a:noFill/>
          <a:ln w="9525">
            <a:noFill/>
            <a:miter lim="800000"/>
            <a:headEnd/>
            <a:tailEnd/>
          </a:ln>
        </p:spPr>
      </p:pic>
      <p:sp>
        <p:nvSpPr>
          <p:cNvPr id="19459" name="Rectangle 3"/>
          <p:cNvSpPr>
            <a:spLocks noGrp="1" noChangeArrowheads="1"/>
          </p:cNvSpPr>
          <p:nvPr>
            <p:ph type="title"/>
          </p:nvPr>
        </p:nvSpPr>
        <p:spPr bwMode="auto">
          <a:xfrm>
            <a:off x="919163" y="0"/>
            <a:ext cx="5634037" cy="1100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Edit Slide Master title</a:t>
            </a:r>
          </a:p>
        </p:txBody>
      </p:sp>
      <p:sp>
        <p:nvSpPr>
          <p:cNvPr id="19460" name="Rectangle 4"/>
          <p:cNvSpPr>
            <a:spLocks noGrp="1" noChangeArrowheads="1"/>
          </p:cNvSpPr>
          <p:nvPr>
            <p:ph type="body" idx="1"/>
          </p:nvPr>
        </p:nvSpPr>
        <p:spPr bwMode="auto">
          <a:xfrm>
            <a:off x="914400" y="1343025"/>
            <a:ext cx="74676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Edit first level</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3077" name="Rectangle 5"/>
          <p:cNvSpPr>
            <a:spLocks noGrp="1" noChangeArrowheads="1"/>
          </p:cNvSpPr>
          <p:nvPr>
            <p:ph type="dt" sz="half" idx="2"/>
          </p:nvPr>
        </p:nvSpPr>
        <p:spPr bwMode="auto">
          <a:xfrm>
            <a:off x="914400" y="6477000"/>
            <a:ext cx="1676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en-US"/>
          </a:p>
        </p:txBody>
      </p:sp>
      <p:sp>
        <p:nvSpPr>
          <p:cNvPr id="3078" name="Rectangle 6"/>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n-US"/>
          </a:p>
        </p:txBody>
      </p:sp>
      <p:sp>
        <p:nvSpPr>
          <p:cNvPr id="3079" name="Rectangle 7"/>
          <p:cNvSpPr>
            <a:spLocks noGrp="1" noChangeArrowheads="1"/>
          </p:cNvSpPr>
          <p:nvPr>
            <p:ph type="sldNum" sz="quarter" idx="4"/>
          </p:nvPr>
        </p:nvSpPr>
        <p:spPr bwMode="auto">
          <a:xfrm>
            <a:off x="6553200" y="6477000"/>
            <a:ext cx="1828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0497034E-8907-4372-8032-9AC36F0BA9D3}" type="slidenum">
              <a:rPr lang="en-US"/>
              <a:pPr>
                <a:defRPr/>
              </a:pPr>
              <a:t>‹#›</a:t>
            </a:fld>
            <a:endParaRPr lang="en-US"/>
          </a:p>
        </p:txBody>
      </p:sp>
      <p:sp>
        <p:nvSpPr>
          <p:cNvPr id="13320" name="Line 8"/>
          <p:cNvSpPr>
            <a:spLocks noChangeShapeType="1"/>
          </p:cNvSpPr>
          <p:nvPr/>
        </p:nvSpPr>
        <p:spPr bwMode="auto">
          <a:xfrm>
            <a:off x="1028700" y="1143000"/>
            <a:ext cx="8115300" cy="0"/>
          </a:xfrm>
          <a:prstGeom prst="line">
            <a:avLst/>
          </a:prstGeom>
          <a:noFill/>
          <a:ln w="76200">
            <a:solidFill>
              <a:srgbClr val="C0C0C0">
                <a:alpha val="85881"/>
              </a:srgbClr>
            </a:solidFill>
            <a:round/>
            <a:headEnd/>
            <a:tailEnd/>
          </a:ln>
        </p:spPr>
        <p:txBody>
          <a:bodyPr/>
          <a:lstStyle/>
          <a:p>
            <a:pPr>
              <a:defRPr/>
            </a:pPr>
            <a:endParaRPr lang="ru-RU"/>
          </a:p>
        </p:txBody>
      </p:sp>
      <p:sp>
        <p:nvSpPr>
          <p:cNvPr id="13321" name="Line 9"/>
          <p:cNvSpPr>
            <a:spLocks noChangeShapeType="1"/>
          </p:cNvSpPr>
          <p:nvPr/>
        </p:nvSpPr>
        <p:spPr bwMode="auto">
          <a:xfrm>
            <a:off x="7848600" y="192088"/>
            <a:ext cx="0" cy="609600"/>
          </a:xfrm>
          <a:prstGeom prst="line">
            <a:avLst/>
          </a:prstGeom>
          <a:noFill/>
          <a:ln w="9525">
            <a:solidFill>
              <a:srgbClr val="006699"/>
            </a:solidFill>
            <a:round/>
            <a:headEnd/>
            <a:tailEnd/>
          </a:ln>
        </p:spPr>
        <p:txBody>
          <a:bodyPr/>
          <a:lstStyle/>
          <a:p>
            <a:pPr>
              <a:defRPr/>
            </a:pPr>
            <a:endParaRPr lang="ru-RU"/>
          </a:p>
        </p:txBody>
      </p:sp>
      <p:pic>
        <p:nvPicPr>
          <p:cNvPr id="19466" name="Picture 10" descr="gfalogo"/>
          <p:cNvPicPr>
            <a:picLocks noChangeAspect="1" noChangeArrowheads="1"/>
          </p:cNvPicPr>
          <p:nvPr/>
        </p:nvPicPr>
        <p:blipFill>
          <a:blip r:embed="rId17"/>
          <a:srcRect b="5498"/>
          <a:stretch>
            <a:fillRect/>
          </a:stretch>
        </p:blipFill>
        <p:spPr bwMode="auto">
          <a:xfrm>
            <a:off x="7969250" y="265113"/>
            <a:ext cx="960438" cy="57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txStyles>
    <p:titleStyle>
      <a:lvl1pPr algn="l" rtl="0" eaLnBrk="1" fontAlgn="base" hangingPunct="1">
        <a:spcBef>
          <a:spcPct val="0"/>
        </a:spcBef>
        <a:spcAft>
          <a:spcPct val="0"/>
        </a:spcAft>
        <a:defRPr sz="2600" b="1">
          <a:solidFill>
            <a:srgbClr val="AB0635"/>
          </a:solidFill>
          <a:latin typeface="+mj-lt"/>
          <a:ea typeface="+mj-ea"/>
          <a:cs typeface="+mj-cs"/>
        </a:defRPr>
      </a:lvl1pPr>
      <a:lvl2pPr algn="l" rtl="0" eaLnBrk="1" fontAlgn="base" hangingPunct="1">
        <a:spcBef>
          <a:spcPct val="0"/>
        </a:spcBef>
        <a:spcAft>
          <a:spcPct val="0"/>
        </a:spcAft>
        <a:defRPr sz="2600" b="1">
          <a:solidFill>
            <a:srgbClr val="AB0635"/>
          </a:solidFill>
          <a:latin typeface="Arial" charset="0"/>
          <a:cs typeface="Arial" charset="0"/>
        </a:defRPr>
      </a:lvl2pPr>
      <a:lvl3pPr algn="l" rtl="0" eaLnBrk="1" fontAlgn="base" hangingPunct="1">
        <a:spcBef>
          <a:spcPct val="0"/>
        </a:spcBef>
        <a:spcAft>
          <a:spcPct val="0"/>
        </a:spcAft>
        <a:defRPr sz="2600" b="1">
          <a:solidFill>
            <a:srgbClr val="AB0635"/>
          </a:solidFill>
          <a:latin typeface="Arial" charset="0"/>
          <a:cs typeface="Arial" charset="0"/>
        </a:defRPr>
      </a:lvl3pPr>
      <a:lvl4pPr algn="l" rtl="0" eaLnBrk="1" fontAlgn="base" hangingPunct="1">
        <a:spcBef>
          <a:spcPct val="0"/>
        </a:spcBef>
        <a:spcAft>
          <a:spcPct val="0"/>
        </a:spcAft>
        <a:defRPr sz="2600" b="1">
          <a:solidFill>
            <a:srgbClr val="AB0635"/>
          </a:solidFill>
          <a:latin typeface="Arial" charset="0"/>
          <a:cs typeface="Arial" charset="0"/>
        </a:defRPr>
      </a:lvl4pPr>
      <a:lvl5pPr algn="l" rtl="0" eaLnBrk="1" fontAlgn="base" hangingPunct="1">
        <a:spcBef>
          <a:spcPct val="0"/>
        </a:spcBef>
        <a:spcAft>
          <a:spcPct val="0"/>
        </a:spcAft>
        <a:defRPr sz="2600" b="1">
          <a:solidFill>
            <a:srgbClr val="AB0635"/>
          </a:solidFill>
          <a:latin typeface="Arial" charset="0"/>
          <a:cs typeface="Arial" charset="0"/>
        </a:defRPr>
      </a:lvl5pPr>
      <a:lvl6pPr marL="457200" algn="l" rtl="0" eaLnBrk="1" fontAlgn="base" hangingPunct="1">
        <a:spcBef>
          <a:spcPct val="0"/>
        </a:spcBef>
        <a:spcAft>
          <a:spcPct val="0"/>
        </a:spcAft>
        <a:defRPr sz="2600" b="1">
          <a:solidFill>
            <a:srgbClr val="AB0635"/>
          </a:solidFill>
          <a:latin typeface="Arial" charset="0"/>
          <a:cs typeface="Arial" charset="0"/>
        </a:defRPr>
      </a:lvl6pPr>
      <a:lvl7pPr marL="914400" algn="l" rtl="0" eaLnBrk="1" fontAlgn="base" hangingPunct="1">
        <a:spcBef>
          <a:spcPct val="0"/>
        </a:spcBef>
        <a:spcAft>
          <a:spcPct val="0"/>
        </a:spcAft>
        <a:defRPr sz="2600" b="1">
          <a:solidFill>
            <a:srgbClr val="AB0635"/>
          </a:solidFill>
          <a:latin typeface="Arial" charset="0"/>
          <a:cs typeface="Arial" charset="0"/>
        </a:defRPr>
      </a:lvl7pPr>
      <a:lvl8pPr marL="1371600" algn="l" rtl="0" eaLnBrk="1" fontAlgn="base" hangingPunct="1">
        <a:spcBef>
          <a:spcPct val="0"/>
        </a:spcBef>
        <a:spcAft>
          <a:spcPct val="0"/>
        </a:spcAft>
        <a:defRPr sz="2600" b="1">
          <a:solidFill>
            <a:srgbClr val="AB0635"/>
          </a:solidFill>
          <a:latin typeface="Arial" charset="0"/>
          <a:cs typeface="Arial" charset="0"/>
        </a:defRPr>
      </a:lvl8pPr>
      <a:lvl9pPr marL="1828800" algn="l" rtl="0" eaLnBrk="1" fontAlgn="base" hangingPunct="1">
        <a:spcBef>
          <a:spcPct val="0"/>
        </a:spcBef>
        <a:spcAft>
          <a:spcPct val="0"/>
        </a:spcAft>
        <a:defRPr sz="2600" b="1">
          <a:solidFill>
            <a:srgbClr val="AB0635"/>
          </a:solidFill>
          <a:latin typeface="Arial" charset="0"/>
          <a:cs typeface="Arial" charset="0"/>
        </a:defRPr>
      </a:lvl9pPr>
    </p:titleStyle>
    <p:bodyStyle>
      <a:lvl1pPr marL="287338" indent="-287338" algn="l" rtl="0" eaLnBrk="1" fontAlgn="base" hangingPunct="1">
        <a:spcBef>
          <a:spcPct val="20000"/>
        </a:spcBef>
        <a:spcAft>
          <a:spcPct val="20000"/>
        </a:spcAft>
        <a:buClr>
          <a:schemeClr val="bg2"/>
        </a:buClr>
        <a:buFont typeface="Wingdings" pitchFamily="2" charset="2"/>
        <a:buBlip>
          <a:blip r:embed="rId18"/>
        </a:buBlip>
        <a:defRPr sz="2000">
          <a:solidFill>
            <a:srgbClr val="3B5F9E"/>
          </a:solidFill>
          <a:latin typeface="+mn-lt"/>
          <a:ea typeface="+mn-ea"/>
          <a:cs typeface="+mn-cs"/>
        </a:defRPr>
      </a:lvl1pPr>
      <a:lvl2pPr marL="660400" indent="-193675" algn="l" rtl="0" eaLnBrk="1" fontAlgn="base" hangingPunct="1">
        <a:spcBef>
          <a:spcPct val="20000"/>
        </a:spcBef>
        <a:spcAft>
          <a:spcPct val="20000"/>
        </a:spcAft>
        <a:buClr>
          <a:srgbClr val="3B5F9E"/>
        </a:buClr>
        <a:buFont typeface="Arial" pitchFamily="34" charset="0"/>
        <a:buChar char="−"/>
        <a:defRPr sz="2800">
          <a:solidFill>
            <a:srgbClr val="3B5F9E"/>
          </a:solidFill>
          <a:latin typeface="+mn-lt"/>
          <a:cs typeface="+mn-cs"/>
        </a:defRPr>
      </a:lvl2pPr>
      <a:lvl3pPr marL="990600" indent="-150813" algn="l" rtl="0" eaLnBrk="1" fontAlgn="base" hangingPunct="1">
        <a:spcBef>
          <a:spcPct val="20000"/>
        </a:spcBef>
        <a:spcAft>
          <a:spcPct val="20000"/>
        </a:spcAft>
        <a:buClr>
          <a:srgbClr val="777777"/>
        </a:buClr>
        <a:buChar char="•"/>
        <a:defRPr sz="1600" b="1" i="1">
          <a:solidFill>
            <a:srgbClr val="777777"/>
          </a:solidFill>
          <a:latin typeface="+mn-lt"/>
          <a:cs typeface="+mn-cs"/>
        </a:defRPr>
      </a:lvl3pPr>
      <a:lvl4pPr marL="1612900" indent="-177800" algn="l" rtl="0" eaLnBrk="1" fontAlgn="base" hangingPunct="1">
        <a:spcBef>
          <a:spcPct val="20000"/>
        </a:spcBef>
        <a:spcAft>
          <a:spcPct val="20000"/>
        </a:spcAft>
        <a:buClr>
          <a:srgbClr val="777777"/>
        </a:buClr>
        <a:buFont typeface="Arial" pitchFamily="34" charset="0"/>
        <a:buChar char="–"/>
        <a:defRPr sz="1600">
          <a:solidFill>
            <a:srgbClr val="777777"/>
          </a:solidFill>
          <a:latin typeface="+mn-lt"/>
          <a:cs typeface="+mn-cs"/>
        </a:defRPr>
      </a:lvl4pPr>
      <a:lvl5pPr marL="2667000" indent="-190500" algn="l" rtl="0" eaLnBrk="1" fontAlgn="base" hangingPunct="1">
        <a:spcBef>
          <a:spcPct val="20000"/>
        </a:spcBef>
        <a:spcAft>
          <a:spcPct val="20000"/>
        </a:spcAft>
        <a:buClr>
          <a:srgbClr val="777777"/>
        </a:buClr>
        <a:buChar char="•"/>
        <a:defRPr sz="1600">
          <a:solidFill>
            <a:srgbClr val="777777"/>
          </a:solidFill>
          <a:latin typeface="Arial Narrow" pitchFamily="34" charset="0"/>
          <a:cs typeface="+mn-cs"/>
        </a:defRPr>
      </a:lvl5pPr>
      <a:lvl6pPr marL="3124200" indent="-190500" algn="l" rtl="0" eaLnBrk="1" fontAlgn="base" hangingPunct="1">
        <a:spcBef>
          <a:spcPct val="20000"/>
        </a:spcBef>
        <a:spcAft>
          <a:spcPct val="20000"/>
        </a:spcAft>
        <a:buClr>
          <a:srgbClr val="777777"/>
        </a:buClr>
        <a:buChar char="•"/>
        <a:defRPr sz="1600">
          <a:solidFill>
            <a:srgbClr val="777777"/>
          </a:solidFill>
          <a:latin typeface="Arial Narrow" pitchFamily="34" charset="0"/>
          <a:cs typeface="+mn-cs"/>
        </a:defRPr>
      </a:lvl6pPr>
      <a:lvl7pPr marL="3581400" indent="-190500" algn="l" rtl="0" eaLnBrk="1" fontAlgn="base" hangingPunct="1">
        <a:spcBef>
          <a:spcPct val="20000"/>
        </a:spcBef>
        <a:spcAft>
          <a:spcPct val="20000"/>
        </a:spcAft>
        <a:buClr>
          <a:srgbClr val="777777"/>
        </a:buClr>
        <a:buChar char="•"/>
        <a:defRPr sz="1600">
          <a:solidFill>
            <a:srgbClr val="777777"/>
          </a:solidFill>
          <a:latin typeface="Arial Narrow" pitchFamily="34" charset="0"/>
          <a:cs typeface="+mn-cs"/>
        </a:defRPr>
      </a:lvl7pPr>
      <a:lvl8pPr marL="4038600" indent="-190500" algn="l" rtl="0" eaLnBrk="1" fontAlgn="base" hangingPunct="1">
        <a:spcBef>
          <a:spcPct val="20000"/>
        </a:spcBef>
        <a:spcAft>
          <a:spcPct val="20000"/>
        </a:spcAft>
        <a:buClr>
          <a:srgbClr val="777777"/>
        </a:buClr>
        <a:buChar char="•"/>
        <a:defRPr sz="1600">
          <a:solidFill>
            <a:srgbClr val="777777"/>
          </a:solidFill>
          <a:latin typeface="Arial Narrow" pitchFamily="34" charset="0"/>
          <a:cs typeface="+mn-cs"/>
        </a:defRPr>
      </a:lvl8pPr>
      <a:lvl9pPr marL="4495800" indent="-190500" algn="l" rtl="0" eaLnBrk="1" fontAlgn="base" hangingPunct="1">
        <a:spcBef>
          <a:spcPct val="20000"/>
        </a:spcBef>
        <a:spcAft>
          <a:spcPct val="20000"/>
        </a:spcAft>
        <a:buClr>
          <a:srgbClr val="777777"/>
        </a:buClr>
        <a:buChar char="•"/>
        <a:defRPr sz="1600">
          <a:solidFill>
            <a:srgbClr val="777777"/>
          </a:solidFill>
          <a:latin typeface="Arial Narrow" pitchFamily="34" charset="0"/>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FD088CF6-922A-4CC2-A90B-E69C205FD35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974574B8-0E2A-48EB-8B71-F3DC400915A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ED4BAD2-8EA5-4A67-B229-864CDC2FD4C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3AC9617B-1023-4DD4-B9CC-5210B1337B1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9C29749E-2517-42AE-8A47-53388ED1BA7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9955605C-25F6-42CC-A723-E45CA07D6F5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28DC67A4-F6F1-466D-8DCD-AD95270414F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1DE7883B-6A0F-468C-9040-E01BDE59838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DEA7FE0F-A4BD-4D84-B658-1ECA5228796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EF6C2130-1049-4725-B2B4-7900DF9A23A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B140B9BE-A71A-49AE-8A69-EC7C8971353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ru-RU"/>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ru-RU"/>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34F65CF6-2057-4AFF-B3B0-0F00278539C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2" Type="http://schemas.openxmlformats.org/officeDocument/2006/relationships/hyperlink" Target="https://www.ncbi.nlm.nih.gov/pubmed/2732109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1071546"/>
            <a:ext cx="7010400" cy="3405198"/>
          </a:xfrm>
        </p:spPr>
        <p:txBody>
          <a:bodyPr>
            <a:normAutofit fontScale="90000"/>
          </a:bodyPr>
          <a:lstStyle/>
          <a:p>
            <a:r>
              <a:rPr lang="ru-RU" dirty="0" smtClean="0"/>
              <a:t>Схемы стимуляции для лечения бесплодия женщин с  различными гинекологическими заболеваниями.</a:t>
            </a:r>
            <a:br>
              <a:rPr lang="ru-RU" dirty="0" smtClean="0"/>
            </a:br>
            <a:r>
              <a:rPr lang="ru-RU" dirty="0" smtClean="0"/>
              <a:t> Синдром </a:t>
            </a:r>
            <a:r>
              <a:rPr lang="ru-RU" dirty="0" err="1" smtClean="0"/>
              <a:t>гиперстимуляции</a:t>
            </a:r>
            <a:r>
              <a:rPr lang="ru-RU" dirty="0" smtClean="0"/>
              <a:t> яичников</a:t>
            </a:r>
            <a:endParaRPr lang="ru-RU" dirty="0"/>
          </a:p>
        </p:txBody>
      </p:sp>
      <p:sp>
        <p:nvSpPr>
          <p:cNvPr id="3" name="TextBox 2"/>
          <p:cNvSpPr txBox="1"/>
          <p:nvPr/>
        </p:nvSpPr>
        <p:spPr>
          <a:xfrm>
            <a:off x="142844" y="5143512"/>
            <a:ext cx="5934456" cy="1200329"/>
          </a:xfrm>
          <a:prstGeom prst="rect">
            <a:avLst/>
          </a:prstGeom>
          <a:noFill/>
        </p:spPr>
        <p:txBody>
          <a:bodyPr wrap="square" rtlCol="0">
            <a:spAutoFit/>
          </a:bodyPr>
          <a:lstStyle/>
          <a:p>
            <a:r>
              <a:rPr lang="ru-RU" dirty="0" smtClean="0"/>
              <a:t>Виноградова Любовь Валерьевна</a:t>
            </a:r>
          </a:p>
          <a:p>
            <a:r>
              <a:rPr lang="ru-RU" dirty="0" smtClean="0"/>
              <a:t>к.м.н. акушер-гинеколог, </a:t>
            </a:r>
            <a:r>
              <a:rPr lang="ru-RU" dirty="0" err="1" smtClean="0"/>
              <a:t>репродуктолог</a:t>
            </a:r>
            <a:r>
              <a:rPr lang="ru-RU" dirty="0" smtClean="0"/>
              <a:t>, МЦ«</a:t>
            </a:r>
            <a:r>
              <a:rPr lang="ru-RU" dirty="0" err="1" smtClean="0"/>
              <a:t>МирА</a:t>
            </a:r>
            <a:r>
              <a:rPr lang="ru-RU" dirty="0" smtClean="0"/>
              <a:t>»</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000100" y="327025"/>
            <a:ext cx="7429551" cy="815975"/>
          </a:xfrm>
          <a:prstGeom prst="rect">
            <a:avLst/>
          </a:prstGeom>
          <a:gradFill rotWithShape="0">
            <a:gsLst>
              <a:gs pos="0">
                <a:srgbClr val="FFFFCC"/>
              </a:gs>
              <a:gs pos="100000">
                <a:srgbClr val="996633"/>
              </a:gs>
            </a:gsLst>
            <a:lin ang="2700000" scaled="1"/>
          </a:gradFill>
          <a:ln w="9360">
            <a:solidFill>
              <a:srgbClr val="000000"/>
            </a:solidFill>
            <a:round/>
            <a:headEnd/>
            <a:tailEnd/>
          </a:ln>
        </p:spPr>
        <p:txBody>
          <a:bodyPr wrap="none" lIns="81639" tIns="40820" rIns="81639" bIns="40820" anchor="ctr"/>
          <a:lstStyle/>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2400" b="1" dirty="0" smtClean="0">
                <a:solidFill>
                  <a:srgbClr val="000000"/>
                </a:solidFill>
              </a:rPr>
              <a:t>Возможность сохранения фертильности</a:t>
            </a:r>
          </a:p>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2400" b="1" dirty="0" smtClean="0">
                <a:solidFill>
                  <a:srgbClr val="000000"/>
                </a:solidFill>
              </a:rPr>
              <a:t> у онкологических больных </a:t>
            </a:r>
            <a:r>
              <a:rPr lang="en-US" sz="2400" b="1" dirty="0" smtClean="0">
                <a:solidFill>
                  <a:srgbClr val="000000"/>
                </a:solidFill>
              </a:rPr>
              <a:t>:</a:t>
            </a:r>
            <a:endParaRPr lang="en-US" sz="2400" b="1" dirty="0">
              <a:solidFill>
                <a:srgbClr val="000000"/>
              </a:solidFill>
            </a:endParaRPr>
          </a:p>
        </p:txBody>
      </p:sp>
      <p:sp>
        <p:nvSpPr>
          <p:cNvPr id="14339" name="Freeform 2"/>
          <p:cNvSpPr>
            <a:spLocks noChangeArrowheads="1"/>
          </p:cNvSpPr>
          <p:nvPr/>
        </p:nvSpPr>
        <p:spPr bwMode="auto">
          <a:xfrm flipV="1">
            <a:off x="3525838" y="1141413"/>
            <a:ext cx="2286000" cy="979487"/>
          </a:xfrm>
          <a:custGeom>
            <a:avLst/>
            <a:gdLst>
              <a:gd name="T0" fmla="*/ 2147483647 w 144"/>
              <a:gd name="T1" fmla="*/ 2147483647 h 122"/>
              <a:gd name="T2" fmla="*/ 2147483647 w 144"/>
              <a:gd name="T3" fmla="*/ 2147483647 h 122"/>
              <a:gd name="T4" fmla="*/ 2147483647 w 144"/>
              <a:gd name="T5" fmla="*/ 2147483647 h 122"/>
              <a:gd name="T6" fmla="*/ 2147483647 w 144"/>
              <a:gd name="T7" fmla="*/ 2147483647 h 122"/>
              <a:gd name="T8" fmla="*/ 2147483647 w 144"/>
              <a:gd name="T9" fmla="*/ 0 h 122"/>
              <a:gd name="T10" fmla="*/ 2147483647 w 144"/>
              <a:gd name="T11" fmla="*/ 2147483647 h 122"/>
              <a:gd name="T12" fmla="*/ 2147483647 w 144"/>
              <a:gd name="T13" fmla="*/ 2147483647 h 122"/>
              <a:gd name="T14" fmla="*/ 2147483647 w 144"/>
              <a:gd name="T15" fmla="*/ 2147483647 h 122"/>
              <a:gd name="T16" fmla="*/ 2147483647 w 144"/>
              <a:gd name="T17" fmla="*/ 0 h 122"/>
              <a:gd name="T18" fmla="*/ 0 w 144"/>
              <a:gd name="T19" fmla="*/ 2147483647 h 122"/>
              <a:gd name="T20" fmla="*/ 2147483647 w 144"/>
              <a:gd name="T21" fmla="*/ 2147483647 h 122"/>
              <a:gd name="T22" fmla="*/ 2147483647 w 144"/>
              <a:gd name="T23" fmla="*/ 2147483647 h 122"/>
              <a:gd name="T24" fmla="*/ 2147483647 w 144"/>
              <a:gd name="T25" fmla="*/ 2147483647 h 122"/>
              <a:gd name="T26" fmla="*/ 2147483647 w 144"/>
              <a:gd name="T27" fmla="*/ 2147483647 h 122"/>
              <a:gd name="T28" fmla="*/ 2147483647 w 144"/>
              <a:gd name="T29" fmla="*/ 2147483647 h 122"/>
              <a:gd name="T30" fmla="*/ 2147483647 w 144"/>
              <a:gd name="T31" fmla="*/ 2147483647 h 122"/>
              <a:gd name="T32" fmla="*/ 2147483647 w 144"/>
              <a:gd name="T33" fmla="*/ 2147483647 h 122"/>
              <a:gd name="T34" fmla="*/ 2147483647 w 144"/>
              <a:gd name="T35" fmla="*/ 2147483647 h 1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22"/>
              <a:gd name="T56" fmla="*/ 144 w 144"/>
              <a:gd name="T57" fmla="*/ 122 h 1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22">
                <a:moveTo>
                  <a:pt x="85" y="69"/>
                </a:moveTo>
                <a:cubicBezTo>
                  <a:pt x="85" y="55"/>
                  <a:pt x="97" y="44"/>
                  <a:pt x="111" y="44"/>
                </a:cubicBezTo>
                <a:cubicBezTo>
                  <a:pt x="111" y="61"/>
                  <a:pt x="111" y="61"/>
                  <a:pt x="111" y="61"/>
                </a:cubicBezTo>
                <a:cubicBezTo>
                  <a:pt x="144" y="30"/>
                  <a:pt x="144" y="30"/>
                  <a:pt x="144" y="30"/>
                </a:cubicBezTo>
                <a:cubicBezTo>
                  <a:pt x="111" y="0"/>
                  <a:pt x="111" y="0"/>
                  <a:pt x="111" y="0"/>
                </a:cubicBezTo>
                <a:cubicBezTo>
                  <a:pt x="111" y="17"/>
                  <a:pt x="111" y="17"/>
                  <a:pt x="111" y="17"/>
                </a:cubicBezTo>
                <a:cubicBezTo>
                  <a:pt x="95" y="17"/>
                  <a:pt x="81" y="24"/>
                  <a:pt x="71" y="35"/>
                </a:cubicBezTo>
                <a:cubicBezTo>
                  <a:pt x="62" y="25"/>
                  <a:pt x="48" y="18"/>
                  <a:pt x="32" y="18"/>
                </a:cubicBezTo>
                <a:cubicBezTo>
                  <a:pt x="32" y="0"/>
                  <a:pt x="32" y="0"/>
                  <a:pt x="32" y="0"/>
                </a:cubicBezTo>
                <a:cubicBezTo>
                  <a:pt x="0" y="31"/>
                  <a:pt x="0" y="31"/>
                  <a:pt x="0" y="31"/>
                </a:cubicBezTo>
                <a:cubicBezTo>
                  <a:pt x="32" y="61"/>
                  <a:pt x="32" y="61"/>
                  <a:pt x="32" y="61"/>
                </a:cubicBezTo>
                <a:cubicBezTo>
                  <a:pt x="32" y="44"/>
                  <a:pt x="32" y="44"/>
                  <a:pt x="32" y="44"/>
                </a:cubicBezTo>
                <a:cubicBezTo>
                  <a:pt x="46" y="44"/>
                  <a:pt x="58" y="55"/>
                  <a:pt x="58" y="69"/>
                </a:cubicBezTo>
                <a:cubicBezTo>
                  <a:pt x="58" y="122"/>
                  <a:pt x="58" y="122"/>
                  <a:pt x="58" y="122"/>
                </a:cubicBezTo>
                <a:cubicBezTo>
                  <a:pt x="58" y="122"/>
                  <a:pt x="58" y="122"/>
                  <a:pt x="58" y="122"/>
                </a:cubicBezTo>
                <a:cubicBezTo>
                  <a:pt x="85" y="122"/>
                  <a:pt x="85" y="122"/>
                  <a:pt x="85" y="122"/>
                </a:cubicBezTo>
                <a:cubicBezTo>
                  <a:pt x="85" y="122"/>
                  <a:pt x="85" y="122"/>
                  <a:pt x="85" y="122"/>
                </a:cubicBezTo>
                <a:lnTo>
                  <a:pt x="85" y="69"/>
                </a:lnTo>
                <a:close/>
              </a:path>
            </a:pathLst>
          </a:custGeom>
          <a:gradFill rotWithShape="0">
            <a:gsLst>
              <a:gs pos="0">
                <a:srgbClr val="FFFFCC"/>
              </a:gs>
              <a:gs pos="100000">
                <a:srgbClr val="996633"/>
              </a:gs>
            </a:gsLst>
            <a:lin ang="2700000" scaled="1"/>
          </a:gradFill>
          <a:ln w="9360">
            <a:solidFill>
              <a:srgbClr val="000000"/>
            </a:solidFill>
            <a:round/>
            <a:headEnd/>
            <a:tailEnd/>
          </a:ln>
        </p:spPr>
        <p:txBody>
          <a:bodyPr wrap="none" lIns="82945" tIns="41473" rIns="82945" bIns="41473" anchor="ctr"/>
          <a:lstStyle/>
          <a:p>
            <a:endParaRPr lang="ru-RU"/>
          </a:p>
        </p:txBody>
      </p:sp>
      <p:sp>
        <p:nvSpPr>
          <p:cNvPr id="14340" name="Text Box 3"/>
          <p:cNvSpPr txBox="1">
            <a:spLocks noChangeArrowheads="1"/>
          </p:cNvSpPr>
          <p:nvPr/>
        </p:nvSpPr>
        <p:spPr bwMode="auto">
          <a:xfrm>
            <a:off x="488950" y="2286000"/>
            <a:ext cx="3267075" cy="1143000"/>
          </a:xfrm>
          <a:prstGeom prst="rect">
            <a:avLst/>
          </a:prstGeom>
          <a:gradFill rotWithShape="0">
            <a:gsLst>
              <a:gs pos="0">
                <a:srgbClr val="FFFFCC"/>
              </a:gs>
              <a:gs pos="100000">
                <a:srgbClr val="996633"/>
              </a:gs>
            </a:gsLst>
            <a:lin ang="5400000" scaled="1"/>
          </a:gradFill>
          <a:ln w="9360">
            <a:solidFill>
              <a:srgbClr val="000000"/>
            </a:solidFill>
            <a:round/>
            <a:headEnd/>
            <a:tailEnd/>
          </a:ln>
        </p:spPr>
        <p:txBody>
          <a:bodyPr lIns="81639" tIns="40820" rIns="81639" bIns="40820"/>
          <a:lstStyle/>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1800" b="1">
                <a:solidFill>
                  <a:srgbClr val="000000"/>
                </a:solidFill>
              </a:rPr>
              <a:t>стимуляции гонадотропинами вместе с ингибиторами ароматазы</a:t>
            </a:r>
          </a:p>
        </p:txBody>
      </p:sp>
      <p:sp>
        <p:nvSpPr>
          <p:cNvPr id="14341" name="Text Box 4"/>
          <p:cNvSpPr txBox="1">
            <a:spLocks noChangeArrowheads="1"/>
          </p:cNvSpPr>
          <p:nvPr/>
        </p:nvSpPr>
        <p:spPr bwMode="auto">
          <a:xfrm>
            <a:off x="5224463" y="2286000"/>
            <a:ext cx="3265487" cy="2286008"/>
          </a:xfrm>
          <a:prstGeom prst="rect">
            <a:avLst/>
          </a:prstGeom>
          <a:gradFill rotWithShape="0">
            <a:gsLst>
              <a:gs pos="0">
                <a:srgbClr val="FFFFCC"/>
              </a:gs>
              <a:gs pos="100000">
                <a:srgbClr val="996633"/>
              </a:gs>
            </a:gsLst>
            <a:lin ang="5400000" scaled="1"/>
          </a:gradFill>
          <a:ln w="9360">
            <a:solidFill>
              <a:srgbClr val="000000"/>
            </a:solidFill>
            <a:round/>
            <a:headEnd/>
            <a:tailEnd/>
          </a:ln>
        </p:spPr>
        <p:txBody>
          <a:bodyPr lIns="81639" tIns="40820" rIns="81639" bIns="40820"/>
          <a:lstStyle/>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US" sz="1800" b="1" dirty="0">
                <a:solidFill>
                  <a:srgbClr val="000000"/>
                </a:solidFill>
              </a:rPr>
              <a:t> </a:t>
            </a:r>
            <a:r>
              <a:rPr lang="en-US" sz="1800" b="1" dirty="0" err="1">
                <a:solidFill>
                  <a:srgbClr val="000000"/>
                </a:solidFill>
              </a:rPr>
              <a:t>минимальн</a:t>
            </a:r>
            <a:r>
              <a:rPr lang="ru-RU" sz="1800" b="1" dirty="0" err="1">
                <a:solidFill>
                  <a:srgbClr val="000000"/>
                </a:solidFill>
              </a:rPr>
              <a:t>ая</a:t>
            </a:r>
            <a:r>
              <a:rPr lang="en-US" sz="1800" b="1" dirty="0">
                <a:solidFill>
                  <a:srgbClr val="000000"/>
                </a:solidFill>
              </a:rPr>
              <a:t> </a:t>
            </a:r>
            <a:r>
              <a:rPr lang="en-US" sz="1800" b="1" dirty="0" err="1">
                <a:solidFill>
                  <a:srgbClr val="000000"/>
                </a:solidFill>
              </a:rPr>
              <a:t>стимуляци</a:t>
            </a:r>
            <a:r>
              <a:rPr lang="ru-RU" sz="1800" b="1" dirty="0">
                <a:solidFill>
                  <a:srgbClr val="000000"/>
                </a:solidFill>
              </a:rPr>
              <a:t>я</a:t>
            </a:r>
            <a:r>
              <a:rPr lang="en-US" sz="1800" b="1" dirty="0">
                <a:solidFill>
                  <a:srgbClr val="000000"/>
                </a:solidFill>
              </a:rPr>
              <a:t>:</a:t>
            </a:r>
          </a:p>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US" sz="1800" b="1" dirty="0">
                <a:solidFill>
                  <a:srgbClr val="000000"/>
                </a:solidFill>
              </a:rPr>
              <a:t/>
            </a:r>
            <a:br>
              <a:rPr lang="en-US" sz="1800" b="1" dirty="0">
                <a:solidFill>
                  <a:srgbClr val="000000"/>
                </a:solidFill>
              </a:rPr>
            </a:br>
            <a:r>
              <a:rPr lang="en-US" sz="1800" b="1" dirty="0" err="1">
                <a:solidFill>
                  <a:srgbClr val="000000"/>
                </a:solidFill>
              </a:rPr>
              <a:t>рекомб.ФСГ</a:t>
            </a:r>
            <a:r>
              <a:rPr lang="en-US" sz="1800" b="1" dirty="0">
                <a:solidFill>
                  <a:srgbClr val="000000"/>
                </a:solidFill>
              </a:rPr>
              <a:t>, </a:t>
            </a:r>
          </a:p>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US" sz="1800" b="1" dirty="0" err="1">
                <a:solidFill>
                  <a:srgbClr val="000000"/>
                </a:solidFill>
              </a:rPr>
              <a:t>антагонистов</a:t>
            </a:r>
            <a:r>
              <a:rPr lang="en-US" sz="1800" b="1" dirty="0">
                <a:solidFill>
                  <a:srgbClr val="000000"/>
                </a:solidFill>
              </a:rPr>
              <a:t> </a:t>
            </a:r>
            <a:r>
              <a:rPr lang="en-US" sz="1800" b="1" dirty="0" err="1">
                <a:solidFill>
                  <a:srgbClr val="000000"/>
                </a:solidFill>
              </a:rPr>
              <a:t>ГнРГ</a:t>
            </a:r>
            <a:r>
              <a:rPr lang="en-US" sz="1800" b="1" dirty="0">
                <a:solidFill>
                  <a:srgbClr val="000000"/>
                </a:solidFill>
              </a:rPr>
              <a:t>,</a:t>
            </a:r>
          </a:p>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US" sz="1800" b="1" dirty="0" err="1">
                <a:solidFill>
                  <a:srgbClr val="000000"/>
                </a:solidFill>
              </a:rPr>
              <a:t>агонистов</a:t>
            </a:r>
            <a:r>
              <a:rPr lang="en-US" sz="1800" b="1" dirty="0">
                <a:solidFill>
                  <a:srgbClr val="000000"/>
                </a:solidFill>
              </a:rPr>
              <a:t> </a:t>
            </a:r>
            <a:r>
              <a:rPr lang="en-US" sz="1800" b="1" dirty="0" err="1">
                <a:solidFill>
                  <a:srgbClr val="000000"/>
                </a:solidFill>
              </a:rPr>
              <a:t>ГнРГ</a:t>
            </a:r>
            <a:r>
              <a:rPr lang="en-US" sz="1800" b="1" dirty="0">
                <a:solidFill>
                  <a:srgbClr val="000000"/>
                </a:solidFill>
              </a:rPr>
              <a:t> в </a:t>
            </a:r>
            <a:r>
              <a:rPr lang="en-US" sz="1800" b="1" dirty="0" err="1">
                <a:solidFill>
                  <a:srgbClr val="000000"/>
                </a:solidFill>
              </a:rPr>
              <a:t>качестве</a:t>
            </a:r>
            <a:r>
              <a:rPr lang="en-US" sz="1800" b="1" dirty="0">
                <a:solidFill>
                  <a:srgbClr val="000000"/>
                </a:solidFill>
              </a:rPr>
              <a:t> </a:t>
            </a:r>
            <a:r>
              <a:rPr lang="en-US" sz="1800" b="1" dirty="0" err="1">
                <a:solidFill>
                  <a:srgbClr val="000000"/>
                </a:solidFill>
              </a:rPr>
              <a:t>тригера</a:t>
            </a:r>
            <a:r>
              <a:rPr lang="en-US" sz="1800" b="1" dirty="0">
                <a:solidFill>
                  <a:srgbClr val="000000"/>
                </a:solidFill>
              </a:rPr>
              <a:t> </a:t>
            </a:r>
            <a:r>
              <a:rPr lang="en-US" sz="1800" b="1" dirty="0" err="1">
                <a:solidFill>
                  <a:srgbClr val="000000"/>
                </a:solidFill>
              </a:rPr>
              <a:t>овуляции</a:t>
            </a:r>
            <a:endParaRPr lang="en-US" sz="1800" b="1" dirty="0">
              <a:solidFill>
                <a:srgbClr val="000000"/>
              </a:solidFill>
            </a:endParaRPr>
          </a:p>
        </p:txBody>
      </p:sp>
      <p:sp>
        <p:nvSpPr>
          <p:cNvPr id="14342" name="AutoShape 5"/>
          <p:cNvSpPr>
            <a:spLocks noChangeArrowheads="1"/>
          </p:cNvSpPr>
          <p:nvPr/>
        </p:nvSpPr>
        <p:spPr bwMode="auto">
          <a:xfrm>
            <a:off x="1795463" y="3592513"/>
            <a:ext cx="327025" cy="488950"/>
          </a:xfrm>
          <a:prstGeom prst="downArrow">
            <a:avLst>
              <a:gd name="adj1" fmla="val 50000"/>
              <a:gd name="adj2" fmla="val 37372"/>
            </a:avLst>
          </a:prstGeom>
          <a:gradFill rotWithShape="0">
            <a:gsLst>
              <a:gs pos="0">
                <a:srgbClr val="FFFFCC"/>
              </a:gs>
              <a:gs pos="100000">
                <a:srgbClr val="996633"/>
              </a:gs>
            </a:gsLst>
            <a:lin ang="2700000" scaled="1"/>
          </a:gradFill>
          <a:ln w="9360">
            <a:solidFill>
              <a:srgbClr val="000000"/>
            </a:solidFill>
            <a:round/>
            <a:headEnd/>
            <a:tailEnd/>
          </a:ln>
        </p:spPr>
        <p:txBody>
          <a:bodyPr wrap="none" lIns="82945" tIns="41473" rIns="82945" bIns="41473" anchor="ctr"/>
          <a:lstStyle/>
          <a:p>
            <a:endParaRPr lang="ru-RU"/>
          </a:p>
        </p:txBody>
      </p:sp>
      <p:sp>
        <p:nvSpPr>
          <p:cNvPr id="14343" name="Text Box 6"/>
          <p:cNvSpPr txBox="1">
            <a:spLocks noChangeArrowheads="1"/>
          </p:cNvSpPr>
          <p:nvPr/>
        </p:nvSpPr>
        <p:spPr bwMode="auto">
          <a:xfrm>
            <a:off x="488950" y="4310063"/>
            <a:ext cx="3267075" cy="914400"/>
          </a:xfrm>
          <a:prstGeom prst="rect">
            <a:avLst/>
          </a:prstGeom>
          <a:gradFill rotWithShape="0">
            <a:gsLst>
              <a:gs pos="0">
                <a:srgbClr val="FFFFCC"/>
              </a:gs>
              <a:gs pos="100000">
                <a:srgbClr val="996633"/>
              </a:gs>
            </a:gsLst>
            <a:lin ang="5400000" scaled="1"/>
          </a:gradFill>
          <a:ln w="9360">
            <a:solidFill>
              <a:srgbClr val="000000"/>
            </a:solidFill>
            <a:round/>
            <a:headEnd/>
            <a:tailEnd/>
          </a:ln>
        </p:spPr>
        <p:txBody>
          <a:bodyPr lIns="81639" tIns="40820" rIns="81639" bIns="40820"/>
          <a:lstStyle/>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1800" b="1">
                <a:solidFill>
                  <a:srgbClr val="000000"/>
                </a:solidFill>
              </a:rPr>
              <a:t>Используется при раке молочной железы</a:t>
            </a:r>
          </a:p>
          <a:p>
            <a:pPr algn="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1800" b="1">
                <a:solidFill>
                  <a:srgbClr val="000000"/>
                </a:solidFill>
              </a:rPr>
              <a:t>(Oktay et al., 2006)</a:t>
            </a:r>
          </a:p>
        </p:txBody>
      </p:sp>
      <p:sp>
        <p:nvSpPr>
          <p:cNvPr id="14344" name="Text Box 7"/>
          <p:cNvSpPr txBox="1">
            <a:spLocks noChangeArrowheads="1"/>
          </p:cNvSpPr>
          <p:nvPr/>
        </p:nvSpPr>
        <p:spPr bwMode="auto">
          <a:xfrm>
            <a:off x="488950" y="2286000"/>
            <a:ext cx="3267075" cy="1143000"/>
          </a:xfrm>
          <a:prstGeom prst="rect">
            <a:avLst/>
          </a:prstGeom>
          <a:gradFill rotWithShape="0">
            <a:gsLst>
              <a:gs pos="0">
                <a:srgbClr val="FFFFCC"/>
              </a:gs>
              <a:gs pos="100000">
                <a:srgbClr val="996633"/>
              </a:gs>
            </a:gsLst>
            <a:lin ang="5400000" scaled="1"/>
          </a:gradFill>
          <a:ln w="9360">
            <a:solidFill>
              <a:srgbClr val="000000"/>
            </a:solidFill>
            <a:round/>
            <a:headEnd/>
            <a:tailEnd/>
          </a:ln>
        </p:spPr>
        <p:txBody>
          <a:bodyPr lIns="81639" tIns="40820" rIns="81639" bIns="40820"/>
          <a:lstStyle/>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1800" b="1">
                <a:solidFill>
                  <a:srgbClr val="000000"/>
                </a:solidFill>
              </a:rPr>
              <a:t>стимуляция гонадотропинами вместе с ингибиторами ароматазы</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50825" y="76200"/>
            <a:ext cx="9161463" cy="1295400"/>
          </a:xfrm>
          <a:prstGeom prst="rect">
            <a:avLst/>
          </a:prstGeom>
          <a:gradFill rotWithShape="0">
            <a:gsLst>
              <a:gs pos="0">
                <a:srgbClr val="FFFFCC"/>
              </a:gs>
              <a:gs pos="100000">
                <a:srgbClr val="996633"/>
              </a:gs>
            </a:gsLst>
            <a:lin ang="2700000" scaled="1"/>
          </a:gradFill>
          <a:ln w="9360">
            <a:solidFill>
              <a:srgbClr val="000000"/>
            </a:solidFill>
            <a:round/>
            <a:headEnd/>
            <a:tailEnd/>
          </a:ln>
        </p:spPr>
        <p:txBody>
          <a:bodyPr wrap="none" lIns="81639" tIns="40820" rIns="81639" bIns="40820" anchor="ctr"/>
          <a:lstStyle/>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2400" b="1" dirty="0">
                <a:solidFill>
                  <a:srgbClr val="000000"/>
                </a:solidFill>
              </a:rPr>
              <a:t>Но, сегодня возможно проведение </a:t>
            </a:r>
            <a:r>
              <a:rPr lang="ru-RU" sz="2400" b="1" dirty="0" smtClean="0">
                <a:solidFill>
                  <a:srgbClr val="000000"/>
                </a:solidFill>
              </a:rPr>
              <a:t>КОС </a:t>
            </a:r>
            <a:r>
              <a:rPr lang="ru-RU" sz="2400" b="1" dirty="0">
                <a:solidFill>
                  <a:srgbClr val="000000"/>
                </a:solidFill>
              </a:rPr>
              <a:t>в</a:t>
            </a:r>
          </a:p>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2400" b="1" dirty="0">
                <a:solidFill>
                  <a:srgbClr val="000000"/>
                </a:solidFill>
              </a:rPr>
              <a:t>любую фазу</a:t>
            </a:r>
            <a:r>
              <a:rPr lang="en-US" sz="2400" b="1" dirty="0">
                <a:solidFill>
                  <a:srgbClr val="000000"/>
                </a:solidFill>
              </a:rPr>
              <a:t> </a:t>
            </a:r>
            <a:r>
              <a:rPr lang="ru-RU" sz="2400" b="1" dirty="0">
                <a:solidFill>
                  <a:srgbClr val="000000"/>
                </a:solidFill>
              </a:rPr>
              <a:t>менструального цикла</a:t>
            </a:r>
            <a:endParaRPr lang="en-US" sz="2400" b="1" dirty="0">
              <a:solidFill>
                <a:srgbClr val="000000"/>
              </a:solidFill>
            </a:endParaRPr>
          </a:p>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US" b="1" dirty="0">
                <a:solidFill>
                  <a:srgbClr val="000000"/>
                </a:solidFill>
              </a:rPr>
              <a:t>(</a:t>
            </a:r>
            <a:r>
              <a:rPr lang="en-US" b="1" dirty="0" err="1">
                <a:solidFill>
                  <a:srgbClr val="000000"/>
                </a:solidFill>
              </a:rPr>
              <a:t>Fertil</a:t>
            </a:r>
            <a:r>
              <a:rPr lang="en-US" b="1" dirty="0">
                <a:solidFill>
                  <a:srgbClr val="000000"/>
                </a:solidFill>
              </a:rPr>
              <a:t>. </a:t>
            </a:r>
            <a:r>
              <a:rPr lang="en-US" b="1" dirty="0" err="1">
                <a:solidFill>
                  <a:srgbClr val="000000"/>
                </a:solidFill>
              </a:rPr>
              <a:t>Steril</a:t>
            </a:r>
            <a:r>
              <a:rPr lang="en-US" b="1" dirty="0">
                <a:solidFill>
                  <a:srgbClr val="000000"/>
                </a:solidFill>
              </a:rPr>
              <a:t>. 2009, 92</a:t>
            </a:r>
            <a:r>
              <a:rPr lang="ru-RU" b="1" dirty="0">
                <a:solidFill>
                  <a:srgbClr val="000000"/>
                </a:solidFill>
              </a:rPr>
              <a:t>:</a:t>
            </a:r>
            <a:r>
              <a:rPr lang="en-US" b="1" dirty="0">
                <a:solidFill>
                  <a:srgbClr val="000000"/>
                </a:solidFill>
              </a:rPr>
              <a:t>1360-5, ASRM)</a:t>
            </a:r>
            <a:r>
              <a:rPr lang="ru-RU" sz="2400" b="1" dirty="0">
                <a:solidFill>
                  <a:srgbClr val="000000"/>
                </a:solidFill>
              </a:rPr>
              <a:t> </a:t>
            </a:r>
            <a:endParaRPr lang="en-US" sz="2400" b="1" dirty="0">
              <a:solidFill>
                <a:srgbClr val="000000"/>
              </a:solidFill>
            </a:endParaRPr>
          </a:p>
        </p:txBody>
      </p:sp>
      <p:sp>
        <p:nvSpPr>
          <p:cNvPr id="15363" name="Freeform 2"/>
          <p:cNvSpPr>
            <a:spLocks noChangeArrowheads="1"/>
          </p:cNvSpPr>
          <p:nvPr/>
        </p:nvSpPr>
        <p:spPr bwMode="auto">
          <a:xfrm flipV="1">
            <a:off x="3525838" y="1371600"/>
            <a:ext cx="2286000" cy="749300"/>
          </a:xfrm>
          <a:custGeom>
            <a:avLst/>
            <a:gdLst>
              <a:gd name="T0" fmla="*/ 2147483647 w 144"/>
              <a:gd name="T1" fmla="*/ 2147483647 h 122"/>
              <a:gd name="T2" fmla="*/ 2147483647 w 144"/>
              <a:gd name="T3" fmla="*/ 2147483647 h 122"/>
              <a:gd name="T4" fmla="*/ 2147483647 w 144"/>
              <a:gd name="T5" fmla="*/ 2147483647 h 122"/>
              <a:gd name="T6" fmla="*/ 2147483647 w 144"/>
              <a:gd name="T7" fmla="*/ 2147483647 h 122"/>
              <a:gd name="T8" fmla="*/ 2147483647 w 144"/>
              <a:gd name="T9" fmla="*/ 0 h 122"/>
              <a:gd name="T10" fmla="*/ 2147483647 w 144"/>
              <a:gd name="T11" fmla="*/ 2147483647 h 122"/>
              <a:gd name="T12" fmla="*/ 2147483647 w 144"/>
              <a:gd name="T13" fmla="*/ 2147483647 h 122"/>
              <a:gd name="T14" fmla="*/ 2147483647 w 144"/>
              <a:gd name="T15" fmla="*/ 2147483647 h 122"/>
              <a:gd name="T16" fmla="*/ 2147483647 w 144"/>
              <a:gd name="T17" fmla="*/ 0 h 122"/>
              <a:gd name="T18" fmla="*/ 0 w 144"/>
              <a:gd name="T19" fmla="*/ 2147483647 h 122"/>
              <a:gd name="T20" fmla="*/ 2147483647 w 144"/>
              <a:gd name="T21" fmla="*/ 2147483647 h 122"/>
              <a:gd name="T22" fmla="*/ 2147483647 w 144"/>
              <a:gd name="T23" fmla="*/ 2147483647 h 122"/>
              <a:gd name="T24" fmla="*/ 2147483647 w 144"/>
              <a:gd name="T25" fmla="*/ 2147483647 h 122"/>
              <a:gd name="T26" fmla="*/ 2147483647 w 144"/>
              <a:gd name="T27" fmla="*/ 2147483647 h 122"/>
              <a:gd name="T28" fmla="*/ 2147483647 w 144"/>
              <a:gd name="T29" fmla="*/ 2147483647 h 122"/>
              <a:gd name="T30" fmla="*/ 2147483647 w 144"/>
              <a:gd name="T31" fmla="*/ 2147483647 h 122"/>
              <a:gd name="T32" fmla="*/ 2147483647 w 144"/>
              <a:gd name="T33" fmla="*/ 2147483647 h 122"/>
              <a:gd name="T34" fmla="*/ 2147483647 w 144"/>
              <a:gd name="T35" fmla="*/ 2147483647 h 1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4"/>
              <a:gd name="T55" fmla="*/ 0 h 122"/>
              <a:gd name="T56" fmla="*/ 144 w 144"/>
              <a:gd name="T57" fmla="*/ 122 h 1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4" h="122">
                <a:moveTo>
                  <a:pt x="85" y="69"/>
                </a:moveTo>
                <a:cubicBezTo>
                  <a:pt x="85" y="55"/>
                  <a:pt x="97" y="44"/>
                  <a:pt x="111" y="44"/>
                </a:cubicBezTo>
                <a:cubicBezTo>
                  <a:pt x="111" y="61"/>
                  <a:pt x="111" y="61"/>
                  <a:pt x="111" y="61"/>
                </a:cubicBezTo>
                <a:cubicBezTo>
                  <a:pt x="144" y="30"/>
                  <a:pt x="144" y="30"/>
                  <a:pt x="144" y="30"/>
                </a:cubicBezTo>
                <a:cubicBezTo>
                  <a:pt x="111" y="0"/>
                  <a:pt x="111" y="0"/>
                  <a:pt x="111" y="0"/>
                </a:cubicBezTo>
                <a:cubicBezTo>
                  <a:pt x="111" y="17"/>
                  <a:pt x="111" y="17"/>
                  <a:pt x="111" y="17"/>
                </a:cubicBezTo>
                <a:cubicBezTo>
                  <a:pt x="95" y="17"/>
                  <a:pt x="81" y="24"/>
                  <a:pt x="71" y="35"/>
                </a:cubicBezTo>
                <a:cubicBezTo>
                  <a:pt x="62" y="25"/>
                  <a:pt x="48" y="18"/>
                  <a:pt x="32" y="18"/>
                </a:cubicBezTo>
                <a:cubicBezTo>
                  <a:pt x="32" y="0"/>
                  <a:pt x="32" y="0"/>
                  <a:pt x="32" y="0"/>
                </a:cubicBezTo>
                <a:cubicBezTo>
                  <a:pt x="0" y="31"/>
                  <a:pt x="0" y="31"/>
                  <a:pt x="0" y="31"/>
                </a:cubicBezTo>
                <a:cubicBezTo>
                  <a:pt x="32" y="61"/>
                  <a:pt x="32" y="61"/>
                  <a:pt x="32" y="61"/>
                </a:cubicBezTo>
                <a:cubicBezTo>
                  <a:pt x="32" y="44"/>
                  <a:pt x="32" y="44"/>
                  <a:pt x="32" y="44"/>
                </a:cubicBezTo>
                <a:cubicBezTo>
                  <a:pt x="46" y="44"/>
                  <a:pt x="58" y="55"/>
                  <a:pt x="58" y="69"/>
                </a:cubicBezTo>
                <a:cubicBezTo>
                  <a:pt x="58" y="122"/>
                  <a:pt x="58" y="122"/>
                  <a:pt x="58" y="122"/>
                </a:cubicBezTo>
                <a:cubicBezTo>
                  <a:pt x="58" y="122"/>
                  <a:pt x="58" y="122"/>
                  <a:pt x="58" y="122"/>
                </a:cubicBezTo>
                <a:cubicBezTo>
                  <a:pt x="85" y="122"/>
                  <a:pt x="85" y="122"/>
                  <a:pt x="85" y="122"/>
                </a:cubicBezTo>
                <a:cubicBezTo>
                  <a:pt x="85" y="122"/>
                  <a:pt x="85" y="122"/>
                  <a:pt x="85" y="122"/>
                </a:cubicBezTo>
                <a:lnTo>
                  <a:pt x="85" y="69"/>
                </a:lnTo>
                <a:close/>
              </a:path>
            </a:pathLst>
          </a:custGeom>
          <a:gradFill rotWithShape="0">
            <a:gsLst>
              <a:gs pos="0">
                <a:srgbClr val="FFFFCC"/>
              </a:gs>
              <a:gs pos="100000">
                <a:srgbClr val="996633"/>
              </a:gs>
            </a:gsLst>
            <a:lin ang="2700000" scaled="1"/>
          </a:gradFill>
          <a:ln w="9360">
            <a:solidFill>
              <a:srgbClr val="000000"/>
            </a:solidFill>
            <a:round/>
            <a:headEnd/>
            <a:tailEnd/>
          </a:ln>
        </p:spPr>
        <p:txBody>
          <a:bodyPr wrap="none" lIns="82945" tIns="41473" rIns="82945" bIns="41473" anchor="ctr"/>
          <a:lstStyle/>
          <a:p>
            <a:endParaRPr lang="ru-RU"/>
          </a:p>
        </p:txBody>
      </p:sp>
      <p:sp>
        <p:nvSpPr>
          <p:cNvPr id="15364" name="Text Box 3"/>
          <p:cNvSpPr txBox="1">
            <a:spLocks noChangeArrowheads="1"/>
          </p:cNvSpPr>
          <p:nvPr/>
        </p:nvSpPr>
        <p:spPr bwMode="auto">
          <a:xfrm>
            <a:off x="488950" y="2286000"/>
            <a:ext cx="3267075" cy="1143000"/>
          </a:xfrm>
          <a:prstGeom prst="rect">
            <a:avLst/>
          </a:prstGeom>
          <a:gradFill rotWithShape="0">
            <a:gsLst>
              <a:gs pos="0">
                <a:srgbClr val="FFFFCC"/>
              </a:gs>
              <a:gs pos="100000">
                <a:srgbClr val="996633"/>
              </a:gs>
            </a:gsLst>
            <a:lin ang="5400000" scaled="1"/>
          </a:gradFill>
          <a:ln w="9360">
            <a:solidFill>
              <a:srgbClr val="000000"/>
            </a:solidFill>
            <a:round/>
            <a:headEnd/>
            <a:tailEnd/>
          </a:ln>
        </p:spPr>
        <p:txBody>
          <a:bodyPr lIns="81639" tIns="40820" rIns="81639" bIns="40820"/>
          <a:lstStyle/>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1800" b="1">
                <a:solidFill>
                  <a:srgbClr val="000000"/>
                </a:solidFill>
              </a:rPr>
              <a:t>стимуляции гонадотропинами вместе с ингибиторами ароматазы</a:t>
            </a:r>
          </a:p>
        </p:txBody>
      </p:sp>
      <p:sp>
        <p:nvSpPr>
          <p:cNvPr id="15365" name="Text Box 4"/>
          <p:cNvSpPr txBox="1">
            <a:spLocks noChangeArrowheads="1"/>
          </p:cNvSpPr>
          <p:nvPr/>
        </p:nvSpPr>
        <p:spPr bwMode="auto">
          <a:xfrm>
            <a:off x="5224463" y="2286000"/>
            <a:ext cx="3265487" cy="1550988"/>
          </a:xfrm>
          <a:prstGeom prst="rect">
            <a:avLst/>
          </a:prstGeom>
          <a:gradFill rotWithShape="0">
            <a:gsLst>
              <a:gs pos="0">
                <a:srgbClr val="FFFFCC"/>
              </a:gs>
              <a:gs pos="100000">
                <a:srgbClr val="996633"/>
              </a:gs>
            </a:gsLst>
            <a:lin ang="5400000" scaled="1"/>
          </a:gradFill>
          <a:ln w="9360">
            <a:solidFill>
              <a:srgbClr val="000000"/>
            </a:solidFill>
            <a:round/>
            <a:headEnd/>
            <a:tailEnd/>
          </a:ln>
        </p:spPr>
        <p:txBody>
          <a:bodyPr lIns="81639" tIns="40820" rIns="81639" bIns="40820"/>
          <a:lstStyle/>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1800" b="1">
                <a:solidFill>
                  <a:srgbClr val="000000"/>
                </a:solidFill>
              </a:rPr>
              <a:t>В лютеиновую фазу – модифицированные протоколы с антагонистами ГнРГ </a:t>
            </a:r>
          </a:p>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1800" b="1">
                <a:solidFill>
                  <a:srgbClr val="000000"/>
                </a:solidFill>
              </a:rPr>
              <a:t>(</a:t>
            </a:r>
            <a:r>
              <a:rPr lang="en-US" sz="1800" b="1">
                <a:solidFill>
                  <a:srgbClr val="000000"/>
                </a:solidFill>
              </a:rPr>
              <a:t>Heidelberg)</a:t>
            </a:r>
          </a:p>
        </p:txBody>
      </p:sp>
      <p:sp>
        <p:nvSpPr>
          <p:cNvPr id="15366" name="AutoShape 5"/>
          <p:cNvSpPr>
            <a:spLocks noChangeArrowheads="1"/>
          </p:cNvSpPr>
          <p:nvPr/>
        </p:nvSpPr>
        <p:spPr bwMode="auto">
          <a:xfrm>
            <a:off x="4505325" y="4017963"/>
            <a:ext cx="327025" cy="488950"/>
          </a:xfrm>
          <a:prstGeom prst="downArrow">
            <a:avLst>
              <a:gd name="adj1" fmla="val 50000"/>
              <a:gd name="adj2" fmla="val 37372"/>
            </a:avLst>
          </a:prstGeom>
          <a:gradFill rotWithShape="0">
            <a:gsLst>
              <a:gs pos="0">
                <a:srgbClr val="FFFFCC"/>
              </a:gs>
              <a:gs pos="100000">
                <a:srgbClr val="996633"/>
              </a:gs>
            </a:gsLst>
            <a:lin ang="2700000" scaled="1"/>
          </a:gradFill>
          <a:ln w="9360">
            <a:solidFill>
              <a:srgbClr val="000000"/>
            </a:solidFill>
            <a:round/>
            <a:headEnd/>
            <a:tailEnd/>
          </a:ln>
        </p:spPr>
        <p:txBody>
          <a:bodyPr wrap="none" lIns="82945" tIns="41473" rIns="82945" bIns="41473" anchor="ctr"/>
          <a:lstStyle/>
          <a:p>
            <a:endParaRPr lang="ru-RU"/>
          </a:p>
        </p:txBody>
      </p:sp>
      <p:sp>
        <p:nvSpPr>
          <p:cNvPr id="15367" name="Text Box 6"/>
          <p:cNvSpPr txBox="1">
            <a:spLocks noChangeArrowheads="1"/>
          </p:cNvSpPr>
          <p:nvPr/>
        </p:nvSpPr>
        <p:spPr bwMode="auto">
          <a:xfrm>
            <a:off x="2743200" y="5029200"/>
            <a:ext cx="4419600" cy="1257320"/>
          </a:xfrm>
          <a:prstGeom prst="rect">
            <a:avLst/>
          </a:prstGeom>
          <a:gradFill rotWithShape="0">
            <a:gsLst>
              <a:gs pos="0">
                <a:srgbClr val="FFFFCC"/>
              </a:gs>
              <a:gs pos="100000">
                <a:srgbClr val="996633"/>
              </a:gs>
            </a:gsLst>
            <a:lin ang="5400000" scaled="1"/>
          </a:gradFill>
          <a:ln w="9360">
            <a:solidFill>
              <a:srgbClr val="000000"/>
            </a:solidFill>
            <a:round/>
            <a:headEnd/>
            <a:tailEnd/>
          </a:ln>
        </p:spPr>
        <p:txBody>
          <a:bodyPr lIns="81639" tIns="40820" rIns="81639" bIns="40820"/>
          <a:lstStyle/>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1800" b="1" dirty="0">
                <a:solidFill>
                  <a:srgbClr val="000000"/>
                </a:solidFill>
              </a:rPr>
              <a:t>Отсрочка в начале проведения противоопухолевой терапии – 2 </a:t>
            </a:r>
            <a:r>
              <a:rPr lang="ru-RU" sz="1800" b="1" dirty="0" err="1">
                <a:solidFill>
                  <a:srgbClr val="000000"/>
                </a:solidFill>
              </a:rPr>
              <a:t>нед</a:t>
            </a:r>
            <a:r>
              <a:rPr lang="ru-RU" sz="1800" b="1" dirty="0">
                <a:solidFill>
                  <a:srgbClr val="000000"/>
                </a:solidFill>
              </a:rPr>
              <a:t>.</a:t>
            </a:r>
          </a:p>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US" sz="1800" b="1" dirty="0">
                <a:solidFill>
                  <a:srgbClr val="000000"/>
                </a:solidFill>
              </a:rPr>
              <a:t>M. Wolff, C. </a:t>
            </a:r>
            <a:r>
              <a:rPr lang="en-US" sz="1800" b="1" dirty="0" err="1">
                <a:solidFill>
                  <a:srgbClr val="000000"/>
                </a:solidFill>
              </a:rPr>
              <a:t>Traler</a:t>
            </a:r>
            <a:r>
              <a:rPr lang="en-US" sz="1800" b="1" dirty="0">
                <a:solidFill>
                  <a:srgbClr val="000000"/>
                </a:solidFill>
              </a:rPr>
              <a:t> (2009)</a:t>
            </a:r>
            <a:endParaRPr lang="ru-RU" sz="1800" b="1" dirty="0">
              <a:solidFill>
                <a:srgbClr val="000000"/>
              </a:solidFill>
            </a:endParaRPr>
          </a:p>
        </p:txBody>
      </p:sp>
      <p:sp>
        <p:nvSpPr>
          <p:cNvPr id="15368" name="Text Box 7"/>
          <p:cNvSpPr txBox="1">
            <a:spLocks noChangeArrowheads="1"/>
          </p:cNvSpPr>
          <p:nvPr/>
        </p:nvSpPr>
        <p:spPr bwMode="auto">
          <a:xfrm>
            <a:off x="381000" y="2286000"/>
            <a:ext cx="3375025" cy="1714504"/>
          </a:xfrm>
          <a:prstGeom prst="rect">
            <a:avLst/>
          </a:prstGeom>
          <a:gradFill rotWithShape="0">
            <a:gsLst>
              <a:gs pos="0">
                <a:srgbClr val="FFFFCC"/>
              </a:gs>
              <a:gs pos="100000">
                <a:srgbClr val="996633"/>
              </a:gs>
            </a:gsLst>
            <a:lin ang="5400000" scaled="1"/>
          </a:gradFill>
          <a:ln w="9360">
            <a:solidFill>
              <a:srgbClr val="000000"/>
            </a:solidFill>
            <a:round/>
            <a:headEnd/>
            <a:tailEnd/>
          </a:ln>
        </p:spPr>
        <p:txBody>
          <a:bodyPr lIns="81639" tIns="40820" rIns="81639" bIns="40820"/>
          <a:lstStyle/>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sz="1800" b="1" dirty="0">
                <a:solidFill>
                  <a:srgbClr val="000000"/>
                </a:solidFill>
              </a:rPr>
              <a:t>В фолликулярную фазу: короткий протокол с </a:t>
            </a:r>
            <a:r>
              <a:rPr lang="ru-RU" sz="1800" b="1" dirty="0" err="1">
                <a:solidFill>
                  <a:srgbClr val="000000"/>
                </a:solidFill>
              </a:rPr>
              <a:t>а-ГнРГ</a:t>
            </a:r>
            <a:r>
              <a:rPr lang="ru-RU" sz="1800" b="1" dirty="0">
                <a:solidFill>
                  <a:srgbClr val="000000"/>
                </a:solidFill>
              </a:rPr>
              <a:t> «</a:t>
            </a:r>
            <a:r>
              <a:rPr lang="en-US" sz="1800" b="1" dirty="0">
                <a:solidFill>
                  <a:srgbClr val="000000"/>
                </a:solidFill>
              </a:rPr>
              <a:t>Flare up</a:t>
            </a:r>
            <a:r>
              <a:rPr lang="ru-RU" sz="1800" b="1" dirty="0">
                <a:solidFill>
                  <a:srgbClr val="000000"/>
                </a:solidFill>
              </a:rPr>
              <a:t>» или с </a:t>
            </a:r>
            <a:r>
              <a:rPr lang="ru-RU" sz="1800" b="1" dirty="0" err="1">
                <a:solidFill>
                  <a:srgbClr val="000000"/>
                </a:solidFill>
              </a:rPr>
              <a:t>ант-ГнРГ</a:t>
            </a:r>
            <a:r>
              <a:rPr lang="ru-RU" sz="1800" b="1" dirty="0">
                <a:solidFill>
                  <a:srgbClr val="000000"/>
                </a:solidFill>
              </a:rPr>
              <a:t>  </a:t>
            </a:r>
            <a:endParaRPr lang="en-US" sz="1800" b="1" dirty="0">
              <a:solidFill>
                <a:srgbClr val="000000"/>
              </a:solidFill>
            </a:endParaRPr>
          </a:p>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US" sz="1800" b="1" dirty="0">
                <a:solidFill>
                  <a:srgbClr val="000000"/>
                </a:solidFill>
              </a:rPr>
              <a:t>(M. Wolff)</a:t>
            </a:r>
            <a:endParaRPr lang="ru-RU" sz="1800" b="1" dirty="0">
              <a:solidFill>
                <a:srgbClr val="000000"/>
              </a:solidFill>
            </a:endParaRPr>
          </a:p>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endParaRPr lang="ru-RU" sz="1800" b="1" dirty="0">
              <a:solidFill>
                <a:srgbClr val="000000"/>
              </a:solidFill>
            </a:endParaRPr>
          </a:p>
          <a:p>
            <a:pPr algn="ct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endParaRPr lang="ru-RU" sz="1800" b="1" dirty="0">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solidFill>
            <a:schemeClr val="bg1"/>
          </a:solidFill>
        </p:spPr>
        <p:txBody>
          <a:bodyPr/>
          <a:lstStyle/>
          <a:p>
            <a:pPr eaLnBrk="1" hangingPunct="1"/>
            <a:r>
              <a:rPr lang="ru-RU" altLang="ru-RU" sz="3600" smtClean="0"/>
              <a:t>Подходы к лечению пациенток с  бедным ответом</a:t>
            </a:r>
            <a:endParaRPr lang="en-US" altLang="ru-RU" sz="3600" smtClean="0"/>
          </a:p>
        </p:txBody>
      </p:sp>
      <p:sp>
        <p:nvSpPr>
          <p:cNvPr id="113667" name="Rectangle 3"/>
          <p:cNvSpPr>
            <a:spLocks noGrp="1" noChangeArrowheads="1"/>
          </p:cNvSpPr>
          <p:nvPr>
            <p:ph idx="1"/>
          </p:nvPr>
        </p:nvSpPr>
        <p:spPr>
          <a:xfrm>
            <a:off x="395288" y="1371600"/>
            <a:ext cx="8229600" cy="4525963"/>
          </a:xfrm>
        </p:spPr>
        <p:txBody>
          <a:bodyPr/>
          <a:lstStyle/>
          <a:p>
            <a:pPr marL="266700" indent="-266700" eaLnBrk="1" hangingPunct="1"/>
            <a:r>
              <a:rPr lang="ru-RU" altLang="ru-RU" sz="2400" dirty="0" smtClean="0"/>
              <a:t>Высокие дозы гонадотропинов</a:t>
            </a:r>
            <a:endParaRPr lang="en-US" altLang="ru-RU" sz="2400" dirty="0" smtClean="0"/>
          </a:p>
          <a:p>
            <a:pPr marL="266700" indent="-266700" eaLnBrk="1" hangingPunct="1"/>
            <a:r>
              <a:rPr lang="ru-RU" altLang="ru-RU" sz="2400" dirty="0" smtClean="0"/>
              <a:t>Протоколы с </a:t>
            </a:r>
            <a:r>
              <a:rPr lang="ru-RU" altLang="ru-RU" sz="2400" dirty="0" err="1" smtClean="0"/>
              <a:t>агонистами</a:t>
            </a:r>
            <a:r>
              <a:rPr lang="ru-RU" altLang="ru-RU" sz="2400" dirty="0" smtClean="0"/>
              <a:t> </a:t>
            </a:r>
            <a:r>
              <a:rPr lang="ru-RU" altLang="ru-RU" sz="2400" dirty="0" err="1" smtClean="0"/>
              <a:t>ГнРГ</a:t>
            </a:r>
            <a:r>
              <a:rPr lang="en-US" altLang="ru-RU" sz="2400" dirty="0" smtClean="0"/>
              <a:t> </a:t>
            </a:r>
          </a:p>
          <a:p>
            <a:pPr marL="627063" lvl="1" indent="-174625" eaLnBrk="1" hangingPunct="1"/>
            <a:r>
              <a:rPr lang="ru-RU" altLang="ru-RU" sz="2000" dirty="0" smtClean="0">
                <a:cs typeface="Arial" pitchFamily="34" charset="0"/>
              </a:rPr>
              <a:t>Снижение дозы</a:t>
            </a:r>
            <a:r>
              <a:rPr lang="en-US" altLang="ru-RU" sz="2000" dirty="0" smtClean="0">
                <a:cs typeface="Arial" pitchFamily="34" charset="0"/>
              </a:rPr>
              <a:t> </a:t>
            </a:r>
            <a:r>
              <a:rPr lang="ru-RU" altLang="ru-RU" sz="2000" dirty="0" err="1" smtClean="0">
                <a:cs typeface="Arial" pitchFamily="34" charset="0"/>
              </a:rPr>
              <a:t>агонистов</a:t>
            </a:r>
            <a:r>
              <a:rPr lang="ru-RU" altLang="ru-RU" sz="2000" dirty="0" smtClean="0">
                <a:cs typeface="Arial" pitchFamily="34" charset="0"/>
              </a:rPr>
              <a:t> </a:t>
            </a:r>
            <a:r>
              <a:rPr lang="ru-RU" altLang="ru-RU" sz="2000" dirty="0" err="1" smtClean="0">
                <a:cs typeface="Arial" pitchFamily="34" charset="0"/>
              </a:rPr>
              <a:t>ГнРГ</a:t>
            </a:r>
            <a:endParaRPr lang="en-US" altLang="ru-RU" sz="2000" dirty="0" smtClean="0">
              <a:cs typeface="Arial" pitchFamily="34" charset="0"/>
            </a:endParaRPr>
          </a:p>
          <a:p>
            <a:pPr marL="627063" lvl="1" indent="-174625" eaLnBrk="1" hangingPunct="1"/>
            <a:r>
              <a:rPr lang="ru-RU" altLang="ru-RU" sz="2000" dirty="0" smtClean="0">
                <a:cs typeface="Arial" pitchFamily="34" charset="0"/>
              </a:rPr>
              <a:t>«</a:t>
            </a:r>
            <a:r>
              <a:rPr lang="en-US" altLang="ru-RU" sz="2000" dirty="0" smtClean="0">
                <a:cs typeface="Arial" pitchFamily="34" charset="0"/>
              </a:rPr>
              <a:t>Stop</a:t>
            </a:r>
            <a:r>
              <a:rPr lang="ru-RU" altLang="ru-RU" sz="2000" dirty="0" smtClean="0">
                <a:cs typeface="Arial" pitchFamily="34" charset="0"/>
              </a:rPr>
              <a:t>»</a:t>
            </a:r>
            <a:r>
              <a:rPr lang="en-US" altLang="ru-RU" sz="2000" dirty="0" smtClean="0">
                <a:cs typeface="Arial" pitchFamily="34" charset="0"/>
              </a:rPr>
              <a:t>-</a:t>
            </a:r>
            <a:r>
              <a:rPr lang="ru-RU" altLang="ru-RU" sz="2000" dirty="0" smtClean="0">
                <a:cs typeface="Arial" pitchFamily="34" charset="0"/>
              </a:rPr>
              <a:t>протокол</a:t>
            </a:r>
            <a:endParaRPr lang="en-US" altLang="ru-RU" sz="2000" dirty="0" smtClean="0">
              <a:cs typeface="Arial" pitchFamily="34" charset="0"/>
            </a:endParaRPr>
          </a:p>
          <a:p>
            <a:pPr marL="266700" indent="-266700" eaLnBrk="1" hangingPunct="1"/>
            <a:r>
              <a:rPr lang="ru-RU" altLang="ru-RU" sz="2400" dirty="0" smtClean="0"/>
              <a:t>Протоколы с антагонистами </a:t>
            </a:r>
            <a:r>
              <a:rPr lang="ru-RU" altLang="ru-RU" sz="2400" dirty="0" err="1" smtClean="0"/>
              <a:t>ГнРГ</a:t>
            </a:r>
            <a:r>
              <a:rPr lang="en-US" altLang="ru-RU" sz="2400" dirty="0" smtClean="0"/>
              <a:t> </a:t>
            </a:r>
          </a:p>
          <a:p>
            <a:pPr marL="266700" indent="-266700" eaLnBrk="1" hangingPunct="1"/>
            <a:r>
              <a:rPr lang="ru-RU" altLang="ru-RU" sz="2400" dirty="0" smtClean="0"/>
              <a:t>Минимальная стимуляция </a:t>
            </a:r>
            <a:r>
              <a:rPr lang="en-US" altLang="ru-RU" sz="2400" dirty="0" smtClean="0"/>
              <a:t>(</a:t>
            </a:r>
            <a:r>
              <a:rPr lang="ru-RU" altLang="ru-RU" sz="2400" dirty="0" err="1" smtClean="0"/>
              <a:t>кломифена</a:t>
            </a:r>
            <a:r>
              <a:rPr lang="ru-RU" altLang="ru-RU" sz="2400" dirty="0" smtClean="0"/>
              <a:t> цитрат</a:t>
            </a:r>
            <a:r>
              <a:rPr lang="en-US" altLang="ru-RU" sz="2400" dirty="0" smtClean="0"/>
              <a:t>/</a:t>
            </a:r>
            <a:r>
              <a:rPr lang="ru-RU" altLang="ru-RU" sz="2400" dirty="0" smtClean="0"/>
              <a:t>гонадотропины</a:t>
            </a:r>
            <a:r>
              <a:rPr lang="en-US" altLang="ru-RU" sz="2400" dirty="0" smtClean="0"/>
              <a:t>/</a:t>
            </a:r>
            <a:r>
              <a:rPr lang="ru-RU" altLang="ru-RU" sz="2400" dirty="0" smtClean="0"/>
              <a:t>антагонисты </a:t>
            </a:r>
            <a:r>
              <a:rPr lang="ru-RU" altLang="ru-RU" sz="2400" dirty="0" err="1" smtClean="0"/>
              <a:t>ГнРГ</a:t>
            </a:r>
            <a:r>
              <a:rPr lang="en-US" altLang="ru-RU" sz="2400" dirty="0" smtClean="0"/>
              <a:t>) </a:t>
            </a:r>
          </a:p>
          <a:p>
            <a:pPr marL="266700" indent="-266700" eaLnBrk="1" hangingPunct="1"/>
            <a:r>
              <a:rPr lang="ru-RU" altLang="ru-RU" sz="2400" dirty="0" smtClean="0"/>
              <a:t>Начало введения антагонистов в конце </a:t>
            </a:r>
            <a:r>
              <a:rPr lang="ru-RU" altLang="ru-RU" sz="2400" dirty="0" err="1" smtClean="0"/>
              <a:t>лютеиновой</a:t>
            </a:r>
            <a:r>
              <a:rPr lang="ru-RU" altLang="ru-RU" sz="2400" dirty="0" smtClean="0"/>
              <a:t> фазы</a:t>
            </a:r>
            <a:endParaRPr lang="en-US" altLang="ru-RU" sz="2400" dirty="0" smtClean="0"/>
          </a:p>
          <a:p>
            <a:pPr marL="266700" indent="-266700" eaLnBrk="1" hangingPunct="1"/>
            <a:r>
              <a:rPr lang="ru-RU" altLang="ru-RU" sz="2400" dirty="0" smtClean="0"/>
              <a:t>Двойная стимуляция</a:t>
            </a:r>
            <a:endParaRPr lang="en-US" altLang="ru-RU" sz="2400" dirty="0" smtClean="0"/>
          </a:p>
          <a:p>
            <a:pPr marL="266700" indent="-266700" eaLnBrk="1" hangingPunct="1"/>
            <a:r>
              <a:rPr lang="ru-RU" altLang="ru-RU" sz="2400" dirty="0" smtClean="0"/>
              <a:t>ЭКО в естественном цикле</a:t>
            </a:r>
            <a:endParaRPr lang="en-US" altLang="ru-RU" sz="2400" dirty="0" smtClean="0"/>
          </a:p>
          <a:p>
            <a:pPr marL="266700" indent="-266700" eaLnBrk="1" hangingPunct="1"/>
            <a:endParaRPr lang="en-US" altLang="ru-RU" dirty="0" smtClean="0"/>
          </a:p>
        </p:txBody>
      </p:sp>
      <p:sp>
        <p:nvSpPr>
          <p:cNvPr id="113668" name="Rectangle 3"/>
          <p:cNvSpPr>
            <a:spLocks noChangeArrowheads="1"/>
          </p:cNvSpPr>
          <p:nvPr/>
        </p:nvSpPr>
        <p:spPr bwMode="auto">
          <a:xfrm>
            <a:off x="395288" y="5842000"/>
            <a:ext cx="8208962" cy="646113"/>
          </a:xfrm>
          <a:prstGeom prst="rect">
            <a:avLst/>
          </a:prstGeom>
          <a:noFill/>
          <a:ln w="9525">
            <a:noFill/>
            <a:miter lim="800000"/>
            <a:headEnd/>
            <a:tailEnd/>
          </a:ln>
        </p:spPr>
        <p:txBody>
          <a:bodyPr>
            <a:spAutoFit/>
          </a:bodyPr>
          <a:lstStyle/>
          <a:p>
            <a:r>
              <a:rPr lang="en-US" altLang="ru-RU" sz="1200">
                <a:ea typeface="MS PGothic" pitchFamily="34" charset="-128"/>
              </a:rPr>
              <a:t>IVF Worldwide. Results – poor responders. Available at: </a:t>
            </a:r>
            <a:br>
              <a:rPr lang="en-US" altLang="ru-RU" sz="1200">
                <a:ea typeface="MS PGothic" pitchFamily="34" charset="-128"/>
              </a:rPr>
            </a:br>
            <a:r>
              <a:rPr lang="en-US" altLang="ru-RU" sz="1200">
                <a:ea typeface="MS PGothic" pitchFamily="34" charset="-128"/>
              </a:rPr>
              <a:t>http://www.ivf-worldwide.com/survey/poor-responders/results-poor-responders.html. </a:t>
            </a:r>
            <a:br>
              <a:rPr lang="en-US" altLang="ru-RU" sz="1200">
                <a:ea typeface="MS PGothic" pitchFamily="34" charset="-128"/>
              </a:rPr>
            </a:br>
            <a:r>
              <a:rPr lang="en-US" altLang="ru-RU" sz="1200">
                <a:ea typeface="MS PGothic" pitchFamily="34" charset="-128"/>
              </a:rPr>
              <a:t>Accessed June 8, 2013.</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142844" y="228600"/>
            <a:ext cx="9001156" cy="838200"/>
          </a:xfrm>
          <a:solidFill>
            <a:schemeClr val="bg1"/>
          </a:solidFill>
        </p:spPr>
        <p:txBody>
          <a:bodyPr/>
          <a:lstStyle/>
          <a:p>
            <a:pPr eaLnBrk="1" hangingPunct="1"/>
            <a:r>
              <a:rPr lang="ru-RU" altLang="ru-RU" sz="3600" dirty="0" smtClean="0"/>
              <a:t>Подходы к лечению пациенток с  бедным ответом / </a:t>
            </a:r>
            <a:r>
              <a:rPr lang="ru-RU" altLang="ru-RU" sz="3600" dirty="0" err="1" smtClean="0"/>
              <a:t>онкофертильность</a:t>
            </a:r>
            <a:endParaRPr lang="en-US" altLang="ru-RU" sz="3600" dirty="0" smtClean="0"/>
          </a:p>
        </p:txBody>
      </p:sp>
      <p:sp>
        <p:nvSpPr>
          <p:cNvPr id="148483" name="Rectangle 3"/>
          <p:cNvSpPr>
            <a:spLocks noGrp="1" noChangeArrowheads="1"/>
          </p:cNvSpPr>
          <p:nvPr>
            <p:ph idx="1"/>
          </p:nvPr>
        </p:nvSpPr>
        <p:spPr>
          <a:xfrm>
            <a:off x="457200" y="1371600"/>
            <a:ext cx="7391400" cy="990600"/>
          </a:xfrm>
        </p:spPr>
        <p:txBody>
          <a:bodyPr/>
          <a:lstStyle/>
          <a:p>
            <a:pPr marL="266700" indent="-266700" eaLnBrk="1" hangingPunct="1"/>
            <a:r>
              <a:rPr lang="ru-RU" altLang="ru-RU" smtClean="0"/>
              <a:t>Двойная стимуляция функции яичников</a:t>
            </a:r>
          </a:p>
        </p:txBody>
      </p:sp>
      <p:cxnSp>
        <p:nvCxnSpPr>
          <p:cNvPr id="148484" name="Прямая соединительная линия 5"/>
          <p:cNvCxnSpPr>
            <a:cxnSpLocks noChangeShapeType="1"/>
          </p:cNvCxnSpPr>
          <p:nvPr/>
        </p:nvCxnSpPr>
        <p:spPr bwMode="auto">
          <a:xfrm>
            <a:off x="609600" y="4038600"/>
            <a:ext cx="8305800" cy="1588"/>
          </a:xfrm>
          <a:prstGeom prst="line">
            <a:avLst/>
          </a:prstGeom>
          <a:noFill/>
          <a:ln w="50800" algn="ctr">
            <a:solidFill>
              <a:srgbClr val="0070C0"/>
            </a:solidFill>
            <a:round/>
            <a:headEnd/>
            <a:tailEnd/>
          </a:ln>
        </p:spPr>
      </p:cxnSp>
      <p:sp>
        <p:nvSpPr>
          <p:cNvPr id="148485" name="TextBox 21"/>
          <p:cNvSpPr txBox="1">
            <a:spLocks noChangeArrowheads="1"/>
          </p:cNvSpPr>
          <p:nvPr/>
        </p:nvSpPr>
        <p:spPr bwMode="auto">
          <a:xfrm>
            <a:off x="152400" y="2362200"/>
            <a:ext cx="1666875" cy="646113"/>
          </a:xfrm>
          <a:prstGeom prst="rect">
            <a:avLst/>
          </a:prstGeom>
          <a:noFill/>
          <a:ln w="9525">
            <a:noFill/>
            <a:miter lim="800000"/>
            <a:headEnd/>
            <a:tailEnd/>
          </a:ln>
        </p:spPr>
        <p:txBody>
          <a:bodyPr>
            <a:spAutoFit/>
          </a:bodyPr>
          <a:lstStyle/>
          <a:p>
            <a:pPr algn="ctr"/>
            <a:r>
              <a:rPr lang="ru-RU" altLang="ru-RU" sz="1800"/>
              <a:t>Начало стимуляции</a:t>
            </a:r>
            <a:endParaRPr lang="en-US" altLang="ru-RU" sz="1800"/>
          </a:p>
        </p:txBody>
      </p:sp>
      <p:sp>
        <p:nvSpPr>
          <p:cNvPr id="8" name="Rectangle 14"/>
          <p:cNvSpPr>
            <a:spLocks noChangeArrowheads="1"/>
          </p:cNvSpPr>
          <p:nvPr/>
        </p:nvSpPr>
        <p:spPr bwMode="auto">
          <a:xfrm>
            <a:off x="838200" y="3124200"/>
            <a:ext cx="3733800" cy="428625"/>
          </a:xfrm>
          <a:prstGeom prst="rect">
            <a:avLst/>
          </a:prstGeom>
          <a:solidFill>
            <a:srgbClr val="C6D9F1"/>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r>
              <a:rPr lang="ru-RU" dirty="0">
                <a:latin typeface="+mn-lt"/>
              </a:rPr>
              <a:t>Гонадотропины</a:t>
            </a:r>
            <a:endParaRPr lang="en-US" dirty="0">
              <a:latin typeface="+mn-lt"/>
            </a:endParaRPr>
          </a:p>
        </p:txBody>
      </p:sp>
      <p:sp>
        <p:nvSpPr>
          <p:cNvPr id="148487" name="TextBox 18"/>
          <p:cNvSpPr txBox="1">
            <a:spLocks noChangeArrowheads="1"/>
          </p:cNvSpPr>
          <p:nvPr/>
        </p:nvSpPr>
        <p:spPr bwMode="auto">
          <a:xfrm>
            <a:off x="4876800" y="3276600"/>
            <a:ext cx="1219200" cy="369888"/>
          </a:xfrm>
          <a:prstGeom prst="rect">
            <a:avLst/>
          </a:prstGeom>
          <a:noFill/>
          <a:ln w="9525">
            <a:noFill/>
            <a:miter lim="800000"/>
            <a:headEnd/>
            <a:tailEnd/>
          </a:ln>
        </p:spPr>
        <p:txBody>
          <a:bodyPr>
            <a:spAutoFit/>
          </a:bodyPr>
          <a:lstStyle/>
          <a:p>
            <a:r>
              <a:rPr lang="ru-RU" altLang="ru-RU" sz="1800"/>
              <a:t>АнтГнРГ</a:t>
            </a:r>
            <a:endParaRPr lang="en-US" altLang="ru-RU" sz="1800"/>
          </a:p>
        </p:txBody>
      </p:sp>
      <p:sp>
        <p:nvSpPr>
          <p:cNvPr id="148488" name="TextBox 20"/>
          <p:cNvSpPr txBox="1">
            <a:spLocks noChangeArrowheads="1"/>
          </p:cNvSpPr>
          <p:nvPr/>
        </p:nvSpPr>
        <p:spPr bwMode="auto">
          <a:xfrm rot="10800000" flipV="1">
            <a:off x="312738" y="4319588"/>
            <a:ext cx="1509712" cy="369887"/>
          </a:xfrm>
          <a:prstGeom prst="rect">
            <a:avLst/>
          </a:prstGeom>
          <a:noFill/>
          <a:ln w="9525">
            <a:noFill/>
            <a:miter lim="800000"/>
            <a:headEnd/>
            <a:tailEnd/>
          </a:ln>
        </p:spPr>
        <p:txBody>
          <a:bodyPr>
            <a:spAutoFit/>
          </a:bodyPr>
          <a:lstStyle/>
          <a:p>
            <a:r>
              <a:rPr lang="en-US" altLang="ru-RU" sz="1800"/>
              <a:t> 2</a:t>
            </a:r>
            <a:r>
              <a:rPr lang="ru-RU" altLang="ru-RU" sz="1800"/>
              <a:t>-й день</a:t>
            </a:r>
            <a:endParaRPr lang="en-US" altLang="ru-RU" sz="1800"/>
          </a:p>
        </p:txBody>
      </p:sp>
      <p:sp>
        <p:nvSpPr>
          <p:cNvPr id="148489" name="TextBox 20"/>
          <p:cNvSpPr txBox="1">
            <a:spLocks noChangeArrowheads="1"/>
          </p:cNvSpPr>
          <p:nvPr/>
        </p:nvSpPr>
        <p:spPr bwMode="auto">
          <a:xfrm rot="10800000" flipV="1">
            <a:off x="2362200" y="4495800"/>
            <a:ext cx="1509713" cy="369888"/>
          </a:xfrm>
          <a:prstGeom prst="rect">
            <a:avLst/>
          </a:prstGeom>
          <a:noFill/>
          <a:ln w="9525">
            <a:noFill/>
            <a:miter lim="800000"/>
            <a:headEnd/>
            <a:tailEnd/>
          </a:ln>
        </p:spPr>
        <p:txBody>
          <a:bodyPr>
            <a:spAutoFit/>
          </a:bodyPr>
          <a:lstStyle/>
          <a:p>
            <a:r>
              <a:rPr lang="en-US" altLang="ru-RU" sz="1800"/>
              <a:t> </a:t>
            </a:r>
            <a:r>
              <a:rPr lang="ru-RU" altLang="ru-RU" sz="1800"/>
              <a:t>6-й день</a:t>
            </a:r>
            <a:endParaRPr lang="en-US" altLang="ru-RU" sz="1800"/>
          </a:p>
        </p:txBody>
      </p:sp>
      <p:sp>
        <p:nvSpPr>
          <p:cNvPr id="148490" name="TextBox 26"/>
          <p:cNvSpPr txBox="1">
            <a:spLocks noChangeArrowheads="1"/>
          </p:cNvSpPr>
          <p:nvPr/>
        </p:nvSpPr>
        <p:spPr bwMode="auto">
          <a:xfrm rot="10800000" flipV="1">
            <a:off x="3962400" y="4710113"/>
            <a:ext cx="2590800" cy="369887"/>
          </a:xfrm>
          <a:prstGeom prst="rect">
            <a:avLst/>
          </a:prstGeom>
          <a:noFill/>
          <a:ln w="9525">
            <a:solidFill>
              <a:srgbClr val="000000"/>
            </a:solidFill>
            <a:miter lim="800000"/>
            <a:headEnd/>
            <a:tailEnd/>
          </a:ln>
        </p:spPr>
        <p:txBody>
          <a:bodyPr>
            <a:spAutoFit/>
          </a:bodyPr>
          <a:lstStyle/>
          <a:p>
            <a:pPr algn="ctr"/>
            <a:r>
              <a:rPr lang="ru-RU" altLang="ru-RU" sz="1800"/>
              <a:t>Пункция фолликулов</a:t>
            </a:r>
            <a:endParaRPr lang="en-US" altLang="ru-RU" sz="1800"/>
          </a:p>
        </p:txBody>
      </p:sp>
      <p:cxnSp>
        <p:nvCxnSpPr>
          <p:cNvPr id="148491" name="Прямая соединительная линия 13"/>
          <p:cNvCxnSpPr>
            <a:cxnSpLocks noChangeShapeType="1"/>
          </p:cNvCxnSpPr>
          <p:nvPr/>
        </p:nvCxnSpPr>
        <p:spPr bwMode="auto">
          <a:xfrm rot="5400000">
            <a:off x="419101" y="4000500"/>
            <a:ext cx="838200" cy="3175"/>
          </a:xfrm>
          <a:prstGeom prst="line">
            <a:avLst/>
          </a:prstGeom>
          <a:noFill/>
          <a:ln w="31750" algn="ctr">
            <a:solidFill>
              <a:srgbClr val="0070C0"/>
            </a:solidFill>
            <a:round/>
            <a:headEnd/>
            <a:tailEnd/>
          </a:ln>
        </p:spPr>
      </p:cxnSp>
      <p:cxnSp>
        <p:nvCxnSpPr>
          <p:cNvPr id="148492" name="Прямая соединительная линия 14"/>
          <p:cNvCxnSpPr>
            <a:cxnSpLocks noChangeShapeType="1"/>
          </p:cNvCxnSpPr>
          <p:nvPr/>
        </p:nvCxnSpPr>
        <p:spPr bwMode="auto">
          <a:xfrm rot="5400000">
            <a:off x="2553494" y="3999706"/>
            <a:ext cx="838200" cy="1588"/>
          </a:xfrm>
          <a:prstGeom prst="line">
            <a:avLst/>
          </a:prstGeom>
          <a:noFill/>
          <a:ln w="31750" algn="ctr">
            <a:solidFill>
              <a:srgbClr val="0070C0"/>
            </a:solidFill>
            <a:round/>
            <a:headEnd/>
            <a:tailEnd/>
          </a:ln>
        </p:spPr>
      </p:cxnSp>
      <p:cxnSp>
        <p:nvCxnSpPr>
          <p:cNvPr id="148493" name="Прямая соединительная линия 15"/>
          <p:cNvCxnSpPr>
            <a:cxnSpLocks noChangeShapeType="1"/>
          </p:cNvCxnSpPr>
          <p:nvPr/>
        </p:nvCxnSpPr>
        <p:spPr bwMode="auto">
          <a:xfrm rot="5400000">
            <a:off x="2934494" y="3999706"/>
            <a:ext cx="838200" cy="1588"/>
          </a:xfrm>
          <a:prstGeom prst="line">
            <a:avLst/>
          </a:prstGeom>
          <a:noFill/>
          <a:ln w="31750" algn="ctr">
            <a:solidFill>
              <a:srgbClr val="0070C0"/>
            </a:solidFill>
            <a:round/>
            <a:headEnd/>
            <a:tailEnd/>
          </a:ln>
        </p:spPr>
      </p:cxnSp>
      <p:cxnSp>
        <p:nvCxnSpPr>
          <p:cNvPr id="148494" name="Прямая соединительная линия 16"/>
          <p:cNvCxnSpPr>
            <a:cxnSpLocks noChangeShapeType="1"/>
          </p:cNvCxnSpPr>
          <p:nvPr/>
        </p:nvCxnSpPr>
        <p:spPr bwMode="auto">
          <a:xfrm rot="5400000">
            <a:off x="3315494" y="3999706"/>
            <a:ext cx="838200" cy="1588"/>
          </a:xfrm>
          <a:prstGeom prst="line">
            <a:avLst/>
          </a:prstGeom>
          <a:noFill/>
          <a:ln w="31750" algn="ctr">
            <a:solidFill>
              <a:srgbClr val="0070C0"/>
            </a:solidFill>
            <a:round/>
            <a:headEnd/>
            <a:tailEnd/>
          </a:ln>
        </p:spPr>
      </p:cxnSp>
      <p:cxnSp>
        <p:nvCxnSpPr>
          <p:cNvPr id="148495" name="Прямая соединительная линия 17"/>
          <p:cNvCxnSpPr>
            <a:cxnSpLocks noChangeShapeType="1"/>
          </p:cNvCxnSpPr>
          <p:nvPr/>
        </p:nvCxnSpPr>
        <p:spPr bwMode="auto">
          <a:xfrm rot="5400000">
            <a:off x="4267994" y="4114006"/>
            <a:ext cx="1066800" cy="1588"/>
          </a:xfrm>
          <a:prstGeom prst="line">
            <a:avLst/>
          </a:prstGeom>
          <a:noFill/>
          <a:ln w="31750" algn="ctr">
            <a:solidFill>
              <a:srgbClr val="C00000"/>
            </a:solidFill>
            <a:round/>
            <a:headEnd/>
            <a:tailEnd/>
          </a:ln>
        </p:spPr>
      </p:cxnSp>
      <p:sp>
        <p:nvSpPr>
          <p:cNvPr id="148496" name="TextBox 31"/>
          <p:cNvSpPr txBox="1">
            <a:spLocks noChangeArrowheads="1"/>
          </p:cNvSpPr>
          <p:nvPr/>
        </p:nvSpPr>
        <p:spPr bwMode="auto">
          <a:xfrm>
            <a:off x="4343400" y="2286000"/>
            <a:ext cx="2195513" cy="646113"/>
          </a:xfrm>
          <a:prstGeom prst="rect">
            <a:avLst/>
          </a:prstGeom>
          <a:noFill/>
          <a:ln w="9525">
            <a:solidFill>
              <a:srgbClr val="000000"/>
            </a:solidFill>
            <a:miter lim="800000"/>
            <a:headEnd/>
            <a:tailEnd/>
          </a:ln>
        </p:spPr>
        <p:txBody>
          <a:bodyPr>
            <a:spAutoFit/>
          </a:bodyPr>
          <a:lstStyle/>
          <a:p>
            <a:pPr algn="ctr"/>
            <a:r>
              <a:rPr lang="ru-RU" altLang="ru-RU" sz="1800"/>
              <a:t>Триггер овуляции</a:t>
            </a:r>
          </a:p>
          <a:p>
            <a:pPr algn="ctr"/>
            <a:r>
              <a:rPr lang="ru-RU" altLang="ru-RU" sz="1800"/>
              <a:t>аГнРГ </a:t>
            </a:r>
            <a:endParaRPr lang="en-US" altLang="ru-RU" sz="1800"/>
          </a:p>
        </p:txBody>
      </p:sp>
      <p:cxnSp>
        <p:nvCxnSpPr>
          <p:cNvPr id="148497" name="Прямая соединительная линия 20"/>
          <p:cNvCxnSpPr>
            <a:cxnSpLocks noChangeShapeType="1"/>
          </p:cNvCxnSpPr>
          <p:nvPr/>
        </p:nvCxnSpPr>
        <p:spPr bwMode="auto">
          <a:xfrm rot="5400000">
            <a:off x="3924301" y="3314700"/>
            <a:ext cx="1295400" cy="3175"/>
          </a:xfrm>
          <a:prstGeom prst="line">
            <a:avLst/>
          </a:prstGeom>
          <a:noFill/>
          <a:ln w="31750" algn="ctr">
            <a:solidFill>
              <a:srgbClr val="0070C0"/>
            </a:solidFill>
            <a:round/>
            <a:headEnd/>
            <a:tailEnd/>
          </a:ln>
        </p:spPr>
      </p:cxnSp>
      <p:cxnSp>
        <p:nvCxnSpPr>
          <p:cNvPr id="148498" name="Прямая соединительная линия 23"/>
          <p:cNvCxnSpPr>
            <a:cxnSpLocks noChangeShapeType="1"/>
          </p:cNvCxnSpPr>
          <p:nvPr/>
        </p:nvCxnSpPr>
        <p:spPr bwMode="auto">
          <a:xfrm rot="5400000">
            <a:off x="4687094" y="4075906"/>
            <a:ext cx="838200" cy="1588"/>
          </a:xfrm>
          <a:prstGeom prst="line">
            <a:avLst/>
          </a:prstGeom>
          <a:noFill/>
          <a:ln w="31750" algn="ctr">
            <a:solidFill>
              <a:srgbClr val="0070C0"/>
            </a:solidFill>
            <a:round/>
            <a:headEnd/>
            <a:tailEnd/>
          </a:ln>
        </p:spPr>
      </p:cxnSp>
      <p:cxnSp>
        <p:nvCxnSpPr>
          <p:cNvPr id="148499" name="Прямая соединительная линия 24"/>
          <p:cNvCxnSpPr>
            <a:cxnSpLocks noChangeShapeType="1"/>
          </p:cNvCxnSpPr>
          <p:nvPr/>
        </p:nvCxnSpPr>
        <p:spPr bwMode="auto">
          <a:xfrm rot="5400000">
            <a:off x="4915694" y="4075906"/>
            <a:ext cx="838200" cy="1588"/>
          </a:xfrm>
          <a:prstGeom prst="line">
            <a:avLst/>
          </a:prstGeom>
          <a:noFill/>
          <a:ln w="31750" algn="ctr">
            <a:solidFill>
              <a:srgbClr val="0070C0"/>
            </a:solidFill>
            <a:round/>
            <a:headEnd/>
            <a:tailEnd/>
          </a:ln>
        </p:spPr>
      </p:cxnSp>
      <p:cxnSp>
        <p:nvCxnSpPr>
          <p:cNvPr id="148500" name="Прямая соединительная линия 25"/>
          <p:cNvCxnSpPr>
            <a:cxnSpLocks noChangeShapeType="1"/>
          </p:cNvCxnSpPr>
          <p:nvPr/>
        </p:nvCxnSpPr>
        <p:spPr bwMode="auto">
          <a:xfrm rot="5400000">
            <a:off x="5144294" y="4075906"/>
            <a:ext cx="838200" cy="1588"/>
          </a:xfrm>
          <a:prstGeom prst="line">
            <a:avLst/>
          </a:prstGeom>
          <a:noFill/>
          <a:ln w="31750" algn="ctr">
            <a:solidFill>
              <a:srgbClr val="0070C0"/>
            </a:solidFill>
            <a:round/>
            <a:headEnd/>
            <a:tailEnd/>
          </a:ln>
        </p:spPr>
      </p:cxnSp>
      <p:cxnSp>
        <p:nvCxnSpPr>
          <p:cNvPr id="148501" name="Прямая соединительная линия 26"/>
          <p:cNvCxnSpPr>
            <a:cxnSpLocks noChangeShapeType="1"/>
          </p:cNvCxnSpPr>
          <p:nvPr/>
        </p:nvCxnSpPr>
        <p:spPr bwMode="auto">
          <a:xfrm rot="5400000">
            <a:off x="5372894" y="4075906"/>
            <a:ext cx="838200" cy="1588"/>
          </a:xfrm>
          <a:prstGeom prst="line">
            <a:avLst/>
          </a:prstGeom>
          <a:noFill/>
          <a:ln w="31750" algn="ctr">
            <a:solidFill>
              <a:srgbClr val="0070C0"/>
            </a:solidFill>
            <a:round/>
            <a:headEnd/>
            <a:tailEnd/>
          </a:ln>
        </p:spPr>
      </p:cxnSp>
      <p:sp>
        <p:nvSpPr>
          <p:cNvPr id="148502" name="TextBox 18"/>
          <p:cNvSpPr txBox="1">
            <a:spLocks noChangeArrowheads="1"/>
          </p:cNvSpPr>
          <p:nvPr/>
        </p:nvSpPr>
        <p:spPr bwMode="auto">
          <a:xfrm>
            <a:off x="3048000" y="2819400"/>
            <a:ext cx="1219200" cy="369888"/>
          </a:xfrm>
          <a:prstGeom prst="rect">
            <a:avLst/>
          </a:prstGeom>
          <a:noFill/>
          <a:ln w="9525">
            <a:noFill/>
            <a:miter lim="800000"/>
            <a:headEnd/>
            <a:tailEnd/>
          </a:ln>
        </p:spPr>
        <p:txBody>
          <a:bodyPr>
            <a:spAutoFit/>
          </a:bodyPr>
          <a:lstStyle/>
          <a:p>
            <a:r>
              <a:rPr lang="ru-RU" altLang="ru-RU" sz="1800"/>
              <a:t>АнтГнРГ</a:t>
            </a:r>
            <a:endParaRPr lang="en-US" altLang="ru-RU" sz="1800"/>
          </a:p>
        </p:txBody>
      </p:sp>
      <p:sp>
        <p:nvSpPr>
          <p:cNvPr id="29" name="Rectangle 14"/>
          <p:cNvSpPr>
            <a:spLocks noChangeArrowheads="1"/>
          </p:cNvSpPr>
          <p:nvPr/>
        </p:nvSpPr>
        <p:spPr bwMode="auto">
          <a:xfrm>
            <a:off x="6019800" y="3352800"/>
            <a:ext cx="2124100" cy="428625"/>
          </a:xfrm>
          <a:prstGeom prst="rect">
            <a:avLst/>
          </a:prstGeom>
          <a:solidFill>
            <a:srgbClr val="C6D9F1"/>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r>
              <a:rPr lang="ru-RU" dirty="0">
                <a:latin typeface="+mn-lt"/>
              </a:rPr>
              <a:t>Гонадотропины</a:t>
            </a:r>
            <a:endParaRPr lang="en-US" dirty="0">
              <a:latin typeface="+mn-lt"/>
            </a:endParaRPr>
          </a:p>
        </p:txBody>
      </p:sp>
      <p:sp>
        <p:nvSpPr>
          <p:cNvPr id="148504" name="TextBox 31"/>
          <p:cNvSpPr txBox="1">
            <a:spLocks noChangeArrowheads="1"/>
          </p:cNvSpPr>
          <p:nvPr/>
        </p:nvSpPr>
        <p:spPr bwMode="auto">
          <a:xfrm>
            <a:off x="6934200" y="2362200"/>
            <a:ext cx="2209800" cy="646113"/>
          </a:xfrm>
          <a:prstGeom prst="rect">
            <a:avLst/>
          </a:prstGeom>
          <a:noFill/>
          <a:ln w="9525">
            <a:solidFill>
              <a:srgbClr val="000000"/>
            </a:solidFill>
            <a:miter lim="800000"/>
            <a:headEnd/>
            <a:tailEnd/>
          </a:ln>
        </p:spPr>
        <p:txBody>
          <a:bodyPr>
            <a:spAutoFit/>
          </a:bodyPr>
          <a:lstStyle/>
          <a:p>
            <a:pPr algn="ctr"/>
            <a:r>
              <a:rPr lang="ru-RU" altLang="ru-RU" sz="1800"/>
              <a:t>Триггер овуляции, возможно двойной </a:t>
            </a:r>
            <a:endParaRPr lang="en-US" altLang="ru-RU" sz="1800"/>
          </a:p>
        </p:txBody>
      </p:sp>
      <p:cxnSp>
        <p:nvCxnSpPr>
          <p:cNvPr id="148505" name="Прямая соединительная линия 31"/>
          <p:cNvCxnSpPr>
            <a:cxnSpLocks noChangeShapeType="1"/>
          </p:cNvCxnSpPr>
          <p:nvPr/>
        </p:nvCxnSpPr>
        <p:spPr bwMode="auto">
          <a:xfrm rot="5400000">
            <a:off x="7582694" y="3542506"/>
            <a:ext cx="1143000" cy="1588"/>
          </a:xfrm>
          <a:prstGeom prst="line">
            <a:avLst/>
          </a:prstGeom>
          <a:noFill/>
          <a:ln w="31750" algn="ctr">
            <a:solidFill>
              <a:srgbClr val="0070C0"/>
            </a:solidFill>
            <a:round/>
            <a:headEnd/>
            <a:tailEnd/>
          </a:ln>
        </p:spPr>
      </p:cxnSp>
      <p:cxnSp>
        <p:nvCxnSpPr>
          <p:cNvPr id="148506" name="Прямая соединительная линия 33"/>
          <p:cNvCxnSpPr>
            <a:cxnSpLocks noChangeShapeType="1"/>
          </p:cNvCxnSpPr>
          <p:nvPr/>
        </p:nvCxnSpPr>
        <p:spPr bwMode="auto">
          <a:xfrm rot="5400000">
            <a:off x="7773194" y="4037806"/>
            <a:ext cx="1371600" cy="1588"/>
          </a:xfrm>
          <a:prstGeom prst="line">
            <a:avLst/>
          </a:prstGeom>
          <a:noFill/>
          <a:ln w="31750" algn="ctr">
            <a:solidFill>
              <a:srgbClr val="C00000"/>
            </a:solidFill>
            <a:round/>
            <a:headEnd/>
            <a:tailEnd/>
          </a:ln>
        </p:spPr>
      </p:cxnSp>
      <p:sp>
        <p:nvSpPr>
          <p:cNvPr id="148507" name="TextBox 26"/>
          <p:cNvSpPr txBox="1">
            <a:spLocks noChangeArrowheads="1"/>
          </p:cNvSpPr>
          <p:nvPr/>
        </p:nvSpPr>
        <p:spPr bwMode="auto">
          <a:xfrm rot="10800000" flipV="1">
            <a:off x="7500958" y="4783151"/>
            <a:ext cx="1643042" cy="646112"/>
          </a:xfrm>
          <a:prstGeom prst="rect">
            <a:avLst/>
          </a:prstGeom>
          <a:noFill/>
          <a:ln w="9525">
            <a:solidFill>
              <a:srgbClr val="000000"/>
            </a:solidFill>
            <a:miter lim="800000"/>
            <a:headEnd/>
            <a:tailEnd/>
          </a:ln>
        </p:spPr>
        <p:txBody>
          <a:bodyPr wrap="square">
            <a:spAutoFit/>
          </a:bodyPr>
          <a:lstStyle/>
          <a:p>
            <a:pPr algn="ctr"/>
            <a:r>
              <a:rPr lang="ru-RU" altLang="ru-RU" sz="1800" dirty="0"/>
              <a:t>Пункция фолликулов</a:t>
            </a:r>
            <a:endParaRPr lang="en-US" altLang="ru-RU" sz="1800" dirty="0"/>
          </a:p>
        </p:txBody>
      </p:sp>
      <p:sp>
        <p:nvSpPr>
          <p:cNvPr id="148508" name="TextBox 18"/>
          <p:cNvSpPr txBox="1">
            <a:spLocks noChangeArrowheads="1"/>
          </p:cNvSpPr>
          <p:nvPr/>
        </p:nvSpPr>
        <p:spPr bwMode="auto">
          <a:xfrm>
            <a:off x="6858000" y="4038600"/>
            <a:ext cx="1905000" cy="646113"/>
          </a:xfrm>
          <a:prstGeom prst="rect">
            <a:avLst/>
          </a:prstGeom>
          <a:noFill/>
          <a:ln w="9525">
            <a:noFill/>
            <a:miter lim="800000"/>
            <a:headEnd/>
            <a:tailEnd/>
          </a:ln>
        </p:spPr>
        <p:txBody>
          <a:bodyPr>
            <a:spAutoFit/>
          </a:bodyPr>
          <a:lstStyle/>
          <a:p>
            <a:r>
              <a:rPr lang="ru-RU" altLang="ru-RU" sz="1800"/>
              <a:t>АнтГнРГ/ норкалут</a:t>
            </a:r>
            <a:endParaRPr lang="en-US" altLang="ru-RU" sz="1800"/>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142844" y="228600"/>
            <a:ext cx="8858312" cy="838200"/>
          </a:xfrm>
          <a:solidFill>
            <a:schemeClr val="bg1"/>
          </a:solidFill>
        </p:spPr>
        <p:txBody>
          <a:bodyPr/>
          <a:lstStyle/>
          <a:p>
            <a:pPr eaLnBrk="1" hangingPunct="1"/>
            <a:r>
              <a:rPr lang="ru-RU" altLang="ru-RU" sz="3600" dirty="0" smtClean="0"/>
              <a:t>Подходы к лечению пациенток с  бедным ответом / </a:t>
            </a:r>
            <a:r>
              <a:rPr lang="ru-RU" altLang="ru-RU" sz="3600" dirty="0" err="1" smtClean="0"/>
              <a:t>онкофертильность</a:t>
            </a:r>
            <a:endParaRPr lang="en-US" altLang="ru-RU" sz="3600" dirty="0" smtClean="0"/>
          </a:p>
        </p:txBody>
      </p:sp>
      <p:sp>
        <p:nvSpPr>
          <p:cNvPr id="149507" name="Rectangle 3"/>
          <p:cNvSpPr>
            <a:spLocks noGrp="1" noChangeArrowheads="1"/>
          </p:cNvSpPr>
          <p:nvPr>
            <p:ph idx="1"/>
          </p:nvPr>
        </p:nvSpPr>
        <p:spPr>
          <a:xfrm>
            <a:off x="457200" y="1371600"/>
            <a:ext cx="7391400" cy="685800"/>
          </a:xfrm>
        </p:spPr>
        <p:txBody>
          <a:bodyPr/>
          <a:lstStyle/>
          <a:p>
            <a:pPr marL="266700" indent="-266700" eaLnBrk="1" hangingPunct="1"/>
            <a:r>
              <a:rPr lang="ru-RU" altLang="ru-RU" dirty="0" smtClean="0"/>
              <a:t>«Шанхайский» протокол</a:t>
            </a:r>
            <a:endParaRPr lang="en-US" altLang="ru-RU" dirty="0" smtClean="0"/>
          </a:p>
        </p:txBody>
      </p:sp>
      <p:cxnSp>
        <p:nvCxnSpPr>
          <p:cNvPr id="149508" name="Прямая соединительная линия 5"/>
          <p:cNvCxnSpPr>
            <a:cxnSpLocks noChangeShapeType="1"/>
          </p:cNvCxnSpPr>
          <p:nvPr/>
        </p:nvCxnSpPr>
        <p:spPr bwMode="auto">
          <a:xfrm>
            <a:off x="609600" y="4038600"/>
            <a:ext cx="8305800" cy="1588"/>
          </a:xfrm>
          <a:prstGeom prst="line">
            <a:avLst/>
          </a:prstGeom>
          <a:noFill/>
          <a:ln w="50800" algn="ctr">
            <a:solidFill>
              <a:srgbClr val="0070C0"/>
            </a:solidFill>
            <a:round/>
            <a:headEnd/>
            <a:tailEnd/>
          </a:ln>
        </p:spPr>
      </p:cxnSp>
      <p:sp>
        <p:nvSpPr>
          <p:cNvPr id="149509" name="TextBox 21"/>
          <p:cNvSpPr txBox="1">
            <a:spLocks noChangeArrowheads="1"/>
          </p:cNvSpPr>
          <p:nvPr/>
        </p:nvSpPr>
        <p:spPr bwMode="auto">
          <a:xfrm>
            <a:off x="152400" y="2057400"/>
            <a:ext cx="1666875" cy="646113"/>
          </a:xfrm>
          <a:prstGeom prst="rect">
            <a:avLst/>
          </a:prstGeom>
          <a:noFill/>
          <a:ln w="9525">
            <a:noFill/>
            <a:miter lim="800000"/>
            <a:headEnd/>
            <a:tailEnd/>
          </a:ln>
        </p:spPr>
        <p:txBody>
          <a:bodyPr>
            <a:spAutoFit/>
          </a:bodyPr>
          <a:lstStyle/>
          <a:p>
            <a:pPr algn="ctr"/>
            <a:r>
              <a:rPr lang="ru-RU" altLang="ru-RU" sz="1800"/>
              <a:t>Начало стимуляции</a:t>
            </a:r>
            <a:endParaRPr lang="en-US" altLang="ru-RU" sz="1800"/>
          </a:p>
        </p:txBody>
      </p:sp>
      <p:sp>
        <p:nvSpPr>
          <p:cNvPr id="8" name="Rectangle 14"/>
          <p:cNvSpPr>
            <a:spLocks noChangeArrowheads="1"/>
          </p:cNvSpPr>
          <p:nvPr/>
        </p:nvSpPr>
        <p:spPr bwMode="auto">
          <a:xfrm>
            <a:off x="762000" y="2924175"/>
            <a:ext cx="1981200" cy="428625"/>
          </a:xfrm>
          <a:prstGeom prst="rect">
            <a:avLst/>
          </a:prstGeom>
          <a:solidFill>
            <a:srgbClr val="C6D9F1"/>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r>
              <a:rPr lang="ru-RU" dirty="0" err="1" smtClean="0">
                <a:latin typeface="+mn-lt"/>
              </a:rPr>
              <a:t>Летрозол</a:t>
            </a:r>
            <a:r>
              <a:rPr lang="ru-RU" dirty="0" smtClean="0">
                <a:latin typeface="+mn-lt"/>
              </a:rPr>
              <a:t> </a:t>
            </a:r>
            <a:r>
              <a:rPr lang="ru-RU" dirty="0">
                <a:latin typeface="+mn-lt"/>
              </a:rPr>
              <a:t>2,5 мг</a:t>
            </a:r>
            <a:endParaRPr lang="en-US" dirty="0">
              <a:latin typeface="+mn-lt"/>
            </a:endParaRPr>
          </a:p>
        </p:txBody>
      </p:sp>
      <p:sp>
        <p:nvSpPr>
          <p:cNvPr id="149511" name="TextBox 18"/>
          <p:cNvSpPr txBox="1">
            <a:spLocks noChangeArrowheads="1"/>
          </p:cNvSpPr>
          <p:nvPr/>
        </p:nvSpPr>
        <p:spPr bwMode="auto">
          <a:xfrm>
            <a:off x="3276600" y="3352800"/>
            <a:ext cx="1219200" cy="369888"/>
          </a:xfrm>
          <a:prstGeom prst="rect">
            <a:avLst/>
          </a:prstGeom>
          <a:noFill/>
          <a:ln w="9525">
            <a:noFill/>
            <a:miter lim="800000"/>
            <a:headEnd/>
            <a:tailEnd/>
          </a:ln>
        </p:spPr>
        <p:txBody>
          <a:bodyPr>
            <a:spAutoFit/>
          </a:bodyPr>
          <a:lstStyle/>
          <a:p>
            <a:r>
              <a:rPr lang="ru-RU" altLang="ru-RU" sz="1800"/>
              <a:t>АнтГнРГ</a:t>
            </a:r>
            <a:endParaRPr lang="en-US" altLang="ru-RU" sz="1800"/>
          </a:p>
        </p:txBody>
      </p:sp>
      <p:sp>
        <p:nvSpPr>
          <p:cNvPr id="149512" name="TextBox 20"/>
          <p:cNvSpPr txBox="1">
            <a:spLocks noChangeArrowheads="1"/>
          </p:cNvSpPr>
          <p:nvPr/>
        </p:nvSpPr>
        <p:spPr bwMode="auto">
          <a:xfrm rot="10800000" flipV="1">
            <a:off x="312738" y="4319588"/>
            <a:ext cx="1509712" cy="369887"/>
          </a:xfrm>
          <a:prstGeom prst="rect">
            <a:avLst/>
          </a:prstGeom>
          <a:noFill/>
          <a:ln w="9525">
            <a:noFill/>
            <a:miter lim="800000"/>
            <a:headEnd/>
            <a:tailEnd/>
          </a:ln>
        </p:spPr>
        <p:txBody>
          <a:bodyPr>
            <a:spAutoFit/>
          </a:bodyPr>
          <a:lstStyle/>
          <a:p>
            <a:r>
              <a:rPr lang="en-US" altLang="ru-RU" sz="1800"/>
              <a:t> 2</a:t>
            </a:r>
            <a:r>
              <a:rPr lang="ru-RU" altLang="ru-RU" sz="1800"/>
              <a:t>-й день</a:t>
            </a:r>
            <a:endParaRPr lang="en-US" altLang="ru-RU" sz="1800"/>
          </a:p>
        </p:txBody>
      </p:sp>
      <p:sp>
        <p:nvSpPr>
          <p:cNvPr id="149513" name="TextBox 20"/>
          <p:cNvSpPr txBox="1">
            <a:spLocks noChangeArrowheads="1"/>
          </p:cNvSpPr>
          <p:nvPr/>
        </p:nvSpPr>
        <p:spPr bwMode="auto">
          <a:xfrm rot="10800000" flipV="1">
            <a:off x="2362200" y="4572000"/>
            <a:ext cx="1509713" cy="369888"/>
          </a:xfrm>
          <a:prstGeom prst="rect">
            <a:avLst/>
          </a:prstGeom>
          <a:noFill/>
          <a:ln w="9525">
            <a:noFill/>
            <a:miter lim="800000"/>
            <a:headEnd/>
            <a:tailEnd/>
          </a:ln>
        </p:spPr>
        <p:txBody>
          <a:bodyPr>
            <a:spAutoFit/>
          </a:bodyPr>
          <a:lstStyle/>
          <a:p>
            <a:r>
              <a:rPr lang="en-US" altLang="ru-RU" sz="1800"/>
              <a:t> </a:t>
            </a:r>
            <a:r>
              <a:rPr lang="ru-RU" altLang="ru-RU" sz="1800"/>
              <a:t>5-й день</a:t>
            </a:r>
            <a:endParaRPr lang="en-US" altLang="ru-RU" sz="1800"/>
          </a:p>
        </p:txBody>
      </p:sp>
      <p:sp>
        <p:nvSpPr>
          <p:cNvPr id="149514" name="TextBox 26"/>
          <p:cNvSpPr txBox="1">
            <a:spLocks noChangeArrowheads="1"/>
          </p:cNvSpPr>
          <p:nvPr/>
        </p:nvSpPr>
        <p:spPr bwMode="auto">
          <a:xfrm rot="10800000" flipV="1">
            <a:off x="6477000" y="4724400"/>
            <a:ext cx="2590800" cy="369888"/>
          </a:xfrm>
          <a:prstGeom prst="rect">
            <a:avLst/>
          </a:prstGeom>
          <a:noFill/>
          <a:ln w="9525">
            <a:solidFill>
              <a:srgbClr val="000000"/>
            </a:solidFill>
            <a:miter lim="800000"/>
            <a:headEnd/>
            <a:tailEnd/>
          </a:ln>
        </p:spPr>
        <p:txBody>
          <a:bodyPr>
            <a:spAutoFit/>
          </a:bodyPr>
          <a:lstStyle/>
          <a:p>
            <a:pPr algn="ctr"/>
            <a:r>
              <a:rPr lang="ru-RU" altLang="ru-RU" sz="1800"/>
              <a:t>Пункция фолликулов</a:t>
            </a:r>
            <a:endParaRPr lang="en-US" altLang="ru-RU" sz="1800"/>
          </a:p>
        </p:txBody>
      </p:sp>
      <p:cxnSp>
        <p:nvCxnSpPr>
          <p:cNvPr id="149515" name="Прямая соединительная линия 13"/>
          <p:cNvCxnSpPr>
            <a:cxnSpLocks noChangeShapeType="1"/>
          </p:cNvCxnSpPr>
          <p:nvPr/>
        </p:nvCxnSpPr>
        <p:spPr bwMode="auto">
          <a:xfrm rot="5400000">
            <a:off x="419894" y="4075906"/>
            <a:ext cx="838200" cy="1588"/>
          </a:xfrm>
          <a:prstGeom prst="line">
            <a:avLst/>
          </a:prstGeom>
          <a:noFill/>
          <a:ln w="31750" algn="ctr">
            <a:solidFill>
              <a:srgbClr val="0070C0"/>
            </a:solidFill>
            <a:round/>
            <a:headEnd/>
            <a:tailEnd/>
          </a:ln>
        </p:spPr>
      </p:cxnSp>
      <p:cxnSp>
        <p:nvCxnSpPr>
          <p:cNvPr id="149516" name="Прямая соединительная линия 14"/>
          <p:cNvCxnSpPr>
            <a:cxnSpLocks noChangeShapeType="1"/>
          </p:cNvCxnSpPr>
          <p:nvPr/>
        </p:nvCxnSpPr>
        <p:spPr bwMode="auto">
          <a:xfrm rot="5400000">
            <a:off x="1943894" y="4152106"/>
            <a:ext cx="838200" cy="1588"/>
          </a:xfrm>
          <a:prstGeom prst="line">
            <a:avLst/>
          </a:prstGeom>
          <a:noFill/>
          <a:ln w="31750" algn="ctr">
            <a:solidFill>
              <a:srgbClr val="0070C0"/>
            </a:solidFill>
            <a:round/>
            <a:headEnd/>
            <a:tailEnd/>
          </a:ln>
        </p:spPr>
      </p:cxnSp>
      <p:cxnSp>
        <p:nvCxnSpPr>
          <p:cNvPr id="149517" name="Прямая соединительная линия 15"/>
          <p:cNvCxnSpPr>
            <a:cxnSpLocks noChangeShapeType="1"/>
          </p:cNvCxnSpPr>
          <p:nvPr/>
        </p:nvCxnSpPr>
        <p:spPr bwMode="auto">
          <a:xfrm rot="5400000">
            <a:off x="3315494" y="4152106"/>
            <a:ext cx="838200" cy="1588"/>
          </a:xfrm>
          <a:prstGeom prst="line">
            <a:avLst/>
          </a:prstGeom>
          <a:noFill/>
          <a:ln w="31750" algn="ctr">
            <a:solidFill>
              <a:srgbClr val="0070C0"/>
            </a:solidFill>
            <a:round/>
            <a:headEnd/>
            <a:tailEnd/>
          </a:ln>
        </p:spPr>
      </p:cxnSp>
      <p:cxnSp>
        <p:nvCxnSpPr>
          <p:cNvPr id="149518" name="Прямая соединительная линия 17"/>
          <p:cNvCxnSpPr>
            <a:cxnSpLocks noChangeShapeType="1"/>
          </p:cNvCxnSpPr>
          <p:nvPr/>
        </p:nvCxnSpPr>
        <p:spPr bwMode="auto">
          <a:xfrm rot="5400000">
            <a:off x="6973094" y="4075906"/>
            <a:ext cx="990600" cy="1588"/>
          </a:xfrm>
          <a:prstGeom prst="line">
            <a:avLst/>
          </a:prstGeom>
          <a:noFill/>
          <a:ln w="31750" algn="ctr">
            <a:solidFill>
              <a:srgbClr val="C00000"/>
            </a:solidFill>
            <a:round/>
            <a:headEnd/>
            <a:tailEnd/>
          </a:ln>
        </p:spPr>
      </p:cxnSp>
      <p:sp>
        <p:nvSpPr>
          <p:cNvPr id="149519" name="TextBox 31"/>
          <p:cNvSpPr txBox="1">
            <a:spLocks noChangeArrowheads="1"/>
          </p:cNvSpPr>
          <p:nvPr/>
        </p:nvSpPr>
        <p:spPr bwMode="auto">
          <a:xfrm>
            <a:off x="4953000" y="2209800"/>
            <a:ext cx="2195513" cy="369888"/>
          </a:xfrm>
          <a:prstGeom prst="rect">
            <a:avLst/>
          </a:prstGeom>
          <a:noFill/>
          <a:ln w="9525">
            <a:solidFill>
              <a:srgbClr val="000000"/>
            </a:solidFill>
            <a:miter lim="800000"/>
            <a:headEnd/>
            <a:tailEnd/>
          </a:ln>
        </p:spPr>
        <p:txBody>
          <a:bodyPr>
            <a:spAutoFit/>
          </a:bodyPr>
          <a:lstStyle/>
          <a:p>
            <a:pPr algn="ctr"/>
            <a:r>
              <a:rPr lang="ru-RU" altLang="ru-RU" sz="1800"/>
              <a:t>Триггер овуляции </a:t>
            </a:r>
            <a:endParaRPr lang="en-US" altLang="ru-RU" sz="1800"/>
          </a:p>
        </p:txBody>
      </p:sp>
      <p:cxnSp>
        <p:nvCxnSpPr>
          <p:cNvPr id="149520" name="Прямая соединительная линия 20"/>
          <p:cNvCxnSpPr>
            <a:cxnSpLocks noChangeShapeType="1"/>
          </p:cNvCxnSpPr>
          <p:nvPr/>
        </p:nvCxnSpPr>
        <p:spPr bwMode="auto">
          <a:xfrm rot="5400000">
            <a:off x="6287294" y="3390106"/>
            <a:ext cx="1295400" cy="1588"/>
          </a:xfrm>
          <a:prstGeom prst="line">
            <a:avLst/>
          </a:prstGeom>
          <a:noFill/>
          <a:ln w="31750" algn="ctr">
            <a:solidFill>
              <a:srgbClr val="0070C0"/>
            </a:solidFill>
            <a:round/>
            <a:headEnd/>
            <a:tailEnd/>
          </a:ln>
        </p:spPr>
      </p:cxnSp>
      <p:sp>
        <p:nvSpPr>
          <p:cNvPr id="28" name="TextBox 18"/>
          <p:cNvSpPr txBox="1">
            <a:spLocks noChangeArrowheads="1"/>
          </p:cNvSpPr>
          <p:nvPr/>
        </p:nvSpPr>
        <p:spPr bwMode="auto">
          <a:xfrm>
            <a:off x="4191000" y="4114800"/>
            <a:ext cx="2590800" cy="369888"/>
          </a:xfrm>
          <a:prstGeom prst="rect">
            <a:avLst/>
          </a:prstGeom>
          <a:solidFill>
            <a:schemeClr val="accent1">
              <a:lumMod val="20000"/>
              <a:lumOff val="80000"/>
            </a:schemeClr>
          </a:solidFill>
          <a:ln w="9525">
            <a:noFill/>
            <a:miter lim="800000"/>
            <a:headEnd/>
            <a:tailEnd/>
          </a:ln>
        </p:spPr>
        <p:txBody>
          <a:bodyPr>
            <a:spAutoFit/>
          </a:bodyPr>
          <a:lstStyle/>
          <a:p>
            <a:pPr>
              <a:defRPr/>
            </a:pPr>
            <a:r>
              <a:rPr lang="ru-RU" altLang="ru-RU" sz="1800" dirty="0"/>
              <a:t>Гонадотропины</a:t>
            </a:r>
            <a:endParaRPr lang="en-US" altLang="ru-RU" sz="1800" dirty="0"/>
          </a:p>
        </p:txBody>
      </p:sp>
      <p:sp>
        <p:nvSpPr>
          <p:cNvPr id="30" name="Rectangle 14"/>
          <p:cNvSpPr>
            <a:spLocks noChangeArrowheads="1"/>
          </p:cNvSpPr>
          <p:nvPr/>
        </p:nvSpPr>
        <p:spPr bwMode="auto">
          <a:xfrm>
            <a:off x="762000" y="3352800"/>
            <a:ext cx="2286000" cy="428625"/>
          </a:xfrm>
          <a:prstGeom prst="rect">
            <a:avLst/>
          </a:prstGeom>
          <a:solidFill>
            <a:srgbClr val="C6D9F1"/>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r>
              <a:rPr lang="ru-RU" dirty="0" err="1">
                <a:latin typeface="+mn-lt"/>
              </a:rPr>
              <a:t>Кломифен</a:t>
            </a:r>
            <a:r>
              <a:rPr lang="ru-RU" dirty="0">
                <a:latin typeface="+mn-lt"/>
              </a:rPr>
              <a:t> цитрат</a:t>
            </a:r>
            <a:endParaRPr lang="en-US" dirty="0">
              <a:latin typeface="+mn-lt"/>
            </a:endParaRPr>
          </a:p>
        </p:txBody>
      </p:sp>
      <p:cxnSp>
        <p:nvCxnSpPr>
          <p:cNvPr id="149523" name="Прямая соединительная линия 32"/>
          <p:cNvCxnSpPr>
            <a:cxnSpLocks noChangeShapeType="1"/>
          </p:cNvCxnSpPr>
          <p:nvPr/>
        </p:nvCxnSpPr>
        <p:spPr bwMode="auto">
          <a:xfrm rot="5400000">
            <a:off x="2629694" y="4152106"/>
            <a:ext cx="838200" cy="1588"/>
          </a:xfrm>
          <a:prstGeom prst="line">
            <a:avLst/>
          </a:prstGeom>
          <a:noFill/>
          <a:ln w="31750" algn="ctr">
            <a:solidFill>
              <a:srgbClr val="0070C0"/>
            </a:solidFill>
            <a:round/>
            <a:headEnd/>
            <a:tailEnd/>
          </a:ln>
        </p:spPr>
      </p:cxnSp>
      <p:cxnSp>
        <p:nvCxnSpPr>
          <p:cNvPr id="149524" name="Прямая соединительная линия 35"/>
          <p:cNvCxnSpPr>
            <a:cxnSpLocks noChangeShapeType="1"/>
          </p:cNvCxnSpPr>
          <p:nvPr/>
        </p:nvCxnSpPr>
        <p:spPr bwMode="auto">
          <a:xfrm rot="5400000">
            <a:off x="1181894" y="4228306"/>
            <a:ext cx="838200" cy="1588"/>
          </a:xfrm>
          <a:prstGeom prst="line">
            <a:avLst/>
          </a:prstGeom>
          <a:noFill/>
          <a:ln w="31750" algn="ctr">
            <a:solidFill>
              <a:srgbClr val="0070C0"/>
            </a:solidFill>
            <a:round/>
            <a:headEnd/>
            <a:tailEnd/>
          </a:ln>
        </p:spPr>
      </p:cxnSp>
      <p:cxnSp>
        <p:nvCxnSpPr>
          <p:cNvPr id="149525" name="Прямая со стрелкой 37"/>
          <p:cNvCxnSpPr>
            <a:cxnSpLocks noChangeShapeType="1"/>
          </p:cNvCxnSpPr>
          <p:nvPr/>
        </p:nvCxnSpPr>
        <p:spPr bwMode="auto">
          <a:xfrm rot="5400000">
            <a:off x="2859088" y="4610100"/>
            <a:ext cx="989012" cy="1588"/>
          </a:xfrm>
          <a:prstGeom prst="straightConnector1">
            <a:avLst/>
          </a:prstGeom>
          <a:noFill/>
          <a:ln w="9525" algn="ctr">
            <a:solidFill>
              <a:schemeClr val="tx1"/>
            </a:solidFill>
            <a:round/>
            <a:headEnd/>
            <a:tailEnd type="arrow" w="med" len="med"/>
          </a:ln>
        </p:spPr>
      </p:cxnSp>
      <p:sp>
        <p:nvSpPr>
          <p:cNvPr id="149526" name="TextBox 26"/>
          <p:cNvSpPr txBox="1">
            <a:spLocks noChangeArrowheads="1"/>
          </p:cNvSpPr>
          <p:nvPr/>
        </p:nvSpPr>
        <p:spPr bwMode="auto">
          <a:xfrm rot="10800000" flipV="1">
            <a:off x="2819400" y="5257800"/>
            <a:ext cx="1066800" cy="369888"/>
          </a:xfrm>
          <a:prstGeom prst="rect">
            <a:avLst/>
          </a:prstGeom>
          <a:noFill/>
          <a:ln w="9525">
            <a:solidFill>
              <a:srgbClr val="000000"/>
            </a:solidFill>
            <a:miter lim="800000"/>
            <a:headEnd/>
            <a:tailEnd/>
          </a:ln>
        </p:spPr>
        <p:txBody>
          <a:bodyPr>
            <a:spAutoFit/>
          </a:bodyPr>
          <a:lstStyle/>
          <a:p>
            <a:pPr algn="ctr"/>
            <a:r>
              <a:rPr lang="ru-RU" altLang="ru-RU" sz="1800"/>
              <a:t>УЗИ</a:t>
            </a:r>
            <a:endParaRPr lang="en-US" altLang="ru-RU" sz="1800"/>
          </a:p>
        </p:txBody>
      </p:sp>
      <p:cxnSp>
        <p:nvCxnSpPr>
          <p:cNvPr id="149527" name="Прямая соединительная линия 40"/>
          <p:cNvCxnSpPr>
            <a:cxnSpLocks noChangeShapeType="1"/>
          </p:cNvCxnSpPr>
          <p:nvPr/>
        </p:nvCxnSpPr>
        <p:spPr bwMode="auto">
          <a:xfrm rot="5400000">
            <a:off x="3467894" y="4152106"/>
            <a:ext cx="838200" cy="1588"/>
          </a:xfrm>
          <a:prstGeom prst="line">
            <a:avLst/>
          </a:prstGeom>
          <a:noFill/>
          <a:ln w="31750" algn="ctr">
            <a:solidFill>
              <a:srgbClr val="0070C0"/>
            </a:solidFill>
            <a:round/>
            <a:headEnd/>
            <a:tailEnd/>
          </a:ln>
        </p:spPr>
      </p:cxnSp>
      <p:cxnSp>
        <p:nvCxnSpPr>
          <p:cNvPr id="149528" name="Прямая соединительная линия 42"/>
          <p:cNvCxnSpPr>
            <a:cxnSpLocks noChangeShapeType="1"/>
          </p:cNvCxnSpPr>
          <p:nvPr/>
        </p:nvCxnSpPr>
        <p:spPr bwMode="auto">
          <a:xfrm rot="5400000">
            <a:off x="3620294" y="4152106"/>
            <a:ext cx="838200" cy="1588"/>
          </a:xfrm>
          <a:prstGeom prst="line">
            <a:avLst/>
          </a:prstGeom>
          <a:noFill/>
          <a:ln w="31750" algn="ctr">
            <a:solidFill>
              <a:srgbClr val="0070C0"/>
            </a:solidFill>
            <a:round/>
            <a:headEnd/>
            <a:tailEnd/>
          </a:ln>
        </p:spPr>
      </p:cxnSp>
      <p:sp>
        <p:nvSpPr>
          <p:cNvPr id="149529" name="TextBox 18"/>
          <p:cNvSpPr txBox="1">
            <a:spLocks noChangeArrowheads="1"/>
          </p:cNvSpPr>
          <p:nvPr/>
        </p:nvSpPr>
        <p:spPr bwMode="auto">
          <a:xfrm>
            <a:off x="6934200" y="1143000"/>
            <a:ext cx="2209800" cy="646113"/>
          </a:xfrm>
          <a:prstGeom prst="rect">
            <a:avLst/>
          </a:prstGeom>
          <a:noFill/>
          <a:ln w="9525">
            <a:noFill/>
            <a:miter lim="800000"/>
            <a:headEnd/>
            <a:tailEnd/>
          </a:ln>
        </p:spPr>
        <p:txBody>
          <a:bodyPr>
            <a:spAutoFit/>
          </a:bodyPr>
          <a:lstStyle/>
          <a:p>
            <a:r>
              <a:rPr lang="ru-RU" altLang="ru-RU" sz="1800" b="1"/>
              <a:t>Криоконсервация всех эмбрионов</a:t>
            </a:r>
            <a:endParaRPr lang="en-US" altLang="ru-RU" sz="1800" b="1"/>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solidFill>
            <a:schemeClr val="bg1"/>
          </a:solidFill>
        </p:spPr>
        <p:txBody>
          <a:bodyPr/>
          <a:lstStyle/>
          <a:p>
            <a:pPr eaLnBrk="1" hangingPunct="1"/>
            <a:r>
              <a:rPr lang="ru-RU" altLang="ru-RU" sz="3600" smtClean="0"/>
              <a:t>ЭКО при синдроме поликистозных яичников </a:t>
            </a:r>
            <a:r>
              <a:rPr lang="en-US" altLang="ru-RU" sz="3600" smtClean="0"/>
              <a:t> (</a:t>
            </a:r>
            <a:r>
              <a:rPr lang="ru-RU" altLang="ru-RU" sz="3600" smtClean="0"/>
              <a:t>СПКЯ</a:t>
            </a:r>
            <a:r>
              <a:rPr lang="en-US" altLang="ru-RU" sz="3600" smtClean="0"/>
              <a:t>)</a:t>
            </a:r>
          </a:p>
        </p:txBody>
      </p:sp>
      <p:sp>
        <p:nvSpPr>
          <p:cNvPr id="110595" name="Rectangle 3"/>
          <p:cNvSpPr>
            <a:spLocks noGrp="1" noChangeArrowheads="1"/>
          </p:cNvSpPr>
          <p:nvPr>
            <p:ph idx="1"/>
          </p:nvPr>
        </p:nvSpPr>
        <p:spPr>
          <a:xfrm>
            <a:off x="214282" y="1219200"/>
            <a:ext cx="8077200" cy="4419600"/>
          </a:xfrm>
        </p:spPr>
        <p:txBody>
          <a:bodyPr/>
          <a:lstStyle/>
          <a:p>
            <a:pPr eaLnBrk="1" hangingPunct="1"/>
            <a:r>
              <a:rPr lang="ru-RU" altLang="ru-RU" sz="2400" dirty="0" smtClean="0"/>
              <a:t>Стимуляция яичников</a:t>
            </a:r>
            <a:r>
              <a:rPr lang="en-US" altLang="ru-RU" sz="2400" dirty="0" smtClean="0"/>
              <a:t> </a:t>
            </a:r>
            <a:r>
              <a:rPr lang="ru-RU" altLang="ru-RU" sz="2400" dirty="0" smtClean="0"/>
              <a:t>трудна и потенциально опасна</a:t>
            </a:r>
            <a:endParaRPr lang="en-US" altLang="ru-RU" sz="2400" dirty="0" smtClean="0"/>
          </a:p>
          <a:p>
            <a:pPr lvl="1" eaLnBrk="1" hangingPunct="1"/>
            <a:r>
              <a:rPr lang="ru-RU" altLang="ru-RU" sz="2400" dirty="0" smtClean="0">
                <a:cs typeface="Arial" pitchFamily="34" charset="0"/>
              </a:rPr>
              <a:t>Чрезмерный</a:t>
            </a:r>
            <a:r>
              <a:rPr lang="en-US" altLang="ru-RU" sz="2400" dirty="0" smtClean="0">
                <a:cs typeface="Arial" pitchFamily="34" charset="0"/>
              </a:rPr>
              <a:t> </a:t>
            </a:r>
            <a:r>
              <a:rPr lang="en-US" altLang="en-US" sz="2400" dirty="0" smtClean="0">
                <a:cs typeface="Arial" pitchFamily="34" charset="0"/>
              </a:rPr>
              <a:t>“</a:t>
            </a:r>
            <a:r>
              <a:rPr lang="ru-RU" altLang="ru-RU" sz="2400" dirty="0" smtClean="0">
                <a:cs typeface="Arial" pitchFamily="34" charset="0"/>
              </a:rPr>
              <a:t>взрывной</a:t>
            </a:r>
            <a:r>
              <a:rPr lang="en-US" altLang="en-US" sz="2400" dirty="0" smtClean="0">
                <a:cs typeface="Arial" pitchFamily="34" charset="0"/>
              </a:rPr>
              <a:t>”</a:t>
            </a:r>
            <a:r>
              <a:rPr lang="en-US" altLang="ru-RU" sz="2400" dirty="0" smtClean="0">
                <a:cs typeface="Arial" pitchFamily="34" charset="0"/>
              </a:rPr>
              <a:t> </a:t>
            </a:r>
            <a:r>
              <a:rPr lang="ru-RU" altLang="ru-RU" sz="2400" dirty="0" smtClean="0">
                <a:cs typeface="Arial" pitchFamily="34" charset="0"/>
              </a:rPr>
              <a:t>ответ</a:t>
            </a:r>
            <a:endParaRPr lang="en-US" altLang="ru-RU" sz="2400" dirty="0" smtClean="0">
              <a:cs typeface="Arial" pitchFamily="34" charset="0"/>
            </a:endParaRPr>
          </a:p>
          <a:p>
            <a:pPr lvl="1" eaLnBrk="1" hangingPunct="1"/>
            <a:r>
              <a:rPr lang="ru-RU" altLang="ru-RU" sz="2400" dirty="0" smtClean="0">
                <a:cs typeface="Arial" pitchFamily="34" charset="0"/>
              </a:rPr>
              <a:t>Синдром </a:t>
            </a:r>
            <a:r>
              <a:rPr lang="ru-RU" altLang="ru-RU" sz="2400" dirty="0" err="1" smtClean="0">
                <a:cs typeface="Arial" pitchFamily="34" charset="0"/>
              </a:rPr>
              <a:t>гиперстимуляции</a:t>
            </a:r>
            <a:r>
              <a:rPr lang="ru-RU" altLang="ru-RU" sz="2400" dirty="0" smtClean="0">
                <a:cs typeface="Arial" pitchFamily="34" charset="0"/>
              </a:rPr>
              <a:t> яичников (СГЯ</a:t>
            </a:r>
            <a:r>
              <a:rPr lang="en-US" altLang="ru-RU" sz="2400" dirty="0" smtClean="0">
                <a:cs typeface="Arial" pitchFamily="34" charset="0"/>
              </a:rPr>
              <a:t>)</a:t>
            </a:r>
          </a:p>
          <a:p>
            <a:pPr lvl="1" eaLnBrk="1" hangingPunct="1"/>
            <a:r>
              <a:rPr lang="ru-RU" altLang="ru-RU" sz="2400" dirty="0" smtClean="0">
                <a:cs typeface="Arial" pitchFamily="34" charset="0"/>
              </a:rPr>
              <a:t>Многоплодная беременность</a:t>
            </a:r>
          </a:p>
          <a:p>
            <a:pPr lvl="1" eaLnBrk="1" hangingPunct="1"/>
            <a:r>
              <a:rPr lang="ru-RU" altLang="ru-RU" sz="2400" dirty="0" smtClean="0">
                <a:cs typeface="Arial" pitchFamily="34" charset="0"/>
              </a:rPr>
              <a:t>Отсутствие ответа</a:t>
            </a:r>
            <a:endParaRPr lang="en-US" altLang="ru-RU" sz="2400" dirty="0" smtClean="0">
              <a:cs typeface="Arial" pitchFamily="34" charset="0"/>
            </a:endParaRPr>
          </a:p>
          <a:p>
            <a:pPr eaLnBrk="1" hangingPunct="1"/>
            <a:r>
              <a:rPr lang="ru-RU" altLang="ru-RU" sz="2800" dirty="0" smtClean="0"/>
              <a:t>Цель</a:t>
            </a:r>
            <a:r>
              <a:rPr lang="en-US" altLang="ru-RU" sz="2800" dirty="0" smtClean="0"/>
              <a:t>: </a:t>
            </a:r>
            <a:r>
              <a:rPr lang="ru-RU" altLang="ru-RU" sz="2800" dirty="0" smtClean="0"/>
              <a:t>максимальная частота            наступления  беременности                        при минимальном риске                       многоплодной беременности                           и СГЯ</a:t>
            </a:r>
            <a:endParaRPr lang="en-US" altLang="ru-RU" sz="2800" dirty="0" smtClean="0">
              <a:cs typeface="Arial" pitchFamily="34" charset="0"/>
            </a:endParaRPr>
          </a:p>
        </p:txBody>
      </p:sp>
      <p:graphicFrame>
        <p:nvGraphicFramePr>
          <p:cNvPr id="110596" name="Object 3"/>
          <p:cNvGraphicFramePr>
            <a:graphicFrameLocks noChangeAspect="1"/>
          </p:cNvGraphicFramePr>
          <p:nvPr/>
        </p:nvGraphicFramePr>
        <p:xfrm>
          <a:off x="6059520" y="2852738"/>
          <a:ext cx="3155950" cy="2868612"/>
        </p:xfrm>
        <a:graphic>
          <a:graphicData uri="http://schemas.openxmlformats.org/presentationml/2006/ole">
            <p:oleObj spid="_x0000_s9218" name="Bitmap Image" r:id="rId5" imgW="1857143" imgH="1657581" progId="PBrush">
              <p:embed/>
            </p:oleObj>
          </a:graphicData>
        </a:graphic>
      </p:graphicFrame>
      <p:sp>
        <p:nvSpPr>
          <p:cNvPr id="6" name="Rectangle 2"/>
          <p:cNvSpPr txBox="1">
            <a:spLocks noChangeArrowheads="1"/>
          </p:cNvSpPr>
          <p:nvPr/>
        </p:nvSpPr>
        <p:spPr bwMode="auto">
          <a:xfrm>
            <a:off x="358775" y="5697538"/>
            <a:ext cx="6229350" cy="720725"/>
          </a:xfrm>
          <a:prstGeom prst="rect">
            <a:avLst/>
          </a:prstGeom>
          <a:noFill/>
          <a:ln w="9525">
            <a:noFill/>
            <a:miter lim="800000"/>
            <a:headEnd/>
            <a:tailEnd/>
          </a:ln>
        </p:spPr>
        <p:txBody>
          <a:bodyPr anchor="ctr"/>
          <a:lstStyle/>
          <a:p>
            <a:pPr algn="ctr">
              <a:defRPr/>
            </a:pPr>
            <a:r>
              <a:rPr lang="ru-RU" kern="0" dirty="0">
                <a:solidFill>
                  <a:srgbClr val="AB0635"/>
                </a:solidFill>
                <a:latin typeface="+mn-lt"/>
                <a:ea typeface="+mj-ea"/>
                <a:cs typeface="+mj-cs"/>
              </a:rPr>
              <a:t>Ультразвуковая картина поликистозных яичников</a:t>
            </a:r>
            <a:endParaRPr lang="en-US" kern="0" dirty="0">
              <a:solidFill>
                <a:srgbClr val="AB0635"/>
              </a:solidFill>
              <a:latin typeface="+mn-lt"/>
              <a:ea typeface="+mj-ea"/>
              <a:cs typeface="+mj-cs"/>
            </a:endParaRPr>
          </a:p>
        </p:txBody>
      </p:sp>
    </p:spTree>
    <p:custDataLst>
      <p:tags r:id="rId2"/>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Выбор типа протокола при СПКЯ</a:t>
            </a:r>
            <a:endParaRPr lang="ru-RU" dirty="0"/>
          </a:p>
        </p:txBody>
      </p:sp>
      <p:sp>
        <p:nvSpPr>
          <p:cNvPr id="3" name="Содержимое 2"/>
          <p:cNvSpPr>
            <a:spLocks noGrp="1"/>
          </p:cNvSpPr>
          <p:nvPr>
            <p:ph idx="1"/>
          </p:nvPr>
        </p:nvSpPr>
        <p:spPr>
          <a:xfrm>
            <a:off x="533400" y="1219200"/>
            <a:ext cx="8077200" cy="4853006"/>
          </a:xfrm>
        </p:spPr>
        <p:txBody>
          <a:bodyPr>
            <a:normAutofit/>
          </a:bodyPr>
          <a:lstStyle/>
          <a:p>
            <a:r>
              <a:rPr lang="ru-RU" dirty="0" smtClean="0"/>
              <a:t>В качестве терапии первой линии для  пациентов с СПКЯ применяется </a:t>
            </a:r>
            <a:r>
              <a:rPr lang="ru-RU" dirty="0" err="1" smtClean="0"/>
              <a:t>Летрозол</a:t>
            </a:r>
            <a:r>
              <a:rPr lang="ru-RU" dirty="0" smtClean="0"/>
              <a:t>.</a:t>
            </a:r>
          </a:p>
          <a:p>
            <a:pPr>
              <a:buNone/>
            </a:pPr>
            <a:endParaRPr lang="ru-RU" b="1" cap="all" dirty="0" smtClean="0"/>
          </a:p>
          <a:p>
            <a:r>
              <a:rPr lang="ru-RU" dirty="0" smtClean="0"/>
              <a:t>Протокол </a:t>
            </a:r>
            <a:r>
              <a:rPr lang="ru-RU" dirty="0" err="1" smtClean="0"/>
              <a:t>ант-ГнРГ</a:t>
            </a:r>
            <a:r>
              <a:rPr lang="ru-RU" dirty="0" smtClean="0"/>
              <a:t> имеет более низкую частоту осложнений (СГЯ) и является более удобным для пациентов.</a:t>
            </a:r>
          </a:p>
          <a:p>
            <a:r>
              <a:rPr lang="ru-RU" dirty="0" smtClean="0"/>
              <a:t>протокол </a:t>
            </a:r>
            <a:r>
              <a:rPr lang="ru-RU" dirty="0" err="1" smtClean="0"/>
              <a:t>ант-ГнРГ</a:t>
            </a:r>
            <a:r>
              <a:rPr lang="ru-RU" dirty="0" smtClean="0"/>
              <a:t> предпочтителен в протоколах  IVF </a:t>
            </a:r>
          </a:p>
          <a:p>
            <a:endParaRPr lang="ru-RU" dirty="0" smtClean="0"/>
          </a:p>
          <a:p>
            <a:endParaRPr lang="ru-RU" dirty="0" smtClean="0"/>
          </a:p>
          <a:p>
            <a:pPr algn="r">
              <a:buNone/>
            </a:pPr>
            <a:r>
              <a:rPr lang="en-US" sz="1600" u="sng" dirty="0" err="1" smtClean="0">
                <a:solidFill>
                  <a:schemeClr val="tx1"/>
                </a:solidFill>
                <a:hlinkClick r:id="rId2" tooltip="Ginekologia POLSKA."/>
              </a:rPr>
              <a:t>Eshre</a:t>
            </a:r>
            <a:r>
              <a:rPr lang="it-IT" sz="1600" u="sng" dirty="0" smtClean="0">
                <a:solidFill>
                  <a:schemeClr val="tx1"/>
                </a:solidFill>
                <a:hlinkClick r:id="rId2" tooltip="Ginekologia POLSKA."/>
              </a:rPr>
              <a:t> </a:t>
            </a:r>
            <a:r>
              <a:rPr lang="it-IT" sz="1600" u="sng" dirty="0" smtClean="0">
                <a:solidFill>
                  <a:schemeClr val="tx1"/>
                </a:solidFill>
              </a:rPr>
              <a:t>07.</a:t>
            </a:r>
            <a:r>
              <a:rPr lang="it-IT" sz="1600" dirty="0" smtClean="0">
                <a:solidFill>
                  <a:schemeClr val="tx1"/>
                </a:solidFill>
              </a:rPr>
              <a:t>2016</a:t>
            </a:r>
            <a:endParaRPr lang="ru-RU" sz="16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a:cxnSpLocks noChangeShapeType="1"/>
          </p:cNvCxnSpPr>
          <p:nvPr/>
        </p:nvCxnSpPr>
        <p:spPr bwMode="auto">
          <a:xfrm>
            <a:off x="676275" y="3940175"/>
            <a:ext cx="7442200"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p:spPr>
      </p:cxnSp>
      <p:cxnSp>
        <p:nvCxnSpPr>
          <p:cNvPr id="9" name="Straight Connector 8"/>
          <p:cNvCxnSpPr>
            <a:cxnSpLocks noChangeShapeType="1"/>
          </p:cNvCxnSpPr>
          <p:nvPr/>
        </p:nvCxnSpPr>
        <p:spPr bwMode="auto">
          <a:xfrm>
            <a:off x="676275" y="3594100"/>
            <a:ext cx="0" cy="676275"/>
          </a:xfrm>
          <a:prstGeom prst="line">
            <a:avLst/>
          </a:prstGeom>
          <a:noFill/>
          <a:ln w="25400">
            <a:solidFill>
              <a:schemeClr val="accent1"/>
            </a:solidFill>
            <a:round/>
            <a:headEnd/>
            <a:tailEnd/>
          </a:ln>
          <a:effectLst>
            <a:outerShdw blurRad="63500" dist="20000" dir="5400000" rotWithShape="0">
              <a:srgbClr val="000000">
                <a:alpha val="37999"/>
              </a:srgbClr>
            </a:outerShdw>
          </a:effectLst>
          <a:extLst/>
        </p:spPr>
      </p:cxnSp>
      <p:cxnSp>
        <p:nvCxnSpPr>
          <p:cNvPr id="10" name="Straight Connector 9"/>
          <p:cNvCxnSpPr>
            <a:cxnSpLocks noChangeShapeType="1"/>
          </p:cNvCxnSpPr>
          <p:nvPr/>
        </p:nvCxnSpPr>
        <p:spPr bwMode="auto">
          <a:xfrm>
            <a:off x="1022350" y="3594100"/>
            <a:ext cx="0" cy="676275"/>
          </a:xfrm>
          <a:prstGeom prst="line">
            <a:avLst/>
          </a:prstGeom>
          <a:noFill/>
          <a:ln w="25400">
            <a:solidFill>
              <a:schemeClr val="accent1"/>
            </a:solidFill>
            <a:round/>
            <a:headEnd/>
            <a:tailEnd/>
          </a:ln>
          <a:effectLst>
            <a:outerShdw blurRad="63500" dist="20000" dir="5400000" rotWithShape="0">
              <a:srgbClr val="000000">
                <a:alpha val="37999"/>
              </a:srgbClr>
            </a:outerShdw>
          </a:effectLst>
          <a:extLst/>
        </p:spPr>
      </p:cxnSp>
      <p:cxnSp>
        <p:nvCxnSpPr>
          <p:cNvPr id="12" name="Straight Connector 11"/>
          <p:cNvCxnSpPr>
            <a:cxnSpLocks noChangeShapeType="1"/>
          </p:cNvCxnSpPr>
          <p:nvPr/>
        </p:nvCxnSpPr>
        <p:spPr bwMode="auto">
          <a:xfrm>
            <a:off x="5834063" y="3602038"/>
            <a:ext cx="0" cy="676275"/>
          </a:xfrm>
          <a:prstGeom prst="line">
            <a:avLst/>
          </a:prstGeom>
          <a:noFill/>
          <a:ln w="25400">
            <a:solidFill>
              <a:schemeClr val="accent1"/>
            </a:solidFill>
            <a:round/>
            <a:headEnd/>
            <a:tailEnd/>
          </a:ln>
          <a:effectLst>
            <a:outerShdw blurRad="63500" dist="20000" dir="5400000" rotWithShape="0">
              <a:srgbClr val="000000">
                <a:alpha val="37999"/>
              </a:srgbClr>
            </a:outerShdw>
          </a:effectLst>
          <a:extLst/>
        </p:spPr>
      </p:cxnSp>
      <p:cxnSp>
        <p:nvCxnSpPr>
          <p:cNvPr id="13" name="Straight Connector 12"/>
          <p:cNvCxnSpPr>
            <a:cxnSpLocks noChangeShapeType="1"/>
          </p:cNvCxnSpPr>
          <p:nvPr/>
        </p:nvCxnSpPr>
        <p:spPr bwMode="auto">
          <a:xfrm>
            <a:off x="5426075" y="3617913"/>
            <a:ext cx="0" cy="676275"/>
          </a:xfrm>
          <a:prstGeom prst="line">
            <a:avLst/>
          </a:prstGeom>
          <a:noFill/>
          <a:ln w="25400">
            <a:solidFill>
              <a:schemeClr val="accent1"/>
            </a:solidFill>
            <a:round/>
            <a:headEnd/>
            <a:tailEnd/>
          </a:ln>
          <a:effectLst>
            <a:outerShdw blurRad="63500" dist="20000" dir="5400000" rotWithShape="0">
              <a:srgbClr val="000000">
                <a:alpha val="37999"/>
              </a:srgbClr>
            </a:outerShdw>
          </a:effectLst>
          <a:extLst/>
        </p:spPr>
      </p:cxnSp>
      <p:sp>
        <p:nvSpPr>
          <p:cNvPr id="15" name="Rectangle 14"/>
          <p:cNvSpPr>
            <a:spLocks noChangeArrowheads="1"/>
          </p:cNvSpPr>
          <p:nvPr/>
        </p:nvSpPr>
        <p:spPr bwMode="auto">
          <a:xfrm>
            <a:off x="1025525" y="3328988"/>
            <a:ext cx="4384675" cy="428625"/>
          </a:xfrm>
          <a:prstGeom prst="rect">
            <a:avLst/>
          </a:prstGeom>
          <a:solidFill>
            <a:srgbClr val="C6D9F1"/>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ndParaRPr>
          </a:p>
        </p:txBody>
      </p:sp>
      <p:sp>
        <p:nvSpPr>
          <p:cNvPr id="16" name="Rectangle 15"/>
          <p:cNvSpPr>
            <a:spLocks noChangeArrowheads="1"/>
          </p:cNvSpPr>
          <p:nvPr/>
        </p:nvSpPr>
        <p:spPr bwMode="auto">
          <a:xfrm>
            <a:off x="2687638" y="2728913"/>
            <a:ext cx="2705100" cy="461962"/>
          </a:xfrm>
          <a:prstGeom prst="rect">
            <a:avLst/>
          </a:prstGeom>
          <a:solidFill>
            <a:srgbClr val="7575D1"/>
          </a:solidFill>
          <a:ln w="9525">
            <a:solidFill>
              <a:srgbClr val="0000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ndParaRPr>
          </a:p>
        </p:txBody>
      </p:sp>
      <p:sp>
        <p:nvSpPr>
          <p:cNvPr id="111625" name="TextBox 17"/>
          <p:cNvSpPr txBox="1">
            <a:spLocks noChangeArrowheads="1"/>
          </p:cNvSpPr>
          <p:nvPr/>
        </p:nvSpPr>
        <p:spPr bwMode="auto">
          <a:xfrm>
            <a:off x="1547813" y="3357563"/>
            <a:ext cx="3600450" cy="368300"/>
          </a:xfrm>
          <a:prstGeom prst="rect">
            <a:avLst/>
          </a:prstGeom>
          <a:noFill/>
          <a:ln w="9525">
            <a:noFill/>
            <a:miter lim="800000"/>
            <a:headEnd/>
            <a:tailEnd/>
          </a:ln>
        </p:spPr>
        <p:txBody>
          <a:bodyPr>
            <a:spAutoFit/>
          </a:bodyPr>
          <a:lstStyle/>
          <a:p>
            <a:r>
              <a:rPr lang="ru-RU" altLang="ru-RU" sz="1800">
                <a:ea typeface="MS PGothic" pitchFamily="34" charset="-128"/>
              </a:rPr>
              <a:t>Гонадотропины</a:t>
            </a:r>
            <a:r>
              <a:rPr lang="en-US" altLang="ru-RU" sz="1800">
                <a:ea typeface="MS PGothic" pitchFamily="34" charset="-128"/>
              </a:rPr>
              <a:t> (</a:t>
            </a:r>
            <a:r>
              <a:rPr lang="ru-RU" altLang="ru-RU" sz="1800">
                <a:ea typeface="MS PGothic" pitchFamily="34" charset="-128"/>
              </a:rPr>
              <a:t>рФСГ</a:t>
            </a:r>
            <a:r>
              <a:rPr lang="en-US" altLang="ru-RU" sz="1800">
                <a:ea typeface="MS PGothic" pitchFamily="34" charset="-128"/>
              </a:rPr>
              <a:t>)</a:t>
            </a:r>
          </a:p>
        </p:txBody>
      </p:sp>
      <p:sp>
        <p:nvSpPr>
          <p:cNvPr id="111626" name="TextBox 18"/>
          <p:cNvSpPr txBox="1">
            <a:spLocks noChangeArrowheads="1"/>
          </p:cNvSpPr>
          <p:nvPr/>
        </p:nvSpPr>
        <p:spPr bwMode="auto">
          <a:xfrm>
            <a:off x="2627313" y="2803525"/>
            <a:ext cx="2928937" cy="369888"/>
          </a:xfrm>
          <a:prstGeom prst="rect">
            <a:avLst/>
          </a:prstGeom>
          <a:noFill/>
          <a:ln w="9525">
            <a:noFill/>
            <a:miter lim="800000"/>
            <a:headEnd/>
            <a:tailEnd/>
          </a:ln>
        </p:spPr>
        <p:txBody>
          <a:bodyPr>
            <a:spAutoFit/>
          </a:bodyPr>
          <a:lstStyle/>
          <a:p>
            <a:r>
              <a:rPr lang="ru-RU" altLang="ru-RU" sz="1800" dirty="0" err="1" smtClean="0">
                <a:ea typeface="MS PGothic" pitchFamily="34" charset="-128"/>
              </a:rPr>
              <a:t>Ант-ГнРГ</a:t>
            </a:r>
            <a:r>
              <a:rPr lang="ru-RU" altLang="ru-RU" sz="1800" dirty="0" smtClean="0">
                <a:ea typeface="MS PGothic" pitchFamily="34" charset="-128"/>
              </a:rPr>
              <a:t> </a:t>
            </a:r>
            <a:r>
              <a:rPr lang="ru-RU" altLang="ru-RU" sz="1800" dirty="0">
                <a:ea typeface="MS PGothic" pitchFamily="34" charset="-128"/>
              </a:rPr>
              <a:t>ежедневно</a:t>
            </a:r>
            <a:r>
              <a:rPr lang="en-US" altLang="ru-RU" sz="1800" dirty="0">
                <a:ea typeface="MS PGothic" pitchFamily="34" charset="-128"/>
              </a:rPr>
              <a:t> </a:t>
            </a:r>
          </a:p>
        </p:txBody>
      </p:sp>
      <p:sp>
        <p:nvSpPr>
          <p:cNvPr id="111627" name="TextBox 20"/>
          <p:cNvSpPr txBox="1">
            <a:spLocks noChangeArrowheads="1"/>
          </p:cNvSpPr>
          <p:nvPr/>
        </p:nvSpPr>
        <p:spPr bwMode="auto">
          <a:xfrm rot="10800000" flipV="1">
            <a:off x="312738" y="4319588"/>
            <a:ext cx="1509712" cy="369887"/>
          </a:xfrm>
          <a:prstGeom prst="rect">
            <a:avLst/>
          </a:prstGeom>
          <a:noFill/>
          <a:ln w="9525">
            <a:noFill/>
            <a:miter lim="800000"/>
            <a:headEnd/>
            <a:tailEnd/>
          </a:ln>
        </p:spPr>
        <p:txBody>
          <a:bodyPr>
            <a:spAutoFit/>
          </a:bodyPr>
          <a:lstStyle/>
          <a:p>
            <a:r>
              <a:rPr lang="en-US" altLang="ru-RU" sz="1800">
                <a:ea typeface="MS PGothic" pitchFamily="34" charset="-128"/>
              </a:rPr>
              <a:t> 2</a:t>
            </a:r>
            <a:r>
              <a:rPr lang="ru-RU" altLang="ru-RU" sz="1800">
                <a:ea typeface="MS PGothic" pitchFamily="34" charset="-128"/>
              </a:rPr>
              <a:t>-й день</a:t>
            </a:r>
            <a:endParaRPr lang="en-US" altLang="ru-RU" sz="1800">
              <a:ea typeface="MS PGothic" pitchFamily="34" charset="-128"/>
            </a:endParaRPr>
          </a:p>
        </p:txBody>
      </p:sp>
      <p:sp>
        <p:nvSpPr>
          <p:cNvPr id="111628" name="TextBox 21"/>
          <p:cNvSpPr txBox="1">
            <a:spLocks noChangeArrowheads="1"/>
          </p:cNvSpPr>
          <p:nvPr/>
        </p:nvSpPr>
        <p:spPr bwMode="auto">
          <a:xfrm>
            <a:off x="188913" y="2197100"/>
            <a:ext cx="1666875" cy="646113"/>
          </a:xfrm>
          <a:prstGeom prst="rect">
            <a:avLst/>
          </a:prstGeom>
          <a:noFill/>
          <a:ln w="9525">
            <a:noFill/>
            <a:miter lim="800000"/>
            <a:headEnd/>
            <a:tailEnd/>
          </a:ln>
        </p:spPr>
        <p:txBody>
          <a:bodyPr>
            <a:spAutoFit/>
          </a:bodyPr>
          <a:lstStyle/>
          <a:p>
            <a:pPr algn="ctr"/>
            <a:r>
              <a:rPr lang="ru-RU" altLang="ru-RU" sz="1800">
                <a:ea typeface="MS PGothic" pitchFamily="34" charset="-128"/>
              </a:rPr>
              <a:t>Начало стимуляции</a:t>
            </a:r>
            <a:endParaRPr lang="en-US" altLang="ru-RU" sz="1800">
              <a:ea typeface="MS PGothic" pitchFamily="34" charset="-128"/>
            </a:endParaRPr>
          </a:p>
        </p:txBody>
      </p:sp>
      <p:cxnSp>
        <p:nvCxnSpPr>
          <p:cNvPr id="24" name="Straight Arrow Connector 23"/>
          <p:cNvCxnSpPr>
            <a:cxnSpLocks noChangeShapeType="1"/>
          </p:cNvCxnSpPr>
          <p:nvPr/>
        </p:nvCxnSpPr>
        <p:spPr bwMode="auto">
          <a:xfrm>
            <a:off x="1025525" y="2933700"/>
            <a:ext cx="0" cy="238125"/>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p:spPr>
      </p:cxnSp>
      <p:sp>
        <p:nvSpPr>
          <p:cNvPr id="30" name="Rectangle 29"/>
          <p:cNvSpPr>
            <a:spLocks noChangeArrowheads="1"/>
          </p:cNvSpPr>
          <p:nvPr/>
        </p:nvSpPr>
        <p:spPr bwMode="auto">
          <a:xfrm>
            <a:off x="312738" y="2214563"/>
            <a:ext cx="1509712" cy="588962"/>
          </a:xfrm>
          <a:prstGeom prst="rect">
            <a:avLst/>
          </a:prstGeom>
          <a:noFill/>
          <a:ln w="9525">
            <a:solidFill>
              <a:srgbClr val="FF0000"/>
            </a:solidFill>
            <a:miter lim="800000"/>
            <a:headEnd/>
            <a:tailEnd/>
          </a:ln>
          <a:effectLst>
            <a:outerShdw blurRad="63500" dist="23000" dir="5400000" rotWithShape="0">
              <a:srgbClr val="000000">
                <a:alpha val="34999"/>
              </a:srgbClr>
            </a:outerShdw>
          </a:effectLst>
          <a:extLst/>
        </p:spPr>
        <p:txBody>
          <a:bodyPr anchor="ctr"/>
          <a:lstStyle/>
          <a:p>
            <a:pPr algn="ctr">
              <a:defRPr/>
            </a:pPr>
            <a:endParaRPr lang="en-US">
              <a:solidFill>
                <a:schemeClr val="lt1"/>
              </a:solidFill>
              <a:latin typeface="+mn-lt"/>
            </a:endParaRPr>
          </a:p>
        </p:txBody>
      </p:sp>
      <p:sp>
        <p:nvSpPr>
          <p:cNvPr id="111631" name="TextBox 31"/>
          <p:cNvSpPr txBox="1">
            <a:spLocks noChangeArrowheads="1"/>
          </p:cNvSpPr>
          <p:nvPr/>
        </p:nvSpPr>
        <p:spPr bwMode="auto">
          <a:xfrm>
            <a:off x="4284663" y="1450975"/>
            <a:ext cx="2195512" cy="923330"/>
          </a:xfrm>
          <a:prstGeom prst="rect">
            <a:avLst/>
          </a:prstGeom>
          <a:noFill/>
          <a:ln w="9525">
            <a:solidFill>
              <a:srgbClr val="000000"/>
            </a:solidFill>
            <a:miter lim="800000"/>
            <a:headEnd/>
            <a:tailEnd/>
          </a:ln>
        </p:spPr>
        <p:txBody>
          <a:bodyPr>
            <a:spAutoFit/>
          </a:bodyPr>
          <a:lstStyle/>
          <a:p>
            <a:pPr algn="ctr"/>
            <a:r>
              <a:rPr lang="ru-RU" altLang="ru-RU" sz="1800" dirty="0" err="1" smtClean="0">
                <a:ea typeface="MS PGothic" pitchFamily="34" charset="-128"/>
              </a:rPr>
              <a:t>А-ГнРГ</a:t>
            </a:r>
            <a:r>
              <a:rPr lang="en-US" altLang="ru-RU" sz="1800" dirty="0" smtClean="0">
                <a:ea typeface="MS PGothic" pitchFamily="34" charset="-128"/>
              </a:rPr>
              <a:t> </a:t>
            </a:r>
            <a:r>
              <a:rPr lang="ru-RU" altLang="ru-RU" sz="1800" dirty="0">
                <a:ea typeface="MS PGothic" pitchFamily="34" charset="-128"/>
              </a:rPr>
              <a:t>в качестве триггера </a:t>
            </a:r>
            <a:endParaRPr lang="en-US" altLang="ru-RU" sz="1800" dirty="0">
              <a:ea typeface="MS PGothic" pitchFamily="34" charset="-128"/>
            </a:endParaRPr>
          </a:p>
        </p:txBody>
      </p:sp>
      <p:cxnSp>
        <p:nvCxnSpPr>
          <p:cNvPr id="48" name="Straight Arrow Connector 47"/>
          <p:cNvCxnSpPr>
            <a:cxnSpLocks noChangeShapeType="1"/>
          </p:cNvCxnSpPr>
          <p:nvPr/>
        </p:nvCxnSpPr>
        <p:spPr bwMode="auto">
          <a:xfrm>
            <a:off x="5375275" y="2106613"/>
            <a:ext cx="0" cy="498475"/>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p:spPr>
      </p:cxnSp>
      <p:cxnSp>
        <p:nvCxnSpPr>
          <p:cNvPr id="37" name="Straight Connector 36"/>
          <p:cNvCxnSpPr>
            <a:cxnSpLocks noChangeShapeType="1"/>
          </p:cNvCxnSpPr>
          <p:nvPr/>
        </p:nvCxnSpPr>
        <p:spPr bwMode="auto">
          <a:xfrm>
            <a:off x="2687638" y="3757613"/>
            <a:ext cx="19050" cy="525462"/>
          </a:xfrm>
          <a:prstGeom prst="line">
            <a:avLst/>
          </a:prstGeom>
          <a:noFill/>
          <a:ln w="25400">
            <a:solidFill>
              <a:schemeClr val="accent1"/>
            </a:solidFill>
            <a:round/>
            <a:headEnd/>
            <a:tailEnd/>
          </a:ln>
          <a:effectLst>
            <a:outerShdw blurRad="63500" dist="20000" dir="5400000" rotWithShape="0">
              <a:srgbClr val="000000">
                <a:alpha val="37999"/>
              </a:srgbClr>
            </a:outerShdw>
          </a:effectLst>
          <a:extLst/>
        </p:spPr>
      </p:cxnSp>
      <p:sp>
        <p:nvSpPr>
          <p:cNvPr id="111634" name="TextBox 37"/>
          <p:cNvSpPr txBox="1">
            <a:spLocks noChangeArrowheads="1"/>
          </p:cNvSpPr>
          <p:nvPr/>
        </p:nvSpPr>
        <p:spPr bwMode="auto">
          <a:xfrm rot="10800000" flipV="1">
            <a:off x="2357438" y="4316413"/>
            <a:ext cx="1243012" cy="368300"/>
          </a:xfrm>
          <a:prstGeom prst="rect">
            <a:avLst/>
          </a:prstGeom>
          <a:noFill/>
          <a:ln w="9525">
            <a:noFill/>
            <a:miter lim="800000"/>
            <a:headEnd/>
            <a:tailEnd/>
          </a:ln>
        </p:spPr>
        <p:txBody>
          <a:bodyPr>
            <a:spAutoFit/>
          </a:bodyPr>
          <a:lstStyle/>
          <a:p>
            <a:r>
              <a:rPr lang="en-US" altLang="ru-RU" sz="1800">
                <a:ea typeface="MS PGothic" pitchFamily="34" charset="-128"/>
              </a:rPr>
              <a:t>5</a:t>
            </a:r>
            <a:r>
              <a:rPr lang="ru-RU" altLang="ru-RU" sz="1800">
                <a:ea typeface="MS PGothic" pitchFamily="34" charset="-128"/>
              </a:rPr>
              <a:t>-й день</a:t>
            </a:r>
            <a:endParaRPr lang="en-US" altLang="ru-RU" sz="1800">
              <a:ea typeface="MS PGothic" pitchFamily="34" charset="-128"/>
            </a:endParaRPr>
          </a:p>
        </p:txBody>
      </p:sp>
      <p:cxnSp>
        <p:nvCxnSpPr>
          <p:cNvPr id="25" name="Straight Arrow Connector 24"/>
          <p:cNvCxnSpPr>
            <a:cxnSpLocks noChangeShapeType="1"/>
          </p:cNvCxnSpPr>
          <p:nvPr/>
        </p:nvCxnSpPr>
        <p:spPr bwMode="auto">
          <a:xfrm flipV="1">
            <a:off x="6053138" y="4410075"/>
            <a:ext cx="0" cy="528638"/>
          </a:xfrm>
          <a:prstGeom prst="straightConnector1">
            <a:avLst/>
          </a:prstGeom>
          <a:noFill/>
          <a:ln w="25400">
            <a:solidFill>
              <a:schemeClr val="accent1"/>
            </a:solidFill>
            <a:round/>
            <a:headEnd/>
            <a:tailEnd type="arrow" w="med" len="med"/>
          </a:ln>
          <a:effectLst>
            <a:outerShdw blurRad="63500" dist="20000" dir="5400000" rotWithShape="0">
              <a:srgbClr val="000000">
                <a:alpha val="37999"/>
              </a:srgbClr>
            </a:outerShdw>
          </a:effectLst>
          <a:extLst/>
        </p:spPr>
      </p:cxnSp>
      <p:sp>
        <p:nvSpPr>
          <p:cNvPr id="111636" name="TextBox 1"/>
          <p:cNvSpPr txBox="1">
            <a:spLocks noChangeArrowheads="1"/>
          </p:cNvSpPr>
          <p:nvPr/>
        </p:nvSpPr>
        <p:spPr bwMode="auto">
          <a:xfrm>
            <a:off x="6516688" y="3941763"/>
            <a:ext cx="2184400" cy="369332"/>
          </a:xfrm>
          <a:prstGeom prst="rect">
            <a:avLst/>
          </a:prstGeom>
          <a:noFill/>
          <a:ln w="9525">
            <a:noFill/>
            <a:miter lim="800000"/>
            <a:headEnd/>
            <a:tailEnd/>
          </a:ln>
        </p:spPr>
        <p:txBody>
          <a:bodyPr>
            <a:spAutoFit/>
          </a:bodyPr>
          <a:lstStyle/>
          <a:p>
            <a:r>
              <a:rPr lang="ru-RU" altLang="ru-RU" sz="1800" dirty="0" smtClean="0">
                <a:ea typeface="MS PGothic" pitchFamily="34" charset="-128"/>
              </a:rPr>
              <a:t> эстрогены</a:t>
            </a:r>
            <a:endParaRPr lang="en-US" altLang="ru-RU" sz="1800" dirty="0">
              <a:ea typeface="MS PGothic" pitchFamily="34" charset="-128"/>
            </a:endParaRPr>
          </a:p>
        </p:txBody>
      </p:sp>
      <p:cxnSp>
        <p:nvCxnSpPr>
          <p:cNvPr id="29" name="Straight Connector 28"/>
          <p:cNvCxnSpPr>
            <a:cxnSpLocks noChangeShapeType="1"/>
          </p:cNvCxnSpPr>
          <p:nvPr/>
        </p:nvCxnSpPr>
        <p:spPr bwMode="auto">
          <a:xfrm>
            <a:off x="6240463" y="3602038"/>
            <a:ext cx="0" cy="676275"/>
          </a:xfrm>
          <a:prstGeom prst="line">
            <a:avLst/>
          </a:prstGeom>
          <a:noFill/>
          <a:ln w="25400">
            <a:solidFill>
              <a:schemeClr val="accent1"/>
            </a:solidFill>
            <a:round/>
            <a:headEnd/>
            <a:tailEnd/>
          </a:ln>
          <a:effectLst>
            <a:outerShdw blurRad="63500" dist="20000" dir="5400000" rotWithShape="0">
              <a:srgbClr val="000000">
                <a:alpha val="37999"/>
              </a:srgbClr>
            </a:outerShdw>
          </a:effectLst>
          <a:extLst/>
        </p:spPr>
      </p:cxnSp>
      <p:sp>
        <p:nvSpPr>
          <p:cNvPr id="6" name="Down Arrow 5"/>
          <p:cNvSpPr>
            <a:spLocks noChangeArrowheads="1"/>
          </p:cNvSpPr>
          <p:nvPr/>
        </p:nvSpPr>
        <p:spPr bwMode="auto">
          <a:xfrm>
            <a:off x="6926263" y="3084513"/>
            <a:ext cx="558800" cy="600075"/>
          </a:xfrm>
          <a:prstGeom prst="downArrow">
            <a:avLst>
              <a:gd name="adj1" fmla="val 50000"/>
              <a:gd name="adj2" fmla="val 49999"/>
            </a:avLst>
          </a:prstGeom>
          <a:solidFill>
            <a:srgbClr val="FDEADA"/>
          </a:solidFill>
          <a:ln w="9525">
            <a:solidFill>
              <a:srgbClr val="000000"/>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chemeClr val="lt1"/>
              </a:solidFill>
              <a:latin typeface="+mn-lt"/>
            </a:endParaRPr>
          </a:p>
        </p:txBody>
      </p:sp>
      <p:sp>
        <p:nvSpPr>
          <p:cNvPr id="8" name="Rectangle 7"/>
          <p:cNvSpPr>
            <a:spLocks noChangeArrowheads="1"/>
          </p:cNvSpPr>
          <p:nvPr/>
        </p:nvSpPr>
        <p:spPr bwMode="auto">
          <a:xfrm>
            <a:off x="6373813" y="2578100"/>
            <a:ext cx="1643062" cy="503238"/>
          </a:xfrm>
          <a:prstGeom prst="rect">
            <a:avLst/>
          </a:prstGeom>
          <a:solidFill>
            <a:srgbClr val="FDEADA"/>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en-US" dirty="0">
              <a:latin typeface="+mn-lt"/>
            </a:endParaRPr>
          </a:p>
        </p:txBody>
      </p:sp>
      <p:sp>
        <p:nvSpPr>
          <p:cNvPr id="111640" name="TextBox 13"/>
          <p:cNvSpPr txBox="1">
            <a:spLocks noChangeArrowheads="1"/>
          </p:cNvSpPr>
          <p:nvPr/>
        </p:nvSpPr>
        <p:spPr bwMode="auto">
          <a:xfrm>
            <a:off x="6391275" y="2530475"/>
            <a:ext cx="1643063" cy="646113"/>
          </a:xfrm>
          <a:prstGeom prst="rect">
            <a:avLst/>
          </a:prstGeom>
          <a:noFill/>
          <a:ln w="9525">
            <a:noFill/>
            <a:miter lim="800000"/>
            <a:headEnd/>
            <a:tailEnd/>
          </a:ln>
        </p:spPr>
        <p:txBody>
          <a:bodyPr>
            <a:spAutoFit/>
          </a:bodyPr>
          <a:lstStyle/>
          <a:p>
            <a:pPr algn="ctr"/>
            <a:r>
              <a:rPr lang="ru-RU" altLang="ru-RU" sz="1800">
                <a:ea typeface="MS PGothic" pitchFamily="34" charset="-128"/>
              </a:rPr>
              <a:t>Перенос эмбрионов</a:t>
            </a:r>
            <a:endParaRPr lang="en-US" altLang="ru-RU" sz="1800">
              <a:ea typeface="MS PGothic" pitchFamily="34" charset="-128"/>
            </a:endParaRPr>
          </a:p>
        </p:txBody>
      </p:sp>
      <p:sp>
        <p:nvSpPr>
          <p:cNvPr id="111641" name="TextBox 26"/>
          <p:cNvSpPr txBox="1">
            <a:spLocks noChangeArrowheads="1"/>
          </p:cNvSpPr>
          <p:nvPr/>
        </p:nvSpPr>
        <p:spPr bwMode="auto">
          <a:xfrm rot="10800000" flipV="1">
            <a:off x="3924300" y="4943475"/>
            <a:ext cx="4211638" cy="646113"/>
          </a:xfrm>
          <a:prstGeom prst="rect">
            <a:avLst/>
          </a:prstGeom>
          <a:noFill/>
          <a:ln w="9525">
            <a:solidFill>
              <a:srgbClr val="000000"/>
            </a:solidFill>
            <a:miter lim="800000"/>
            <a:headEnd/>
            <a:tailEnd/>
          </a:ln>
        </p:spPr>
        <p:txBody>
          <a:bodyPr>
            <a:spAutoFit/>
          </a:bodyPr>
          <a:lstStyle/>
          <a:p>
            <a:pPr algn="ctr"/>
            <a:r>
              <a:rPr lang="ru-RU" altLang="ru-RU" sz="1800">
                <a:ea typeface="MS PGothic" pitchFamily="34" charset="-128"/>
              </a:rPr>
              <a:t>Пункция фолликулов</a:t>
            </a:r>
            <a:r>
              <a:rPr lang="en-US" altLang="ru-RU" sz="1800">
                <a:ea typeface="MS PGothic" pitchFamily="34" charset="-128"/>
              </a:rPr>
              <a:t> (</a:t>
            </a:r>
            <a:r>
              <a:rPr lang="ru-RU" altLang="ru-RU" sz="1800">
                <a:ea typeface="MS PGothic" pitchFamily="34" charset="-128"/>
              </a:rPr>
              <a:t>через </a:t>
            </a:r>
            <a:r>
              <a:rPr lang="en-US" altLang="ru-RU" sz="1800">
                <a:ea typeface="MS PGothic" pitchFamily="34" charset="-128"/>
              </a:rPr>
              <a:t>35-36 </a:t>
            </a:r>
            <a:r>
              <a:rPr lang="ru-RU" altLang="ru-RU" sz="1800">
                <a:ea typeface="MS PGothic" pitchFamily="34" charset="-128"/>
              </a:rPr>
              <a:t>ч</a:t>
            </a:r>
            <a:r>
              <a:rPr lang="en-US" altLang="ru-RU" sz="1800">
                <a:ea typeface="MS PGothic" pitchFamily="34" charset="-128"/>
              </a:rPr>
              <a:t>) </a:t>
            </a:r>
          </a:p>
          <a:p>
            <a:pPr algn="ctr"/>
            <a:r>
              <a:rPr lang="ru-RU" altLang="ru-RU" sz="1800">
                <a:ea typeface="MS PGothic" pitchFamily="34" charset="-128"/>
              </a:rPr>
              <a:t>и начало поддержки прогестероном</a:t>
            </a:r>
            <a:endParaRPr lang="en-US" altLang="ru-RU" sz="1800">
              <a:ea typeface="MS PGothic" pitchFamily="34" charset="-128"/>
            </a:endParaRPr>
          </a:p>
        </p:txBody>
      </p:sp>
      <p:sp>
        <p:nvSpPr>
          <p:cNvPr id="111642" name="Title 26"/>
          <p:cNvSpPr>
            <a:spLocks noGrp="1"/>
          </p:cNvSpPr>
          <p:nvPr>
            <p:ph type="title"/>
          </p:nvPr>
        </p:nvSpPr>
        <p:spPr>
          <a:xfrm>
            <a:off x="7938" y="188913"/>
            <a:ext cx="9191625" cy="838200"/>
          </a:xfrm>
          <a:solidFill>
            <a:schemeClr val="bg1"/>
          </a:solidFill>
        </p:spPr>
        <p:txBody>
          <a:bodyPr/>
          <a:lstStyle/>
          <a:p>
            <a:pPr eaLnBrk="1" hangingPunct="1"/>
            <a:r>
              <a:rPr lang="ru-RU" altLang="ru-RU" sz="3000" dirty="0" smtClean="0"/>
              <a:t>Замена триггера</a:t>
            </a:r>
            <a:r>
              <a:rPr lang="en-US" altLang="ru-RU" sz="3000" dirty="0" smtClean="0"/>
              <a:t> </a:t>
            </a:r>
            <a:r>
              <a:rPr lang="ru-RU" altLang="ru-RU" sz="3000" dirty="0" smtClean="0"/>
              <a:t>овуляции </a:t>
            </a:r>
            <a:r>
              <a:rPr lang="en-US" altLang="ru-RU" sz="3000" dirty="0" smtClean="0"/>
              <a:t>(</a:t>
            </a:r>
            <a:r>
              <a:rPr lang="ru-RU" altLang="ru-RU" sz="3000" dirty="0" smtClean="0"/>
              <a:t>при СПКЯ</a:t>
            </a:r>
            <a:r>
              <a:rPr lang="en-US" altLang="ru-RU" sz="3000" dirty="0" smtClean="0"/>
              <a:t>)</a:t>
            </a:r>
          </a:p>
        </p:txBody>
      </p:sp>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ctrTitle"/>
          </p:nvPr>
        </p:nvSpPr>
        <p:spPr>
          <a:xfrm>
            <a:off x="500034" y="1166810"/>
            <a:ext cx="5715040" cy="2762256"/>
          </a:xfrm>
        </p:spPr>
        <p:txBody>
          <a:bodyPr>
            <a:normAutofit fontScale="90000"/>
          </a:bodyPr>
          <a:lstStyle/>
          <a:p>
            <a:pPr algn="l"/>
            <a:r>
              <a:rPr lang="ru-RU" dirty="0" smtClean="0"/>
              <a:t/>
            </a:r>
            <a:br>
              <a:rPr lang="ru-RU" dirty="0" smtClean="0"/>
            </a:br>
            <a:r>
              <a:rPr lang="ru-RU" sz="2800" dirty="0" smtClean="0">
                <a:latin typeface="Arial" pitchFamily="34" charset="0"/>
                <a:cs typeface="Arial" pitchFamily="34" charset="0"/>
              </a:rPr>
              <a:t>Синдром </a:t>
            </a:r>
            <a:r>
              <a:rPr lang="ru-RU" sz="2800" dirty="0" err="1" smtClean="0">
                <a:latin typeface="Arial" pitchFamily="34" charset="0"/>
                <a:cs typeface="Arial" pitchFamily="34" charset="0"/>
              </a:rPr>
              <a:t>гиперстимуляции</a:t>
            </a:r>
            <a:r>
              <a:rPr lang="ru-RU" sz="2800" dirty="0" smtClean="0">
                <a:latin typeface="Arial" pitchFamily="34" charset="0"/>
                <a:cs typeface="Arial" pitchFamily="34" charset="0"/>
              </a:rPr>
              <a:t> яичников – </a:t>
            </a:r>
            <a:br>
              <a:rPr lang="ru-RU" sz="2800" dirty="0" smtClean="0">
                <a:latin typeface="Arial" pitchFamily="34" charset="0"/>
                <a:cs typeface="Arial" pitchFamily="34" charset="0"/>
              </a:rPr>
            </a:br>
            <a:r>
              <a:rPr lang="ru-RU" sz="2800" dirty="0" smtClean="0">
                <a:latin typeface="Arial" pitchFamily="34" charset="0"/>
                <a:cs typeface="Arial" pitchFamily="34" charset="0"/>
              </a:rPr>
              <a:t>это </a:t>
            </a:r>
            <a:r>
              <a:rPr lang="ru-RU" sz="2800" dirty="0" err="1" smtClean="0">
                <a:latin typeface="Arial" pitchFamily="34" charset="0"/>
                <a:cs typeface="Arial" pitchFamily="34" charset="0"/>
              </a:rPr>
              <a:t>ятрогенное</a:t>
            </a:r>
            <a:r>
              <a:rPr lang="ru-RU" sz="2800" dirty="0" smtClean="0">
                <a:latin typeface="Arial" pitchFamily="34" charset="0"/>
                <a:cs typeface="Arial" pitchFamily="34" charset="0"/>
              </a:rPr>
              <a:t> состояние, в основе которого лежит ответ яичников на экзогенное введение препаратов – индукторов овуляции, превышающий физиологические пределы.  </a:t>
            </a:r>
          </a:p>
        </p:txBody>
      </p:sp>
    </p:spTree>
    <p:extLst>
      <p:ext uri="{BB962C8B-B14F-4D97-AF65-F5344CB8AC3E}">
        <p14:creationId xmlns="" xmlns:p14="http://schemas.microsoft.com/office/powerpoint/2010/main" val="239342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Частота СГЯ</a:t>
            </a:r>
            <a:endParaRPr lang="ru-RU" dirty="0"/>
          </a:p>
        </p:txBody>
      </p:sp>
      <p:sp>
        <p:nvSpPr>
          <p:cNvPr id="3" name="Объект 2"/>
          <p:cNvSpPr>
            <a:spLocks noGrp="1"/>
          </p:cNvSpPr>
          <p:nvPr>
            <p:ph idx="1"/>
          </p:nvPr>
        </p:nvSpPr>
        <p:spPr/>
        <p:txBody>
          <a:bodyPr/>
          <a:lstStyle/>
          <a:p>
            <a:r>
              <a:rPr lang="ru-RU" dirty="0" smtClean="0"/>
              <a:t>Частота СГЯ: 0,6 – 14%</a:t>
            </a:r>
          </a:p>
          <a:p>
            <a:pPr marL="0" indent="0">
              <a:buNone/>
            </a:pPr>
            <a:r>
              <a:rPr lang="en-US" sz="1400" dirty="0" err="1" smtClean="0"/>
              <a:t>Fluker</a:t>
            </a:r>
            <a:r>
              <a:rPr lang="en-US" sz="1400" dirty="0" smtClean="0"/>
              <a:t> 2000</a:t>
            </a:r>
          </a:p>
          <a:p>
            <a:pPr marL="0" indent="0">
              <a:buNone/>
            </a:pPr>
            <a:r>
              <a:rPr lang="ru-RU" sz="1400" dirty="0" smtClean="0"/>
              <a:t>Корнеева 2010</a:t>
            </a:r>
          </a:p>
          <a:p>
            <a:r>
              <a:rPr lang="ru-RU" dirty="0" smtClean="0"/>
              <a:t>СГЯ тяжелой степени: 0,2 – </a:t>
            </a:r>
            <a:r>
              <a:rPr lang="en-US" dirty="0" smtClean="0"/>
              <a:t>2</a:t>
            </a:r>
            <a:r>
              <a:rPr lang="ru-RU" dirty="0" smtClean="0"/>
              <a:t>%</a:t>
            </a:r>
          </a:p>
          <a:p>
            <a:pPr marL="0" indent="0">
              <a:buNone/>
            </a:pPr>
            <a:r>
              <a:rPr lang="en-US" sz="1400" dirty="0" err="1" smtClean="0"/>
              <a:t>Delvigni</a:t>
            </a:r>
            <a:r>
              <a:rPr lang="en-US" sz="1400" dirty="0" smtClean="0"/>
              <a:t> 2009</a:t>
            </a:r>
          </a:p>
          <a:p>
            <a:pPr marL="0" indent="0">
              <a:buNone/>
            </a:pPr>
            <a:r>
              <a:rPr lang="en-US" sz="1400" dirty="0" err="1" smtClean="0"/>
              <a:t>Papanikolau</a:t>
            </a:r>
            <a:r>
              <a:rPr lang="en-US" sz="1400" dirty="0" smtClean="0"/>
              <a:t> 2010</a:t>
            </a:r>
            <a:endParaRPr lang="ru-RU" sz="1400" dirty="0"/>
          </a:p>
        </p:txBody>
      </p:sp>
      <p:pic>
        <p:nvPicPr>
          <p:cNvPr id="11266" name="Picture 2" descr="C:\Users\Виноградова Любовь\Pictures\фото к докладам\spkya2.jpg"/>
          <p:cNvPicPr>
            <a:picLocks noChangeAspect="1" noChangeArrowheads="1"/>
          </p:cNvPicPr>
          <p:nvPr/>
        </p:nvPicPr>
        <p:blipFill>
          <a:blip r:embed="rId2"/>
          <a:srcRect/>
          <a:stretch>
            <a:fillRect/>
          </a:stretch>
        </p:blipFill>
        <p:spPr bwMode="auto">
          <a:xfrm>
            <a:off x="357158" y="3214686"/>
            <a:ext cx="3500462" cy="2762251"/>
          </a:xfrm>
          <a:prstGeom prst="rect">
            <a:avLst/>
          </a:prstGeom>
          <a:noFill/>
        </p:spPr>
      </p:pic>
      <p:pic>
        <p:nvPicPr>
          <p:cNvPr id="11267" name="Picture 3" descr="C:\Users\Виноградова Любовь\Pictures\фото к докладам\0u1bbecafc-4fd8ec50-24936787.jpg-682x682-pad.jpg"/>
          <p:cNvPicPr>
            <a:picLocks noChangeAspect="1" noChangeArrowheads="1"/>
          </p:cNvPicPr>
          <p:nvPr/>
        </p:nvPicPr>
        <p:blipFill>
          <a:blip r:embed="rId3"/>
          <a:srcRect/>
          <a:stretch>
            <a:fillRect/>
          </a:stretch>
        </p:blipFill>
        <p:spPr bwMode="auto">
          <a:xfrm>
            <a:off x="4429124" y="3286124"/>
            <a:ext cx="4714876" cy="2736854"/>
          </a:xfrm>
          <a:prstGeom prst="rect">
            <a:avLst/>
          </a:prstGeom>
          <a:noFill/>
        </p:spPr>
      </p:pic>
    </p:spTree>
    <p:extLst>
      <p:ext uri="{BB962C8B-B14F-4D97-AF65-F5344CB8AC3E}">
        <p14:creationId xmlns="" xmlns:p14="http://schemas.microsoft.com/office/powerpoint/2010/main" val="2895120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a:xfrm>
            <a:off x="285720" y="142852"/>
            <a:ext cx="4471990" cy="714380"/>
          </a:xfrm>
          <a:solidFill>
            <a:schemeClr val="bg1"/>
          </a:solidFill>
        </p:spPr>
        <p:txBody>
          <a:bodyPr/>
          <a:lstStyle/>
          <a:p>
            <a:pPr algn="ctr" eaLnBrk="1" hangingPunct="1"/>
            <a:r>
              <a:rPr lang="ru-RU" altLang="ru-RU" sz="3600" dirty="0" smtClean="0">
                <a:solidFill>
                  <a:schemeClr val="accent2"/>
                </a:solidFill>
              </a:rPr>
              <a:t>Определение </a:t>
            </a:r>
            <a:endParaRPr lang="de-DE" altLang="ru-RU" sz="3600" dirty="0" smtClean="0">
              <a:solidFill>
                <a:schemeClr val="accent2"/>
              </a:solidFill>
            </a:endParaRPr>
          </a:p>
        </p:txBody>
      </p:sp>
      <p:sp>
        <p:nvSpPr>
          <p:cNvPr id="77827" name="Rectangle 3"/>
          <p:cNvSpPr>
            <a:spLocks noGrp="1" noChangeArrowheads="1"/>
          </p:cNvSpPr>
          <p:nvPr>
            <p:ph idx="1"/>
          </p:nvPr>
        </p:nvSpPr>
        <p:spPr>
          <a:xfrm>
            <a:off x="142844" y="1142984"/>
            <a:ext cx="8229600" cy="4525963"/>
          </a:xfrm>
        </p:spPr>
        <p:txBody>
          <a:bodyPr/>
          <a:lstStyle/>
          <a:p>
            <a:pPr eaLnBrk="1" hangingPunct="1"/>
            <a:r>
              <a:rPr lang="ru-RU" altLang="ru-RU" sz="2200" b="1" dirty="0" smtClean="0"/>
              <a:t>Контролируемая индукция </a:t>
            </a:r>
          </a:p>
          <a:p>
            <a:pPr eaLnBrk="1" hangingPunct="1">
              <a:buNone/>
            </a:pPr>
            <a:r>
              <a:rPr lang="ru-RU" altLang="ru-RU" sz="2200" b="1" dirty="0" smtClean="0"/>
              <a:t>    овуляции </a:t>
            </a:r>
            <a:r>
              <a:rPr lang="en-US" altLang="ru-RU" sz="2200" dirty="0" smtClean="0"/>
              <a:t>(</a:t>
            </a:r>
            <a:r>
              <a:rPr lang="ru-RU" altLang="ru-RU" sz="2200" dirty="0" smtClean="0"/>
              <a:t>КИО</a:t>
            </a:r>
            <a:r>
              <a:rPr lang="en-US" altLang="ru-RU" sz="2200" dirty="0" smtClean="0"/>
              <a:t>) </a:t>
            </a:r>
            <a:r>
              <a:rPr lang="ru-RU" altLang="ru-RU" sz="2200" dirty="0" smtClean="0"/>
              <a:t>медикаментозная</a:t>
            </a:r>
            <a:endParaRPr lang="en-US" altLang="ru-RU" sz="2200" dirty="0" smtClean="0"/>
          </a:p>
          <a:p>
            <a:pPr eaLnBrk="1" hangingPunct="1">
              <a:buNone/>
            </a:pPr>
            <a:r>
              <a:rPr lang="ru-RU" altLang="ru-RU" sz="2200" dirty="0" smtClean="0"/>
              <a:t> стимуляция яичников для получения</a:t>
            </a:r>
            <a:endParaRPr lang="en-US" altLang="ru-RU" sz="2200" dirty="0" smtClean="0"/>
          </a:p>
          <a:p>
            <a:pPr eaLnBrk="1" hangingPunct="1">
              <a:buNone/>
            </a:pPr>
            <a:r>
              <a:rPr lang="ru-RU" altLang="ru-RU" sz="2200" dirty="0" smtClean="0"/>
              <a:t> одного или двух ооцитов</a:t>
            </a:r>
            <a:r>
              <a:rPr lang="en-US" altLang="ru-RU" sz="2200" dirty="0" smtClean="0"/>
              <a:t> </a:t>
            </a:r>
          </a:p>
          <a:p>
            <a:pPr eaLnBrk="1" hangingPunct="1"/>
            <a:r>
              <a:rPr lang="ru-RU" altLang="ru-RU" sz="2200" dirty="0" smtClean="0"/>
              <a:t>Введение  препаратов для стимуляции роста множества фолликулов в </a:t>
            </a:r>
            <a:r>
              <a:rPr lang="ru-RU" altLang="ru-RU" sz="2200" u="sng" dirty="0" smtClean="0"/>
              <a:t>циклах ВРТ </a:t>
            </a:r>
            <a:r>
              <a:rPr lang="en-US" altLang="ru-RU" sz="2200" u="sng" dirty="0" smtClean="0"/>
              <a:t> </a:t>
            </a:r>
            <a:r>
              <a:rPr lang="ru-RU" altLang="ru-RU" sz="2200" dirty="0" smtClean="0"/>
              <a:t>называется </a:t>
            </a:r>
            <a:r>
              <a:rPr lang="ru-RU" altLang="ru-RU" sz="2200" b="1" dirty="0" smtClean="0"/>
              <a:t>контролируемая овариальная стимуляция</a:t>
            </a:r>
            <a:r>
              <a:rPr lang="en-US" altLang="ru-RU" sz="2200" b="1" dirty="0" smtClean="0"/>
              <a:t> (</a:t>
            </a:r>
            <a:r>
              <a:rPr lang="ru-RU" altLang="ru-RU" sz="2200" b="1" dirty="0" smtClean="0"/>
              <a:t>КО</a:t>
            </a:r>
            <a:r>
              <a:rPr lang="en-US" altLang="ru-RU" sz="2200" b="1" dirty="0" smtClean="0"/>
              <a:t>C)</a:t>
            </a:r>
          </a:p>
          <a:p>
            <a:pPr>
              <a:defRPr/>
            </a:pPr>
            <a:r>
              <a:rPr lang="ru-RU" dirty="0" smtClean="0"/>
              <a:t>Цель КОС:</a:t>
            </a:r>
            <a:endParaRPr lang="en-US" dirty="0" smtClean="0"/>
          </a:p>
          <a:p>
            <a:pPr lvl="1">
              <a:defRPr/>
            </a:pPr>
            <a:r>
              <a:rPr lang="ru-RU" sz="1800" dirty="0" smtClean="0"/>
              <a:t>Получить синхронный рост и созревание фолликулов из когорты </a:t>
            </a:r>
            <a:r>
              <a:rPr lang="ru-RU" sz="1800" dirty="0" err="1" smtClean="0"/>
              <a:t>преантральных</a:t>
            </a:r>
            <a:r>
              <a:rPr lang="ru-RU" sz="1800" dirty="0" smtClean="0"/>
              <a:t> фолликулов в яичнике,</a:t>
            </a:r>
            <a:endParaRPr lang="en-US" sz="1800" dirty="0" smtClean="0"/>
          </a:p>
          <a:p>
            <a:pPr lvl="1">
              <a:defRPr/>
            </a:pPr>
            <a:r>
              <a:rPr lang="ru-RU" sz="1800" dirty="0" smtClean="0"/>
              <a:t>Предотвратить преждевременную </a:t>
            </a:r>
            <a:r>
              <a:rPr lang="ru-RU" sz="1800" dirty="0" err="1" smtClean="0"/>
              <a:t>лютеинизацию</a:t>
            </a:r>
            <a:r>
              <a:rPr lang="ru-RU" sz="1800" dirty="0" smtClean="0"/>
              <a:t> фолликулов</a:t>
            </a:r>
            <a:endParaRPr lang="en-US" sz="1800" dirty="0" smtClean="0"/>
          </a:p>
          <a:p>
            <a:pPr lvl="1">
              <a:defRPr/>
            </a:pPr>
            <a:r>
              <a:rPr lang="ru-RU" sz="1800" dirty="0" smtClean="0"/>
              <a:t>Контролировать время овуляции, чтобы получить при пункции фолликулов зрелые ооциты до момента  спонтанной овуляция </a:t>
            </a:r>
            <a:r>
              <a:rPr lang="en-US" sz="1800" dirty="0" smtClean="0"/>
              <a:t>.</a:t>
            </a:r>
          </a:p>
        </p:txBody>
      </p:sp>
      <p:pic>
        <p:nvPicPr>
          <p:cNvPr id="4" name="Picture 2" descr="C:\Users\Виноградова Любовь\Pictures\фото к докладам\sarclinic-klinika-muzhskogo-besplodiya.jpg"/>
          <p:cNvPicPr>
            <a:picLocks noChangeAspect="1" noChangeArrowheads="1"/>
          </p:cNvPicPr>
          <p:nvPr/>
        </p:nvPicPr>
        <p:blipFill>
          <a:blip r:embed="rId4"/>
          <a:srcRect/>
          <a:stretch>
            <a:fillRect/>
          </a:stretch>
        </p:blipFill>
        <p:spPr bwMode="auto">
          <a:xfrm>
            <a:off x="5786478" y="0"/>
            <a:ext cx="3357554" cy="2500306"/>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5435600" y="765175"/>
            <a:ext cx="35290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algn="r" eaLnBrk="1" hangingPunct="1">
              <a:spcBef>
                <a:spcPts val="1125"/>
              </a:spcBef>
              <a:buClr>
                <a:srgbClr val="FFFFFF"/>
              </a:buClr>
              <a:buSzPct val="100000"/>
              <a:buFont typeface="Arial" charset="0"/>
              <a:buNone/>
            </a:pPr>
            <a:r>
              <a:rPr lang="en-GB">
                <a:solidFill>
                  <a:srgbClr val="FFFFFF"/>
                </a:solidFill>
              </a:rPr>
              <a:t>Shenker </a:t>
            </a:r>
            <a:r>
              <a:rPr lang="en-GB" b="1">
                <a:solidFill>
                  <a:srgbClr val="FFFFFF"/>
                </a:solidFill>
              </a:rPr>
              <a:t>1995</a:t>
            </a:r>
          </a:p>
        </p:txBody>
      </p:sp>
      <p:sp>
        <p:nvSpPr>
          <p:cNvPr id="13315" name="Text Box 2"/>
          <p:cNvSpPr txBox="1">
            <a:spLocks noChangeArrowheads="1"/>
          </p:cNvSpPr>
          <p:nvPr/>
        </p:nvSpPr>
        <p:spPr bwMode="auto">
          <a:xfrm>
            <a:off x="1187450" y="188913"/>
            <a:ext cx="7056438" cy="703262"/>
          </a:xfrm>
          <a:prstGeom prst="rect">
            <a:avLst/>
          </a:prstGeom>
          <a:solidFill>
            <a:srgbClr val="0070C0"/>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pitchFamily="34" charset="0"/>
                <a:cs typeface="Lucida Sans Unicode" pitchFamily="34" charset="0"/>
              </a:defRPr>
            </a:lvl9pPr>
          </a:lstStyle>
          <a:p>
            <a:pPr algn="ctr" eaLnBrk="1" hangingPunct="1">
              <a:spcBef>
                <a:spcPts val="1250"/>
              </a:spcBef>
              <a:buClr>
                <a:srgbClr val="FFFFFF"/>
              </a:buClr>
              <a:buSzPct val="100000"/>
              <a:buFont typeface="Arial" charset="0"/>
              <a:buNone/>
            </a:pPr>
            <a:r>
              <a:rPr lang="en-GB" sz="2000" b="1" dirty="0" err="1">
                <a:solidFill>
                  <a:srgbClr val="FFFFFF"/>
                </a:solidFill>
              </a:rPr>
              <a:t>Классификация</a:t>
            </a:r>
            <a:r>
              <a:rPr lang="en-GB" sz="2000" b="1" dirty="0">
                <a:solidFill>
                  <a:srgbClr val="FFFFFF"/>
                </a:solidFill>
              </a:rPr>
              <a:t> </a:t>
            </a:r>
            <a:r>
              <a:rPr lang="en-GB" sz="2000" b="1" dirty="0" err="1">
                <a:solidFill>
                  <a:srgbClr val="FFFFFF"/>
                </a:solidFill>
              </a:rPr>
              <a:t>синдрома</a:t>
            </a:r>
            <a:r>
              <a:rPr lang="en-GB" sz="2000" b="1" dirty="0">
                <a:solidFill>
                  <a:srgbClr val="FFFFFF"/>
                </a:solidFill>
              </a:rPr>
              <a:t> </a:t>
            </a:r>
            <a:r>
              <a:rPr lang="en-GB" sz="2000" b="1" dirty="0" err="1">
                <a:solidFill>
                  <a:srgbClr val="FFFFFF"/>
                </a:solidFill>
              </a:rPr>
              <a:t>гиперстимуляции</a:t>
            </a:r>
            <a:r>
              <a:rPr lang="en-GB" sz="2000" b="1" dirty="0">
                <a:solidFill>
                  <a:srgbClr val="FFFFFF"/>
                </a:solidFill>
              </a:rPr>
              <a:t> </a:t>
            </a:r>
            <a:r>
              <a:rPr lang="en-GB" sz="2000" b="1" dirty="0" err="1" smtClean="0">
                <a:solidFill>
                  <a:srgbClr val="FFFFFF"/>
                </a:solidFill>
              </a:rPr>
              <a:t>яичников</a:t>
            </a:r>
            <a:endParaRPr lang="en-GB" sz="2000" b="1" dirty="0">
              <a:solidFill>
                <a:srgbClr val="FFFFFF"/>
              </a:solidFill>
            </a:endParaRPr>
          </a:p>
        </p:txBody>
      </p:sp>
      <p:grpSp>
        <p:nvGrpSpPr>
          <p:cNvPr id="2" name="Group 3"/>
          <p:cNvGrpSpPr>
            <a:grpSpLocks/>
          </p:cNvGrpSpPr>
          <p:nvPr/>
        </p:nvGrpSpPr>
        <p:grpSpPr bwMode="auto">
          <a:xfrm>
            <a:off x="214282" y="1141437"/>
            <a:ext cx="8931429" cy="5502273"/>
            <a:chOff x="340" y="799"/>
            <a:chExt cx="5221" cy="3466"/>
          </a:xfrm>
        </p:grpSpPr>
        <p:sp>
          <p:nvSpPr>
            <p:cNvPr id="13317" name="Rectangle 4"/>
            <p:cNvSpPr>
              <a:spLocks noChangeArrowheads="1"/>
            </p:cNvSpPr>
            <p:nvPr/>
          </p:nvSpPr>
          <p:spPr bwMode="auto">
            <a:xfrm>
              <a:off x="2975" y="3127"/>
              <a:ext cx="2585" cy="1047"/>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50" b="1" dirty="0" smtClean="0">
                  <a:solidFill>
                    <a:srgbClr val="000000"/>
                  </a:solidFill>
                  <a:latin typeface="Arial" pitchFamily="34" charset="0"/>
                  <a:cs typeface="Arial" pitchFamily="34" charset="0"/>
                </a:rPr>
                <a:t>Признаки умеренной степени, напряженный асцит</a:t>
              </a:r>
              <a:r>
                <a:rPr lang="en-GB" sz="1450" b="1" dirty="0" smtClean="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гемоконцентрация</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гематокрит</a:t>
              </a:r>
              <a:r>
                <a:rPr lang="en-GB" sz="1450" b="1" dirty="0">
                  <a:solidFill>
                    <a:srgbClr val="000000"/>
                  </a:solidFill>
                  <a:latin typeface="Arial" pitchFamily="34" charset="0"/>
                  <a:cs typeface="Arial" pitchFamily="34" charset="0"/>
                </a:rPr>
                <a:t>&gt;/= 45%), </a:t>
              </a:r>
              <a:r>
                <a:rPr lang="en-GB" sz="1450" b="1" dirty="0" err="1">
                  <a:solidFill>
                    <a:srgbClr val="000000"/>
                  </a:solidFill>
                  <a:latin typeface="Arial" pitchFamily="34" charset="0"/>
                  <a:cs typeface="Arial" pitchFamily="34" charset="0"/>
                </a:rPr>
                <a:t>повышение</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вязкости</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крови</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снижение</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почечной</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перфузии</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олигурия</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тромбоэмболия</a:t>
              </a:r>
              <a:r>
                <a:rPr lang="en-GB" sz="1450" b="1" dirty="0" smtClean="0">
                  <a:solidFill>
                    <a:srgbClr val="000000"/>
                  </a:solidFill>
                  <a:latin typeface="Arial" pitchFamily="34" charset="0"/>
                  <a:cs typeface="Arial" pitchFamily="34" charset="0"/>
                </a:rPr>
                <a:t>,</a:t>
              </a:r>
              <a:endParaRPr lang="ru-RU" sz="1450" b="1" dirty="0" smtClean="0">
                <a:solidFill>
                  <a:srgbClr val="000000"/>
                </a:solidFill>
                <a:latin typeface="Arial" pitchFamily="34" charset="0"/>
                <a:cs typeface="Arial" pitchFamily="34" charset="0"/>
              </a:endParaRPr>
            </a:p>
            <a:p>
              <a:pP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50" b="1" dirty="0" smtClean="0">
                  <a:solidFill>
                    <a:srgbClr val="000000"/>
                  </a:solidFill>
                  <a:latin typeface="Arial" pitchFamily="34" charset="0"/>
                  <a:cs typeface="Arial" pitchFamily="34" charset="0"/>
                </a:rPr>
                <a:t> </a:t>
              </a:r>
              <a:r>
                <a:rPr lang="en-GB" sz="1450" b="1" dirty="0" err="1" smtClean="0">
                  <a:solidFill>
                    <a:srgbClr val="000000"/>
                  </a:solidFill>
                  <a:latin typeface="Arial" pitchFamily="34" charset="0"/>
                  <a:cs typeface="Arial" pitchFamily="34" charset="0"/>
                </a:rPr>
                <a:t>респираторный</a:t>
              </a:r>
              <a:r>
                <a:rPr lang="ru-RU" sz="1450" b="1" dirty="0" smtClean="0">
                  <a:solidFill>
                    <a:srgbClr val="000000"/>
                  </a:solidFill>
                  <a:latin typeface="Arial" pitchFamily="34" charset="0"/>
                  <a:cs typeface="Arial" pitchFamily="34" charset="0"/>
                </a:rPr>
                <a:t> </a:t>
              </a:r>
              <a:r>
                <a:rPr lang="en-GB" sz="1450" b="1" dirty="0" err="1" smtClean="0">
                  <a:solidFill>
                    <a:srgbClr val="000000"/>
                  </a:solidFill>
                  <a:latin typeface="Arial" pitchFamily="34" charset="0"/>
                  <a:cs typeface="Arial" pitchFamily="34" charset="0"/>
                </a:rPr>
                <a:t>дистрессиндром</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гиповолемический</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шок</a:t>
              </a:r>
              <a:endParaRPr lang="en-GB" sz="1450" b="1" dirty="0">
                <a:solidFill>
                  <a:srgbClr val="000000"/>
                </a:solidFill>
                <a:latin typeface="Arial" pitchFamily="34" charset="0"/>
                <a:cs typeface="Arial" pitchFamily="34" charset="0"/>
              </a:endParaRPr>
            </a:p>
          </p:txBody>
        </p:sp>
        <p:sp>
          <p:nvSpPr>
            <p:cNvPr id="13318" name="Rectangle 5"/>
            <p:cNvSpPr>
              <a:spLocks noChangeArrowheads="1"/>
            </p:cNvSpPr>
            <p:nvPr/>
          </p:nvSpPr>
          <p:spPr bwMode="auto">
            <a:xfrm>
              <a:off x="2183" y="3127"/>
              <a:ext cx="792" cy="86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&gt;6000</a:t>
              </a:r>
            </a:p>
          </p:txBody>
        </p:sp>
        <p:sp>
          <p:nvSpPr>
            <p:cNvPr id="13319" name="Rectangle 6"/>
            <p:cNvSpPr>
              <a:spLocks noChangeArrowheads="1"/>
            </p:cNvSpPr>
            <p:nvPr/>
          </p:nvSpPr>
          <p:spPr bwMode="auto">
            <a:xfrm>
              <a:off x="1823" y="3127"/>
              <a:ext cx="360" cy="86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Б</a:t>
              </a:r>
            </a:p>
          </p:txBody>
        </p:sp>
        <p:sp>
          <p:nvSpPr>
            <p:cNvPr id="13320" name="Rectangle 7"/>
            <p:cNvSpPr>
              <a:spLocks noChangeArrowheads="1"/>
            </p:cNvSpPr>
            <p:nvPr/>
          </p:nvSpPr>
          <p:spPr bwMode="auto">
            <a:xfrm>
              <a:off x="1132" y="3127"/>
              <a:ext cx="691" cy="86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Arial" charset="0"/>
                <a:buNone/>
              </a:pPr>
              <a:endParaRPr lang="ru-RU"/>
            </a:p>
          </p:txBody>
        </p:sp>
        <p:sp>
          <p:nvSpPr>
            <p:cNvPr id="13321" name="Rectangle 8"/>
            <p:cNvSpPr>
              <a:spLocks noChangeArrowheads="1"/>
            </p:cNvSpPr>
            <p:nvPr/>
          </p:nvSpPr>
          <p:spPr bwMode="auto">
            <a:xfrm>
              <a:off x="340" y="3127"/>
              <a:ext cx="792" cy="86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Arial" charset="0"/>
                <a:buNone/>
              </a:pPr>
              <a:endParaRPr lang="ru-RU"/>
            </a:p>
          </p:txBody>
        </p:sp>
        <p:sp>
          <p:nvSpPr>
            <p:cNvPr id="13322" name="Rectangle 9"/>
            <p:cNvSpPr>
              <a:spLocks noChangeArrowheads="1"/>
            </p:cNvSpPr>
            <p:nvPr/>
          </p:nvSpPr>
          <p:spPr bwMode="auto">
            <a:xfrm>
              <a:off x="2975" y="2633"/>
              <a:ext cx="2585" cy="494"/>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50" b="1" dirty="0" err="1">
                  <a:solidFill>
                    <a:srgbClr val="000000"/>
                  </a:solidFill>
                  <a:latin typeface="Arial" pitchFamily="34" charset="0"/>
                  <a:cs typeface="Arial" pitchFamily="34" charset="0"/>
                </a:rPr>
                <a:t>Признаки</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умеренной</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степени</a:t>
              </a:r>
              <a:r>
                <a:rPr lang="en-GB" sz="1450" b="1" dirty="0">
                  <a:solidFill>
                    <a:srgbClr val="000000"/>
                  </a:solidFill>
                  <a:latin typeface="Arial" pitchFamily="34" charset="0"/>
                  <a:cs typeface="Arial" pitchFamily="34" charset="0"/>
                </a:rPr>
                <a:t> и </a:t>
              </a:r>
              <a:r>
                <a:rPr lang="en-GB" sz="1450" b="1" dirty="0" err="1">
                  <a:solidFill>
                    <a:srgbClr val="000000"/>
                  </a:solidFill>
                  <a:latin typeface="Arial" pitchFamily="34" charset="0"/>
                  <a:cs typeface="Arial" pitchFamily="34" charset="0"/>
                </a:rPr>
                <a:t>клинические</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признаки</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асцита</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випот</a:t>
              </a:r>
              <a:r>
                <a:rPr lang="en-GB" sz="1450" b="1" dirty="0">
                  <a:solidFill>
                    <a:srgbClr val="000000"/>
                  </a:solidFill>
                  <a:latin typeface="Arial" pitchFamily="34" charset="0"/>
                  <a:cs typeface="Arial" pitchFamily="34" charset="0"/>
                </a:rPr>
                <a:t> в </a:t>
              </a:r>
              <a:r>
                <a:rPr lang="en-GB" sz="1450" b="1" dirty="0" err="1">
                  <a:solidFill>
                    <a:srgbClr val="000000"/>
                  </a:solidFill>
                  <a:latin typeface="Arial" pitchFamily="34" charset="0"/>
                  <a:cs typeface="Arial" pitchFamily="34" charset="0"/>
                </a:rPr>
                <a:t>плевральной</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полости</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дисфункция</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печени</a:t>
              </a:r>
              <a:endParaRPr lang="en-GB" sz="1450" b="1" dirty="0">
                <a:solidFill>
                  <a:srgbClr val="000000"/>
                </a:solidFill>
                <a:latin typeface="Arial" pitchFamily="34" charset="0"/>
                <a:cs typeface="Arial" pitchFamily="34" charset="0"/>
              </a:endParaRPr>
            </a:p>
          </p:txBody>
        </p:sp>
        <p:sp>
          <p:nvSpPr>
            <p:cNvPr id="13323" name="Rectangle 10"/>
            <p:cNvSpPr>
              <a:spLocks noChangeArrowheads="1"/>
            </p:cNvSpPr>
            <p:nvPr/>
          </p:nvSpPr>
          <p:spPr bwMode="auto">
            <a:xfrm>
              <a:off x="2183" y="2633"/>
              <a:ext cx="792" cy="494"/>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&gt;6000</a:t>
              </a:r>
            </a:p>
          </p:txBody>
        </p:sp>
        <p:sp>
          <p:nvSpPr>
            <p:cNvPr id="13324" name="Rectangle 11"/>
            <p:cNvSpPr>
              <a:spLocks noChangeArrowheads="1"/>
            </p:cNvSpPr>
            <p:nvPr/>
          </p:nvSpPr>
          <p:spPr bwMode="auto">
            <a:xfrm>
              <a:off x="1823" y="2633"/>
              <a:ext cx="360" cy="494"/>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А</a:t>
              </a:r>
            </a:p>
          </p:txBody>
        </p:sp>
        <p:sp>
          <p:nvSpPr>
            <p:cNvPr id="13325" name="Rectangle 12"/>
            <p:cNvSpPr>
              <a:spLocks noChangeArrowheads="1"/>
            </p:cNvSpPr>
            <p:nvPr/>
          </p:nvSpPr>
          <p:spPr bwMode="auto">
            <a:xfrm>
              <a:off x="1132" y="2633"/>
              <a:ext cx="691" cy="494"/>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&gt;12</a:t>
              </a:r>
            </a:p>
          </p:txBody>
        </p:sp>
        <p:sp>
          <p:nvSpPr>
            <p:cNvPr id="13326" name="Rectangle 13"/>
            <p:cNvSpPr>
              <a:spLocks noChangeArrowheads="1"/>
            </p:cNvSpPr>
            <p:nvPr/>
          </p:nvSpPr>
          <p:spPr bwMode="auto">
            <a:xfrm>
              <a:off x="340" y="2633"/>
              <a:ext cx="792" cy="494"/>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Тяжелая</a:t>
              </a:r>
            </a:p>
          </p:txBody>
        </p:sp>
        <p:sp>
          <p:nvSpPr>
            <p:cNvPr id="13327" name="Rectangle 14"/>
            <p:cNvSpPr>
              <a:spLocks noChangeArrowheads="1"/>
            </p:cNvSpPr>
            <p:nvPr/>
          </p:nvSpPr>
          <p:spPr bwMode="auto">
            <a:xfrm>
              <a:off x="2975" y="2232"/>
              <a:ext cx="2585" cy="40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err="1">
                  <a:solidFill>
                    <a:srgbClr val="000000"/>
                  </a:solidFill>
                  <a:latin typeface="Arial" pitchFamily="34" charset="0"/>
                  <a:cs typeface="Arial" pitchFamily="34" charset="0"/>
                </a:rPr>
                <a:t>Признаки</a:t>
              </a:r>
              <a:r>
                <a:rPr lang="en-GB" sz="1400" b="1" dirty="0">
                  <a:solidFill>
                    <a:srgbClr val="000000"/>
                  </a:solidFill>
                  <a:latin typeface="Arial" pitchFamily="34" charset="0"/>
                  <a:cs typeface="Arial" pitchFamily="34" charset="0"/>
                </a:rPr>
                <a:t> </a:t>
              </a:r>
              <a:r>
                <a:rPr lang="en-GB" sz="1400" b="1" dirty="0" err="1">
                  <a:solidFill>
                    <a:srgbClr val="000000"/>
                  </a:solidFill>
                  <a:latin typeface="Arial" pitchFamily="34" charset="0"/>
                  <a:cs typeface="Arial" pitchFamily="34" charset="0"/>
                </a:rPr>
                <a:t>легкой</a:t>
              </a:r>
              <a:r>
                <a:rPr lang="en-GB" sz="1400" b="1" dirty="0">
                  <a:solidFill>
                    <a:srgbClr val="000000"/>
                  </a:solidFill>
                  <a:latin typeface="Arial" pitchFamily="34" charset="0"/>
                  <a:cs typeface="Arial" pitchFamily="34" charset="0"/>
                </a:rPr>
                <a:t> </a:t>
              </a:r>
              <a:r>
                <a:rPr lang="en-GB" sz="1400" b="1" dirty="0" err="1">
                  <a:solidFill>
                    <a:srgbClr val="000000"/>
                  </a:solidFill>
                  <a:latin typeface="Arial" pitchFamily="34" charset="0"/>
                  <a:cs typeface="Arial" pitchFamily="34" charset="0"/>
                </a:rPr>
                <a:t>степени</a:t>
              </a:r>
              <a:r>
                <a:rPr lang="en-GB" sz="1400" b="1" dirty="0">
                  <a:solidFill>
                    <a:srgbClr val="000000"/>
                  </a:solidFill>
                  <a:latin typeface="Arial" pitchFamily="34" charset="0"/>
                  <a:cs typeface="Arial" pitchFamily="34" charset="0"/>
                </a:rPr>
                <a:t> и УЗ-</a:t>
              </a:r>
              <a:r>
                <a:rPr lang="en-GB" sz="1400" b="1" dirty="0" err="1">
                  <a:solidFill>
                    <a:srgbClr val="000000"/>
                  </a:solidFill>
                  <a:latin typeface="Arial" pitchFamily="34" charset="0"/>
                  <a:cs typeface="Arial" pitchFamily="34" charset="0"/>
                </a:rPr>
                <a:t>признаки</a:t>
              </a:r>
              <a:r>
                <a:rPr lang="en-GB" sz="1400" b="1" dirty="0">
                  <a:solidFill>
                    <a:srgbClr val="000000"/>
                  </a:solidFill>
                  <a:latin typeface="Arial" pitchFamily="34" charset="0"/>
                  <a:cs typeface="Arial" pitchFamily="34" charset="0"/>
                </a:rPr>
                <a:t> </a:t>
              </a:r>
              <a:r>
                <a:rPr lang="en-GB" sz="1400" b="1" dirty="0" err="1">
                  <a:solidFill>
                    <a:srgbClr val="000000"/>
                  </a:solidFill>
                  <a:latin typeface="Arial" pitchFamily="34" charset="0"/>
                  <a:cs typeface="Arial" pitchFamily="34" charset="0"/>
                </a:rPr>
                <a:t>асцита</a:t>
              </a:r>
              <a:r>
                <a:rPr lang="en-GB" sz="1400" b="1" dirty="0">
                  <a:solidFill>
                    <a:srgbClr val="000000"/>
                  </a:solidFill>
                  <a:latin typeface="Arial" pitchFamily="34" charset="0"/>
                  <a:cs typeface="Arial" pitchFamily="34" charset="0"/>
                </a:rPr>
                <a:t>, </a:t>
              </a:r>
              <a:r>
                <a:rPr lang="en-GB" sz="1400" b="1" dirty="0" err="1">
                  <a:solidFill>
                    <a:srgbClr val="000000"/>
                  </a:solidFill>
                  <a:latin typeface="Arial" pitchFamily="34" charset="0"/>
                  <a:cs typeface="Arial" pitchFamily="34" charset="0"/>
                </a:rPr>
                <a:t>тошнота</a:t>
              </a:r>
              <a:r>
                <a:rPr lang="en-GB" sz="1400" b="1" dirty="0">
                  <a:solidFill>
                    <a:srgbClr val="000000"/>
                  </a:solidFill>
                  <a:latin typeface="Arial" pitchFamily="34" charset="0"/>
                  <a:cs typeface="Arial" pitchFamily="34" charset="0"/>
                </a:rPr>
                <a:t>, </a:t>
              </a:r>
              <a:r>
                <a:rPr lang="en-GB" sz="1400" b="1" dirty="0" err="1">
                  <a:solidFill>
                    <a:srgbClr val="000000"/>
                  </a:solidFill>
                  <a:latin typeface="Arial" pitchFamily="34" charset="0"/>
                  <a:cs typeface="Arial" pitchFamily="34" charset="0"/>
                </a:rPr>
                <a:t>рвота</a:t>
              </a:r>
              <a:r>
                <a:rPr lang="en-GB" sz="1400" b="1" dirty="0">
                  <a:solidFill>
                    <a:srgbClr val="000000"/>
                  </a:solidFill>
                  <a:latin typeface="Arial" pitchFamily="34" charset="0"/>
                  <a:cs typeface="Arial" pitchFamily="34" charset="0"/>
                </a:rPr>
                <a:t>, </a:t>
              </a:r>
              <a:r>
                <a:rPr lang="en-GB" sz="1400" b="1" dirty="0" err="1">
                  <a:solidFill>
                    <a:srgbClr val="000000"/>
                  </a:solidFill>
                  <a:latin typeface="Arial" pitchFamily="34" charset="0"/>
                  <a:cs typeface="Arial" pitchFamily="34" charset="0"/>
                </a:rPr>
                <a:t>диаррея</a:t>
              </a:r>
              <a:endParaRPr lang="en-GB" sz="1400" b="1" dirty="0">
                <a:solidFill>
                  <a:srgbClr val="000000"/>
                </a:solidFill>
                <a:latin typeface="Arial" pitchFamily="34" charset="0"/>
                <a:cs typeface="Arial" pitchFamily="34" charset="0"/>
              </a:endParaRPr>
            </a:p>
          </p:txBody>
        </p:sp>
        <p:sp>
          <p:nvSpPr>
            <p:cNvPr id="13328" name="Rectangle 15"/>
            <p:cNvSpPr>
              <a:spLocks noChangeArrowheads="1"/>
            </p:cNvSpPr>
            <p:nvPr/>
          </p:nvSpPr>
          <p:spPr bwMode="auto">
            <a:xfrm>
              <a:off x="2183" y="2232"/>
              <a:ext cx="792" cy="40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4000-6000</a:t>
              </a:r>
            </a:p>
          </p:txBody>
        </p:sp>
        <p:sp>
          <p:nvSpPr>
            <p:cNvPr id="13329" name="Rectangle 16"/>
            <p:cNvSpPr>
              <a:spLocks noChangeArrowheads="1"/>
            </p:cNvSpPr>
            <p:nvPr/>
          </p:nvSpPr>
          <p:spPr bwMode="auto">
            <a:xfrm>
              <a:off x="1823" y="2232"/>
              <a:ext cx="360" cy="40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Б</a:t>
              </a:r>
            </a:p>
          </p:txBody>
        </p:sp>
        <p:sp>
          <p:nvSpPr>
            <p:cNvPr id="13330" name="Rectangle 17"/>
            <p:cNvSpPr>
              <a:spLocks noChangeArrowheads="1"/>
            </p:cNvSpPr>
            <p:nvPr/>
          </p:nvSpPr>
          <p:spPr bwMode="auto">
            <a:xfrm>
              <a:off x="1132" y="2232"/>
              <a:ext cx="691" cy="40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Arial" charset="0"/>
                <a:buNone/>
              </a:pPr>
              <a:endParaRPr lang="ru-RU"/>
            </a:p>
          </p:txBody>
        </p:sp>
        <p:sp>
          <p:nvSpPr>
            <p:cNvPr id="13331" name="Rectangle 18"/>
            <p:cNvSpPr>
              <a:spLocks noChangeArrowheads="1"/>
            </p:cNvSpPr>
            <p:nvPr/>
          </p:nvSpPr>
          <p:spPr bwMode="auto">
            <a:xfrm>
              <a:off x="340" y="2232"/>
              <a:ext cx="792" cy="40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Arial" charset="0"/>
                <a:buNone/>
              </a:pPr>
              <a:endParaRPr lang="ru-RU"/>
            </a:p>
          </p:txBody>
        </p:sp>
        <p:sp>
          <p:nvSpPr>
            <p:cNvPr id="13332" name="Rectangle 19"/>
            <p:cNvSpPr>
              <a:spLocks noChangeArrowheads="1"/>
            </p:cNvSpPr>
            <p:nvPr/>
          </p:nvSpPr>
          <p:spPr bwMode="auto">
            <a:xfrm>
              <a:off x="2975" y="1907"/>
              <a:ext cx="2585" cy="325"/>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50" b="1" dirty="0" err="1">
                  <a:solidFill>
                    <a:srgbClr val="000000"/>
                  </a:solidFill>
                  <a:latin typeface="Arial" pitchFamily="34" charset="0"/>
                  <a:cs typeface="Arial" pitchFamily="34" charset="0"/>
                </a:rPr>
                <a:t>Признаки</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легкой</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степени</a:t>
              </a:r>
              <a:r>
                <a:rPr lang="en-GB" sz="1450" b="1" dirty="0">
                  <a:solidFill>
                    <a:srgbClr val="000000"/>
                  </a:solidFill>
                  <a:latin typeface="Arial" pitchFamily="34" charset="0"/>
                  <a:cs typeface="Arial" pitchFamily="34" charset="0"/>
                </a:rPr>
                <a:t> и УЗ-</a:t>
              </a:r>
              <a:r>
                <a:rPr lang="en-GB" sz="1450" b="1" dirty="0" err="1">
                  <a:solidFill>
                    <a:srgbClr val="000000"/>
                  </a:solidFill>
                  <a:latin typeface="Arial" pitchFamily="34" charset="0"/>
                  <a:cs typeface="Arial" pitchFamily="34" charset="0"/>
                </a:rPr>
                <a:t>признаки</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асцита</a:t>
              </a:r>
              <a:endParaRPr lang="en-GB" sz="1450" b="1" dirty="0">
                <a:solidFill>
                  <a:srgbClr val="000000"/>
                </a:solidFill>
                <a:latin typeface="Arial" pitchFamily="34" charset="0"/>
                <a:cs typeface="Arial" pitchFamily="34" charset="0"/>
              </a:endParaRPr>
            </a:p>
          </p:txBody>
        </p:sp>
        <p:sp>
          <p:nvSpPr>
            <p:cNvPr id="13333" name="Rectangle 20"/>
            <p:cNvSpPr>
              <a:spLocks noChangeArrowheads="1"/>
            </p:cNvSpPr>
            <p:nvPr/>
          </p:nvSpPr>
          <p:spPr bwMode="auto">
            <a:xfrm>
              <a:off x="2183" y="1907"/>
              <a:ext cx="792" cy="325"/>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&gt;4000</a:t>
              </a:r>
            </a:p>
          </p:txBody>
        </p:sp>
        <p:sp>
          <p:nvSpPr>
            <p:cNvPr id="13334" name="Rectangle 21"/>
            <p:cNvSpPr>
              <a:spLocks noChangeArrowheads="1"/>
            </p:cNvSpPr>
            <p:nvPr/>
          </p:nvSpPr>
          <p:spPr bwMode="auto">
            <a:xfrm>
              <a:off x="1823" y="1907"/>
              <a:ext cx="360" cy="325"/>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А</a:t>
              </a:r>
            </a:p>
          </p:txBody>
        </p:sp>
        <p:sp>
          <p:nvSpPr>
            <p:cNvPr id="13335" name="Rectangle 22"/>
            <p:cNvSpPr>
              <a:spLocks noChangeArrowheads="1"/>
            </p:cNvSpPr>
            <p:nvPr/>
          </p:nvSpPr>
          <p:spPr bwMode="auto">
            <a:xfrm>
              <a:off x="1132" y="1907"/>
              <a:ext cx="691" cy="325"/>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6-12</a:t>
              </a:r>
            </a:p>
          </p:txBody>
        </p:sp>
        <p:sp>
          <p:nvSpPr>
            <p:cNvPr id="13336" name="Rectangle 23"/>
            <p:cNvSpPr>
              <a:spLocks noChangeArrowheads="1"/>
            </p:cNvSpPr>
            <p:nvPr/>
          </p:nvSpPr>
          <p:spPr bwMode="auto">
            <a:xfrm>
              <a:off x="340" y="1907"/>
              <a:ext cx="792" cy="325"/>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Умеренная</a:t>
              </a:r>
            </a:p>
          </p:txBody>
        </p:sp>
        <p:sp>
          <p:nvSpPr>
            <p:cNvPr id="13337" name="Rectangle 24"/>
            <p:cNvSpPr>
              <a:spLocks noChangeArrowheads="1"/>
            </p:cNvSpPr>
            <p:nvPr/>
          </p:nvSpPr>
          <p:spPr bwMode="auto">
            <a:xfrm>
              <a:off x="2975" y="1506"/>
              <a:ext cx="2585" cy="40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50" b="1" dirty="0" err="1">
                  <a:solidFill>
                    <a:srgbClr val="000000"/>
                  </a:solidFill>
                  <a:latin typeface="Arial" pitchFamily="34" charset="0"/>
                  <a:cs typeface="Arial" pitchFamily="34" charset="0"/>
                </a:rPr>
                <a:t>Ощущение</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тяжести</a:t>
              </a:r>
              <a:r>
                <a:rPr lang="en-GB" sz="1450" b="1" dirty="0">
                  <a:solidFill>
                    <a:srgbClr val="000000"/>
                  </a:solidFill>
                  <a:latin typeface="Arial" pitchFamily="34" charset="0"/>
                  <a:cs typeface="Arial" pitchFamily="34" charset="0"/>
                </a:rPr>
                <a:t> и </a:t>
              </a:r>
              <a:r>
                <a:rPr lang="en-GB" sz="1450" b="1" dirty="0" err="1">
                  <a:solidFill>
                    <a:srgbClr val="000000"/>
                  </a:solidFill>
                  <a:latin typeface="Arial" pitchFamily="34" charset="0"/>
                  <a:cs typeface="Arial" pitchFamily="34" charset="0"/>
                </a:rPr>
                <a:t>дискомфорта</a:t>
              </a:r>
              <a:r>
                <a:rPr lang="en-GB" sz="1450" b="1" dirty="0">
                  <a:solidFill>
                    <a:srgbClr val="000000"/>
                  </a:solidFill>
                  <a:latin typeface="Arial" pitchFamily="34" charset="0"/>
                  <a:cs typeface="Arial" pitchFamily="34" charset="0"/>
                </a:rPr>
                <a:t> в </a:t>
              </a:r>
              <a:r>
                <a:rPr lang="en-GB" sz="1450" b="1" dirty="0" err="1">
                  <a:solidFill>
                    <a:srgbClr val="000000"/>
                  </a:solidFill>
                  <a:latin typeface="Arial" pitchFamily="34" charset="0"/>
                  <a:cs typeface="Arial" pitchFamily="34" charset="0"/>
                </a:rPr>
                <a:t>животе</a:t>
              </a:r>
              <a:r>
                <a:rPr lang="en-GB" sz="1450" b="1" dirty="0">
                  <a:solidFill>
                    <a:srgbClr val="000000"/>
                  </a:solidFill>
                  <a:latin typeface="Arial" pitchFamily="34" charset="0"/>
                  <a:cs typeface="Arial" pitchFamily="34" charset="0"/>
                </a:rPr>
                <a:t> </a:t>
              </a:r>
            </a:p>
          </p:txBody>
        </p:sp>
        <p:sp>
          <p:nvSpPr>
            <p:cNvPr id="13338" name="Rectangle 25"/>
            <p:cNvSpPr>
              <a:spLocks noChangeArrowheads="1"/>
            </p:cNvSpPr>
            <p:nvPr/>
          </p:nvSpPr>
          <p:spPr bwMode="auto">
            <a:xfrm>
              <a:off x="2183" y="1506"/>
              <a:ext cx="792" cy="40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1500-4000</a:t>
              </a:r>
            </a:p>
          </p:txBody>
        </p:sp>
        <p:sp>
          <p:nvSpPr>
            <p:cNvPr id="13339" name="Rectangle 26"/>
            <p:cNvSpPr>
              <a:spLocks noChangeArrowheads="1"/>
            </p:cNvSpPr>
            <p:nvPr/>
          </p:nvSpPr>
          <p:spPr bwMode="auto">
            <a:xfrm>
              <a:off x="1823" y="1506"/>
              <a:ext cx="360" cy="40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Б</a:t>
              </a:r>
            </a:p>
          </p:txBody>
        </p:sp>
        <p:sp>
          <p:nvSpPr>
            <p:cNvPr id="13340" name="Rectangle 27"/>
            <p:cNvSpPr>
              <a:spLocks noChangeArrowheads="1"/>
            </p:cNvSpPr>
            <p:nvPr/>
          </p:nvSpPr>
          <p:spPr bwMode="auto">
            <a:xfrm>
              <a:off x="1132" y="1506"/>
              <a:ext cx="691" cy="40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Arial" charset="0"/>
                <a:buNone/>
              </a:pPr>
              <a:endParaRPr lang="ru-RU"/>
            </a:p>
          </p:txBody>
        </p:sp>
        <p:sp>
          <p:nvSpPr>
            <p:cNvPr id="13341" name="Rectangle 28"/>
            <p:cNvSpPr>
              <a:spLocks noChangeArrowheads="1"/>
            </p:cNvSpPr>
            <p:nvPr/>
          </p:nvSpPr>
          <p:spPr bwMode="auto">
            <a:xfrm>
              <a:off x="340" y="1506"/>
              <a:ext cx="792" cy="401"/>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buClr>
                  <a:srgbClr val="000000"/>
                </a:buClr>
                <a:buSzPct val="100000"/>
                <a:buFont typeface="Arial" charset="0"/>
                <a:buNone/>
              </a:pPr>
              <a:endParaRPr lang="ru-RU"/>
            </a:p>
          </p:txBody>
        </p:sp>
        <p:sp>
          <p:nvSpPr>
            <p:cNvPr id="13342" name="Rectangle 29"/>
            <p:cNvSpPr>
              <a:spLocks noChangeArrowheads="1"/>
            </p:cNvSpPr>
            <p:nvPr/>
          </p:nvSpPr>
          <p:spPr bwMode="auto">
            <a:xfrm>
              <a:off x="2975" y="1293"/>
              <a:ext cx="2585" cy="213"/>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50" b="1" dirty="0" err="1">
                  <a:solidFill>
                    <a:srgbClr val="000000"/>
                  </a:solidFill>
                  <a:latin typeface="Arial" pitchFamily="34" charset="0"/>
                  <a:cs typeface="Arial" pitchFamily="34" charset="0"/>
                </a:rPr>
                <a:t>Отсутствие</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выраженых</a:t>
              </a:r>
              <a:r>
                <a:rPr lang="en-GB" sz="1450" b="1" dirty="0">
                  <a:solidFill>
                    <a:srgbClr val="000000"/>
                  </a:solidFill>
                  <a:latin typeface="Arial" pitchFamily="34" charset="0"/>
                  <a:cs typeface="Arial" pitchFamily="34" charset="0"/>
                </a:rPr>
                <a:t> </a:t>
              </a:r>
              <a:r>
                <a:rPr lang="en-GB" sz="1450" b="1" dirty="0" err="1">
                  <a:solidFill>
                    <a:srgbClr val="000000"/>
                  </a:solidFill>
                  <a:latin typeface="Arial" pitchFamily="34" charset="0"/>
                  <a:cs typeface="Arial" pitchFamily="34" charset="0"/>
                </a:rPr>
                <a:t>симптомов</a:t>
              </a:r>
              <a:endParaRPr lang="en-GB" sz="1450" b="1" dirty="0">
                <a:solidFill>
                  <a:srgbClr val="000000"/>
                </a:solidFill>
                <a:latin typeface="Arial" pitchFamily="34" charset="0"/>
                <a:cs typeface="Arial" pitchFamily="34" charset="0"/>
              </a:endParaRPr>
            </a:p>
          </p:txBody>
        </p:sp>
        <p:sp>
          <p:nvSpPr>
            <p:cNvPr id="13343" name="Rectangle 30"/>
            <p:cNvSpPr>
              <a:spLocks noChangeArrowheads="1"/>
            </p:cNvSpPr>
            <p:nvPr/>
          </p:nvSpPr>
          <p:spPr bwMode="auto">
            <a:xfrm>
              <a:off x="2183" y="1293"/>
              <a:ext cx="792" cy="213"/>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1500-2000</a:t>
              </a:r>
            </a:p>
          </p:txBody>
        </p:sp>
        <p:sp>
          <p:nvSpPr>
            <p:cNvPr id="13344" name="Rectangle 31"/>
            <p:cNvSpPr>
              <a:spLocks noChangeArrowheads="1"/>
            </p:cNvSpPr>
            <p:nvPr/>
          </p:nvSpPr>
          <p:spPr bwMode="auto">
            <a:xfrm>
              <a:off x="1823" y="1293"/>
              <a:ext cx="360" cy="213"/>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А</a:t>
              </a:r>
            </a:p>
          </p:txBody>
        </p:sp>
        <p:sp>
          <p:nvSpPr>
            <p:cNvPr id="13345" name="Rectangle 32"/>
            <p:cNvSpPr>
              <a:spLocks noChangeArrowheads="1"/>
            </p:cNvSpPr>
            <p:nvPr/>
          </p:nvSpPr>
          <p:spPr bwMode="auto">
            <a:xfrm>
              <a:off x="1132" y="1293"/>
              <a:ext cx="691" cy="213"/>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000000"/>
                  </a:solidFill>
                  <a:cs typeface="Times New Roman" pitchFamily="18" charset="0"/>
                </a:rPr>
                <a:t>&lt;6</a:t>
              </a:r>
            </a:p>
          </p:txBody>
        </p:sp>
        <p:sp>
          <p:nvSpPr>
            <p:cNvPr id="13346" name="Rectangle 33"/>
            <p:cNvSpPr>
              <a:spLocks noChangeArrowheads="1"/>
            </p:cNvSpPr>
            <p:nvPr/>
          </p:nvSpPr>
          <p:spPr bwMode="auto">
            <a:xfrm>
              <a:off x="340" y="1293"/>
              <a:ext cx="792" cy="213"/>
            </a:xfrm>
            <a:prstGeom prst="rect">
              <a:avLst/>
            </a:prstGeom>
            <a:solidFill>
              <a:srgbClr val="FFFFEA"/>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000000"/>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err="1">
                  <a:solidFill>
                    <a:srgbClr val="000000"/>
                  </a:solidFill>
                  <a:cs typeface="Times New Roman" pitchFamily="18" charset="0"/>
                </a:rPr>
                <a:t>Легкая</a:t>
              </a:r>
              <a:endParaRPr lang="en-GB" sz="1400" b="1" dirty="0">
                <a:solidFill>
                  <a:srgbClr val="000000"/>
                </a:solidFill>
                <a:cs typeface="Times New Roman" pitchFamily="18" charset="0"/>
              </a:endParaRPr>
            </a:p>
          </p:txBody>
        </p:sp>
        <p:sp>
          <p:nvSpPr>
            <p:cNvPr id="13347" name="Rectangle 34"/>
            <p:cNvSpPr>
              <a:spLocks noChangeArrowheads="1"/>
            </p:cNvSpPr>
            <p:nvPr/>
          </p:nvSpPr>
          <p:spPr bwMode="auto">
            <a:xfrm>
              <a:off x="2975" y="799"/>
              <a:ext cx="2585" cy="494"/>
            </a:xfrm>
            <a:prstGeom prst="rect">
              <a:avLst/>
            </a:prstGeom>
            <a:solidFill>
              <a:srgbClr val="0070C0"/>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a:solidFill>
                    <a:srgbClr val="FFFFFF"/>
                  </a:solidFill>
                  <a:cs typeface="Times New Roman" pitchFamily="18" charset="0"/>
                </a:rPr>
                <a:t>Симптомы</a:t>
              </a:r>
            </a:p>
          </p:txBody>
        </p:sp>
        <p:sp>
          <p:nvSpPr>
            <p:cNvPr id="13348" name="Rectangle 35"/>
            <p:cNvSpPr>
              <a:spLocks noChangeArrowheads="1"/>
            </p:cNvSpPr>
            <p:nvPr/>
          </p:nvSpPr>
          <p:spPr bwMode="auto">
            <a:xfrm>
              <a:off x="2183" y="799"/>
              <a:ext cx="792" cy="494"/>
            </a:xfrm>
            <a:prstGeom prst="rect">
              <a:avLst/>
            </a:prstGeom>
            <a:solidFill>
              <a:srgbClr val="0070C0"/>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err="1">
                  <a:solidFill>
                    <a:srgbClr val="FFFFFF"/>
                  </a:solidFill>
                  <a:cs typeface="Times New Roman" pitchFamily="18" charset="0"/>
                </a:rPr>
                <a:t>Уровень</a:t>
              </a:r>
              <a:r>
                <a:rPr lang="en-GB" sz="1400" b="1" dirty="0">
                  <a:solidFill>
                    <a:srgbClr val="FFFFFF"/>
                  </a:solidFill>
                  <a:cs typeface="Times New Roman" pitchFamily="18" charset="0"/>
                </a:rPr>
                <a:t> Е2, </a:t>
              </a:r>
              <a:r>
                <a:rPr lang="en-GB" sz="1400" b="1" dirty="0" err="1">
                  <a:solidFill>
                    <a:srgbClr val="FFFFFF"/>
                  </a:solidFill>
                  <a:cs typeface="Times New Roman" pitchFamily="18" charset="0"/>
                </a:rPr>
                <a:t>пг</a:t>
              </a:r>
              <a:r>
                <a:rPr lang="en-GB" sz="1400" b="1" dirty="0">
                  <a:solidFill>
                    <a:srgbClr val="FFFFFF"/>
                  </a:solidFill>
                  <a:cs typeface="Times New Roman" pitchFamily="18" charset="0"/>
                </a:rPr>
                <a:t>/</a:t>
              </a:r>
              <a:r>
                <a:rPr lang="en-GB" sz="1400" b="1" dirty="0" err="1">
                  <a:solidFill>
                    <a:srgbClr val="FFFFFF"/>
                  </a:solidFill>
                  <a:cs typeface="Times New Roman" pitchFamily="18" charset="0"/>
                </a:rPr>
                <a:t>мл</a:t>
              </a:r>
              <a:endParaRPr lang="en-GB" sz="1400" b="1" dirty="0">
                <a:solidFill>
                  <a:srgbClr val="FFFFFF"/>
                </a:solidFill>
                <a:cs typeface="Times New Roman" pitchFamily="18" charset="0"/>
              </a:endParaRPr>
            </a:p>
          </p:txBody>
        </p:sp>
        <p:sp>
          <p:nvSpPr>
            <p:cNvPr id="13349" name="Rectangle 36"/>
            <p:cNvSpPr>
              <a:spLocks noChangeArrowheads="1"/>
            </p:cNvSpPr>
            <p:nvPr/>
          </p:nvSpPr>
          <p:spPr bwMode="auto">
            <a:xfrm>
              <a:off x="1823" y="799"/>
              <a:ext cx="360" cy="494"/>
            </a:xfrm>
            <a:prstGeom prst="rect">
              <a:avLst/>
            </a:prstGeom>
            <a:solidFill>
              <a:srgbClr val="0070C0"/>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err="1">
                  <a:solidFill>
                    <a:srgbClr val="FFFFFF"/>
                  </a:solidFill>
                  <a:cs typeface="Times New Roman" pitchFamily="18" charset="0"/>
                </a:rPr>
                <a:t>Стадия</a:t>
              </a:r>
              <a:r>
                <a:rPr lang="en-GB" sz="1400" b="1" dirty="0">
                  <a:solidFill>
                    <a:srgbClr val="FFFFFF"/>
                  </a:solidFill>
                  <a:cs typeface="Times New Roman" pitchFamily="18" charset="0"/>
                </a:rPr>
                <a:t> СГЯ</a:t>
              </a:r>
            </a:p>
          </p:txBody>
        </p:sp>
        <p:sp>
          <p:nvSpPr>
            <p:cNvPr id="13350" name="Rectangle 37"/>
            <p:cNvSpPr>
              <a:spLocks noChangeArrowheads="1"/>
            </p:cNvSpPr>
            <p:nvPr/>
          </p:nvSpPr>
          <p:spPr bwMode="auto">
            <a:xfrm>
              <a:off x="1132" y="799"/>
              <a:ext cx="691" cy="494"/>
            </a:xfrm>
            <a:prstGeom prst="rect">
              <a:avLst/>
            </a:prstGeom>
            <a:solidFill>
              <a:srgbClr val="0070C0"/>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err="1">
                  <a:solidFill>
                    <a:srgbClr val="FFFFFF"/>
                  </a:solidFill>
                  <a:cs typeface="Times New Roman" pitchFamily="18" charset="0"/>
                </a:rPr>
                <a:t>Диаметр</a:t>
              </a:r>
              <a:r>
                <a:rPr lang="en-GB" sz="1400" b="1" dirty="0">
                  <a:solidFill>
                    <a:srgbClr val="FFFFFF"/>
                  </a:solidFill>
                  <a:cs typeface="Times New Roman" pitchFamily="18" charset="0"/>
                </a:rPr>
                <a:t> </a:t>
              </a:r>
              <a:r>
                <a:rPr lang="en-GB" sz="1400" b="1" dirty="0" err="1">
                  <a:solidFill>
                    <a:srgbClr val="FFFFFF"/>
                  </a:solidFill>
                  <a:cs typeface="Times New Roman" pitchFamily="18" charset="0"/>
                </a:rPr>
                <a:t>яичников</a:t>
              </a:r>
              <a:r>
                <a:rPr lang="en-GB" sz="1400" b="1" dirty="0">
                  <a:solidFill>
                    <a:srgbClr val="FFFFFF"/>
                  </a:solidFill>
                  <a:cs typeface="Times New Roman" pitchFamily="18" charset="0"/>
                </a:rPr>
                <a:t>, </a:t>
              </a:r>
              <a:r>
                <a:rPr lang="en-GB" sz="1400" b="1" dirty="0" err="1">
                  <a:solidFill>
                    <a:srgbClr val="FFFFFF"/>
                  </a:solidFill>
                  <a:cs typeface="Times New Roman" pitchFamily="18" charset="0"/>
                </a:rPr>
                <a:t>см</a:t>
              </a:r>
              <a:endParaRPr lang="en-GB" sz="1400" b="1" dirty="0">
                <a:solidFill>
                  <a:srgbClr val="FFFFFF"/>
                </a:solidFill>
                <a:cs typeface="Times New Roman" pitchFamily="18" charset="0"/>
              </a:endParaRPr>
            </a:p>
          </p:txBody>
        </p:sp>
        <p:sp>
          <p:nvSpPr>
            <p:cNvPr id="13351" name="Rectangle 38"/>
            <p:cNvSpPr>
              <a:spLocks noChangeArrowheads="1"/>
            </p:cNvSpPr>
            <p:nvPr/>
          </p:nvSpPr>
          <p:spPr bwMode="auto">
            <a:xfrm>
              <a:off x="340" y="799"/>
              <a:ext cx="792" cy="494"/>
            </a:xfrm>
            <a:prstGeom prst="rect">
              <a:avLst/>
            </a:prstGeom>
            <a:solidFill>
              <a:srgbClr val="0070C0"/>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nchor="ctr"/>
            <a:lstStyle/>
            <a:p>
              <a:pPr algn="ctr">
                <a:buClr>
                  <a:srgbClr val="FFFFFF"/>
                </a:buClr>
                <a:buSzPct val="100000"/>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400" b="1" dirty="0" err="1">
                  <a:solidFill>
                    <a:srgbClr val="FFFFFF"/>
                  </a:solidFill>
                  <a:cs typeface="Times New Roman" pitchFamily="18" charset="0"/>
                </a:rPr>
                <a:t>Степень</a:t>
              </a:r>
              <a:r>
                <a:rPr lang="en-GB" sz="1400" b="1" dirty="0">
                  <a:solidFill>
                    <a:srgbClr val="FFFFFF"/>
                  </a:solidFill>
                  <a:cs typeface="Times New Roman" pitchFamily="18" charset="0"/>
                </a:rPr>
                <a:t> СГЯ</a:t>
              </a:r>
            </a:p>
          </p:txBody>
        </p:sp>
        <p:sp>
          <p:nvSpPr>
            <p:cNvPr id="13352" name="Line 39"/>
            <p:cNvSpPr>
              <a:spLocks noChangeShapeType="1"/>
            </p:cNvSpPr>
            <p:nvPr/>
          </p:nvSpPr>
          <p:spPr bwMode="auto">
            <a:xfrm>
              <a:off x="340" y="799"/>
              <a:ext cx="5220" cy="1"/>
            </a:xfrm>
            <a:prstGeom prst="line">
              <a:avLst/>
            </a:prstGeom>
            <a:noFill/>
            <a:ln w="255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53" name="Line 40"/>
            <p:cNvSpPr>
              <a:spLocks noChangeShapeType="1"/>
            </p:cNvSpPr>
            <p:nvPr/>
          </p:nvSpPr>
          <p:spPr bwMode="auto">
            <a:xfrm>
              <a:off x="340" y="4264"/>
              <a:ext cx="5220" cy="1"/>
            </a:xfrm>
            <a:prstGeom prst="line">
              <a:avLst/>
            </a:prstGeom>
            <a:noFill/>
            <a:ln w="255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54" name="Line 41"/>
            <p:cNvSpPr>
              <a:spLocks noChangeShapeType="1"/>
            </p:cNvSpPr>
            <p:nvPr/>
          </p:nvSpPr>
          <p:spPr bwMode="auto">
            <a:xfrm>
              <a:off x="340" y="799"/>
              <a:ext cx="1" cy="3189"/>
            </a:xfrm>
            <a:prstGeom prst="line">
              <a:avLst/>
            </a:prstGeom>
            <a:noFill/>
            <a:ln w="255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55" name="Line 42"/>
            <p:cNvSpPr>
              <a:spLocks noChangeShapeType="1"/>
            </p:cNvSpPr>
            <p:nvPr/>
          </p:nvSpPr>
          <p:spPr bwMode="auto">
            <a:xfrm>
              <a:off x="5560" y="799"/>
              <a:ext cx="1" cy="3189"/>
            </a:xfrm>
            <a:prstGeom prst="line">
              <a:avLst/>
            </a:prstGeom>
            <a:noFill/>
            <a:ln w="255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56" name="Line 43"/>
            <p:cNvSpPr>
              <a:spLocks noChangeShapeType="1"/>
            </p:cNvSpPr>
            <p:nvPr/>
          </p:nvSpPr>
          <p:spPr bwMode="auto">
            <a:xfrm>
              <a:off x="340" y="1293"/>
              <a:ext cx="5220" cy="1"/>
            </a:xfrm>
            <a:prstGeom prst="line">
              <a:avLst/>
            </a:prstGeom>
            <a:noFill/>
            <a:ln w="255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57" name="Line 44"/>
            <p:cNvSpPr>
              <a:spLocks noChangeShapeType="1"/>
            </p:cNvSpPr>
            <p:nvPr/>
          </p:nvSpPr>
          <p:spPr bwMode="auto">
            <a:xfrm>
              <a:off x="1050" y="799"/>
              <a:ext cx="1" cy="318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58" name="Line 45"/>
            <p:cNvSpPr>
              <a:spLocks noChangeShapeType="1"/>
            </p:cNvSpPr>
            <p:nvPr/>
          </p:nvSpPr>
          <p:spPr bwMode="auto">
            <a:xfrm>
              <a:off x="1760" y="799"/>
              <a:ext cx="1" cy="318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59" name="Line 46"/>
            <p:cNvSpPr>
              <a:spLocks noChangeShapeType="1"/>
            </p:cNvSpPr>
            <p:nvPr/>
          </p:nvSpPr>
          <p:spPr bwMode="auto">
            <a:xfrm>
              <a:off x="2219" y="799"/>
              <a:ext cx="1" cy="318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60" name="Line 47"/>
            <p:cNvSpPr>
              <a:spLocks noChangeShapeType="1"/>
            </p:cNvSpPr>
            <p:nvPr/>
          </p:nvSpPr>
          <p:spPr bwMode="auto">
            <a:xfrm>
              <a:off x="2975" y="799"/>
              <a:ext cx="1" cy="3189"/>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61" name="Line 48"/>
            <p:cNvSpPr>
              <a:spLocks noChangeShapeType="1"/>
            </p:cNvSpPr>
            <p:nvPr/>
          </p:nvSpPr>
          <p:spPr bwMode="auto">
            <a:xfrm>
              <a:off x="340" y="1506"/>
              <a:ext cx="5220" cy="1"/>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62" name="Line 49"/>
            <p:cNvSpPr>
              <a:spLocks noChangeShapeType="1"/>
            </p:cNvSpPr>
            <p:nvPr/>
          </p:nvSpPr>
          <p:spPr bwMode="auto">
            <a:xfrm>
              <a:off x="340" y="1907"/>
              <a:ext cx="5220" cy="1"/>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63" name="Line 50"/>
            <p:cNvSpPr>
              <a:spLocks noChangeShapeType="1"/>
            </p:cNvSpPr>
            <p:nvPr/>
          </p:nvSpPr>
          <p:spPr bwMode="auto">
            <a:xfrm>
              <a:off x="340" y="2232"/>
              <a:ext cx="5220" cy="1"/>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64" name="Line 51"/>
            <p:cNvSpPr>
              <a:spLocks noChangeShapeType="1"/>
            </p:cNvSpPr>
            <p:nvPr/>
          </p:nvSpPr>
          <p:spPr bwMode="auto">
            <a:xfrm>
              <a:off x="340" y="2633"/>
              <a:ext cx="5220" cy="1"/>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sp>
          <p:nvSpPr>
            <p:cNvPr id="13365" name="Line 52"/>
            <p:cNvSpPr>
              <a:spLocks noChangeShapeType="1"/>
            </p:cNvSpPr>
            <p:nvPr/>
          </p:nvSpPr>
          <p:spPr bwMode="auto">
            <a:xfrm>
              <a:off x="340" y="3127"/>
              <a:ext cx="5220" cy="1"/>
            </a:xfrm>
            <a:prstGeom prst="line">
              <a:avLst/>
            </a:prstGeom>
            <a:noFill/>
            <a:ln w="9360">
              <a:solidFill>
                <a:srgbClr val="000000"/>
              </a:solidFill>
              <a:miter lim="800000"/>
              <a:headEnd/>
              <a:tailEnd/>
            </a:ln>
            <a:extLst>
              <a:ext uri="{909E8E84-426E-40DD-AFC4-6F175D3DCCD1}">
                <a14:hiddenFill xmlns="" xmlns:a14="http://schemas.microsoft.com/office/drawing/2010/main">
                  <a:noFill/>
                </a14:hiddenFill>
              </a:ext>
            </a:extLst>
          </p:spPr>
          <p:txBody>
            <a:bodyPr/>
            <a:lstStyle/>
            <a:p>
              <a:endParaRPr lang="ru-RU"/>
            </a:p>
          </p:txBody>
        </p:sp>
      </p:grpSp>
    </p:spTree>
    <p:extLst>
      <p:ext uri="{BB962C8B-B14F-4D97-AF65-F5344CB8AC3E}">
        <p14:creationId xmlns="" xmlns:p14="http://schemas.microsoft.com/office/powerpoint/2010/main" val="38439992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4"/>
                </a:solidFill>
              </a:rPr>
              <a:t>Пути профилактики СГЯ</a:t>
            </a:r>
            <a:endParaRPr lang="ru-RU" dirty="0">
              <a:solidFill>
                <a:schemeClr val="accent4"/>
              </a:solidFill>
            </a:endParaRPr>
          </a:p>
        </p:txBody>
      </p:sp>
      <p:sp>
        <p:nvSpPr>
          <p:cNvPr id="3" name="Объект 2"/>
          <p:cNvSpPr>
            <a:spLocks noGrp="1"/>
          </p:cNvSpPr>
          <p:nvPr>
            <p:ph idx="1"/>
          </p:nvPr>
        </p:nvSpPr>
        <p:spPr/>
        <p:txBody>
          <a:bodyPr/>
          <a:lstStyle/>
          <a:p>
            <a:r>
              <a:rPr lang="ru-RU" dirty="0" smtClean="0"/>
              <a:t>Комплексный подход к оценке рисков </a:t>
            </a:r>
          </a:p>
          <a:p>
            <a:r>
              <a:rPr lang="ru-RU" dirty="0" smtClean="0"/>
              <a:t>Оценка </a:t>
            </a:r>
            <a:r>
              <a:rPr lang="ru-RU" dirty="0" err="1" smtClean="0"/>
              <a:t>биомаркеров</a:t>
            </a:r>
            <a:r>
              <a:rPr lang="ru-RU" dirty="0" smtClean="0"/>
              <a:t> овариального резерва, выбор протокола КОС</a:t>
            </a:r>
          </a:p>
          <a:p>
            <a:r>
              <a:rPr lang="ru-RU" dirty="0" smtClean="0"/>
              <a:t>Замена триггера овуляции</a:t>
            </a:r>
          </a:p>
          <a:p>
            <a:r>
              <a:rPr lang="ru-RU" dirty="0" smtClean="0"/>
              <a:t>Отмена ПЭ с </a:t>
            </a:r>
            <a:r>
              <a:rPr lang="ru-RU" dirty="0" err="1" smtClean="0"/>
              <a:t>криоконсервацией</a:t>
            </a:r>
            <a:r>
              <a:rPr lang="ru-RU" dirty="0" smtClean="0"/>
              <a:t> всех полученных эмбрионов</a:t>
            </a:r>
            <a:br>
              <a:rPr lang="ru-RU" dirty="0" smtClean="0"/>
            </a:br>
            <a:endParaRPr lang="ru-RU" dirty="0" smtClean="0"/>
          </a:p>
          <a:p>
            <a:endParaRPr lang="ru-RU" dirty="0" smtClean="0"/>
          </a:p>
          <a:p>
            <a:endParaRPr lang="ru-RU" dirty="0"/>
          </a:p>
        </p:txBody>
      </p:sp>
      <p:pic>
        <p:nvPicPr>
          <p:cNvPr id="14339" name="Picture 3" descr="C:\Users\Виноградова Любовь\Pictures\фото к докладам\pkos.jpg"/>
          <p:cNvPicPr>
            <a:picLocks noChangeAspect="1" noChangeArrowheads="1"/>
          </p:cNvPicPr>
          <p:nvPr/>
        </p:nvPicPr>
        <p:blipFill>
          <a:blip r:embed="rId2"/>
          <a:srcRect/>
          <a:stretch>
            <a:fillRect/>
          </a:stretch>
        </p:blipFill>
        <p:spPr bwMode="auto">
          <a:xfrm>
            <a:off x="928662" y="3429000"/>
            <a:ext cx="5791200" cy="3138486"/>
          </a:xfrm>
          <a:prstGeom prst="rect">
            <a:avLst/>
          </a:prstGeom>
          <a:noFill/>
        </p:spPr>
      </p:pic>
    </p:spTree>
    <p:extLst>
      <p:ext uri="{BB962C8B-B14F-4D97-AF65-F5344CB8AC3E}">
        <p14:creationId xmlns="" xmlns:p14="http://schemas.microsoft.com/office/powerpoint/2010/main" val="126526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900"/>
            <a:ext cx="8229600" cy="1143000"/>
          </a:xfrm>
        </p:spPr>
        <p:txBody>
          <a:bodyPr/>
          <a:lstStyle/>
          <a:p>
            <a:r>
              <a:rPr lang="ru-RU" dirty="0" smtClean="0">
                <a:solidFill>
                  <a:schemeClr val="accent4"/>
                </a:solidFill>
              </a:rPr>
              <a:t>Профилактика</a:t>
            </a:r>
            <a:endParaRPr lang="ru-RU" dirty="0">
              <a:solidFill>
                <a:schemeClr val="accent4"/>
              </a:solidFill>
            </a:endParaRPr>
          </a:p>
        </p:txBody>
      </p:sp>
      <p:graphicFrame>
        <p:nvGraphicFramePr>
          <p:cNvPr id="4" name="Содержимое 3"/>
          <p:cNvGraphicFramePr>
            <a:graphicFrameLocks noGrp="1"/>
          </p:cNvGraphicFramePr>
          <p:nvPr>
            <p:ph idx="1"/>
          </p:nvPr>
        </p:nvGraphicFramePr>
        <p:xfrm>
          <a:off x="-1" y="714356"/>
          <a:ext cx="9144002" cy="5995052"/>
        </p:xfrm>
        <a:graphic>
          <a:graphicData uri="http://schemas.openxmlformats.org/drawingml/2006/table">
            <a:tbl>
              <a:tblPr firstRow="1" bandRow="1">
                <a:tableStyleId>{5C22544A-7EE6-4342-B048-85BDC9FD1C3A}</a:tableStyleId>
              </a:tblPr>
              <a:tblGrid>
                <a:gridCol w="2214547"/>
                <a:gridCol w="3071834"/>
                <a:gridCol w="2500330"/>
                <a:gridCol w="1357291"/>
              </a:tblGrid>
              <a:tr h="1154593">
                <a:tc>
                  <a:txBody>
                    <a:bodyPr/>
                    <a:lstStyle/>
                    <a:p>
                      <a:r>
                        <a:rPr lang="ru-RU" dirty="0" smtClean="0"/>
                        <a:t>Этап применения метода профилактики</a:t>
                      </a:r>
                      <a:endParaRPr lang="ru-RU" dirty="0"/>
                    </a:p>
                  </a:txBody>
                  <a:tcPr/>
                </a:tc>
                <a:tc>
                  <a:txBody>
                    <a:bodyPr/>
                    <a:lstStyle/>
                    <a:p>
                      <a:r>
                        <a:rPr lang="ru-RU" dirty="0" smtClean="0"/>
                        <a:t>Метод профилактики</a:t>
                      </a:r>
                      <a:endParaRPr lang="ru-RU" dirty="0"/>
                    </a:p>
                  </a:txBody>
                  <a:tcPr/>
                </a:tc>
                <a:tc>
                  <a:txBody>
                    <a:bodyPr/>
                    <a:lstStyle/>
                    <a:p>
                      <a:r>
                        <a:rPr lang="ru-RU" dirty="0" smtClean="0"/>
                        <a:t>Критерии для назначения</a:t>
                      </a:r>
                      <a:endParaRPr lang="ru-RU" dirty="0"/>
                    </a:p>
                  </a:txBody>
                  <a:tcPr/>
                </a:tc>
                <a:tc>
                  <a:txBody>
                    <a:bodyPr/>
                    <a:lstStyle/>
                    <a:p>
                      <a:r>
                        <a:rPr lang="ru-RU" dirty="0" smtClean="0"/>
                        <a:t>Уровень доказательности</a:t>
                      </a:r>
                      <a:endParaRPr lang="ru-RU" dirty="0"/>
                    </a:p>
                  </a:txBody>
                  <a:tcPr/>
                </a:tc>
              </a:tr>
              <a:tr h="1240172">
                <a:tc>
                  <a:txBody>
                    <a:bodyPr/>
                    <a:lstStyle/>
                    <a:p>
                      <a:r>
                        <a:rPr lang="ru-RU" dirty="0" smtClean="0"/>
                        <a:t>КИО</a:t>
                      </a:r>
                      <a:endParaRPr lang="ru-RU" dirty="0"/>
                    </a:p>
                  </a:txBody>
                  <a:tcPr/>
                </a:tc>
                <a:tc>
                  <a:txBody>
                    <a:bodyPr/>
                    <a:lstStyle/>
                    <a:p>
                      <a:r>
                        <a:rPr lang="ru-RU" dirty="0" smtClean="0"/>
                        <a:t>Выбор мягких протоколов, уменьшение</a:t>
                      </a:r>
                      <a:r>
                        <a:rPr lang="ru-RU" baseline="0" dirty="0" smtClean="0"/>
                        <a:t> дозы ГТ, </a:t>
                      </a:r>
                      <a:r>
                        <a:rPr lang="ru-RU" baseline="0" dirty="0" err="1" smtClean="0"/>
                        <a:t>антГнРГ</a:t>
                      </a:r>
                      <a:endParaRPr lang="ru-RU" dirty="0"/>
                    </a:p>
                  </a:txBody>
                  <a:tcPr/>
                </a:tc>
                <a:tc>
                  <a:txBody>
                    <a:bodyPr/>
                    <a:lstStyle/>
                    <a:p>
                      <a:r>
                        <a:rPr lang="ru-RU" dirty="0" smtClean="0"/>
                        <a:t>СГЯ в анамнезе</a:t>
                      </a:r>
                    </a:p>
                    <a:p>
                      <a:r>
                        <a:rPr lang="ru-RU" dirty="0" smtClean="0"/>
                        <a:t>СПКЯ</a:t>
                      </a:r>
                    </a:p>
                    <a:p>
                      <a:r>
                        <a:rPr lang="ru-RU" dirty="0" smtClean="0"/>
                        <a:t>Молодой возраст</a:t>
                      </a:r>
                    </a:p>
                    <a:p>
                      <a:r>
                        <a:rPr lang="ru-RU" dirty="0" smtClean="0"/>
                        <a:t>АМГ/ЧАФ</a:t>
                      </a:r>
                      <a:endParaRPr lang="ru-RU" dirty="0"/>
                    </a:p>
                  </a:txBody>
                  <a:tcPr/>
                </a:tc>
                <a:tc>
                  <a:txBody>
                    <a:bodyPr/>
                    <a:lstStyle/>
                    <a:p>
                      <a:r>
                        <a:rPr lang="ru-RU" dirty="0" smtClean="0"/>
                        <a:t>1а/1</a:t>
                      </a:r>
                      <a:r>
                        <a:rPr lang="ru-RU" dirty="0" smtClean="0">
                          <a:latin typeface="Times New Roman"/>
                          <a:cs typeface="Times New Roman"/>
                        </a:rPr>
                        <a:t>b</a:t>
                      </a:r>
                      <a:endParaRPr lang="ru-RU" dirty="0" smtClean="0"/>
                    </a:p>
                    <a:p>
                      <a:endParaRPr lang="ru-RU" dirty="0"/>
                    </a:p>
                  </a:txBody>
                  <a:tcPr/>
                </a:tc>
              </a:tr>
              <a:tr h="725812">
                <a:tc>
                  <a:txBody>
                    <a:bodyPr/>
                    <a:lstStyle/>
                    <a:p>
                      <a:r>
                        <a:rPr lang="ru-RU" dirty="0" smtClean="0"/>
                        <a:t>Триггер</a:t>
                      </a:r>
                      <a:endParaRPr lang="ru-RU" dirty="0"/>
                    </a:p>
                  </a:txBody>
                  <a:tcPr/>
                </a:tc>
                <a:tc>
                  <a:txBody>
                    <a:bodyPr/>
                    <a:lstStyle/>
                    <a:p>
                      <a:r>
                        <a:rPr lang="ru-RU" dirty="0" smtClean="0"/>
                        <a:t>Замена</a:t>
                      </a:r>
                      <a:r>
                        <a:rPr lang="ru-RU" baseline="0" dirty="0" smtClean="0"/>
                        <a:t> триггера</a:t>
                      </a:r>
                    </a:p>
                    <a:p>
                      <a:r>
                        <a:rPr lang="ru-RU" baseline="0" dirty="0" err="1" smtClean="0"/>
                        <a:t>Агонист</a:t>
                      </a:r>
                      <a:r>
                        <a:rPr lang="ru-RU" baseline="0" dirty="0" smtClean="0"/>
                        <a:t> </a:t>
                      </a:r>
                      <a:r>
                        <a:rPr lang="en-US" baseline="0" dirty="0" smtClean="0"/>
                        <a:t> D</a:t>
                      </a:r>
                      <a:r>
                        <a:rPr lang="ru-RU" baseline="-25000" dirty="0" smtClean="0"/>
                        <a:t>2</a:t>
                      </a:r>
                      <a:r>
                        <a:rPr lang="en-US" baseline="0" smtClean="0"/>
                        <a:t>-</a:t>
                      </a:r>
                      <a:r>
                        <a:rPr lang="ru-RU" baseline="0" smtClean="0"/>
                        <a:t> рецепторов</a:t>
                      </a:r>
                      <a:endParaRPr lang="ru-RU" dirty="0"/>
                    </a:p>
                  </a:txBody>
                  <a:tcPr/>
                </a:tc>
                <a:tc>
                  <a:txBody>
                    <a:bodyPr/>
                    <a:lstStyle/>
                    <a:p>
                      <a:r>
                        <a:rPr lang="ru-RU" dirty="0" smtClean="0"/>
                        <a:t>Более 15 фолликулов</a:t>
                      </a:r>
                      <a:r>
                        <a:rPr lang="ru-RU" baseline="0" dirty="0" smtClean="0"/>
                        <a:t> </a:t>
                      </a:r>
                      <a:r>
                        <a:rPr lang="ru-RU" baseline="0" dirty="0" smtClean="0">
                          <a:latin typeface="Times New Roman"/>
                          <a:cs typeface="Times New Roman"/>
                        </a:rPr>
                        <a:t>&gt; 12 мм</a:t>
                      </a:r>
                      <a:endParaRPr lang="ru-RU" dirty="0"/>
                    </a:p>
                  </a:txBody>
                  <a:tcPr/>
                </a:tc>
                <a:tc>
                  <a:txBody>
                    <a:bodyPr/>
                    <a:lstStyle/>
                    <a:p>
                      <a:r>
                        <a:rPr lang="ru-RU" dirty="0" smtClean="0"/>
                        <a:t>1а/1</a:t>
                      </a:r>
                      <a:r>
                        <a:rPr lang="ru-RU" dirty="0" smtClean="0">
                          <a:latin typeface="Times New Roman"/>
                          <a:cs typeface="Times New Roman"/>
                        </a:rPr>
                        <a:t>b</a:t>
                      </a:r>
                      <a:endParaRPr lang="ru-RU" dirty="0"/>
                    </a:p>
                  </a:txBody>
                  <a:tcPr/>
                </a:tc>
              </a:tr>
              <a:tr h="1477350">
                <a:tc>
                  <a:txBody>
                    <a:bodyPr/>
                    <a:lstStyle/>
                    <a:p>
                      <a:r>
                        <a:rPr lang="ru-RU" dirty="0" err="1" smtClean="0"/>
                        <a:t>Трансвагинальная</a:t>
                      </a:r>
                      <a:r>
                        <a:rPr lang="ru-RU" baseline="0" dirty="0" smtClean="0"/>
                        <a:t> пункция</a:t>
                      </a:r>
                      <a:endParaRPr lang="ru-RU" dirty="0"/>
                    </a:p>
                  </a:txBody>
                  <a:tcPr/>
                </a:tc>
                <a:tc>
                  <a:txBody>
                    <a:bodyPr/>
                    <a:lstStyle/>
                    <a:p>
                      <a:r>
                        <a:rPr lang="ru-RU" dirty="0" smtClean="0"/>
                        <a:t>Аспирация всех</a:t>
                      </a:r>
                      <a:r>
                        <a:rPr lang="ru-RU" baseline="0" dirty="0" smtClean="0"/>
                        <a:t> фолликулов</a:t>
                      </a:r>
                    </a:p>
                    <a:p>
                      <a:r>
                        <a:rPr lang="ru-RU" baseline="0" dirty="0" smtClean="0"/>
                        <a:t>ант </a:t>
                      </a:r>
                      <a:r>
                        <a:rPr lang="ru-RU" baseline="0" dirty="0" err="1" smtClean="0"/>
                        <a:t>ГнРГ</a:t>
                      </a:r>
                      <a:r>
                        <a:rPr lang="ru-RU" baseline="0" dirty="0" smtClean="0"/>
                        <a:t> 0,75 мг/</a:t>
                      </a:r>
                      <a:r>
                        <a:rPr lang="ru-RU" baseline="0" dirty="0" err="1" smtClean="0"/>
                        <a:t>пк</a:t>
                      </a:r>
                      <a:r>
                        <a:rPr lang="ru-RU" baseline="0" dirty="0" smtClean="0"/>
                        <a:t> единовременно или 0,25 мг/</a:t>
                      </a:r>
                      <a:r>
                        <a:rPr lang="ru-RU" baseline="0" dirty="0" err="1" smtClean="0"/>
                        <a:t>пк</a:t>
                      </a:r>
                      <a:r>
                        <a:rPr lang="ru-RU" baseline="0" dirty="0" smtClean="0"/>
                        <a:t> 3-4 дня (</a:t>
                      </a:r>
                      <a:r>
                        <a:rPr lang="ru-RU" baseline="0" dirty="0" err="1" smtClean="0"/>
                        <a:t>каберголин</a:t>
                      </a:r>
                      <a:r>
                        <a:rPr lang="ru-RU" baseline="0" dirty="0" smtClean="0"/>
                        <a:t> 0,5 мг/</a:t>
                      </a:r>
                      <a:r>
                        <a:rPr lang="ru-RU" baseline="0" dirty="0" err="1" smtClean="0"/>
                        <a:t>сут</a:t>
                      </a:r>
                      <a:r>
                        <a:rPr lang="ru-RU" baseline="0" dirty="0" smtClean="0"/>
                        <a:t> 5 дней)</a:t>
                      </a:r>
                      <a:endParaRPr lang="ru-RU" dirty="0"/>
                    </a:p>
                  </a:txBody>
                  <a:tcPr/>
                </a:tc>
                <a:tc>
                  <a:txBody>
                    <a:bodyPr/>
                    <a:lstStyle/>
                    <a:p>
                      <a:r>
                        <a:rPr lang="ru-RU" dirty="0" smtClean="0"/>
                        <a:t>Более 15 ооцитов </a:t>
                      </a:r>
                      <a:r>
                        <a:rPr lang="ru-RU" baseline="0" dirty="0" smtClean="0">
                          <a:latin typeface="Times New Roman"/>
                          <a:cs typeface="Times New Roman"/>
                        </a:rPr>
                        <a:t>&gt; 12 мм</a:t>
                      </a:r>
                      <a:endParaRPr lang="ru-RU" dirty="0"/>
                    </a:p>
                  </a:txBody>
                  <a:tcPr/>
                </a:tc>
                <a:tc>
                  <a:txBody>
                    <a:bodyPr/>
                    <a:lstStyle/>
                    <a:p>
                      <a:r>
                        <a:rPr lang="ru-RU" dirty="0" smtClean="0"/>
                        <a:t>1а</a:t>
                      </a:r>
                      <a:endParaRPr lang="ru-RU" dirty="0"/>
                    </a:p>
                  </a:txBody>
                  <a:tcPr/>
                </a:tc>
              </a:tr>
              <a:tr h="621704">
                <a:tc>
                  <a:txBody>
                    <a:bodyPr/>
                    <a:lstStyle/>
                    <a:p>
                      <a:r>
                        <a:rPr lang="ru-RU" dirty="0" smtClean="0"/>
                        <a:t>Перенос эмбрионов</a:t>
                      </a:r>
                      <a:endParaRPr lang="ru-RU" dirty="0"/>
                    </a:p>
                  </a:txBody>
                  <a:tcPr/>
                </a:tc>
                <a:tc>
                  <a:txBody>
                    <a:bodyPr/>
                    <a:lstStyle/>
                    <a:p>
                      <a:r>
                        <a:rPr lang="ru-RU" dirty="0" smtClean="0"/>
                        <a:t>Отказ от ПЭ</a:t>
                      </a:r>
                      <a:endParaRPr lang="ru-RU" dirty="0"/>
                    </a:p>
                  </a:txBody>
                  <a:tcPr/>
                </a:tc>
                <a:tc>
                  <a:txBody>
                    <a:bodyPr/>
                    <a:lstStyle/>
                    <a:p>
                      <a:r>
                        <a:rPr lang="ru-RU" dirty="0" smtClean="0"/>
                        <a:t>Более 15 ооцитов</a:t>
                      </a:r>
                      <a:endParaRPr lang="ru-RU" dirty="0"/>
                    </a:p>
                  </a:txBody>
                  <a:tcPr/>
                </a:tc>
                <a:tc>
                  <a:txBody>
                    <a:bodyPr/>
                    <a:lstStyle/>
                    <a:p>
                      <a:r>
                        <a:rPr lang="ru-RU" dirty="0" smtClean="0"/>
                        <a:t>1а</a:t>
                      </a:r>
                      <a:endParaRPr lang="ru-RU"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4"/>
                </a:solidFill>
              </a:rPr>
              <a:t>Лечение</a:t>
            </a:r>
            <a:endParaRPr lang="ru-RU" dirty="0">
              <a:solidFill>
                <a:schemeClr val="accent4"/>
              </a:solidFill>
            </a:endParaRPr>
          </a:p>
        </p:txBody>
      </p:sp>
      <p:sp>
        <p:nvSpPr>
          <p:cNvPr id="3" name="Содержимое 2"/>
          <p:cNvSpPr>
            <a:spLocks noGrp="1"/>
          </p:cNvSpPr>
          <p:nvPr>
            <p:ph idx="1"/>
          </p:nvPr>
        </p:nvSpPr>
        <p:spPr>
          <a:xfrm>
            <a:off x="0" y="1285860"/>
            <a:ext cx="8077200" cy="4419600"/>
          </a:xfrm>
        </p:spPr>
        <p:txBody>
          <a:bodyPr>
            <a:normAutofit/>
          </a:bodyPr>
          <a:lstStyle/>
          <a:p>
            <a:r>
              <a:rPr lang="ru-RU" dirty="0" smtClean="0"/>
              <a:t>Цель – профилактика развития </a:t>
            </a:r>
            <a:r>
              <a:rPr lang="ru-RU" dirty="0" err="1" smtClean="0"/>
              <a:t>полиорганной</a:t>
            </a:r>
            <a:r>
              <a:rPr lang="ru-RU" dirty="0" smtClean="0"/>
              <a:t> дисфункции посредством восстановления ОЦП, устранения </a:t>
            </a:r>
            <a:r>
              <a:rPr lang="ru-RU" dirty="0" err="1" smtClean="0"/>
              <a:t>гемоконцентрации</a:t>
            </a:r>
            <a:r>
              <a:rPr lang="ru-RU" dirty="0" smtClean="0"/>
              <a:t>, электролитного дисбаланса, профилактики ОПН, </a:t>
            </a:r>
            <a:r>
              <a:rPr lang="ru-RU" dirty="0" err="1" smtClean="0"/>
              <a:t>тромбэмболических</a:t>
            </a:r>
            <a:r>
              <a:rPr lang="ru-RU" dirty="0" smtClean="0"/>
              <a:t> осложнений.</a:t>
            </a:r>
          </a:p>
          <a:p>
            <a:r>
              <a:rPr lang="ru-RU" dirty="0" smtClean="0"/>
              <a:t>Амбулаторное лечение легкой ст. СГЯ</a:t>
            </a:r>
          </a:p>
          <a:p>
            <a:r>
              <a:rPr lang="ru-RU" dirty="0" smtClean="0"/>
              <a:t>Средняя и тяжелая степень</a:t>
            </a:r>
            <a:r>
              <a:rPr lang="en-US" dirty="0" smtClean="0"/>
              <a:t> </a:t>
            </a:r>
            <a:r>
              <a:rPr lang="ru-RU" dirty="0" smtClean="0"/>
              <a:t>- госпитализация.</a:t>
            </a:r>
            <a:endParaRPr lang="ru-RU" dirty="0"/>
          </a:p>
        </p:txBody>
      </p:sp>
      <p:pic>
        <p:nvPicPr>
          <p:cNvPr id="310274" name="Picture 2" descr="C:\Users\Виноградова Любовь\Pictures\фото к докладам\Без названия (12).jpg"/>
          <p:cNvPicPr>
            <a:picLocks noChangeAspect="1" noChangeArrowheads="1"/>
          </p:cNvPicPr>
          <p:nvPr/>
        </p:nvPicPr>
        <p:blipFill>
          <a:blip r:embed="rId2"/>
          <a:srcRect/>
          <a:stretch>
            <a:fillRect/>
          </a:stretch>
        </p:blipFill>
        <p:spPr bwMode="auto">
          <a:xfrm>
            <a:off x="214282" y="4214818"/>
            <a:ext cx="3286148" cy="2224095"/>
          </a:xfrm>
          <a:prstGeom prst="rect">
            <a:avLst/>
          </a:prstGeom>
          <a:noFill/>
        </p:spPr>
      </p:pic>
      <p:pic>
        <p:nvPicPr>
          <p:cNvPr id="310275" name="Picture 3" descr="C:\Users\Виноградова Любовь\Pictures\фото к докладам\images (19).jpg"/>
          <p:cNvPicPr>
            <a:picLocks noChangeAspect="1" noChangeArrowheads="1"/>
          </p:cNvPicPr>
          <p:nvPr/>
        </p:nvPicPr>
        <p:blipFill>
          <a:blip r:embed="rId3"/>
          <a:srcRect/>
          <a:stretch>
            <a:fillRect/>
          </a:stretch>
        </p:blipFill>
        <p:spPr bwMode="auto">
          <a:xfrm>
            <a:off x="4357686" y="4143380"/>
            <a:ext cx="3714776" cy="214314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
            <a:ext cx="8226425" cy="1433512"/>
          </a:xfrm>
        </p:spPr>
        <p:txBody>
          <a:bodyPr/>
          <a:lstStyle/>
          <a:p>
            <a:pPr algn="ctr"/>
            <a:r>
              <a:rPr lang="ru-RU" dirty="0" smtClean="0"/>
              <a:t>Собственные данные</a:t>
            </a:r>
            <a:br>
              <a:rPr lang="ru-RU" dirty="0" smtClean="0"/>
            </a:br>
            <a:r>
              <a:rPr lang="ru-RU" dirty="0" smtClean="0"/>
              <a:t>МЦ «</a:t>
            </a:r>
            <a:r>
              <a:rPr lang="ru-RU" dirty="0" err="1" smtClean="0"/>
              <a:t>МирА</a:t>
            </a:r>
            <a:r>
              <a:rPr lang="ru-RU" dirty="0" smtClean="0"/>
              <a:t>» 2015-2016 год</a:t>
            </a:r>
            <a:endParaRPr lang="ru-RU" dirty="0"/>
          </a:p>
        </p:txBody>
      </p:sp>
      <p:graphicFrame>
        <p:nvGraphicFramePr>
          <p:cNvPr id="3" name="Таблица 2"/>
          <p:cNvGraphicFramePr>
            <a:graphicFrameLocks noGrp="1"/>
          </p:cNvGraphicFramePr>
          <p:nvPr/>
        </p:nvGraphicFramePr>
        <p:xfrm>
          <a:off x="142842" y="1498298"/>
          <a:ext cx="8858313" cy="4145280"/>
        </p:xfrm>
        <a:graphic>
          <a:graphicData uri="http://schemas.openxmlformats.org/drawingml/2006/table">
            <a:tbl>
              <a:tblPr firstRow="1" bandRow="1">
                <a:tableStyleId>{5C22544A-7EE6-4342-B048-85BDC9FD1C3A}</a:tableStyleId>
              </a:tblPr>
              <a:tblGrid>
                <a:gridCol w="1928828"/>
                <a:gridCol w="2015917"/>
                <a:gridCol w="2698989"/>
                <a:gridCol w="2214579"/>
              </a:tblGrid>
              <a:tr h="370840">
                <a:tc gridSpan="4">
                  <a:txBody>
                    <a:bodyPr/>
                    <a:lstStyle/>
                    <a:p>
                      <a:pPr algn="ctr"/>
                      <a:r>
                        <a:rPr lang="ru-RU" dirty="0" smtClean="0"/>
                        <a:t>Всего 648 циклов</a:t>
                      </a:r>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0840">
                <a:tc>
                  <a:txBody>
                    <a:bodyPr/>
                    <a:lstStyle/>
                    <a:p>
                      <a:r>
                        <a:rPr lang="en-US" dirty="0" smtClean="0"/>
                        <a:t>&gt;</a:t>
                      </a:r>
                      <a:r>
                        <a:rPr lang="ru-RU" dirty="0" smtClean="0"/>
                        <a:t>17</a:t>
                      </a:r>
                      <a:r>
                        <a:rPr lang="ru-RU" baseline="0" dirty="0" smtClean="0"/>
                        <a:t> ооцитов</a:t>
                      </a:r>
                      <a:endParaRPr lang="ru-RU" dirty="0"/>
                    </a:p>
                  </a:txBody>
                  <a:tcPr/>
                </a:tc>
                <a:tc gridSpan="3">
                  <a:txBody>
                    <a:bodyPr/>
                    <a:lstStyle/>
                    <a:p>
                      <a:pPr algn="ctr"/>
                      <a:r>
                        <a:rPr lang="ru-RU" dirty="0" smtClean="0"/>
                        <a:t> </a:t>
                      </a:r>
                      <a:r>
                        <a:rPr lang="en-US" dirty="0" smtClean="0"/>
                        <a:t>n=</a:t>
                      </a:r>
                      <a:r>
                        <a:rPr lang="ru-RU" dirty="0" smtClean="0"/>
                        <a:t>53</a:t>
                      </a:r>
                      <a:endParaRPr lang="ru-RU" dirty="0"/>
                    </a:p>
                  </a:txBody>
                  <a:tcPr/>
                </a:tc>
                <a:tc hMerge="1">
                  <a:txBody>
                    <a:bodyPr/>
                    <a:lstStyle/>
                    <a:p>
                      <a:endParaRPr lang="ru-RU" dirty="0"/>
                    </a:p>
                  </a:txBody>
                  <a:tcPr/>
                </a:tc>
                <a:tc hMerge="1">
                  <a:txBody>
                    <a:bodyPr/>
                    <a:lstStyle/>
                    <a:p>
                      <a:endParaRPr lang="ru-RU" dirty="0"/>
                    </a:p>
                  </a:txBody>
                  <a:tcPr/>
                </a:tc>
              </a:tr>
              <a:tr h="370840">
                <a:tc>
                  <a:txBody>
                    <a:bodyPr/>
                    <a:lstStyle/>
                    <a:p>
                      <a:r>
                        <a:rPr lang="ru-RU" dirty="0" smtClean="0"/>
                        <a:t>СГЯ</a:t>
                      </a:r>
                      <a:endParaRPr lang="ru-RU" dirty="0"/>
                    </a:p>
                  </a:txBody>
                  <a:tcPr/>
                </a:tc>
                <a:tc>
                  <a:txBody>
                    <a:bodyPr/>
                    <a:lstStyle/>
                    <a:p>
                      <a:r>
                        <a:rPr lang="ru-RU" dirty="0" smtClean="0"/>
                        <a:t>Легкая ст. 1,3%</a:t>
                      </a:r>
                      <a:endParaRPr lang="ru-RU" dirty="0"/>
                    </a:p>
                  </a:txBody>
                  <a:tcPr/>
                </a:tc>
                <a:tc>
                  <a:txBody>
                    <a:bodyPr/>
                    <a:lstStyle/>
                    <a:p>
                      <a:r>
                        <a:rPr lang="ru-RU" dirty="0" smtClean="0"/>
                        <a:t>Умеренная ст. 0,3</a:t>
                      </a:r>
                      <a:r>
                        <a:rPr lang="ru-RU" baseline="0" dirty="0" smtClean="0"/>
                        <a:t> %</a:t>
                      </a:r>
                      <a:endParaRPr lang="ru-RU" dirty="0"/>
                    </a:p>
                  </a:txBody>
                  <a:tcPr/>
                </a:tc>
                <a:tc>
                  <a:txBody>
                    <a:bodyPr/>
                    <a:lstStyle/>
                    <a:p>
                      <a:r>
                        <a:rPr lang="ru-RU" dirty="0" smtClean="0"/>
                        <a:t>Тяжелая ст.</a:t>
                      </a:r>
                      <a:endParaRPr lang="ru-RU" dirty="0"/>
                    </a:p>
                  </a:txBody>
                  <a:tcPr/>
                </a:tc>
              </a:tr>
              <a:tr h="370840">
                <a:tc>
                  <a:txBody>
                    <a:bodyPr/>
                    <a:lstStyle/>
                    <a:p>
                      <a:endParaRPr lang="ru-RU" dirty="0"/>
                    </a:p>
                  </a:txBody>
                  <a:tcPr/>
                </a:tc>
                <a:tc>
                  <a:txBody>
                    <a:bodyPr/>
                    <a:lstStyle/>
                    <a:p>
                      <a:r>
                        <a:rPr lang="en-US" dirty="0" smtClean="0"/>
                        <a:t>(n=</a:t>
                      </a:r>
                      <a:r>
                        <a:rPr lang="ru-RU" dirty="0" smtClean="0"/>
                        <a:t>9</a:t>
                      </a:r>
                      <a:r>
                        <a:rPr lang="en-US" dirty="0" smtClean="0"/>
                        <a:t>)</a:t>
                      </a:r>
                      <a:endParaRPr lang="ru-RU" dirty="0"/>
                    </a:p>
                  </a:txBody>
                  <a:tcPr/>
                </a:tc>
                <a:tc>
                  <a:txBody>
                    <a:bodyPr/>
                    <a:lstStyle/>
                    <a:p>
                      <a:r>
                        <a:rPr lang="ru-RU" dirty="0" smtClean="0"/>
                        <a:t>(</a:t>
                      </a:r>
                      <a:r>
                        <a:rPr lang="en-US" dirty="0" smtClean="0"/>
                        <a:t>n=</a:t>
                      </a:r>
                      <a:r>
                        <a:rPr lang="ru-RU" dirty="0" smtClean="0"/>
                        <a:t>2</a:t>
                      </a:r>
                      <a:r>
                        <a:rPr lang="en-US" dirty="0" smtClean="0"/>
                        <a:t>)</a:t>
                      </a:r>
                      <a:endParaRPr lang="ru-RU" dirty="0"/>
                    </a:p>
                  </a:txBody>
                  <a:tcPr/>
                </a:tc>
                <a:tc>
                  <a:txBody>
                    <a:bodyPr/>
                    <a:lstStyle/>
                    <a:p>
                      <a:r>
                        <a:rPr lang="ru-RU" dirty="0" smtClean="0"/>
                        <a:t>0%(</a:t>
                      </a:r>
                      <a:r>
                        <a:rPr lang="en-US" dirty="0" smtClean="0"/>
                        <a:t>n= </a:t>
                      </a:r>
                      <a:r>
                        <a:rPr lang="ru-RU" dirty="0" smtClean="0"/>
                        <a:t>0)</a:t>
                      </a:r>
                      <a:endParaRPr lang="ru-RU" dirty="0"/>
                    </a:p>
                  </a:txBody>
                  <a:tcPr/>
                </a:tc>
              </a:tr>
              <a:tr h="370840">
                <a:tc>
                  <a:txBody>
                    <a:bodyPr/>
                    <a:lstStyle/>
                    <a:p>
                      <a:r>
                        <a:rPr lang="ru-RU" dirty="0" smtClean="0"/>
                        <a:t>Триггер </a:t>
                      </a:r>
                      <a:r>
                        <a:rPr lang="ru-RU" dirty="0" err="1" smtClean="0"/>
                        <a:t>аГнРГ</a:t>
                      </a:r>
                      <a:endParaRPr lang="ru-RU" dirty="0"/>
                    </a:p>
                  </a:txBody>
                  <a:tcPr/>
                </a:tc>
                <a:tc>
                  <a:txBody>
                    <a:bodyPr/>
                    <a:lstStyle/>
                    <a:p>
                      <a:r>
                        <a:rPr lang="ru-RU" dirty="0" smtClean="0"/>
                        <a:t>77</a:t>
                      </a:r>
                      <a:r>
                        <a:rPr lang="en-US" dirty="0" smtClean="0"/>
                        <a:t>%(n=</a:t>
                      </a:r>
                      <a:r>
                        <a:rPr lang="ru-RU" dirty="0" smtClean="0"/>
                        <a:t>7</a:t>
                      </a:r>
                      <a:r>
                        <a:rPr lang="en-US" dirty="0" smtClean="0"/>
                        <a:t>)</a:t>
                      </a:r>
                      <a:endParaRPr lang="ru-RU" dirty="0"/>
                    </a:p>
                  </a:txBody>
                  <a:tcPr/>
                </a:tc>
                <a:tc>
                  <a:txBody>
                    <a:bodyPr/>
                    <a:lstStyle/>
                    <a:p>
                      <a:r>
                        <a:rPr lang="ru-RU" baseline="0" dirty="0" smtClean="0"/>
                        <a:t>100%(</a:t>
                      </a:r>
                      <a:r>
                        <a:rPr lang="en-US" baseline="0" dirty="0" smtClean="0"/>
                        <a:t>n=2)</a:t>
                      </a:r>
                      <a:r>
                        <a:rPr lang="ru-RU" baseline="0" dirty="0" smtClean="0"/>
                        <a:t> </a:t>
                      </a:r>
                      <a:endParaRPr lang="ru-RU" dirty="0"/>
                    </a:p>
                  </a:txBody>
                  <a:tcPr/>
                </a:tc>
                <a:tc>
                  <a:txBody>
                    <a:bodyPr/>
                    <a:lstStyle/>
                    <a:p>
                      <a:endParaRPr lang="ru-RU" dirty="0"/>
                    </a:p>
                  </a:txBody>
                  <a:tcPr/>
                </a:tc>
              </a:tr>
              <a:tr h="370840">
                <a:tc>
                  <a:txBody>
                    <a:bodyPr/>
                    <a:lstStyle/>
                    <a:p>
                      <a:r>
                        <a:rPr lang="ru-RU" dirty="0" smtClean="0"/>
                        <a:t>Триггер ХГЧ</a:t>
                      </a:r>
                      <a:endParaRPr lang="ru-RU" dirty="0"/>
                    </a:p>
                  </a:txBody>
                  <a:tcPr/>
                </a:tc>
                <a:tc>
                  <a:txBody>
                    <a:bodyPr/>
                    <a:lstStyle/>
                    <a:p>
                      <a:r>
                        <a:rPr lang="ru-RU" dirty="0" smtClean="0"/>
                        <a:t>22%</a:t>
                      </a:r>
                      <a:r>
                        <a:rPr lang="en-US" dirty="0" smtClean="0"/>
                        <a:t> (n=</a:t>
                      </a:r>
                      <a:r>
                        <a:rPr lang="ru-RU" dirty="0" smtClean="0"/>
                        <a:t>2</a:t>
                      </a:r>
                      <a:r>
                        <a:rPr lang="en-US" dirty="0" smtClean="0"/>
                        <a:t>)</a:t>
                      </a:r>
                      <a:endParaRPr lang="ru-RU" dirty="0"/>
                    </a:p>
                  </a:txBody>
                  <a:tcPr/>
                </a:tc>
                <a:tc>
                  <a:txBody>
                    <a:bodyPr/>
                    <a:lstStyle/>
                    <a:p>
                      <a:endParaRPr lang="ru-RU" dirty="0"/>
                    </a:p>
                  </a:txBody>
                  <a:tcPr/>
                </a:tc>
                <a:tc>
                  <a:txBody>
                    <a:bodyPr/>
                    <a:lstStyle/>
                    <a:p>
                      <a:endParaRPr lang="ru-RU" dirty="0"/>
                    </a:p>
                  </a:txBody>
                  <a:tcPr/>
                </a:tc>
              </a:tr>
              <a:tr h="370840">
                <a:tc>
                  <a:txBody>
                    <a:bodyPr/>
                    <a:lstStyle/>
                    <a:p>
                      <a:r>
                        <a:rPr lang="ru-RU" dirty="0" err="1" smtClean="0"/>
                        <a:t>антГнРГ</a:t>
                      </a:r>
                      <a:r>
                        <a:rPr lang="ru-RU" baseline="0" dirty="0" smtClean="0"/>
                        <a:t> 0,75 мг/</a:t>
                      </a:r>
                      <a:r>
                        <a:rPr lang="ru-RU" baseline="0" dirty="0" err="1" smtClean="0"/>
                        <a:t>пк</a:t>
                      </a:r>
                      <a:r>
                        <a:rPr lang="en-US" baseline="0" dirty="0" smtClean="0"/>
                        <a:t> </a:t>
                      </a:r>
                      <a:endParaRPr lang="ru-RU" dirty="0"/>
                    </a:p>
                  </a:txBody>
                  <a:tcPr/>
                </a:tc>
                <a:tc>
                  <a:txBody>
                    <a:bodyPr/>
                    <a:lstStyle/>
                    <a:p>
                      <a:r>
                        <a:rPr lang="ru-RU" dirty="0" smtClean="0"/>
                        <a:t>90%(</a:t>
                      </a:r>
                      <a:r>
                        <a:rPr lang="en-US" dirty="0" smtClean="0"/>
                        <a:t>n=</a:t>
                      </a:r>
                      <a:r>
                        <a:rPr lang="ru-RU" dirty="0" smtClean="0"/>
                        <a:t>8</a:t>
                      </a:r>
                      <a:r>
                        <a:rPr lang="en-US" dirty="0" smtClean="0"/>
                        <a:t>)</a:t>
                      </a:r>
                      <a:endParaRPr lang="ru-RU" dirty="0"/>
                    </a:p>
                  </a:txBody>
                  <a:tcPr/>
                </a:tc>
                <a:tc>
                  <a:txBody>
                    <a:bodyPr/>
                    <a:lstStyle/>
                    <a:p>
                      <a:r>
                        <a:rPr lang="ru-RU" dirty="0" smtClean="0"/>
                        <a:t>100%</a:t>
                      </a:r>
                      <a:endParaRPr lang="ru-RU" dirty="0"/>
                    </a:p>
                  </a:txBody>
                  <a:tcPr/>
                </a:tc>
                <a:tc>
                  <a:txBody>
                    <a:bodyPr/>
                    <a:lstStyle/>
                    <a:p>
                      <a:endParaRPr lang="ru-RU" dirty="0"/>
                    </a:p>
                  </a:txBody>
                  <a:tcPr/>
                </a:tc>
              </a:tr>
              <a:tr h="370840">
                <a:tc>
                  <a:txBody>
                    <a:bodyPr/>
                    <a:lstStyle/>
                    <a:p>
                      <a:r>
                        <a:rPr lang="ru-RU" dirty="0" err="1" smtClean="0"/>
                        <a:t>Каберголин</a:t>
                      </a:r>
                      <a:r>
                        <a:rPr lang="ru-RU" dirty="0" smtClean="0"/>
                        <a:t> 0,5 мг </a:t>
                      </a:r>
                      <a:endParaRPr lang="ru-RU" dirty="0"/>
                    </a:p>
                  </a:txBody>
                  <a:tcPr/>
                </a:tc>
                <a:tc>
                  <a:txBody>
                    <a:bodyPr/>
                    <a:lstStyle/>
                    <a:p>
                      <a:r>
                        <a:rPr lang="ru-RU" dirty="0" smtClean="0"/>
                        <a:t>88</a:t>
                      </a:r>
                      <a:r>
                        <a:rPr lang="en-US" dirty="0" smtClean="0"/>
                        <a:t>%(n=</a:t>
                      </a:r>
                      <a:r>
                        <a:rPr lang="ru-RU" dirty="0" smtClean="0"/>
                        <a:t>8</a:t>
                      </a:r>
                      <a:r>
                        <a:rPr lang="en-US" dirty="0" smtClean="0"/>
                        <a:t>)</a:t>
                      </a:r>
                      <a:endParaRPr lang="ru-RU" dirty="0"/>
                    </a:p>
                  </a:txBody>
                  <a:tcPr/>
                </a:tc>
                <a:tc>
                  <a:txBody>
                    <a:bodyPr/>
                    <a:lstStyle/>
                    <a:p>
                      <a:r>
                        <a:rPr lang="ru-RU" dirty="0" smtClean="0"/>
                        <a:t>100%(</a:t>
                      </a:r>
                      <a:r>
                        <a:rPr lang="en-US" dirty="0" smtClean="0"/>
                        <a:t>n=2)</a:t>
                      </a:r>
                      <a:endParaRPr lang="ru-RU" dirty="0"/>
                    </a:p>
                  </a:txBody>
                  <a:tcPr/>
                </a:tc>
                <a:tc>
                  <a:txBody>
                    <a:bodyPr/>
                    <a:lstStyle/>
                    <a:p>
                      <a:endParaRPr lang="ru-RU" dirty="0"/>
                    </a:p>
                  </a:txBody>
                  <a:tcPr/>
                </a:tc>
              </a:tr>
              <a:tr h="370840">
                <a:tc>
                  <a:txBody>
                    <a:bodyPr/>
                    <a:lstStyle/>
                    <a:p>
                      <a:r>
                        <a:rPr lang="ru-RU" dirty="0" smtClean="0"/>
                        <a:t>ПЭ</a:t>
                      </a:r>
                      <a:endParaRPr lang="ru-RU" dirty="0"/>
                    </a:p>
                  </a:txBody>
                  <a:tcPr/>
                </a:tc>
                <a:tc>
                  <a:txBody>
                    <a:bodyPr/>
                    <a:lstStyle/>
                    <a:p>
                      <a:r>
                        <a:rPr lang="en-US" dirty="0" smtClean="0"/>
                        <a:t>Total</a:t>
                      </a:r>
                      <a:r>
                        <a:rPr lang="en-US" baseline="0" dirty="0" smtClean="0"/>
                        <a:t> freeze</a:t>
                      </a:r>
                      <a:endParaRPr lang="ru-RU" dirty="0"/>
                    </a:p>
                  </a:txBody>
                  <a:tcPr/>
                </a:tc>
                <a:tc>
                  <a:txBody>
                    <a:bodyPr/>
                    <a:lstStyle/>
                    <a:p>
                      <a:r>
                        <a:rPr lang="en-US" dirty="0" smtClean="0"/>
                        <a:t>Total</a:t>
                      </a:r>
                      <a:r>
                        <a:rPr lang="en-US" baseline="0" dirty="0" smtClean="0"/>
                        <a:t> freeze</a:t>
                      </a:r>
                      <a:endParaRPr lang="ru-RU" dirty="0"/>
                    </a:p>
                  </a:txBody>
                  <a:tcPr/>
                </a:tc>
                <a:tc>
                  <a:txBody>
                    <a:bodyPr/>
                    <a:lstStyle/>
                    <a:p>
                      <a:r>
                        <a:rPr lang="en-US" dirty="0" smtClean="0"/>
                        <a:t>Total freeze</a:t>
                      </a:r>
                      <a:endParaRPr lang="ru-RU"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609600" y="285728"/>
            <a:ext cx="7910513" cy="685800"/>
          </a:xfrm>
        </p:spPr>
        <p:txBody>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altLang="ru-RU" sz="3600" b="1" dirty="0" smtClean="0">
                <a:solidFill>
                  <a:schemeClr val="accent4"/>
                </a:solidFill>
                <a:cs typeface="Arial" pitchFamily="34" charset="0"/>
              </a:rPr>
              <a:t>Заключение</a:t>
            </a:r>
            <a:endParaRPr lang="en-US" altLang="ru-RU" sz="3600" b="1" dirty="0" smtClean="0">
              <a:solidFill>
                <a:schemeClr val="accent4"/>
              </a:solidFill>
              <a:cs typeface="Arial" pitchFamily="34" charset="0"/>
            </a:endParaRPr>
          </a:p>
        </p:txBody>
      </p:sp>
      <p:sp>
        <p:nvSpPr>
          <p:cNvPr id="52227" name="Rectangle 2"/>
          <p:cNvSpPr>
            <a:spLocks noGrp="1" noChangeArrowheads="1"/>
          </p:cNvSpPr>
          <p:nvPr>
            <p:ph type="body" idx="1"/>
          </p:nvPr>
        </p:nvSpPr>
        <p:spPr>
          <a:xfrm>
            <a:off x="428596" y="747726"/>
            <a:ext cx="8213725" cy="4610100"/>
          </a:xfrm>
        </p:spPr>
        <p:txBody>
          <a:bodyPr/>
          <a:lstStyle/>
          <a:p>
            <a:pPr indent="-307975">
              <a:lnSpc>
                <a:spcPct val="90000"/>
              </a:lnSpc>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endParaRPr lang="en-US" altLang="ru-RU" sz="2500" b="1" dirty="0" smtClean="0"/>
          </a:p>
          <a:p>
            <a:pPr indent="-307975">
              <a:lnSpc>
                <a:spcPct val="90000"/>
              </a:lnSpc>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altLang="ru-RU" sz="2500" b="1" dirty="0" smtClean="0"/>
              <a:t>Подбор КОС следует проводить индивидуально в зависимости от показателей овариального резерва и анамнеза женщины.</a:t>
            </a:r>
            <a:endParaRPr lang="en-US" altLang="ru-RU" sz="2500" b="1" dirty="0" smtClean="0"/>
          </a:p>
          <a:p>
            <a:pPr indent="-307975">
              <a:lnSpc>
                <a:spcPct val="90000"/>
              </a:lnSpc>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altLang="ru-RU" sz="2500" b="1" dirty="0" smtClean="0"/>
              <a:t>Замена триггера не влияет на эффективность программ ВРТ, но снижает риски развития СГЯ.</a:t>
            </a:r>
          </a:p>
          <a:p>
            <a:pPr indent="-307975">
              <a:lnSpc>
                <a:spcPct val="90000"/>
              </a:lnSpc>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altLang="ru-RU" sz="2500" b="1" dirty="0" smtClean="0"/>
              <a:t>СГЯ</a:t>
            </a:r>
            <a:r>
              <a:rPr lang="en-US" altLang="ru-RU" sz="2500" b="1" dirty="0" smtClean="0"/>
              <a:t>,</a:t>
            </a:r>
            <a:r>
              <a:rPr lang="ru-RU" altLang="ru-RU" sz="2500" b="1" dirty="0" smtClean="0"/>
              <a:t> наша задача,  </a:t>
            </a:r>
            <a:r>
              <a:rPr lang="ru-RU" altLang="ru-RU" sz="2500" b="1" i="1" dirty="0" smtClean="0"/>
              <a:t>не допустить!!!!</a:t>
            </a:r>
          </a:p>
          <a:p>
            <a:pPr indent="-307975">
              <a:lnSpc>
                <a:spcPct val="90000"/>
              </a:lnSpc>
              <a:tabLst>
                <a:tab pos="309563"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ru-RU" altLang="ru-RU" sz="2500" b="1" dirty="0" smtClean="0"/>
              <a:t>Стимуляция всего под контролем!</a:t>
            </a:r>
          </a:p>
        </p:txBody>
      </p:sp>
      <p:pic>
        <p:nvPicPr>
          <p:cNvPr id="319490" name="Picture 2" descr="C:\Users\Виноградова Любовь\Pictures\фото к докладам\images.jpg"/>
          <p:cNvPicPr>
            <a:picLocks noChangeAspect="1" noChangeArrowheads="1"/>
          </p:cNvPicPr>
          <p:nvPr/>
        </p:nvPicPr>
        <p:blipFill>
          <a:blip r:embed="rId3"/>
          <a:srcRect/>
          <a:stretch>
            <a:fillRect/>
          </a:stretch>
        </p:blipFill>
        <p:spPr bwMode="auto">
          <a:xfrm>
            <a:off x="2786050" y="4552970"/>
            <a:ext cx="3714776" cy="230505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600"/>
          </a:p>
        </p:txBody>
      </p:sp>
      <p:sp>
        <p:nvSpPr>
          <p:cNvPr id="54275" name="Rectangle 2"/>
          <p:cNvSpPr>
            <a:spLocks noChangeArrowheads="1"/>
          </p:cNvSpPr>
          <p:nvPr/>
        </p:nvSpPr>
        <p:spPr bwMode="auto">
          <a:xfrm>
            <a:off x="0" y="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600"/>
          </a:p>
        </p:txBody>
      </p:sp>
      <p:grpSp>
        <p:nvGrpSpPr>
          <p:cNvPr id="2" name="Группа 19"/>
          <p:cNvGrpSpPr>
            <a:grpSpLocks/>
          </p:cNvGrpSpPr>
          <p:nvPr/>
        </p:nvGrpSpPr>
        <p:grpSpPr bwMode="auto">
          <a:xfrm>
            <a:off x="1643042" y="1357298"/>
            <a:ext cx="2849563" cy="2447925"/>
            <a:chOff x="5741798" y="2428868"/>
            <a:chExt cx="2849382" cy="2447544"/>
          </a:xfrm>
        </p:grpSpPr>
        <p:pic>
          <p:nvPicPr>
            <p:cNvPr id="54286" name="Рисунок 14" descr="REPRODUCT_005.ti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43636" y="2428868"/>
              <a:ext cx="2447544" cy="2447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Прямоугольник 10"/>
            <p:cNvSpPr/>
            <p:nvPr/>
          </p:nvSpPr>
          <p:spPr>
            <a:xfrm>
              <a:off x="5741798" y="3857396"/>
              <a:ext cx="330179" cy="293642"/>
            </a:xfrm>
            <a:prstGeom prst="rect">
              <a:avLst/>
            </a:prstGeom>
            <a:solidFill>
              <a:srgbClr val="91DB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ru-RU" dirty="0"/>
            </a:p>
          </p:txBody>
        </p:sp>
      </p:grpSp>
      <p:pic>
        <p:nvPicPr>
          <p:cNvPr id="13" name="Рисунок 12" descr="AVA_003.tif"/>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357298"/>
            <a:ext cx="1785918" cy="171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Рисунок 15" descr="RODDOM_002.tif"/>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500438"/>
            <a:ext cx="1638300" cy="1783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Рисунок 16" descr="RODDOM_001.tif"/>
          <p:cNvPicPr>
            <a:picLocks noChangeAspect="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785918" y="4195763"/>
            <a:ext cx="2662237" cy="2662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Заголовок 1"/>
          <p:cNvSpPr>
            <a:spLocks noGrp="1"/>
          </p:cNvSpPr>
          <p:nvPr>
            <p:ph type="title"/>
          </p:nvPr>
        </p:nvSpPr>
        <p:spPr>
          <a:xfrm>
            <a:off x="214282" y="285728"/>
            <a:ext cx="8215370" cy="350838"/>
          </a:xfrm>
        </p:spPr>
        <p:txBody>
          <a:bodyPr>
            <a:normAutofit fontScale="90000"/>
          </a:bodyPr>
          <a:lstStyle/>
          <a:p>
            <a:pPr algn="ctr"/>
            <a:r>
              <a:rPr lang="en-US" altLang="ru-RU" sz="3200" b="1" dirty="0" smtClean="0">
                <a:solidFill>
                  <a:schemeClr val="accent4"/>
                </a:solidFill>
              </a:rPr>
              <a:t>C</a:t>
            </a:r>
            <a:r>
              <a:rPr lang="ru-RU" altLang="ru-RU" sz="3200" b="1" dirty="0" err="1" smtClean="0">
                <a:solidFill>
                  <a:schemeClr val="accent4"/>
                </a:solidFill>
              </a:rPr>
              <a:t>пасибо</a:t>
            </a:r>
            <a:r>
              <a:rPr lang="ru-RU" altLang="ru-RU" sz="3200" b="1" dirty="0" smtClean="0">
                <a:solidFill>
                  <a:schemeClr val="accent4"/>
                </a:solidFill>
              </a:rPr>
              <a:t> за внимание</a:t>
            </a:r>
            <a:r>
              <a:rPr lang="de-AT" altLang="ru-RU" sz="3200" b="1" dirty="0" smtClean="0">
                <a:solidFill>
                  <a:schemeClr val="accent4"/>
                </a:solidFill>
              </a:rPr>
              <a:t>!</a:t>
            </a:r>
            <a:endParaRPr lang="ru-RU" altLang="ru-RU" sz="3200" dirty="0" smtClean="0">
              <a:solidFill>
                <a:schemeClr val="accent4"/>
              </a:solidFill>
            </a:endParaRPr>
          </a:p>
        </p:txBody>
      </p:sp>
      <p:pic>
        <p:nvPicPr>
          <p:cNvPr id="359426" name="Picture 2" descr="C:\Users\Виноградова Любовь\Pictures\1317071804_in-vitro-fertilization.jpg"/>
          <p:cNvPicPr>
            <a:picLocks noChangeAspect="1" noChangeArrowheads="1"/>
          </p:cNvPicPr>
          <p:nvPr/>
        </p:nvPicPr>
        <p:blipFill>
          <a:blip r:embed="rId6"/>
          <a:srcRect/>
          <a:stretch>
            <a:fillRect/>
          </a:stretch>
        </p:blipFill>
        <p:spPr bwMode="auto">
          <a:xfrm>
            <a:off x="4683116" y="1214422"/>
            <a:ext cx="4460884" cy="2841631"/>
          </a:xfrm>
          <a:prstGeom prst="rect">
            <a:avLst/>
          </a:prstGeom>
          <a:noFill/>
        </p:spPr>
      </p:pic>
      <p:sp>
        <p:nvSpPr>
          <p:cNvPr id="14" name="TextBox 13"/>
          <p:cNvSpPr txBox="1"/>
          <p:nvPr/>
        </p:nvSpPr>
        <p:spPr>
          <a:xfrm>
            <a:off x="4714876" y="4500570"/>
            <a:ext cx="4219425" cy="1200329"/>
          </a:xfrm>
          <a:prstGeom prst="rect">
            <a:avLst/>
          </a:prstGeom>
          <a:noFill/>
        </p:spPr>
        <p:txBody>
          <a:bodyPr wrap="none" rtlCol="0">
            <a:spAutoFit/>
          </a:bodyPr>
          <a:lstStyle/>
          <a:p>
            <a:r>
              <a:rPr lang="ru-RU" dirty="0" smtClean="0"/>
              <a:t>Виноградова Любовь Валерьевна</a:t>
            </a:r>
          </a:p>
          <a:p>
            <a:r>
              <a:rPr lang="ru-RU" dirty="0" smtClean="0"/>
              <a:t>к.м.н. акушер-гинеколог,</a:t>
            </a:r>
          </a:p>
          <a:p>
            <a:r>
              <a:rPr lang="ru-RU" dirty="0" smtClean="0"/>
              <a:t> </a:t>
            </a:r>
            <a:r>
              <a:rPr lang="ru-RU" dirty="0" err="1" smtClean="0"/>
              <a:t>репродуктолог</a:t>
            </a:r>
            <a:r>
              <a:rPr lang="ru-RU" dirty="0" smtClean="0"/>
              <a:t> МЦ «</a:t>
            </a:r>
            <a:r>
              <a:rPr lang="ru-RU" dirty="0" err="1" smtClean="0"/>
              <a:t>МирА</a:t>
            </a:r>
            <a:r>
              <a:rPr lang="ru-RU" dirty="0" smtClean="0"/>
              <a:t>»</a:t>
            </a:r>
          </a:p>
          <a:p>
            <a:r>
              <a:rPr lang="en-US" dirty="0" smtClean="0"/>
              <a:t>Vinogradova@clinica-mira.ru</a:t>
            </a:r>
            <a:endParaRPr lang="ru-RU" dirty="0"/>
          </a:p>
        </p:txBody>
      </p:sp>
    </p:spTree>
    <p:extLst>
      <p:ext uri="{BB962C8B-B14F-4D97-AF65-F5344CB8AC3E}">
        <p14:creationId xmlns="" xmlns:p14="http://schemas.microsoft.com/office/powerpoint/2010/main" val="30657590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Современные подходы к КОС</a:t>
            </a:r>
            <a:endParaRPr lang="ru-RU" dirty="0"/>
          </a:p>
        </p:txBody>
      </p:sp>
      <p:sp>
        <p:nvSpPr>
          <p:cNvPr id="3" name="Содержимое 2"/>
          <p:cNvSpPr>
            <a:spLocks noGrp="1"/>
          </p:cNvSpPr>
          <p:nvPr>
            <p:ph idx="1"/>
          </p:nvPr>
        </p:nvSpPr>
        <p:spPr>
          <a:xfrm>
            <a:off x="500034" y="1714488"/>
            <a:ext cx="8077200" cy="2352676"/>
          </a:xfrm>
        </p:spPr>
        <p:txBody>
          <a:bodyPr/>
          <a:lstStyle/>
          <a:p>
            <a:r>
              <a:rPr lang="ru-RU" dirty="0" smtClean="0"/>
              <a:t>Эффективность</a:t>
            </a:r>
          </a:p>
          <a:p>
            <a:r>
              <a:rPr lang="ru-RU" dirty="0" smtClean="0"/>
              <a:t>Безопасность</a:t>
            </a:r>
          </a:p>
          <a:p>
            <a:r>
              <a:rPr lang="ru-RU" dirty="0" smtClean="0"/>
              <a:t>Доступность</a:t>
            </a:r>
          </a:p>
          <a:p>
            <a:r>
              <a:rPr lang="ru-RU" dirty="0" smtClean="0"/>
              <a:t>Удобство</a:t>
            </a:r>
            <a:endParaRPr lang="ru-RU" dirty="0"/>
          </a:p>
        </p:txBody>
      </p:sp>
      <p:pic>
        <p:nvPicPr>
          <p:cNvPr id="4" name="Picture 2" descr="C:\Users\Виноградова Любовь\Pictures\фото к докладам\images (5).jpg"/>
          <p:cNvPicPr>
            <a:picLocks noChangeAspect="1" noChangeArrowheads="1"/>
          </p:cNvPicPr>
          <p:nvPr/>
        </p:nvPicPr>
        <p:blipFill>
          <a:blip r:embed="rId2"/>
          <a:srcRect/>
          <a:stretch>
            <a:fillRect/>
          </a:stretch>
        </p:blipFill>
        <p:spPr bwMode="auto">
          <a:xfrm>
            <a:off x="357158" y="4357694"/>
            <a:ext cx="3643306" cy="2214578"/>
          </a:xfrm>
          <a:prstGeom prst="rect">
            <a:avLst/>
          </a:prstGeom>
          <a:noFill/>
        </p:spPr>
      </p:pic>
      <p:pic>
        <p:nvPicPr>
          <p:cNvPr id="28673" name="Picture 1" descr="C:\Users\Виноградова Любовь\Pictures\фото к докладам\images (9).jpg"/>
          <p:cNvPicPr>
            <a:picLocks noChangeAspect="1" noChangeArrowheads="1"/>
          </p:cNvPicPr>
          <p:nvPr/>
        </p:nvPicPr>
        <p:blipFill>
          <a:blip r:embed="rId3"/>
          <a:srcRect/>
          <a:stretch>
            <a:fillRect/>
          </a:stretch>
        </p:blipFill>
        <p:spPr bwMode="auto">
          <a:xfrm>
            <a:off x="6072198" y="1214422"/>
            <a:ext cx="3071802" cy="250033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ounded Rectangle 12"/>
          <p:cNvSpPr>
            <a:spLocks noChangeArrowheads="1"/>
          </p:cNvSpPr>
          <p:nvPr/>
        </p:nvSpPr>
        <p:spPr bwMode="auto">
          <a:xfrm>
            <a:off x="1476375" y="1341438"/>
            <a:ext cx="6481763" cy="4608512"/>
          </a:xfrm>
          <a:prstGeom prst="roundRect">
            <a:avLst>
              <a:gd name="adj" fmla="val 6667"/>
            </a:avLst>
          </a:prstGeom>
          <a:solidFill>
            <a:schemeClr val="bg1">
              <a:alpha val="49019"/>
            </a:schemeClr>
          </a:solidFill>
          <a:ln w="9525" algn="ctr">
            <a:noFill/>
            <a:round/>
            <a:headEnd/>
            <a:tailEnd/>
          </a:ln>
        </p:spPr>
        <p:txBody>
          <a:bodyPr lIns="65124" tIns="32562" rIns="65124" bIns="32562"/>
          <a:lstStyle/>
          <a:p>
            <a:pPr algn="r" defTabSz="650875" rtl="1"/>
            <a:endParaRPr lang="en-US" altLang="ru-RU" sz="1300">
              <a:solidFill>
                <a:srgbClr val="FFFFFF"/>
              </a:solidFill>
            </a:endParaRPr>
          </a:p>
        </p:txBody>
      </p:sp>
      <p:sp>
        <p:nvSpPr>
          <p:cNvPr id="69635" name="AutoShape 672"/>
          <p:cNvSpPr>
            <a:spLocks noChangeArrowheads="1"/>
          </p:cNvSpPr>
          <p:nvPr/>
        </p:nvSpPr>
        <p:spPr bwMode="auto">
          <a:xfrm>
            <a:off x="1619250" y="1390650"/>
            <a:ext cx="6192838" cy="814388"/>
          </a:xfrm>
          <a:prstGeom prst="roundRect">
            <a:avLst>
              <a:gd name="adj" fmla="val 6731"/>
            </a:avLst>
          </a:prstGeom>
          <a:gradFill rotWithShape="1">
            <a:gsLst>
              <a:gs pos="0">
                <a:srgbClr val="2B854F"/>
              </a:gs>
              <a:gs pos="100000">
                <a:srgbClr val="006799"/>
              </a:gs>
            </a:gsLst>
            <a:lin ang="5400000" scaled="1"/>
          </a:gradFill>
          <a:ln w="9525">
            <a:noFill/>
            <a:round/>
            <a:headEnd/>
            <a:tailEnd/>
          </a:ln>
        </p:spPr>
        <p:txBody>
          <a:bodyPr wrap="none" anchor="ctr"/>
          <a:lstStyle/>
          <a:p>
            <a:pPr algn="ctr" rtl="1"/>
            <a:endParaRPr lang="en-GB" altLang="ru-RU">
              <a:solidFill>
                <a:srgbClr val="000000"/>
              </a:solidFill>
            </a:endParaRPr>
          </a:p>
        </p:txBody>
      </p:sp>
      <p:sp>
        <p:nvSpPr>
          <p:cNvPr id="69636" name="Text Box 6"/>
          <p:cNvSpPr txBox="1">
            <a:spLocks noChangeArrowheads="1"/>
          </p:cNvSpPr>
          <p:nvPr/>
        </p:nvSpPr>
        <p:spPr bwMode="auto">
          <a:xfrm>
            <a:off x="1527175" y="2236788"/>
            <a:ext cx="6280150" cy="400050"/>
          </a:xfrm>
          <a:prstGeom prst="rect">
            <a:avLst/>
          </a:prstGeom>
          <a:noFill/>
          <a:ln w="9525">
            <a:noFill/>
            <a:miter lim="800000"/>
            <a:headEnd/>
            <a:tailEnd/>
          </a:ln>
        </p:spPr>
        <p:txBody>
          <a:bodyPr wrap="none">
            <a:spAutoFit/>
          </a:bodyPr>
          <a:lstStyle/>
          <a:p>
            <a:r>
              <a:rPr lang="ru-RU" altLang="zh-CN" sz="2000" b="1">
                <a:solidFill>
                  <a:srgbClr val="3B5F9E"/>
                </a:solidFill>
                <a:ea typeface="SimSun" pitchFamily="2" charset="-122"/>
                <a:cs typeface="Arial" pitchFamily="34" charset="0"/>
              </a:rPr>
              <a:t>Стадия</a:t>
            </a:r>
            <a:r>
              <a:rPr lang="en-US" altLang="zh-CN" sz="2000" b="1">
                <a:solidFill>
                  <a:srgbClr val="3B5F9E"/>
                </a:solidFill>
                <a:ea typeface="SimSun" pitchFamily="2" charset="-122"/>
                <a:cs typeface="Arial" pitchFamily="34" charset="0"/>
              </a:rPr>
              <a:t>		</a:t>
            </a:r>
            <a:r>
              <a:rPr lang="ru-RU" altLang="zh-CN" sz="2000" b="1">
                <a:solidFill>
                  <a:srgbClr val="3B5F9E"/>
                </a:solidFill>
                <a:ea typeface="SimSun" pitchFamily="2" charset="-122"/>
                <a:cs typeface="Arial" pitchFamily="34" charset="0"/>
              </a:rPr>
              <a:t>    Размер фолликула</a:t>
            </a:r>
            <a:r>
              <a:rPr lang="en-US" altLang="zh-CN" sz="2000" b="1">
                <a:solidFill>
                  <a:srgbClr val="3B5F9E"/>
                </a:solidFill>
                <a:ea typeface="SimSun" pitchFamily="2" charset="-122"/>
                <a:cs typeface="Arial" pitchFamily="34" charset="0"/>
              </a:rPr>
              <a:t> (</a:t>
            </a:r>
            <a:r>
              <a:rPr lang="ru-RU" altLang="zh-CN" sz="2000" b="1">
                <a:solidFill>
                  <a:srgbClr val="3B5F9E"/>
                </a:solidFill>
                <a:ea typeface="SimSun" pitchFamily="2" charset="-122"/>
                <a:cs typeface="Arial" pitchFamily="34" charset="0"/>
              </a:rPr>
              <a:t>мм</a:t>
            </a:r>
            <a:r>
              <a:rPr lang="en-US" altLang="zh-CN" sz="2000" b="1">
                <a:solidFill>
                  <a:srgbClr val="3B5F9E"/>
                </a:solidFill>
                <a:ea typeface="SimSun" pitchFamily="2" charset="-122"/>
                <a:cs typeface="Arial" pitchFamily="34" charset="0"/>
              </a:rPr>
              <a:t>)</a:t>
            </a:r>
          </a:p>
        </p:txBody>
      </p:sp>
      <p:sp>
        <p:nvSpPr>
          <p:cNvPr id="69637" name="Line 7"/>
          <p:cNvSpPr>
            <a:spLocks noChangeShapeType="1"/>
          </p:cNvSpPr>
          <p:nvPr/>
        </p:nvSpPr>
        <p:spPr bwMode="auto">
          <a:xfrm>
            <a:off x="1619250" y="2722563"/>
            <a:ext cx="6194425" cy="0"/>
          </a:xfrm>
          <a:prstGeom prst="line">
            <a:avLst/>
          </a:prstGeom>
          <a:noFill/>
          <a:ln w="12700">
            <a:solidFill>
              <a:srgbClr val="003566"/>
            </a:solidFill>
            <a:round/>
            <a:headEnd/>
            <a:tailEnd/>
          </a:ln>
        </p:spPr>
        <p:txBody>
          <a:bodyPr wrap="none"/>
          <a:lstStyle/>
          <a:p>
            <a:endParaRPr lang="ru-RU"/>
          </a:p>
        </p:txBody>
      </p:sp>
      <p:sp>
        <p:nvSpPr>
          <p:cNvPr id="69638" name="Text Box 8"/>
          <p:cNvSpPr txBox="1">
            <a:spLocks noChangeArrowheads="1"/>
          </p:cNvSpPr>
          <p:nvPr/>
        </p:nvSpPr>
        <p:spPr bwMode="auto">
          <a:xfrm>
            <a:off x="1704975" y="2798763"/>
            <a:ext cx="5314950" cy="2225675"/>
          </a:xfrm>
          <a:prstGeom prst="rect">
            <a:avLst/>
          </a:prstGeom>
          <a:noFill/>
          <a:ln w="9525">
            <a:noFill/>
            <a:miter lim="800000"/>
            <a:headEnd/>
            <a:tailEnd/>
          </a:ln>
        </p:spPr>
        <p:txBody>
          <a:bodyPr>
            <a:spAutoFit/>
          </a:bodyPr>
          <a:lstStyle/>
          <a:p>
            <a:pPr>
              <a:tabLst>
                <a:tab pos="3763963" algn="r"/>
                <a:tab pos="3944938" algn="l"/>
                <a:tab pos="4848225" algn="r"/>
              </a:tabLst>
            </a:pPr>
            <a:r>
              <a:rPr lang="ru-RU" altLang="zh-CN" sz="2000" dirty="0" err="1">
                <a:solidFill>
                  <a:srgbClr val="3B5F9E"/>
                </a:solidFill>
                <a:ea typeface="SimSun" pitchFamily="2" charset="-122"/>
                <a:cs typeface="Arial" pitchFamily="34" charset="0"/>
              </a:rPr>
              <a:t>Примордиальный</a:t>
            </a:r>
            <a:r>
              <a:rPr lang="en-US" altLang="zh-CN" sz="2000" dirty="0">
                <a:solidFill>
                  <a:srgbClr val="3B5F9E"/>
                </a:solidFill>
                <a:ea typeface="SimSun" pitchFamily="2" charset="-122"/>
                <a:cs typeface="Arial" pitchFamily="34" charset="0"/>
              </a:rPr>
              <a:t>	0.03 	–	0.04</a:t>
            </a:r>
          </a:p>
          <a:p>
            <a:pPr>
              <a:tabLst>
                <a:tab pos="3763963" algn="r"/>
                <a:tab pos="3944938" algn="l"/>
                <a:tab pos="4848225" algn="r"/>
              </a:tabLst>
            </a:pPr>
            <a:r>
              <a:rPr lang="ru-RU" altLang="zh-CN" sz="2000" dirty="0">
                <a:solidFill>
                  <a:srgbClr val="3B5F9E"/>
                </a:solidFill>
                <a:ea typeface="SimSun" pitchFamily="2" charset="-122"/>
                <a:cs typeface="Arial" pitchFamily="34" charset="0"/>
              </a:rPr>
              <a:t>Первичный</a:t>
            </a:r>
            <a:r>
              <a:rPr lang="en-US" altLang="zh-CN" sz="2000" dirty="0">
                <a:solidFill>
                  <a:srgbClr val="3B5F9E"/>
                </a:solidFill>
                <a:ea typeface="SimSun" pitchFamily="2" charset="-122"/>
                <a:cs typeface="Arial" pitchFamily="34" charset="0"/>
              </a:rPr>
              <a:t>	0.05	– 	0.06</a:t>
            </a:r>
          </a:p>
          <a:p>
            <a:pPr>
              <a:tabLst>
                <a:tab pos="3763963" algn="r"/>
                <a:tab pos="3944938" algn="l"/>
                <a:tab pos="4848225" algn="r"/>
              </a:tabLst>
            </a:pPr>
            <a:r>
              <a:rPr lang="ru-RU" altLang="zh-CN" sz="2000" dirty="0">
                <a:solidFill>
                  <a:srgbClr val="3B5F9E"/>
                </a:solidFill>
                <a:ea typeface="SimSun" pitchFamily="2" charset="-122"/>
                <a:cs typeface="Arial" pitchFamily="34" charset="0"/>
              </a:rPr>
              <a:t>Вторичный</a:t>
            </a:r>
            <a:r>
              <a:rPr lang="en-US" altLang="zh-CN" sz="2000" dirty="0">
                <a:solidFill>
                  <a:srgbClr val="3B5F9E"/>
                </a:solidFill>
                <a:ea typeface="SimSun" pitchFamily="2" charset="-122"/>
                <a:cs typeface="Arial" pitchFamily="34" charset="0"/>
              </a:rPr>
              <a:t>	0.07 	– 	0.11</a:t>
            </a:r>
          </a:p>
          <a:p>
            <a:pPr>
              <a:tabLst>
                <a:tab pos="3763963" algn="r"/>
                <a:tab pos="3944938" algn="l"/>
                <a:tab pos="4848225" algn="r"/>
              </a:tabLst>
            </a:pPr>
            <a:r>
              <a:rPr lang="ru-RU" altLang="zh-CN" sz="2000" dirty="0" err="1">
                <a:solidFill>
                  <a:srgbClr val="3B5F9E"/>
                </a:solidFill>
                <a:ea typeface="SimSun" pitchFamily="2" charset="-122"/>
                <a:cs typeface="Arial" pitchFamily="34" charset="0"/>
              </a:rPr>
              <a:t>Преантральный</a:t>
            </a:r>
            <a:r>
              <a:rPr lang="en-US" altLang="zh-CN" sz="2000" dirty="0">
                <a:solidFill>
                  <a:srgbClr val="3B5F9E"/>
                </a:solidFill>
                <a:ea typeface="SimSun" pitchFamily="2" charset="-122"/>
                <a:cs typeface="Arial" pitchFamily="34" charset="0"/>
              </a:rPr>
              <a:t>	0.12 	– 	0.20</a:t>
            </a:r>
          </a:p>
          <a:p>
            <a:pPr>
              <a:tabLst>
                <a:tab pos="3763963" algn="r"/>
                <a:tab pos="3944938" algn="l"/>
                <a:tab pos="4848225" algn="r"/>
              </a:tabLst>
            </a:pPr>
            <a:r>
              <a:rPr lang="ru-RU" altLang="zh-CN" sz="2000" dirty="0">
                <a:solidFill>
                  <a:srgbClr val="3B5F9E"/>
                </a:solidFill>
                <a:ea typeface="SimSun" pitchFamily="2" charset="-122"/>
                <a:cs typeface="Arial" pitchFamily="34" charset="0"/>
              </a:rPr>
              <a:t>Ранний </a:t>
            </a:r>
            <a:r>
              <a:rPr lang="ru-RU" altLang="zh-CN" sz="2000" dirty="0" err="1">
                <a:solidFill>
                  <a:srgbClr val="3B5F9E"/>
                </a:solidFill>
                <a:ea typeface="SimSun" pitchFamily="2" charset="-122"/>
                <a:cs typeface="Arial" pitchFamily="34" charset="0"/>
              </a:rPr>
              <a:t>антральный</a:t>
            </a:r>
            <a:r>
              <a:rPr lang="en-US" altLang="zh-CN" sz="2000" dirty="0">
                <a:solidFill>
                  <a:srgbClr val="3B5F9E"/>
                </a:solidFill>
                <a:ea typeface="SimSun" pitchFamily="2" charset="-122"/>
                <a:cs typeface="Arial" pitchFamily="34" charset="0"/>
              </a:rPr>
              <a:t>	0.21 	– 	0.40</a:t>
            </a:r>
          </a:p>
          <a:p>
            <a:pPr>
              <a:tabLst>
                <a:tab pos="3763963" algn="r"/>
                <a:tab pos="3944938" algn="l"/>
                <a:tab pos="4848225" algn="r"/>
              </a:tabLst>
            </a:pPr>
            <a:r>
              <a:rPr lang="en-US" altLang="zh-CN" sz="2000" dirty="0">
                <a:solidFill>
                  <a:srgbClr val="3B5F9E"/>
                </a:solidFill>
                <a:ea typeface="SimSun" pitchFamily="2" charset="-122"/>
                <a:cs typeface="Arial" pitchFamily="34" charset="0"/>
              </a:rPr>
              <a:t>A</a:t>
            </a:r>
            <a:r>
              <a:rPr lang="ru-RU" altLang="zh-CN" sz="2000" dirty="0" err="1">
                <a:solidFill>
                  <a:srgbClr val="3B5F9E"/>
                </a:solidFill>
                <a:ea typeface="SimSun" pitchFamily="2" charset="-122"/>
                <a:cs typeface="Arial" pitchFamily="34" charset="0"/>
              </a:rPr>
              <a:t>нтральный</a:t>
            </a:r>
            <a:r>
              <a:rPr lang="en-US" altLang="zh-CN" sz="2000" dirty="0">
                <a:solidFill>
                  <a:srgbClr val="3B5F9E"/>
                </a:solidFill>
                <a:ea typeface="SimSun" pitchFamily="2" charset="-122"/>
                <a:cs typeface="Arial" pitchFamily="34" charset="0"/>
              </a:rPr>
              <a:t>	0.41 	– 	16.00</a:t>
            </a:r>
          </a:p>
          <a:p>
            <a:pPr>
              <a:tabLst>
                <a:tab pos="3763963" algn="r"/>
                <a:tab pos="3944938" algn="l"/>
                <a:tab pos="4848225" algn="r"/>
              </a:tabLst>
            </a:pPr>
            <a:r>
              <a:rPr lang="ru-RU" altLang="zh-CN" sz="2000" dirty="0" err="1">
                <a:solidFill>
                  <a:srgbClr val="3B5F9E"/>
                </a:solidFill>
                <a:ea typeface="SimSun" pitchFamily="2" charset="-122"/>
                <a:cs typeface="Arial" pitchFamily="34" charset="0"/>
              </a:rPr>
              <a:t>Преовуляторный</a:t>
            </a:r>
            <a:r>
              <a:rPr lang="en-US" altLang="zh-CN" sz="2000" dirty="0">
                <a:solidFill>
                  <a:srgbClr val="3B5F9E"/>
                </a:solidFill>
                <a:ea typeface="SimSun" pitchFamily="2" charset="-122"/>
                <a:cs typeface="Arial" pitchFamily="34" charset="0"/>
              </a:rPr>
              <a:t>	16.10 	–	20.00</a:t>
            </a:r>
          </a:p>
        </p:txBody>
      </p:sp>
      <p:sp>
        <p:nvSpPr>
          <p:cNvPr id="69639" name="Line 9"/>
          <p:cNvSpPr>
            <a:spLocks noChangeShapeType="1"/>
          </p:cNvSpPr>
          <p:nvPr/>
        </p:nvSpPr>
        <p:spPr bwMode="auto">
          <a:xfrm>
            <a:off x="1619250" y="5129213"/>
            <a:ext cx="6194425" cy="0"/>
          </a:xfrm>
          <a:prstGeom prst="line">
            <a:avLst/>
          </a:prstGeom>
          <a:noFill/>
          <a:ln w="12700">
            <a:solidFill>
              <a:srgbClr val="003566"/>
            </a:solidFill>
            <a:round/>
            <a:headEnd/>
            <a:tailEnd/>
          </a:ln>
        </p:spPr>
        <p:txBody>
          <a:bodyPr wrap="none"/>
          <a:lstStyle/>
          <a:p>
            <a:endParaRPr lang="ru-RU"/>
          </a:p>
        </p:txBody>
      </p:sp>
      <p:sp>
        <p:nvSpPr>
          <p:cNvPr id="69640" name="Text Box 10"/>
          <p:cNvSpPr txBox="1">
            <a:spLocks noChangeArrowheads="1"/>
          </p:cNvSpPr>
          <p:nvPr/>
        </p:nvSpPr>
        <p:spPr bwMode="auto">
          <a:xfrm>
            <a:off x="1704975" y="1568450"/>
            <a:ext cx="5686425" cy="461963"/>
          </a:xfrm>
          <a:prstGeom prst="rect">
            <a:avLst/>
          </a:prstGeom>
          <a:noFill/>
          <a:ln w="9525" algn="ctr">
            <a:noFill/>
            <a:miter lim="800000"/>
            <a:headEnd/>
            <a:tailEnd/>
          </a:ln>
        </p:spPr>
        <p:txBody>
          <a:bodyPr>
            <a:spAutoFit/>
          </a:bodyPr>
          <a:lstStyle/>
          <a:p>
            <a:pPr algn="ctr"/>
            <a:r>
              <a:rPr lang="ru-RU" altLang="ru-RU" sz="2400">
                <a:solidFill>
                  <a:srgbClr val="000000"/>
                </a:solidFill>
                <a:cs typeface="Arial" pitchFamily="34" charset="0"/>
              </a:rPr>
              <a:t>Рост и созревание фолликулов</a:t>
            </a:r>
            <a:endParaRPr lang="en-US" altLang="ru-RU" sz="2400">
              <a:solidFill>
                <a:srgbClr val="000000"/>
              </a:solidFill>
              <a:cs typeface="Arial" pitchFamily="34" charset="0"/>
            </a:endParaRPr>
          </a:p>
        </p:txBody>
      </p:sp>
      <p:sp>
        <p:nvSpPr>
          <p:cNvPr id="69641" name="Line 19"/>
          <p:cNvSpPr>
            <a:spLocks noChangeShapeType="1"/>
          </p:cNvSpPr>
          <p:nvPr/>
        </p:nvSpPr>
        <p:spPr bwMode="auto">
          <a:xfrm>
            <a:off x="1079500" y="6029325"/>
            <a:ext cx="7161213" cy="0"/>
          </a:xfrm>
          <a:prstGeom prst="line">
            <a:avLst/>
          </a:prstGeom>
          <a:noFill/>
          <a:ln w="9525">
            <a:solidFill>
              <a:srgbClr val="C0C0C0"/>
            </a:solidFill>
            <a:prstDash val="sysDot"/>
            <a:round/>
            <a:headEnd/>
            <a:tailEnd/>
          </a:ln>
        </p:spPr>
        <p:txBody>
          <a:bodyPr/>
          <a:lstStyle/>
          <a:p>
            <a:endParaRPr lang="ru-RU"/>
          </a:p>
        </p:txBody>
      </p:sp>
      <p:sp>
        <p:nvSpPr>
          <p:cNvPr id="69642" name="Text Box 7"/>
          <p:cNvSpPr txBox="1">
            <a:spLocks noChangeArrowheads="1"/>
          </p:cNvSpPr>
          <p:nvPr/>
        </p:nvSpPr>
        <p:spPr bwMode="auto">
          <a:xfrm>
            <a:off x="1079500" y="6092825"/>
            <a:ext cx="6192838" cy="219075"/>
          </a:xfrm>
          <a:prstGeom prst="rect">
            <a:avLst/>
          </a:prstGeom>
          <a:noFill/>
          <a:ln w="9525">
            <a:noFill/>
            <a:miter lim="800000"/>
            <a:headEnd/>
            <a:tailEnd/>
          </a:ln>
        </p:spPr>
        <p:txBody>
          <a:bodyPr lIns="65124" tIns="32562" rIns="65124" bIns="32562">
            <a:spAutoFit/>
          </a:bodyPr>
          <a:lstStyle/>
          <a:p>
            <a:pPr defTabSz="650875">
              <a:spcBef>
                <a:spcPct val="50000"/>
              </a:spcBef>
            </a:pPr>
            <a:r>
              <a:rPr lang="pt-BR" altLang="ru-RU" sz="1000">
                <a:solidFill>
                  <a:srgbClr val="000000"/>
                </a:solidFill>
                <a:cs typeface="Arial" pitchFamily="34" charset="0"/>
              </a:rPr>
              <a:t>Adapted from Gougeon, A. (1986): Hum. Reprod., 1: 81-87</a:t>
            </a:r>
            <a:endParaRPr lang="en-US" altLang="ru-RU" sz="1000">
              <a:solidFill>
                <a:srgbClr val="000000"/>
              </a:solidFill>
              <a:cs typeface="Arial" pitchFamily="34" charset="0"/>
            </a:endParaRPr>
          </a:p>
        </p:txBody>
      </p:sp>
      <p:sp>
        <p:nvSpPr>
          <p:cNvPr id="69643" name="Rectangle 13"/>
          <p:cNvSpPr>
            <a:spLocks noGrp="1" noChangeArrowheads="1"/>
          </p:cNvSpPr>
          <p:nvPr>
            <p:ph type="title"/>
          </p:nvPr>
        </p:nvSpPr>
        <p:spPr/>
        <p:txBody>
          <a:bodyPr/>
          <a:lstStyle/>
          <a:p>
            <a:pPr eaLnBrk="1" hangingPunct="1"/>
            <a:r>
              <a:rPr lang="ru-RU" altLang="ru-RU" dirty="0" err="1" smtClean="0"/>
              <a:t>Фолликулогенез</a:t>
            </a:r>
            <a:r>
              <a:rPr lang="ru-RU" altLang="ru-RU" dirty="0" smtClean="0"/>
              <a:t>, Оогенез</a:t>
            </a:r>
            <a:endParaRPr lang="en-US" altLang="ru-RU" dirty="0" smtClean="0"/>
          </a:p>
        </p:txBody>
      </p:sp>
      <p:sp>
        <p:nvSpPr>
          <p:cNvPr id="69644" name="Line 7"/>
          <p:cNvSpPr>
            <a:spLocks noChangeShapeType="1"/>
          </p:cNvSpPr>
          <p:nvPr/>
        </p:nvSpPr>
        <p:spPr bwMode="auto">
          <a:xfrm>
            <a:off x="1619250" y="2205038"/>
            <a:ext cx="6194425" cy="0"/>
          </a:xfrm>
          <a:prstGeom prst="line">
            <a:avLst/>
          </a:prstGeom>
          <a:noFill/>
          <a:ln w="12700">
            <a:solidFill>
              <a:srgbClr val="003566"/>
            </a:solidFill>
            <a:round/>
            <a:headEnd/>
            <a:tailEnd/>
          </a:ln>
        </p:spPr>
        <p:txBody>
          <a:bodyPr wrap="none"/>
          <a:lstStyle/>
          <a:p>
            <a:endParaRPr lang="ru-RU"/>
          </a:p>
        </p:txBody>
      </p:sp>
      <p:pic>
        <p:nvPicPr>
          <p:cNvPr id="14" name="Picture 4" descr="яичник"/>
          <p:cNvPicPr>
            <a:picLocks noChangeAspect="1" noChangeArrowheads="1"/>
          </p:cNvPicPr>
          <p:nvPr/>
        </p:nvPicPr>
        <p:blipFill>
          <a:blip r:embed="rId3" cstate="print"/>
          <a:srcRect/>
          <a:stretch>
            <a:fillRect/>
          </a:stretch>
        </p:blipFill>
        <p:spPr bwMode="auto">
          <a:xfrm>
            <a:off x="0" y="228600"/>
            <a:ext cx="9144000" cy="61722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r>
              <a:rPr lang="ru-RU" altLang="ru-RU" sz="4000" dirty="0" smtClean="0"/>
              <a:t/>
            </a:r>
            <a:br>
              <a:rPr lang="ru-RU" altLang="ru-RU" sz="4000" dirty="0" smtClean="0"/>
            </a:br>
            <a:r>
              <a:rPr lang="ru-RU" altLang="ru-RU" sz="4000" b="1" dirty="0" smtClean="0"/>
              <a:t>Овариальный резерв</a:t>
            </a:r>
          </a:p>
        </p:txBody>
      </p:sp>
      <p:sp>
        <p:nvSpPr>
          <p:cNvPr id="70659" name="Rectangle 3"/>
          <p:cNvSpPr>
            <a:spLocks noGrp="1" noChangeArrowheads="1"/>
          </p:cNvSpPr>
          <p:nvPr>
            <p:ph idx="1"/>
          </p:nvPr>
        </p:nvSpPr>
        <p:spPr/>
        <p:txBody>
          <a:bodyPr/>
          <a:lstStyle/>
          <a:p>
            <a:pPr>
              <a:lnSpc>
                <a:spcPct val="90000"/>
              </a:lnSpc>
              <a:buFontTx/>
              <a:buNone/>
            </a:pPr>
            <a:r>
              <a:rPr lang="ru-RU" altLang="ru-RU" dirty="0" smtClean="0"/>
              <a:t>   </a:t>
            </a:r>
          </a:p>
          <a:p>
            <a:pPr>
              <a:lnSpc>
                <a:spcPct val="90000"/>
              </a:lnSpc>
              <a:buFontTx/>
              <a:buNone/>
            </a:pPr>
            <a:r>
              <a:rPr lang="ru-RU" altLang="ru-RU" dirty="0" smtClean="0"/>
              <a:t>   </a:t>
            </a:r>
            <a:r>
              <a:rPr lang="ru-RU" altLang="ru-RU" b="1" dirty="0" smtClean="0"/>
              <a:t>Овариальный резерв – способность яичников адекватно отвечать на овариальную стимуляцию ростом полноценных фолликулов, содержащих здоровые яйцеклетки, и является важной составляющей частью репродуктивного потенциала женщины. </a:t>
            </a:r>
          </a:p>
        </p:txBody>
      </p:sp>
      <p:pic>
        <p:nvPicPr>
          <p:cNvPr id="8195" name="Picture 3" descr="C:\Users\Виноградова Любовь\Pictures\фото к докладам\pkos.jpg"/>
          <p:cNvPicPr>
            <a:picLocks noChangeAspect="1" noChangeArrowheads="1"/>
          </p:cNvPicPr>
          <p:nvPr/>
        </p:nvPicPr>
        <p:blipFill>
          <a:blip r:embed="rId3"/>
          <a:srcRect/>
          <a:stretch>
            <a:fillRect/>
          </a:stretch>
        </p:blipFill>
        <p:spPr bwMode="auto">
          <a:xfrm>
            <a:off x="66684" y="4071942"/>
            <a:ext cx="5362572" cy="250033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85728"/>
            <a:ext cx="5614998" cy="1214446"/>
          </a:xfrm>
          <a:solidFill>
            <a:schemeClr val="bg1"/>
          </a:solidFill>
        </p:spPr>
        <p:txBody>
          <a:bodyPr>
            <a:normAutofit fontScale="90000"/>
          </a:bodyPr>
          <a:lstStyle/>
          <a:p>
            <a:pPr eaLnBrk="1" hangingPunct="1"/>
            <a:r>
              <a:rPr lang="ru-RU" altLang="ru-RU" sz="4000" dirty="0" smtClean="0"/>
              <a:t>Факторы, влияющие </a:t>
            </a:r>
            <a:br>
              <a:rPr lang="ru-RU" altLang="ru-RU" sz="4000" dirty="0" smtClean="0"/>
            </a:br>
            <a:r>
              <a:rPr lang="ru-RU" altLang="ru-RU" sz="4000" dirty="0" smtClean="0"/>
              <a:t>на выбор протокола для КОС</a:t>
            </a:r>
            <a:endParaRPr lang="en-US" altLang="ru-RU" sz="4000" dirty="0" smtClean="0"/>
          </a:p>
        </p:txBody>
      </p:sp>
      <p:sp>
        <p:nvSpPr>
          <p:cNvPr id="5" name="Content Placeholder 4"/>
          <p:cNvSpPr>
            <a:spLocks noGrp="1"/>
          </p:cNvSpPr>
          <p:nvPr>
            <p:ph sz="half" idx="1"/>
          </p:nvPr>
        </p:nvSpPr>
        <p:spPr>
          <a:xfrm>
            <a:off x="395288" y="1790720"/>
            <a:ext cx="4464050" cy="4495800"/>
          </a:xfrm>
          <a:solidFill>
            <a:schemeClr val="bg1"/>
          </a:solidFill>
        </p:spPr>
        <p:txBody>
          <a:bodyPr/>
          <a:lstStyle/>
          <a:p>
            <a:pPr eaLnBrk="1" hangingPunct="1">
              <a:defRPr/>
            </a:pPr>
            <a:r>
              <a:rPr lang="ru-RU" sz="2400" b="1" dirty="0" smtClean="0"/>
              <a:t>Со стороны пациентки</a:t>
            </a:r>
            <a:endParaRPr lang="en-US" sz="2400" b="1" dirty="0" smtClean="0"/>
          </a:p>
          <a:p>
            <a:pPr marL="466725" lvl="1" indent="0" eaLnBrk="1" hangingPunct="1">
              <a:spcAft>
                <a:spcPct val="20000"/>
              </a:spcAft>
              <a:buClr>
                <a:srgbClr val="C00000"/>
              </a:buClr>
              <a:buFontTx/>
              <a:buNone/>
              <a:defRPr/>
            </a:pPr>
            <a:r>
              <a:rPr lang="ru-RU" sz="2000" dirty="0" smtClean="0"/>
              <a:t>Возраст</a:t>
            </a:r>
            <a:r>
              <a:rPr lang="en-US" sz="2000" dirty="0" smtClean="0"/>
              <a:t> (</a:t>
            </a:r>
            <a:r>
              <a:rPr lang="ru-RU" sz="2000" dirty="0" smtClean="0"/>
              <a:t>базальный уровень ФСГ</a:t>
            </a:r>
            <a:r>
              <a:rPr lang="en-US" sz="2000" dirty="0" smtClean="0"/>
              <a:t>, </a:t>
            </a:r>
            <a:r>
              <a:rPr lang="ru-RU" sz="2000" dirty="0" err="1" smtClean="0"/>
              <a:t>эстрадиола</a:t>
            </a:r>
            <a:r>
              <a:rPr lang="en-US" sz="2000" dirty="0" smtClean="0"/>
              <a:t>)</a:t>
            </a:r>
          </a:p>
          <a:p>
            <a:pPr marL="466725" lvl="1" indent="0" eaLnBrk="1" hangingPunct="1">
              <a:spcAft>
                <a:spcPct val="20000"/>
              </a:spcAft>
              <a:buClr>
                <a:srgbClr val="C00000"/>
              </a:buClr>
              <a:buFontTx/>
              <a:buNone/>
              <a:defRPr/>
            </a:pPr>
            <a:r>
              <a:rPr lang="ru-RU" sz="2000" dirty="0" smtClean="0"/>
              <a:t>Число </a:t>
            </a:r>
            <a:r>
              <a:rPr lang="ru-RU" sz="2000" dirty="0" err="1" smtClean="0"/>
              <a:t>антральных</a:t>
            </a:r>
            <a:r>
              <a:rPr lang="ru-RU" sz="2000" dirty="0" smtClean="0"/>
              <a:t> фолликулов</a:t>
            </a:r>
            <a:r>
              <a:rPr lang="en-US" sz="2000" dirty="0" smtClean="0"/>
              <a:t> </a:t>
            </a:r>
            <a:br>
              <a:rPr lang="en-US" sz="2000" dirty="0" smtClean="0"/>
            </a:br>
            <a:r>
              <a:rPr lang="en-US" sz="2000" dirty="0" smtClean="0"/>
              <a:t>(</a:t>
            </a:r>
            <a:r>
              <a:rPr lang="ru-RU" sz="2000" dirty="0" smtClean="0"/>
              <a:t>по </a:t>
            </a:r>
            <a:r>
              <a:rPr lang="en-US" sz="2000" dirty="0" smtClean="0"/>
              <a:t>5-6 </a:t>
            </a:r>
            <a:r>
              <a:rPr lang="ru-RU" sz="2000" dirty="0" smtClean="0"/>
              <a:t>в каждом яичнике)</a:t>
            </a:r>
            <a:endParaRPr lang="en-US" sz="2000" dirty="0" smtClean="0"/>
          </a:p>
          <a:p>
            <a:pPr marL="466725" lvl="1" indent="0" eaLnBrk="1" hangingPunct="1">
              <a:spcAft>
                <a:spcPct val="20000"/>
              </a:spcAft>
              <a:buClr>
                <a:srgbClr val="C00000"/>
              </a:buClr>
              <a:buFontTx/>
              <a:buNone/>
              <a:defRPr/>
            </a:pPr>
            <a:r>
              <a:rPr lang="ru-RU" sz="2000" dirty="0" smtClean="0"/>
              <a:t>Уровень </a:t>
            </a:r>
            <a:r>
              <a:rPr lang="ru-RU" sz="2000" dirty="0" err="1" smtClean="0"/>
              <a:t>антимюллерова</a:t>
            </a:r>
            <a:r>
              <a:rPr lang="ru-RU" sz="2000" dirty="0" smtClean="0"/>
              <a:t> гормона</a:t>
            </a:r>
            <a:r>
              <a:rPr lang="en-US" sz="2000" dirty="0" smtClean="0"/>
              <a:t> (</a:t>
            </a:r>
            <a:r>
              <a:rPr lang="ru-RU" sz="2000" dirty="0" smtClean="0"/>
              <a:t>АМГ</a:t>
            </a:r>
            <a:r>
              <a:rPr lang="en-US" sz="2000" dirty="0" smtClean="0"/>
              <a:t>)</a:t>
            </a:r>
          </a:p>
          <a:p>
            <a:pPr marL="466725" lvl="1" indent="0" eaLnBrk="1" hangingPunct="1">
              <a:spcAft>
                <a:spcPct val="20000"/>
              </a:spcAft>
              <a:buClr>
                <a:srgbClr val="C00000"/>
              </a:buClr>
              <a:buFontTx/>
              <a:buNone/>
              <a:defRPr/>
            </a:pPr>
            <a:r>
              <a:rPr lang="ru-RU" sz="2000" dirty="0" smtClean="0"/>
              <a:t>Этиология бесплодия</a:t>
            </a:r>
            <a:endParaRPr lang="en-US" sz="2000" dirty="0" smtClean="0"/>
          </a:p>
          <a:p>
            <a:pPr marL="466725" lvl="1" indent="0" eaLnBrk="1" hangingPunct="1">
              <a:spcAft>
                <a:spcPct val="20000"/>
              </a:spcAft>
              <a:buClr>
                <a:srgbClr val="C00000"/>
              </a:buClr>
              <a:buFontTx/>
              <a:buNone/>
              <a:defRPr/>
            </a:pPr>
            <a:r>
              <a:rPr lang="ru-RU" sz="2000" dirty="0" smtClean="0"/>
              <a:t>Исход предыдущей стимуляции</a:t>
            </a:r>
            <a:r>
              <a:rPr lang="ru-RU" sz="2000" dirty="0"/>
              <a:t> </a:t>
            </a:r>
            <a:endParaRPr lang="ru-RU" sz="2000" dirty="0" smtClean="0"/>
          </a:p>
          <a:p>
            <a:pPr marL="466725" lvl="1" indent="0" eaLnBrk="1" hangingPunct="1">
              <a:spcAft>
                <a:spcPct val="20000"/>
              </a:spcAft>
              <a:buClr>
                <a:srgbClr val="C00000"/>
              </a:buClr>
              <a:buFontTx/>
              <a:buNone/>
              <a:defRPr/>
            </a:pPr>
            <a:r>
              <a:rPr lang="ru-RU" sz="2000" dirty="0" smtClean="0"/>
              <a:t>Масса тела</a:t>
            </a:r>
            <a:r>
              <a:rPr lang="en-US" sz="2000" dirty="0" smtClean="0"/>
              <a:t> (</a:t>
            </a:r>
            <a:r>
              <a:rPr lang="ru-RU" sz="2000" dirty="0" smtClean="0"/>
              <a:t>ИМТ</a:t>
            </a:r>
            <a:r>
              <a:rPr lang="en-US" sz="2000" dirty="0" smtClean="0"/>
              <a:t>)</a:t>
            </a:r>
          </a:p>
          <a:p>
            <a:pPr lvl="1" eaLnBrk="1" hangingPunct="1">
              <a:defRPr/>
            </a:pPr>
            <a:endParaRPr lang="en-US" dirty="0"/>
          </a:p>
        </p:txBody>
      </p:sp>
      <p:sp>
        <p:nvSpPr>
          <p:cNvPr id="89092" name="Content Placeholder 5"/>
          <p:cNvSpPr>
            <a:spLocks noGrp="1"/>
          </p:cNvSpPr>
          <p:nvPr>
            <p:ph sz="half" idx="2"/>
          </p:nvPr>
        </p:nvSpPr>
        <p:spPr>
          <a:xfrm>
            <a:off x="4800600" y="2571744"/>
            <a:ext cx="4343400" cy="4495800"/>
          </a:xfrm>
        </p:spPr>
        <p:txBody>
          <a:bodyPr/>
          <a:lstStyle/>
          <a:p>
            <a:pPr eaLnBrk="1" hangingPunct="1"/>
            <a:r>
              <a:rPr lang="ru-RU" altLang="ru-RU" sz="2400" b="1" dirty="0" smtClean="0"/>
              <a:t>Со стороны клиники ВРТ</a:t>
            </a:r>
            <a:endParaRPr lang="en-US" altLang="ru-RU" sz="2400" b="1" dirty="0" smtClean="0"/>
          </a:p>
          <a:p>
            <a:pPr marL="457200" lvl="1" indent="0" eaLnBrk="1" hangingPunct="1">
              <a:buFontTx/>
              <a:buNone/>
            </a:pPr>
            <a:r>
              <a:rPr lang="ru-RU" altLang="ru-RU" sz="2000" dirty="0" smtClean="0"/>
              <a:t>Возможности персонала и оборудования</a:t>
            </a:r>
            <a:endParaRPr lang="en-US" altLang="ru-RU" sz="2000" dirty="0" smtClean="0"/>
          </a:p>
          <a:p>
            <a:pPr marL="457200" lvl="1" indent="0" eaLnBrk="1" hangingPunct="1">
              <a:buFontTx/>
              <a:buNone/>
            </a:pPr>
            <a:r>
              <a:rPr lang="ru-RU" altLang="ru-RU" sz="2000" dirty="0" smtClean="0"/>
              <a:t>Опыт</a:t>
            </a:r>
            <a:endParaRPr lang="en-US" altLang="ru-RU" sz="2000" dirty="0" smtClean="0"/>
          </a:p>
          <a:p>
            <a:pPr marL="457200" lvl="1" indent="0" eaLnBrk="1" hangingPunct="1">
              <a:buFontTx/>
              <a:buNone/>
            </a:pPr>
            <a:r>
              <a:rPr lang="ru-RU" altLang="ru-RU" sz="2000" dirty="0" smtClean="0"/>
              <a:t>Возможность выполнения </a:t>
            </a:r>
            <a:r>
              <a:rPr lang="ru-RU" altLang="ru-RU" sz="2000" dirty="0" err="1" smtClean="0"/>
              <a:t>криоконсервации</a:t>
            </a:r>
            <a:endParaRPr lang="en-US" altLang="ru-RU" sz="2000" dirty="0" smtClean="0"/>
          </a:p>
        </p:txBody>
      </p:sp>
      <p:pic>
        <p:nvPicPr>
          <p:cNvPr id="6" name="Picture 2" descr="C:\Users\Виноградова Любовь\Pictures\фото к докладам\eco1.jpg"/>
          <p:cNvPicPr>
            <a:picLocks noChangeAspect="1" noChangeArrowheads="1"/>
          </p:cNvPicPr>
          <p:nvPr/>
        </p:nvPicPr>
        <p:blipFill>
          <a:blip r:embed="rId4"/>
          <a:srcRect/>
          <a:stretch>
            <a:fillRect/>
          </a:stretch>
        </p:blipFill>
        <p:spPr bwMode="auto">
          <a:xfrm>
            <a:off x="5643570" y="-24"/>
            <a:ext cx="3500430" cy="2500306"/>
          </a:xfrm>
          <a:prstGeom prst="rect">
            <a:avLst/>
          </a:prstGeom>
          <a:noFill/>
        </p:spPr>
      </p:pic>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ru-RU" altLang="ru-RU" sz="4000" smtClean="0"/>
              <a:t>Протоколы КОС</a:t>
            </a:r>
            <a:endParaRPr lang="en-US" altLang="ru-RU" sz="4000" smtClean="0"/>
          </a:p>
        </p:txBody>
      </p:sp>
      <p:sp>
        <p:nvSpPr>
          <p:cNvPr id="8195" name="Rectangle 3"/>
          <p:cNvSpPr>
            <a:spLocks noGrp="1" noChangeArrowheads="1"/>
          </p:cNvSpPr>
          <p:nvPr>
            <p:ph idx="1"/>
          </p:nvPr>
        </p:nvSpPr>
        <p:spPr>
          <a:xfrm>
            <a:off x="457200" y="1600200"/>
            <a:ext cx="8229600" cy="4900634"/>
          </a:xfrm>
        </p:spPr>
        <p:txBody>
          <a:bodyPr>
            <a:normAutofit fontScale="92500"/>
          </a:bodyPr>
          <a:lstStyle/>
          <a:p>
            <a:pPr eaLnBrk="1" hangingPunct="1">
              <a:defRPr/>
            </a:pPr>
            <a:r>
              <a:rPr lang="ru-RU" sz="2800" dirty="0" smtClean="0"/>
              <a:t>Длинный протокол</a:t>
            </a:r>
            <a:r>
              <a:rPr lang="en-US" sz="2800" dirty="0" smtClean="0"/>
              <a:t> </a:t>
            </a:r>
            <a:r>
              <a:rPr lang="ru-RU" sz="2800" dirty="0" smtClean="0"/>
              <a:t>с агонистами </a:t>
            </a:r>
            <a:r>
              <a:rPr lang="ru-RU" sz="2800" dirty="0" err="1" smtClean="0"/>
              <a:t>ГнРГ</a:t>
            </a:r>
            <a:r>
              <a:rPr lang="ru-RU" sz="2800" dirty="0" smtClean="0"/>
              <a:t> + ГТ</a:t>
            </a:r>
          </a:p>
          <a:p>
            <a:pPr marL="0" indent="0" eaLnBrk="1" hangingPunct="1">
              <a:buFontTx/>
              <a:buNone/>
              <a:defRPr/>
            </a:pPr>
            <a:r>
              <a:rPr lang="ru-RU" sz="2800" dirty="0"/>
              <a:t> </a:t>
            </a:r>
            <a:r>
              <a:rPr lang="ru-RU" sz="2800" dirty="0" smtClean="0"/>
              <a:t>  </a:t>
            </a:r>
            <a:r>
              <a:rPr lang="en-US" sz="2800" dirty="0" smtClean="0"/>
              <a:t> </a:t>
            </a:r>
            <a:r>
              <a:rPr lang="ru-RU" sz="2800" dirty="0" smtClean="0"/>
              <a:t>(рекомбинантные ФСГ или мочевые ФСГ) </a:t>
            </a:r>
          </a:p>
          <a:p>
            <a:pPr eaLnBrk="1" hangingPunct="1">
              <a:defRPr/>
            </a:pPr>
            <a:r>
              <a:rPr lang="ru-RU" sz="2800" dirty="0" smtClean="0"/>
              <a:t>Короткий</a:t>
            </a:r>
            <a:r>
              <a:rPr lang="en-US" sz="2800" dirty="0" smtClean="0"/>
              <a:t> </a:t>
            </a:r>
            <a:r>
              <a:rPr lang="ru-RU" sz="2800" dirty="0" smtClean="0"/>
              <a:t>протокол</a:t>
            </a:r>
            <a:r>
              <a:rPr lang="en-US" sz="2800" dirty="0" smtClean="0"/>
              <a:t> –</a:t>
            </a:r>
            <a:r>
              <a:rPr lang="ru-RU" sz="2800" dirty="0" smtClean="0"/>
              <a:t> агонист </a:t>
            </a:r>
            <a:r>
              <a:rPr lang="ru-RU" sz="2800" dirty="0" err="1" smtClean="0"/>
              <a:t>ГнРГ</a:t>
            </a:r>
            <a:r>
              <a:rPr lang="en-US" sz="2800" dirty="0" smtClean="0"/>
              <a:t> + </a:t>
            </a:r>
            <a:r>
              <a:rPr lang="ru-RU" sz="2800" dirty="0" smtClean="0"/>
              <a:t>ГТ.</a:t>
            </a:r>
            <a:r>
              <a:rPr lang="en-US" sz="2800" dirty="0" smtClean="0"/>
              <a:t>  </a:t>
            </a:r>
          </a:p>
          <a:p>
            <a:pPr eaLnBrk="1" hangingPunct="1">
              <a:defRPr/>
            </a:pPr>
            <a:r>
              <a:rPr lang="en-US" sz="2800" dirty="0" smtClean="0"/>
              <a:t>C</a:t>
            </a:r>
            <a:r>
              <a:rPr lang="ru-RU" sz="2800" dirty="0" err="1" smtClean="0"/>
              <a:t>упердлинный</a:t>
            </a:r>
            <a:r>
              <a:rPr lang="ru-RU" sz="2800" dirty="0"/>
              <a:t> протокол с агонистами </a:t>
            </a:r>
            <a:endParaRPr lang="ru-RU" sz="2800" dirty="0" smtClean="0"/>
          </a:p>
          <a:p>
            <a:pPr marL="0" indent="0" eaLnBrk="1" hangingPunct="1">
              <a:buFontTx/>
              <a:buNone/>
              <a:defRPr/>
            </a:pPr>
            <a:r>
              <a:rPr lang="ru-RU" sz="2800" dirty="0"/>
              <a:t> </a:t>
            </a:r>
            <a:r>
              <a:rPr lang="ru-RU" sz="2800" dirty="0" smtClean="0"/>
              <a:t>   </a:t>
            </a:r>
            <a:r>
              <a:rPr lang="ru-RU" sz="2800" dirty="0" err="1" smtClean="0"/>
              <a:t>ГнРГ</a:t>
            </a:r>
            <a:r>
              <a:rPr lang="ru-RU" sz="2800" dirty="0" smtClean="0"/>
              <a:t> </a:t>
            </a:r>
            <a:r>
              <a:rPr lang="ru-RU" sz="2800" dirty="0"/>
              <a:t>+ </a:t>
            </a:r>
            <a:r>
              <a:rPr lang="ru-RU" sz="2800" dirty="0" smtClean="0"/>
              <a:t>ГТ.</a:t>
            </a:r>
          </a:p>
          <a:p>
            <a:pPr marL="0" indent="0">
              <a:defRPr/>
            </a:pPr>
            <a:r>
              <a:rPr lang="ru-RU" sz="2800" dirty="0" smtClean="0"/>
              <a:t> Протокол с антагонистами </a:t>
            </a:r>
            <a:r>
              <a:rPr lang="ru-RU" sz="2800" dirty="0" err="1" smtClean="0"/>
              <a:t>ГнРГ</a:t>
            </a:r>
            <a:r>
              <a:rPr lang="en-US" sz="2800" dirty="0" smtClean="0"/>
              <a:t> + </a:t>
            </a:r>
            <a:r>
              <a:rPr lang="ru-RU" sz="2800" dirty="0" smtClean="0"/>
              <a:t>ГТ</a:t>
            </a:r>
          </a:p>
          <a:p>
            <a:pPr lvl="1">
              <a:defRPr/>
            </a:pPr>
            <a:r>
              <a:rPr lang="en-US" sz="2800" dirty="0" smtClean="0"/>
              <a:t> </a:t>
            </a:r>
            <a:r>
              <a:rPr lang="ru-RU" sz="2400" dirty="0" smtClean="0"/>
              <a:t>Гибкий протокол</a:t>
            </a:r>
            <a:endParaRPr lang="en-US" sz="2400" dirty="0" smtClean="0"/>
          </a:p>
          <a:p>
            <a:pPr lvl="1">
              <a:defRPr/>
            </a:pPr>
            <a:r>
              <a:rPr lang="ru-RU" sz="2400" dirty="0" smtClean="0"/>
              <a:t>Фиксированный протокол</a:t>
            </a:r>
            <a:endParaRPr lang="ru-RU" sz="2800" dirty="0" smtClean="0"/>
          </a:p>
          <a:p>
            <a:pPr eaLnBrk="1" hangingPunct="1">
              <a:defRPr/>
            </a:pPr>
            <a:r>
              <a:rPr lang="ru-RU" sz="2800" dirty="0" smtClean="0"/>
              <a:t>Двойная стимуляция</a:t>
            </a:r>
          </a:p>
          <a:p>
            <a:pPr eaLnBrk="1" hangingPunct="1">
              <a:defRPr/>
            </a:pPr>
            <a:r>
              <a:rPr lang="ru-RU" sz="2800" dirty="0" smtClean="0"/>
              <a:t>«Шанхайский» протокол</a:t>
            </a:r>
            <a:endParaRPr lang="en-US" sz="2800" dirty="0" smtClean="0"/>
          </a:p>
          <a:p>
            <a:pPr lvl="1" eaLnBrk="1" hangingPunct="1">
              <a:defRPr/>
            </a:pPr>
            <a:endParaRPr lang="ru-RU"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anim calcmode="lin" valueType="num">
                                      <p:cBhvr additive="base">
                                        <p:cTn id="11"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anim calcmode="lin" valueType="num">
                                      <p:cBhvr additive="base">
                                        <p:cTn id="23"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195">
                                            <p:txEl>
                                              <p:pRg st="5" end="5"/>
                                            </p:txEl>
                                          </p:spTgt>
                                        </p:tgtEl>
                                        <p:attrNameLst>
                                          <p:attrName>style.visibility</p:attrName>
                                        </p:attrNameLst>
                                      </p:cBhvr>
                                      <p:to>
                                        <p:strVal val="visible"/>
                                      </p:to>
                                    </p:set>
                                    <p:anim calcmode="lin" valueType="num">
                                      <p:cBhvr additive="base">
                                        <p:cTn id="33"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 calcmode="lin" valueType="num">
                                      <p:cBhvr additive="base">
                                        <p:cTn id="37"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195">
                                            <p:txEl>
                                              <p:pRg st="7" end="7"/>
                                            </p:txEl>
                                          </p:spTgt>
                                        </p:tgtEl>
                                        <p:attrNameLst>
                                          <p:attrName>style.visibility</p:attrName>
                                        </p:attrNameLst>
                                      </p:cBhvr>
                                      <p:to>
                                        <p:strVal val="visible"/>
                                      </p:to>
                                    </p:set>
                                    <p:anim calcmode="lin" valueType="num">
                                      <p:cBhvr additive="base">
                                        <p:cTn id="41"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 calcmode="lin" valueType="num">
                                      <p:cBhvr additive="base">
                                        <p:cTn id="47" dur="500" fill="hold"/>
                                        <p:tgtEl>
                                          <p:spTgt spid="819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19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195">
                                            <p:txEl>
                                              <p:pRg st="9" end="9"/>
                                            </p:txEl>
                                          </p:spTgt>
                                        </p:tgtEl>
                                        <p:attrNameLst>
                                          <p:attrName>style.visibility</p:attrName>
                                        </p:attrNameLst>
                                      </p:cBhvr>
                                      <p:to>
                                        <p:strVal val="visible"/>
                                      </p:to>
                                    </p:set>
                                    <p:anim calcmode="lin" valueType="num">
                                      <p:cBhvr additive="base">
                                        <p:cTn id="51"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19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Тактика ведения женщин с бесплодием при </a:t>
            </a:r>
            <a:r>
              <a:rPr lang="ru-RU" dirty="0" err="1" smtClean="0"/>
              <a:t>эндометриозе</a:t>
            </a:r>
            <a:endParaRPr lang="ru-RU" dirty="0"/>
          </a:p>
        </p:txBody>
      </p:sp>
      <p:sp>
        <p:nvSpPr>
          <p:cNvPr id="3" name="Содержимое 2"/>
          <p:cNvSpPr>
            <a:spLocks noGrp="1"/>
          </p:cNvSpPr>
          <p:nvPr>
            <p:ph idx="1"/>
          </p:nvPr>
        </p:nvSpPr>
        <p:spPr/>
        <p:txBody>
          <a:bodyPr/>
          <a:lstStyle/>
          <a:p>
            <a:r>
              <a:rPr lang="en-US" dirty="0" smtClean="0"/>
              <a:t>&lt;</a:t>
            </a:r>
            <a:r>
              <a:rPr lang="ru-RU" dirty="0" smtClean="0"/>
              <a:t> 35 лет, овариальный резерв </a:t>
            </a:r>
            <a:r>
              <a:rPr lang="en-US" dirty="0" smtClean="0"/>
              <a:t>N       </a:t>
            </a:r>
            <a:r>
              <a:rPr lang="ru-RU" dirty="0" smtClean="0"/>
              <a:t>ЛС     наблюдение в течение 6 </a:t>
            </a:r>
            <a:r>
              <a:rPr lang="ru-RU" dirty="0" err="1" smtClean="0"/>
              <a:t>мес</a:t>
            </a:r>
            <a:r>
              <a:rPr lang="ru-RU" dirty="0" smtClean="0"/>
              <a:t>      ВРТ</a:t>
            </a:r>
          </a:p>
          <a:p>
            <a:r>
              <a:rPr lang="ru-RU" dirty="0" smtClean="0"/>
              <a:t> </a:t>
            </a:r>
            <a:r>
              <a:rPr lang="en-US" dirty="0" smtClean="0"/>
              <a:t>&gt;</a:t>
            </a:r>
            <a:r>
              <a:rPr lang="ru-RU" dirty="0" smtClean="0"/>
              <a:t> 35 лет, снижение резерва        ЛС      ВРТ</a:t>
            </a:r>
          </a:p>
          <a:p>
            <a:r>
              <a:rPr lang="ru-RU" dirty="0" err="1" smtClean="0"/>
              <a:t>Ретроцервикальный</a:t>
            </a:r>
            <a:r>
              <a:rPr lang="ru-RU" dirty="0" smtClean="0"/>
              <a:t> </a:t>
            </a:r>
            <a:r>
              <a:rPr lang="ru-RU" dirty="0" err="1" smtClean="0"/>
              <a:t>эндометриоз</a:t>
            </a:r>
            <a:r>
              <a:rPr lang="ru-RU" dirty="0" smtClean="0"/>
              <a:t>      оперативное лечение    успех ВРТ</a:t>
            </a:r>
          </a:p>
          <a:p>
            <a:r>
              <a:rPr lang="ru-RU" dirty="0" err="1" smtClean="0"/>
              <a:t>Эндометриоидные</a:t>
            </a:r>
            <a:r>
              <a:rPr lang="ru-RU" dirty="0" smtClean="0"/>
              <a:t> кисты : </a:t>
            </a:r>
          </a:p>
          <a:p>
            <a:pPr>
              <a:buNone/>
            </a:pPr>
            <a:r>
              <a:rPr lang="ru-RU" sz="1800" dirty="0" smtClean="0"/>
              <a:t>Впервые              рецидив </a:t>
            </a:r>
          </a:p>
          <a:p>
            <a:pPr>
              <a:buNone/>
            </a:pPr>
            <a:endParaRPr lang="ru-RU" sz="1800" dirty="0" smtClean="0"/>
          </a:p>
          <a:p>
            <a:pPr>
              <a:buNone/>
            </a:pPr>
            <a:r>
              <a:rPr lang="ru-RU" sz="1800" dirty="0" smtClean="0"/>
              <a:t>      ЛС            до 3см    </a:t>
            </a:r>
            <a:r>
              <a:rPr lang="en-US" sz="1800" dirty="0" smtClean="0"/>
              <a:t>&gt;</a:t>
            </a:r>
            <a:r>
              <a:rPr lang="ru-RU" sz="1800" dirty="0" smtClean="0"/>
              <a:t>3см</a:t>
            </a:r>
          </a:p>
          <a:p>
            <a:pPr>
              <a:buNone/>
            </a:pPr>
            <a:endParaRPr lang="ru-RU" sz="1800" dirty="0" smtClean="0"/>
          </a:p>
          <a:p>
            <a:pPr>
              <a:buNone/>
            </a:pPr>
            <a:r>
              <a:rPr lang="ru-RU" sz="1800" dirty="0" smtClean="0"/>
              <a:t>      ВРТ            ВРТ         ЛС  </a:t>
            </a:r>
          </a:p>
          <a:p>
            <a:pPr>
              <a:buNone/>
            </a:pPr>
            <a:r>
              <a:rPr lang="ru-RU" sz="1800" dirty="0" smtClean="0"/>
              <a:t>                                       </a:t>
            </a:r>
          </a:p>
          <a:p>
            <a:pPr>
              <a:buNone/>
            </a:pPr>
            <a:r>
              <a:rPr lang="ru-RU" sz="1800" dirty="0" smtClean="0"/>
              <a:t>                                    ВРТ      </a:t>
            </a:r>
            <a:r>
              <a:rPr lang="ru-RU" dirty="0" smtClean="0"/>
              <a:t>  </a:t>
            </a:r>
            <a:endParaRPr lang="ru-RU" dirty="0"/>
          </a:p>
        </p:txBody>
      </p:sp>
      <p:cxnSp>
        <p:nvCxnSpPr>
          <p:cNvPr id="5" name="Прямая со стрелкой 4"/>
          <p:cNvCxnSpPr/>
          <p:nvPr/>
        </p:nvCxnSpPr>
        <p:spPr bwMode="auto">
          <a:xfrm>
            <a:off x="6215074" y="1428736"/>
            <a:ext cx="571504"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 name="Прямая со стрелкой 6"/>
          <p:cNvCxnSpPr/>
          <p:nvPr/>
        </p:nvCxnSpPr>
        <p:spPr bwMode="auto">
          <a:xfrm>
            <a:off x="7429520" y="1428736"/>
            <a:ext cx="428628"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9" name="Прямая со стрелкой 8"/>
          <p:cNvCxnSpPr/>
          <p:nvPr/>
        </p:nvCxnSpPr>
        <p:spPr bwMode="auto">
          <a:xfrm>
            <a:off x="5643570" y="1857364"/>
            <a:ext cx="428628"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Прямая со стрелкой 10"/>
          <p:cNvCxnSpPr/>
          <p:nvPr/>
        </p:nvCxnSpPr>
        <p:spPr bwMode="auto">
          <a:xfrm>
            <a:off x="5715008" y="2214554"/>
            <a:ext cx="642942"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Прямая со стрелкой 12"/>
          <p:cNvCxnSpPr/>
          <p:nvPr/>
        </p:nvCxnSpPr>
        <p:spPr bwMode="auto">
          <a:xfrm>
            <a:off x="7000892" y="2285992"/>
            <a:ext cx="428628"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5" name="Прямая со стрелкой 14"/>
          <p:cNvCxnSpPr/>
          <p:nvPr/>
        </p:nvCxnSpPr>
        <p:spPr bwMode="auto">
          <a:xfrm>
            <a:off x="6357950" y="2714620"/>
            <a:ext cx="500066"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7" name="Прямая со стрелкой 16"/>
          <p:cNvCxnSpPr/>
          <p:nvPr/>
        </p:nvCxnSpPr>
        <p:spPr bwMode="auto">
          <a:xfrm rot="5400000" flipH="1" flipV="1">
            <a:off x="4464843" y="3036091"/>
            <a:ext cx="357190"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Прямая со стрелкой 20"/>
          <p:cNvCxnSpPr/>
          <p:nvPr/>
        </p:nvCxnSpPr>
        <p:spPr bwMode="auto">
          <a:xfrm rot="5400000">
            <a:off x="1000894" y="4214024"/>
            <a:ext cx="285752"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3" name="Прямая со стрелкой 22"/>
          <p:cNvCxnSpPr/>
          <p:nvPr/>
        </p:nvCxnSpPr>
        <p:spPr bwMode="auto">
          <a:xfrm rot="5400000">
            <a:off x="3144034" y="4142586"/>
            <a:ext cx="285752"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5" name="Прямая со стрелкой 24"/>
          <p:cNvCxnSpPr/>
          <p:nvPr/>
        </p:nvCxnSpPr>
        <p:spPr bwMode="auto">
          <a:xfrm rot="5400000">
            <a:off x="1072332" y="4856966"/>
            <a:ext cx="285752"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Прямая со стрелкой 26"/>
          <p:cNvCxnSpPr/>
          <p:nvPr/>
        </p:nvCxnSpPr>
        <p:spPr bwMode="auto">
          <a:xfrm rot="5400000">
            <a:off x="2571736" y="4786322"/>
            <a:ext cx="285752"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Прямая со стрелкой 28"/>
          <p:cNvCxnSpPr/>
          <p:nvPr/>
        </p:nvCxnSpPr>
        <p:spPr bwMode="auto">
          <a:xfrm rot="5400000">
            <a:off x="3643306" y="4786322"/>
            <a:ext cx="285752"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 name="Прямая со стрелкой 30"/>
          <p:cNvCxnSpPr/>
          <p:nvPr/>
        </p:nvCxnSpPr>
        <p:spPr bwMode="auto">
          <a:xfrm rot="5400000">
            <a:off x="3644100" y="5571346"/>
            <a:ext cx="285752"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2" name="TextBox 31"/>
          <p:cNvSpPr txBox="1"/>
          <p:nvPr/>
        </p:nvSpPr>
        <p:spPr>
          <a:xfrm>
            <a:off x="285720" y="6072206"/>
            <a:ext cx="4480714" cy="461665"/>
          </a:xfrm>
          <a:prstGeom prst="rect">
            <a:avLst/>
          </a:prstGeom>
          <a:noFill/>
          <a:ln>
            <a:solidFill>
              <a:schemeClr val="tx1"/>
            </a:solidFill>
          </a:ln>
        </p:spPr>
        <p:txBody>
          <a:bodyPr wrap="none" rtlCol="0">
            <a:spAutoFit/>
          </a:bodyPr>
          <a:lstStyle/>
          <a:p>
            <a:r>
              <a:rPr lang="ru-RU" sz="2400" b="1" dirty="0" smtClean="0"/>
              <a:t>Протокол выбора </a:t>
            </a:r>
            <a:r>
              <a:rPr lang="ru-RU" sz="2400" b="1" dirty="0" err="1" smtClean="0"/>
              <a:t>аГнРГ</a:t>
            </a:r>
            <a:endParaRPr lang="ru-RU" sz="2400" b="1" dirty="0"/>
          </a:p>
        </p:txBody>
      </p:sp>
      <p:pic>
        <p:nvPicPr>
          <p:cNvPr id="311298" name="Picture 2" descr="C:\Users\Виноградова Любовь\Pictures\фото к докладам\images (20).jpg"/>
          <p:cNvPicPr>
            <a:picLocks noChangeAspect="1" noChangeArrowheads="1"/>
          </p:cNvPicPr>
          <p:nvPr/>
        </p:nvPicPr>
        <p:blipFill>
          <a:blip r:embed="rId2"/>
          <a:srcRect/>
          <a:stretch>
            <a:fillRect/>
          </a:stretch>
        </p:blipFill>
        <p:spPr bwMode="auto">
          <a:xfrm>
            <a:off x="5929322" y="3357562"/>
            <a:ext cx="3071834" cy="24288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Тактика ведения женщин с бесплодием при миоме матки</a:t>
            </a:r>
            <a:endParaRPr lang="ru-RU" dirty="0"/>
          </a:p>
        </p:txBody>
      </p:sp>
      <p:sp>
        <p:nvSpPr>
          <p:cNvPr id="3" name="Содержимое 2"/>
          <p:cNvSpPr>
            <a:spLocks noGrp="1"/>
          </p:cNvSpPr>
          <p:nvPr>
            <p:ph idx="1"/>
          </p:nvPr>
        </p:nvSpPr>
        <p:spPr/>
        <p:txBody>
          <a:bodyPr/>
          <a:lstStyle/>
          <a:p>
            <a:r>
              <a:rPr lang="ru-RU" dirty="0" smtClean="0"/>
              <a:t>Узел более 5 см – операция</a:t>
            </a:r>
          </a:p>
          <a:p>
            <a:r>
              <a:rPr lang="ru-RU" dirty="0" smtClean="0"/>
              <a:t>Менее 5 см.: в зависимости от овариального резерва.</a:t>
            </a:r>
          </a:p>
          <a:p>
            <a:r>
              <a:rPr lang="ru-RU" dirty="0" smtClean="0"/>
              <a:t>Протокол выбора </a:t>
            </a:r>
            <a:r>
              <a:rPr lang="ru-RU" dirty="0" err="1" smtClean="0"/>
              <a:t>а-ГнРГ</a:t>
            </a:r>
            <a:endParaRPr lang="ru-RU" dirty="0"/>
          </a:p>
        </p:txBody>
      </p:sp>
      <p:pic>
        <p:nvPicPr>
          <p:cNvPr id="310275" name="Picture 3" descr="C:\Users\Виноградова Любовь\Pictures\фото к докладам\Без названия (13).jpg"/>
          <p:cNvPicPr>
            <a:picLocks noChangeAspect="1" noChangeArrowheads="1"/>
          </p:cNvPicPr>
          <p:nvPr/>
        </p:nvPicPr>
        <p:blipFill>
          <a:blip r:embed="rId2"/>
          <a:srcRect/>
          <a:stretch>
            <a:fillRect/>
          </a:stretch>
        </p:blipFill>
        <p:spPr bwMode="auto">
          <a:xfrm>
            <a:off x="4857752" y="2214554"/>
            <a:ext cx="4286248" cy="3786214"/>
          </a:xfrm>
          <a:prstGeom prst="rect">
            <a:avLst/>
          </a:prstGeom>
          <a:noFill/>
        </p:spPr>
      </p:pic>
      <p:sp>
        <p:nvSpPr>
          <p:cNvPr id="6" name="TextBox 5"/>
          <p:cNvSpPr txBox="1"/>
          <p:nvPr/>
        </p:nvSpPr>
        <p:spPr>
          <a:xfrm>
            <a:off x="142844" y="3000372"/>
            <a:ext cx="4357718" cy="3139321"/>
          </a:xfrm>
          <a:prstGeom prst="rect">
            <a:avLst/>
          </a:prstGeom>
          <a:noFill/>
          <a:ln>
            <a:solidFill>
              <a:schemeClr val="tx1"/>
            </a:solidFill>
          </a:ln>
        </p:spPr>
        <p:txBody>
          <a:bodyPr wrap="square" rtlCol="0">
            <a:spAutoFit/>
          </a:bodyPr>
          <a:lstStyle/>
          <a:p>
            <a:r>
              <a:rPr lang="ru-RU" dirty="0" smtClean="0"/>
              <a:t>Резерв:   </a:t>
            </a:r>
            <a:r>
              <a:rPr lang="en-US" dirty="0" smtClean="0"/>
              <a:t>N                </a:t>
            </a:r>
            <a:r>
              <a:rPr lang="ru-RU" dirty="0" smtClean="0"/>
              <a:t>Снижен</a:t>
            </a:r>
          </a:p>
          <a:p>
            <a:endParaRPr lang="ru-RU" dirty="0" smtClean="0"/>
          </a:p>
          <a:p>
            <a:endParaRPr lang="ru-RU" dirty="0" smtClean="0"/>
          </a:p>
          <a:p>
            <a:r>
              <a:rPr lang="ru-RU" dirty="0" smtClean="0"/>
              <a:t>          Операция         КОС(крио</a:t>
            </a:r>
          </a:p>
          <a:p>
            <a:r>
              <a:rPr lang="ru-RU" dirty="0" smtClean="0"/>
              <a:t>                                  эмбрионов)      </a:t>
            </a:r>
          </a:p>
          <a:p>
            <a:endParaRPr lang="ru-RU" dirty="0" smtClean="0"/>
          </a:p>
          <a:p>
            <a:r>
              <a:rPr lang="ru-RU" dirty="0" smtClean="0"/>
              <a:t>             ВРТ                  Операция</a:t>
            </a:r>
          </a:p>
          <a:p>
            <a:endParaRPr lang="ru-RU" dirty="0" smtClean="0"/>
          </a:p>
          <a:p>
            <a:r>
              <a:rPr lang="ru-RU" dirty="0" smtClean="0"/>
              <a:t>                                  </a:t>
            </a:r>
          </a:p>
          <a:p>
            <a:r>
              <a:rPr lang="ru-RU" dirty="0" smtClean="0"/>
              <a:t>                                      ПЭ</a:t>
            </a:r>
          </a:p>
          <a:p>
            <a:endParaRPr lang="ru-RU" dirty="0"/>
          </a:p>
        </p:txBody>
      </p:sp>
      <p:cxnSp>
        <p:nvCxnSpPr>
          <p:cNvPr id="8" name="Прямая со стрелкой 7"/>
          <p:cNvCxnSpPr/>
          <p:nvPr/>
        </p:nvCxnSpPr>
        <p:spPr bwMode="auto">
          <a:xfrm rot="5400000">
            <a:off x="1321968" y="3535760"/>
            <a:ext cx="357190" cy="79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Прямая со стрелкой 9"/>
          <p:cNvCxnSpPr/>
          <p:nvPr/>
        </p:nvCxnSpPr>
        <p:spPr bwMode="auto">
          <a:xfrm rot="5400000">
            <a:off x="3108315" y="3536157"/>
            <a:ext cx="356396" cy="79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Прямая со стрелкой 10"/>
          <p:cNvCxnSpPr/>
          <p:nvPr/>
        </p:nvCxnSpPr>
        <p:spPr bwMode="auto">
          <a:xfrm rot="5400000">
            <a:off x="1322365" y="4392619"/>
            <a:ext cx="357190"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2" name="Прямая со стрелкой 11"/>
          <p:cNvCxnSpPr/>
          <p:nvPr/>
        </p:nvCxnSpPr>
        <p:spPr bwMode="auto">
          <a:xfrm rot="5400000">
            <a:off x="3179753" y="4535495"/>
            <a:ext cx="357190"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3" name="Прямая со стрелкой 12"/>
          <p:cNvCxnSpPr/>
          <p:nvPr/>
        </p:nvCxnSpPr>
        <p:spPr bwMode="auto">
          <a:xfrm rot="5400000">
            <a:off x="3144034" y="5142718"/>
            <a:ext cx="428628" cy="158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 val="{A86983F0-587E-4325-850F-05ADF78246CA}"/>
  <p:tag name="GENSWF_ADVANCE_TIME" val="41.3"/>
  <p:tag name="TIMING" val=""/>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 val="{467B45F9-A21E-47F5-87BB-6B7B549FFE81}"/>
  <p:tag name="GENSWF_ADVANCE_TIME" val="62.53"/>
  <p:tag name="TIMING" val=""/>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D115E11D-4D3A-4916-A779-7C3FAC8B45F3}"/>
  <p:tag name="GENSWF_ADVANCE_TIME" val="94.338"/>
  <p:tag name="TIMING" val=""/>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 val="{D115E11D-4D3A-4916-A779-7C3FAC8B45F3}"/>
  <p:tag name="GENSWF_ADVANCE_TIME" val="94.338"/>
  <p:tag name="TIMING" val=""/>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 val="{D115E11D-4D3A-4916-A779-7C3FAC8B45F3}"/>
  <p:tag name="GENSWF_ADVANCE_TIME" val="94.338"/>
  <p:tag name="TIMING" val=""/>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 val="{47CDE37C-D9F9-4C6E-9EA9-97482C05C0CE}"/>
  <p:tag name="GENSWF_ADVANCE_TIME" val="30.866"/>
  <p:tag name="TIMING" val=""/>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 val="{350F43AD-22BF-49FF-B1CC-F452FADB736F}"/>
  <p:tag name="GENSWF_ADVANCE_TIME" val="60.734"/>
  <p:tag name="TIMING" val=""/>
  <p:tag name="ISPRING_CUSTOM_TIMING_USED" val="1"/>
</p:tagLst>
</file>

<file path=ppt/theme/theme1.xml><?xml version="1.0" encoding="utf-8"?>
<a:theme xmlns:a="http://schemas.openxmlformats.org/drawingml/2006/main" name="Тема2">
  <a:themeElements>
    <a:clrScheme name="Custom 1 1">
      <a:dk1>
        <a:srgbClr val="000000"/>
      </a:dk1>
      <a:lt1>
        <a:srgbClr val="FFFFFF"/>
      </a:lt1>
      <a:dk2>
        <a:srgbClr val="000000"/>
      </a:dk2>
      <a:lt2>
        <a:srgbClr val="FFFFFF"/>
      </a:lt2>
      <a:accent1>
        <a:srgbClr val="005E86"/>
      </a:accent1>
      <a:accent2>
        <a:srgbClr val="00486D"/>
      </a:accent2>
      <a:accent3>
        <a:srgbClr val="828E1B"/>
      </a:accent3>
      <a:accent4>
        <a:srgbClr val="B1551D"/>
      </a:accent4>
      <a:accent5>
        <a:srgbClr val="633613"/>
      </a:accent5>
      <a:accent6>
        <a:srgbClr val="5D8C76"/>
      </a:accent6>
      <a:hlink>
        <a:srgbClr val="8D1C27"/>
      </a:hlink>
      <a:folHlink>
        <a:srgbClr val="B1551D"/>
      </a:folHlink>
    </a:clrScheme>
    <a:fontScheme name="Blank Presentation">
      <a:majorFont>
        <a:latin typeface="Helvetica Neue"/>
        <a:ea typeface="ＭＳ Ｐゴシック"/>
        <a:cs typeface="ＭＳ Ｐゴシック"/>
      </a:majorFont>
      <a:minorFont>
        <a:latin typeface="Verdana"/>
        <a:ea typeface="ＭＳ Ｐゴシック"/>
        <a:cs typeface="ＭＳ Ｐゴシック"/>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498A"/>
        </a:solidFill>
        <a:ln w="9525"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6_Оформление по умолчанию">
  <a:themeElements>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Оформление по умолчанию">
  <a:themeElements>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Оформление по умолчанию">
  <a:themeElements>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Оформление по умолчанию">
  <a:themeElements>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Тема2</Template>
  <TotalTime>9367</TotalTime>
  <Words>1882</Words>
  <PresentationFormat>Экран (4:3)</PresentationFormat>
  <Paragraphs>330</Paragraphs>
  <Slides>26</Slides>
  <Notes>15</Notes>
  <HiddenSlides>0</HiddenSlides>
  <MMClips>0</MMClips>
  <ScaleCrop>false</ScaleCrop>
  <HeadingPairs>
    <vt:vector size="6" baseType="variant">
      <vt:variant>
        <vt:lpstr>Тема</vt:lpstr>
      </vt:variant>
      <vt:variant>
        <vt:i4>16</vt:i4>
      </vt:variant>
      <vt:variant>
        <vt:lpstr>Внедренные серверы OLE</vt:lpstr>
      </vt:variant>
      <vt:variant>
        <vt:i4>1</vt:i4>
      </vt:variant>
      <vt:variant>
        <vt:lpstr>Заголовки слайдов</vt:lpstr>
      </vt:variant>
      <vt:variant>
        <vt:i4>26</vt:i4>
      </vt:variant>
    </vt:vector>
  </HeadingPairs>
  <TitlesOfParts>
    <vt:vector size="43" baseType="lpstr">
      <vt:lpstr>Тема2</vt:lpstr>
      <vt:lpstr>2_Оформление по умолчанию</vt:lpstr>
      <vt:lpstr>3_Оформление по умолчанию</vt:lpstr>
      <vt:lpstr>4_Оформление по умолчанию</vt:lpstr>
      <vt:lpstr>5_Оформление по умолчанию</vt:lpstr>
      <vt:lpstr>7_Оформление по умолчанию</vt:lpstr>
      <vt:lpstr>8_Оформление по умолчанию</vt:lpstr>
      <vt:lpstr>9_Оформление по умолчанию</vt:lpstr>
      <vt:lpstr>10_Оформление по умолчанию</vt:lpstr>
      <vt:lpstr>11_Оформление по умолчанию</vt:lpstr>
      <vt:lpstr>1_Default Design</vt:lpstr>
      <vt:lpstr>2_Default Design</vt:lpstr>
      <vt:lpstr>6_Оформление по умолчанию</vt:lpstr>
      <vt:lpstr>12_Оформление по умолчанию</vt:lpstr>
      <vt:lpstr>13_Оформление по умолчанию</vt:lpstr>
      <vt:lpstr>14_Оформление по умолчанию</vt:lpstr>
      <vt:lpstr>Bitmap Image</vt:lpstr>
      <vt:lpstr>Схемы стимуляции для лечения бесплодия женщин с  различными гинекологическими заболеваниями.  Синдром гиперстимуляции яичников</vt:lpstr>
      <vt:lpstr>Определение </vt:lpstr>
      <vt:lpstr>Современные подходы к КОС</vt:lpstr>
      <vt:lpstr>Фолликулогенез, Оогенез</vt:lpstr>
      <vt:lpstr> Овариальный резерв</vt:lpstr>
      <vt:lpstr>Факторы, влияющие  на выбор протокола для КОС</vt:lpstr>
      <vt:lpstr>Протоколы КОС</vt:lpstr>
      <vt:lpstr>Тактика ведения женщин с бесплодием при эндометриозе</vt:lpstr>
      <vt:lpstr>Тактика ведения женщин с бесплодием при миоме матки</vt:lpstr>
      <vt:lpstr>Слайд 10</vt:lpstr>
      <vt:lpstr>Слайд 11</vt:lpstr>
      <vt:lpstr>Подходы к лечению пациенток с  бедным ответом</vt:lpstr>
      <vt:lpstr>Подходы к лечению пациенток с  бедным ответом / онкофертильность</vt:lpstr>
      <vt:lpstr>Подходы к лечению пациенток с  бедным ответом / онкофертильность</vt:lpstr>
      <vt:lpstr>ЭКО при синдроме поликистозных яичников  (СПКЯ)</vt:lpstr>
      <vt:lpstr>Выбор типа протокола при СПКЯ</vt:lpstr>
      <vt:lpstr>Замена триггера овуляции (при СПКЯ)</vt:lpstr>
      <vt:lpstr> Синдром гиперстимуляции яичников –  это ятрогенное состояние, в основе которого лежит ответ яичников на экзогенное введение препаратов – индукторов овуляции, превышающий физиологические пределы.  </vt:lpstr>
      <vt:lpstr>Частота СГЯ</vt:lpstr>
      <vt:lpstr>Слайд 20</vt:lpstr>
      <vt:lpstr>Пути профилактики СГЯ</vt:lpstr>
      <vt:lpstr>Профилактика</vt:lpstr>
      <vt:lpstr>Лечение</vt:lpstr>
      <vt:lpstr>Собственные данные МЦ «МирА» 2015-2016 год</vt:lpstr>
      <vt:lpstr>Заключение</vt:lpstr>
      <vt:lpstr>Cпасибо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Стимуляция функции яичников у различных групп гинекологических  пациентов. Синдром поликистозных яичников</dc:title>
  <dc:creator>Виноградова Любовь</dc:creator>
  <cp:lastModifiedBy>Виноградова Любовь</cp:lastModifiedBy>
  <cp:revision>16</cp:revision>
  <dcterms:created xsi:type="dcterms:W3CDTF">2016-12-21T08:08:05Z</dcterms:created>
  <dcterms:modified xsi:type="dcterms:W3CDTF">2017-01-16T07:38:44Z</dcterms:modified>
</cp:coreProperties>
</file>