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gif" ContentType="image/gif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  <p:sldMasterId id="2147483648" r:id="rId2"/>
    <p:sldMasterId id="2147483713" r:id="rId3"/>
    <p:sldMasterId id="2147483689" r:id="rId4"/>
  </p:sldMasterIdLst>
  <p:notesMasterIdLst>
    <p:notesMasterId r:id="rId35"/>
  </p:notesMasterIdLst>
  <p:sldIdLst>
    <p:sldId id="346" r:id="rId5"/>
    <p:sldId id="378" r:id="rId6"/>
    <p:sldId id="379" r:id="rId7"/>
    <p:sldId id="380" r:id="rId8"/>
    <p:sldId id="381" r:id="rId9"/>
    <p:sldId id="382" r:id="rId10"/>
    <p:sldId id="348" r:id="rId11"/>
    <p:sldId id="402" r:id="rId12"/>
    <p:sldId id="397" r:id="rId13"/>
    <p:sldId id="398" r:id="rId14"/>
    <p:sldId id="383" r:id="rId15"/>
    <p:sldId id="384" r:id="rId16"/>
    <p:sldId id="385" r:id="rId17"/>
    <p:sldId id="387" r:id="rId18"/>
    <p:sldId id="386" r:id="rId19"/>
    <p:sldId id="388" r:id="rId20"/>
    <p:sldId id="389" r:id="rId21"/>
    <p:sldId id="390" r:id="rId22"/>
    <p:sldId id="391" r:id="rId23"/>
    <p:sldId id="392" r:id="rId24"/>
    <p:sldId id="400" r:id="rId25"/>
    <p:sldId id="401" r:id="rId26"/>
    <p:sldId id="403" r:id="rId27"/>
    <p:sldId id="350" r:id="rId28"/>
    <p:sldId id="393" r:id="rId29"/>
    <p:sldId id="351" r:id="rId30"/>
    <p:sldId id="394" r:id="rId31"/>
    <p:sldId id="395" r:id="rId32"/>
    <p:sldId id="399" r:id="rId33"/>
    <p:sldId id="396" r:id="rId34"/>
  </p:sldIdLst>
  <p:sldSz cx="10691813" cy="7559675"/>
  <p:notesSz cx="7099300" cy="10234613"/>
  <p:defaultTextStyle>
    <a:defPPr>
      <a:defRPr lang="en-US"/>
    </a:defPPr>
    <a:lvl1pPr marL="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2129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4258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563870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085161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06449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127739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649028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170318" algn="l" defTabSz="1042580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368" userDrawn="1">
          <p15:clr>
            <a:srgbClr val="A4A3A4"/>
          </p15:clr>
        </p15:guide>
        <p15:guide id="4" orient="horz" pos="1267">
          <p15:clr>
            <a:srgbClr val="A4A3A4"/>
          </p15:clr>
        </p15:guide>
        <p15:guide id="5" orient="horz" pos="793">
          <p15:clr>
            <a:srgbClr val="A4A3A4"/>
          </p15:clr>
        </p15:guide>
        <p15:guide id="6" orient="horz" pos="294">
          <p15:clr>
            <a:srgbClr val="A4A3A4"/>
          </p15:clr>
        </p15:guide>
        <p15:guide id="7" orient="horz" pos="4331">
          <p15:clr>
            <a:srgbClr val="A4A3A4"/>
          </p15:clr>
        </p15:guide>
        <p15:guide id="8" orient="horz" pos="4513">
          <p15:clr>
            <a:srgbClr val="A4A3A4"/>
          </p15:clr>
        </p15:guide>
        <p15:guide id="9" orient="horz" pos="4564">
          <p15:clr>
            <a:srgbClr val="A4A3A4"/>
          </p15:clr>
        </p15:guide>
        <p15:guide id="10" orient="horz" pos="462" userDrawn="1">
          <p15:clr>
            <a:srgbClr val="A4A3A4"/>
          </p15:clr>
        </p15:guide>
        <p15:guide id="11" orient="horz" pos="625">
          <p15:clr>
            <a:srgbClr val="A4A3A4"/>
          </p15:clr>
        </p15:guide>
        <p15:guide id="12" pos="271" userDrawn="1">
          <p15:clr>
            <a:srgbClr val="A4A3A4"/>
          </p15:clr>
        </p15:guide>
        <p15:guide id="13" pos="6465">
          <p15:clr>
            <a:srgbClr val="A4A3A4"/>
          </p15:clr>
        </p15:guide>
        <p15:guide id="14" pos="4976">
          <p15:clr>
            <a:srgbClr val="A4A3A4"/>
          </p15:clr>
        </p15:guide>
        <p15:guide id="15" pos="3334">
          <p15:clr>
            <a:srgbClr val="A4A3A4"/>
          </p15:clr>
        </p15:guide>
        <p15:guide id="16" pos="3413" userDrawn="1">
          <p15:clr>
            <a:srgbClr val="A4A3A4"/>
          </p15:clr>
        </p15:guide>
        <p15:guide id="17" pos="1779">
          <p15:clr>
            <a:srgbClr val="A4A3A4"/>
          </p15:clr>
        </p15:guide>
        <p15:guide id="18" pos="4908">
          <p15:clr>
            <a:srgbClr val="A4A3A4"/>
          </p15:clr>
        </p15:guide>
        <p15:guide id="19" pos="1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993366"/>
    <a:srgbClr val="411B2B"/>
    <a:srgbClr val="8C447D"/>
    <a:srgbClr val="FF6699"/>
    <a:srgbClr val="7F7F7F"/>
    <a:srgbClr val="CC99FF"/>
    <a:srgbClr val="FF3399"/>
    <a:srgbClr val="CC0099"/>
    <a:srgbClr val="CFB1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95" autoAdjust="0"/>
    <p:restoredTop sz="86336" autoAdjust="0"/>
  </p:normalViewPr>
  <p:slideViewPr>
    <p:cSldViewPr showGuides="1">
      <p:cViewPr>
        <p:scale>
          <a:sx n="88" d="100"/>
          <a:sy n="88" d="100"/>
        </p:scale>
        <p:origin x="-294" y="-78"/>
      </p:cViewPr>
      <p:guideLst>
        <p:guide orient="horz" pos="1267"/>
        <p:guide orient="horz" pos="793"/>
        <p:guide orient="horz" pos="294"/>
        <p:guide orient="horz" pos="4331"/>
        <p:guide orient="horz" pos="4513"/>
        <p:guide orient="horz" pos="4564"/>
        <p:guide orient="horz" pos="462"/>
        <p:guide orient="horz" pos="625"/>
        <p:guide pos="3368"/>
        <p:guide pos="271"/>
        <p:guide pos="6465"/>
        <p:guide pos="4976"/>
        <p:guide pos="3334"/>
        <p:guide pos="3413"/>
        <p:guide pos="1779"/>
        <p:guide pos="4908"/>
        <p:guide pos="1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4024" y="17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5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5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5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5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5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noFill/>
        <a:ln w="26582">
          <a:noFill/>
        </a:ln>
      </c:spPr>
    </c:sideWall>
    <c:backWall>
      <c:spPr>
        <a:noFill/>
        <a:ln w="26582">
          <a:noFill/>
        </a:ln>
        <a:effectLst>
          <a:innerShdw blurRad="114300">
            <a:prstClr val="black"/>
          </a:innerShdw>
        </a:effectLst>
      </c:spPr>
    </c:backWall>
    <c:plotArea>
      <c:layout>
        <c:manualLayout>
          <c:layoutTarget val="inner"/>
          <c:xMode val="edge"/>
          <c:yMode val="edge"/>
          <c:x val="0.14295059169670804"/>
          <c:y val="1.892438092986861E-2"/>
          <c:w val="0.81384688631871904"/>
          <c:h val="0.53372449539656608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8C447D"/>
            </a:solidFill>
            <a:ln w="13291">
              <a:solidFill>
                <a:srgbClr val="000000"/>
              </a:solidFill>
              <a:prstDash val="solid"/>
            </a:ln>
          </c:spPr>
          <c:dLbls>
            <c:spPr>
              <a:noFill/>
              <a:ln w="2658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Лист2!$B$2:$B$8</c:f>
              <c:strCache>
                <c:ptCount val="7"/>
                <c:pt idx="0">
                  <c:v>Нидерланды</c:v>
                </c:pt>
                <c:pt idx="1">
                  <c:v>Япония </c:v>
                </c:pt>
                <c:pt idx="2">
                  <c:v>Германия</c:v>
                </c:pt>
                <c:pt idx="3">
                  <c:v>США</c:v>
                </c:pt>
                <c:pt idx="4">
                  <c:v>Болгария</c:v>
                </c:pt>
                <c:pt idx="5">
                  <c:v>Россия</c:v>
                </c:pt>
                <c:pt idx="6">
                  <c:v>Бразилия</c:v>
                </c:pt>
              </c:strCache>
            </c:strRef>
          </c:cat>
          <c:val>
            <c:numRef>
              <c:f>Лист2!$C$2:$C$8</c:f>
              <c:numCache>
                <c:formatCode>General</c:formatCode>
                <c:ptCount val="7"/>
                <c:pt idx="0">
                  <c:v>1.2</c:v>
                </c:pt>
                <c:pt idx="1">
                  <c:v>4</c:v>
                </c:pt>
                <c:pt idx="2">
                  <c:v>4.2</c:v>
                </c:pt>
                <c:pt idx="3">
                  <c:v>7</c:v>
                </c:pt>
                <c:pt idx="4">
                  <c:v>8.2000000000000011</c:v>
                </c:pt>
                <c:pt idx="5">
                  <c:v>15</c:v>
                </c:pt>
                <c:pt idx="6">
                  <c:v>17</c:v>
                </c:pt>
              </c:numCache>
            </c:numRef>
          </c:val>
        </c:ser>
        <c:dLbls>
          <c:showVal val="1"/>
        </c:dLbls>
        <c:shape val="pyramid"/>
        <c:axId val="70643072"/>
        <c:axId val="69170688"/>
        <c:axId val="70610944"/>
      </c:bar3DChart>
      <c:catAx>
        <c:axId val="70643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518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 </a:t>
                </a:r>
              </a:p>
            </c:rich>
          </c:tx>
          <c:layout>
            <c:manualLayout>
              <c:xMode val="edge"/>
              <c:yMode val="edge"/>
              <c:x val="0.59429280397022333"/>
              <c:y val="0.91878172588832474"/>
            </c:manualLayout>
          </c:layout>
          <c:spPr>
            <a:noFill/>
            <a:ln w="26582">
              <a:noFill/>
            </a:ln>
          </c:spPr>
        </c:title>
        <c:numFmt formatCode="General" sourceLinked="1"/>
        <c:tickLblPos val="nextTo"/>
        <c:spPr>
          <a:ln w="26582">
            <a:solidFill>
              <a:srgbClr val="FFFFFF"/>
            </a:solidFill>
            <a:prstDash val="solid"/>
          </a:ln>
        </c:spPr>
        <c:txPr>
          <a:bodyPr rot="-2700000" vert="horz"/>
          <a:lstStyle/>
          <a:p>
            <a:pPr>
              <a:defRPr sz="1600" b="1" i="1" u="none" strike="noStrike" cap="all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170688"/>
        <c:crosses val="autoZero"/>
        <c:auto val="1"/>
        <c:lblAlgn val="ctr"/>
        <c:lblOffset val="100"/>
      </c:catAx>
      <c:valAx>
        <c:axId val="6917068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151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30456852791878186"/>
            </c:manualLayout>
          </c:layout>
          <c:spPr>
            <a:noFill/>
            <a:ln w="26582">
              <a:noFill/>
            </a:ln>
          </c:spPr>
        </c:title>
        <c:numFmt formatCode="General" sourceLinked="1"/>
        <c:tickLblPos val="nextTo"/>
        <c:spPr>
          <a:ln w="2658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9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0643072"/>
        <c:crosses val="autoZero"/>
        <c:crossBetween val="between"/>
      </c:valAx>
      <c:serAx>
        <c:axId val="70610944"/>
        <c:scaling>
          <c:orientation val="minMax"/>
        </c:scaling>
        <c:axPos val="b"/>
        <c:tickLblPos val="nextTo"/>
        <c:crossAx val="69170688"/>
        <c:crosses val="autoZero"/>
      </c:serAx>
    </c:plotArea>
    <c:plotVisOnly val="1"/>
    <c:dispBlanksAs val="zero"/>
  </c:chart>
  <c:spPr>
    <a:noFill/>
    <a:ln>
      <a:noFill/>
    </a:ln>
  </c:spPr>
  <c:txPr>
    <a:bodyPr/>
    <a:lstStyle/>
    <a:p>
      <a:pPr>
        <a:defRPr sz="8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96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50342939141953058"/>
          <c:y val="0.86197906912511735"/>
        </c:manualLayout>
      </c:layout>
      <c:spPr>
        <a:noFill/>
        <a:ln w="30582">
          <a:noFill/>
        </a:ln>
      </c:spPr>
    </c:title>
    <c:view3D>
      <c:depthPercent val="100"/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021027473968028E-2"/>
          <c:y val="9.933432548018524E-2"/>
          <c:w val="0.89431707027901264"/>
          <c:h val="0.74907645165044034"/>
        </c:manualLayout>
      </c:layout>
      <c:line3DChart>
        <c:grouping val="standard"/>
        <c:ser>
          <c:idx val="0"/>
          <c:order val="0"/>
          <c:spPr>
            <a:solidFill>
              <a:srgbClr val="9999FF"/>
            </a:solidFill>
            <a:ln w="1529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3366"/>
              </a:solidFill>
            </c:spPr>
          </c:dPt>
          <c:dPt>
            <c:idx val="1"/>
            <c:spPr>
              <a:gradFill flip="none" rotWithShape="1">
                <a:gsLst>
                  <a:gs pos="0">
                    <a:srgbClr val="993366">
                      <a:shade val="30000"/>
                      <a:satMod val="115000"/>
                    </a:srgbClr>
                  </a:gs>
                  <a:gs pos="50000">
                    <a:srgbClr val="993366">
                      <a:shade val="67500"/>
                      <a:satMod val="115000"/>
                    </a:srgbClr>
                  </a:gs>
                  <a:gs pos="100000">
                    <a:srgbClr val="993366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FF6699">
                      <a:shade val="30000"/>
                      <a:satMod val="115000"/>
                    </a:srgbClr>
                  </a:gs>
                  <a:gs pos="50000">
                    <a:srgbClr val="FF6699">
                      <a:shade val="67500"/>
                      <a:satMod val="115000"/>
                    </a:srgbClr>
                  </a:gs>
                  <a:gs pos="100000">
                    <a:srgbClr val="FF6699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3"/>
            <c:spPr>
              <a:pattFill prst="dkVert">
                <a:fgClr>
                  <a:srgbClr val="000000"/>
                </a:fgClr>
                <a:bgClr>
                  <a:srgbClr val="FFFFFF"/>
                </a:bgClr>
              </a:pattFill>
            </c:spPr>
          </c:dPt>
          <c:dLbls>
            <c:dLbl>
              <c:idx val="0"/>
              <c:layout>
                <c:manualLayout>
                  <c:x val="-2.1709632324543621E-2"/>
                  <c:y val="-3.6945812807881791E-2"/>
                </c:manualLayout>
              </c:layout>
              <c:showVal val="1"/>
            </c:dLbl>
            <c:dLbl>
              <c:idx val="1"/>
              <c:layout>
                <c:manualLayout>
                  <c:x val="-4.6520640695450607E-3"/>
                  <c:y val="-6.157635467980295E-2"/>
                </c:manualLayout>
              </c:layout>
              <c:showVal val="1"/>
            </c:dLbl>
            <c:dLbl>
              <c:idx val="2"/>
              <c:layout>
                <c:manualLayout>
                  <c:x val="-1.2405504185453499E-2"/>
                  <c:y val="-5.4187192118226618E-2"/>
                </c:manualLayout>
              </c:layout>
              <c:showVal val="1"/>
            </c:dLbl>
            <c:spPr>
              <a:noFill/>
              <a:ln w="30582">
                <a:noFill/>
              </a:ln>
            </c:spPr>
            <c:txPr>
              <a:bodyPr/>
              <a:lstStyle/>
              <a:p>
                <a:pPr>
                  <a:defRPr sz="1686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Лист2!$B$2:$B$4</c:f>
              <c:strCache>
                <c:ptCount val="3"/>
                <c:pt idx="0">
                  <c:v>роды через естественные родовые пути</c:v>
                </c:pt>
                <c:pt idx="1">
                  <c:v>преждевременные роды</c:v>
                </c:pt>
                <c:pt idx="2">
                  <c:v>кесарево сечение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79.099999999999994</c:v>
                </c:pt>
                <c:pt idx="1">
                  <c:v>12.5</c:v>
                </c:pt>
                <c:pt idx="2">
                  <c:v>8.3000000000000007</c:v>
                </c:pt>
              </c:numCache>
            </c:numRef>
          </c:val>
        </c:ser>
        <c:dLbls/>
        <c:axId val="113468160"/>
        <c:axId val="113469696"/>
        <c:axId val="91654784"/>
      </c:line3DChart>
      <c:catAx>
        <c:axId val="113468160"/>
        <c:scaling>
          <c:orientation val="minMax"/>
        </c:scaling>
        <c:axPos val="b"/>
        <c:numFmt formatCode="General" sourceLinked="1"/>
        <c:tickLblPos val="nextTo"/>
        <c:spPr>
          <a:ln w="3058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3469696"/>
        <c:crosses val="autoZero"/>
        <c:auto val="1"/>
        <c:lblAlgn val="ctr"/>
        <c:lblOffset val="100"/>
      </c:catAx>
      <c:valAx>
        <c:axId val="1134696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45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115240267863713E-3"/>
              <c:y val="0.37499988580501536"/>
            </c:manualLayout>
          </c:layout>
          <c:spPr>
            <a:noFill/>
            <a:ln w="30582">
              <a:noFill/>
            </a:ln>
          </c:spPr>
        </c:title>
        <c:numFmt formatCode="General" sourceLinked="1"/>
        <c:tickLblPos val="nextTo"/>
        <c:spPr>
          <a:ln w="3058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68160"/>
        <c:crosses val="autoZero"/>
        <c:crossBetween val="between"/>
      </c:valAx>
      <c:serAx>
        <c:axId val="91654784"/>
        <c:scaling>
          <c:orientation val="minMax"/>
        </c:scaling>
        <c:delete val="1"/>
        <c:axPos val="b"/>
        <c:numFmt formatCode="General" sourceLinked="1"/>
        <c:tickLblPos val="none"/>
        <c:crossAx val="113469696"/>
        <c:crosses val="autoZero"/>
        <c:tickLblSkip val="1"/>
        <c:tickMarkSkip val="1"/>
      </c:serAx>
      <c:spPr>
        <a:noFill/>
        <a:ln w="3058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892403652485938E-2"/>
          <c:y val="1.7197727422015439E-2"/>
          <c:w val="0.55453134600739651"/>
          <c:h val="0.4296035632039345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9999FF"/>
            </a:solidFill>
            <a:ln w="172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3366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411B2B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6699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8C447D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CCFFCC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800000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CC00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800080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339966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9CC00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FF6600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FF00FF"/>
              </a:solidFill>
              <a:ln w="1727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0762194539748816E-2"/>
                  <c:y val="2.7574811163057077E-3"/>
                </c:manualLayout>
              </c:layout>
              <c:showVal val="1"/>
            </c:dLbl>
            <c:dLbl>
              <c:idx val="1"/>
              <c:layout>
                <c:manualLayout>
                  <c:x val="1.6882475381765644E-2"/>
                  <c:y val="-9.0575207627151041E-3"/>
                </c:manualLayout>
              </c:layout>
              <c:showVal val="1"/>
            </c:dLbl>
            <c:dLbl>
              <c:idx val="2"/>
              <c:layout>
                <c:manualLayout>
                  <c:x val="9.7653072266532578E-3"/>
                  <c:y val="3.7187877495693974E-5"/>
                </c:manualLayout>
              </c:layout>
              <c:showVal val="1"/>
            </c:dLbl>
            <c:dLbl>
              <c:idx val="3"/>
              <c:layout>
                <c:manualLayout>
                  <c:x val="1.9401778496362175E-2"/>
                  <c:y val="-7.8714340699218878E-3"/>
                </c:manualLayout>
              </c:layout>
              <c:showVal val="1"/>
            </c:dLbl>
            <c:dLbl>
              <c:idx val="4"/>
              <c:layout>
                <c:manualLayout>
                  <c:x val="1.6168148746968477E-2"/>
                  <c:y val="-1.0495245426562516E-2"/>
                </c:manualLayout>
              </c:layout>
              <c:showVal val="1"/>
            </c:dLbl>
            <c:spPr>
              <a:noFill/>
              <a:ln w="34557">
                <a:noFill/>
              </a:ln>
            </c:spPr>
            <c:txPr>
              <a:bodyPr/>
              <a:lstStyle/>
              <a:p>
                <a:pPr>
                  <a:defRPr sz="1633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Лист2!$B$2:$B$6</c:f>
              <c:strCache>
                <c:ptCount val="5"/>
                <c:pt idx="0">
                  <c:v>Несвоевременное излитие околоплодных вод</c:v>
                </c:pt>
                <c:pt idx="1">
                  <c:v>Аномалии родовой деятельности </c:v>
                </c:pt>
                <c:pt idx="2">
                  <c:v>Кровотечения в родах и послеродовом периоде</c:v>
                </c:pt>
                <c:pt idx="3">
                  <c:v>Клинически узкий таз</c:v>
                </c:pt>
                <c:pt idx="4">
                  <c:v>Травмы родовых путей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28.6</c:v>
                </c:pt>
                <c:pt idx="1">
                  <c:v>39.200000000000003</c:v>
                </c:pt>
                <c:pt idx="2">
                  <c:v>10.7</c:v>
                </c:pt>
                <c:pt idx="3">
                  <c:v>14.2</c:v>
                </c:pt>
                <c:pt idx="4">
                  <c:v>57.1</c:v>
                </c:pt>
              </c:numCache>
            </c:numRef>
          </c:val>
        </c:ser>
        <c:dLbls/>
        <c:gapWidth val="100"/>
        <c:shape val="pyramid"/>
        <c:axId val="113461120"/>
        <c:axId val="113462656"/>
        <c:axId val="112528000"/>
      </c:bar3DChart>
      <c:catAx>
        <c:axId val="113461120"/>
        <c:scaling>
          <c:orientation val="minMax"/>
        </c:scaling>
        <c:axPos val="b"/>
        <c:numFmt formatCode="General" sourceLinked="1"/>
        <c:tickLblPos val="nextTo"/>
        <c:spPr>
          <a:ln w="4320">
            <a:solidFill>
              <a:srgbClr val="FFFFFF"/>
            </a:solidFill>
            <a:prstDash val="solid"/>
          </a:ln>
        </c:spPr>
        <c:txPr>
          <a:bodyPr rot="-540000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62656"/>
        <c:crosses val="autoZero"/>
        <c:auto val="1"/>
        <c:lblAlgn val="ctr"/>
        <c:lblOffset val="100"/>
      </c:catAx>
      <c:valAx>
        <c:axId val="113462656"/>
        <c:scaling>
          <c:orientation val="minMax"/>
        </c:scaling>
        <c:axPos val="l"/>
        <c:numFmt formatCode="General" sourceLinked="1"/>
        <c:tickLblPos val="nextTo"/>
        <c:spPr>
          <a:ln w="432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61120"/>
        <c:crosses val="autoZero"/>
        <c:crossBetween val="between"/>
      </c:valAx>
      <c:serAx>
        <c:axId val="112528000"/>
        <c:scaling>
          <c:orientation val="minMax"/>
        </c:scaling>
        <c:delete val="1"/>
        <c:axPos val="b"/>
        <c:numFmt formatCode="General" sourceLinked="1"/>
        <c:tickLblPos val="none"/>
        <c:crossAx val="113462656"/>
        <c:crosses val="autoZero"/>
        <c:tickLblSkip val="1"/>
        <c:tickMarkSkip val="1"/>
      </c:serAx>
      <c:spPr>
        <a:noFill/>
        <a:ln w="3455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8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50403219295007839"/>
          <c:y val="0.8614958050564091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21885490265439342"/>
          <c:y val="6.2390411125506855E-2"/>
          <c:w val="0.68930295653330953"/>
          <c:h val="0.6739690208914150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ln>
                <a:solidFill>
                  <a:srgbClr val="9966FF"/>
                </a:solidFill>
              </a:ln>
            </c:spPr>
          </c:dPt>
          <c:dPt>
            <c:idx val="1"/>
            <c:spPr>
              <a:solidFill>
                <a:srgbClr val="9966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explosion val="11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</c:dPt>
          <c:dPt>
            <c:idx val="3"/>
          </c:dPt>
          <c:dLbls>
            <c:dLbl>
              <c:idx val="0"/>
              <c:layout>
                <c:manualLayout>
                  <c:x val="-2.3260320347725304E-2"/>
                  <c:y val="-0.15517241379310343"/>
                </c:manualLayout>
              </c:layout>
              <c:dLblPos val="bestFit"/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2.9463072440452057E-2"/>
                  <c:y val="0.1305418719211823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Недоношен-ность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dLblPos val="bestFit"/>
              <c:showLegendKey val="1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3.876720057954218E-2"/>
                  <c:y val="-0.20443349753694584"/>
                </c:manualLayout>
              </c:layout>
              <c:dLblPos val="bestFit"/>
              <c:showLegendKey val="1"/>
              <c:showVal val="1"/>
              <c:showCatName val="1"/>
              <c:separator>
</c:separator>
            </c:dLbl>
            <c:dLblPos val="outEnd"/>
            <c:showLegendKey val="1"/>
            <c:showVal val="1"/>
            <c:showCatName val="1"/>
            <c:separator>
</c:separator>
            <c:showLeaderLines val="1"/>
          </c:dLbls>
          <c:cat>
            <c:strRef>
              <c:f>Лист2!$B$2:$B$4</c:f>
              <c:strCache>
                <c:ptCount val="3"/>
                <c:pt idx="0">
                  <c:v>ЗВУР</c:v>
                </c:pt>
                <c:pt idx="1">
                  <c:v>недоношенность</c:v>
                </c:pt>
                <c:pt idx="2">
                  <c:v>состояние асфиксии</c:v>
                </c:pt>
              </c:strCache>
            </c:strRef>
          </c:cat>
          <c:val>
            <c:numRef>
              <c:f>Лист2!$C$2:$C$4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0.08</c:v>
                </c:pt>
                <c:pt idx="2">
                  <c:v>0.2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898876404494381"/>
          <c:y val="0.20215633423180593"/>
          <c:w val="0.5112359550561798"/>
          <c:h val="0.48787061994609177"/>
        </c:manualLayout>
      </c:layout>
      <c:bubbleChart>
        <c:ser>
          <c:idx val="0"/>
          <c:order val="0"/>
          <c:spPr>
            <a:solidFill>
              <a:srgbClr val="9999FF"/>
            </a:solidFill>
            <a:ln w="12767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</c:spPr>
          <c:dPt>
            <c:idx val="0"/>
            <c:bubble3D val="1"/>
            <c:spPr>
              <a:solidFill>
                <a:srgbClr val="FFFFFF"/>
              </a:solidFill>
              <a:ln w="12767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</c:spPr>
          </c:dPt>
          <c:dPt>
            <c:idx val="1"/>
            <c:bubble3D val="1"/>
            <c:spPr>
              <a:solidFill>
                <a:srgbClr val="993366"/>
              </a:solidFill>
              <a:ln w="12767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</c:spPr>
          </c:dPt>
          <c:dPt>
            <c:idx val="2"/>
            <c:bubble3D val="1"/>
            <c:spPr>
              <a:solidFill>
                <a:schemeClr val="tx2">
                  <a:lumMod val="75000"/>
                  <a:lumOff val="25000"/>
                </a:schemeClr>
              </a:solidFill>
              <a:ln w="12767">
                <a:solidFill>
                  <a:srgbClr val="7030A0"/>
                </a:solidFill>
                <a:prstDash val="solid"/>
              </a:ln>
            </c:spPr>
          </c:dPt>
          <c:dPt>
            <c:idx val="3"/>
            <c:bubble3D val="1"/>
            <c:spPr>
              <a:pattFill prst="dkVert">
                <a:fgClr>
                  <a:srgbClr val="000000"/>
                </a:fgClr>
                <a:bgClr>
                  <a:srgbClr val="FFFFFF"/>
                </a:bgClr>
              </a:pattFill>
              <a:ln w="12767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</c:spPr>
          </c:dPt>
          <c:dLbls>
            <c:dLbl>
              <c:idx val="3"/>
              <c:delete val="1"/>
            </c:dLbl>
            <c:numFmt formatCode="0.0%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xVal>
            <c:strRef>
              <c:f>Лист2!$B$2:$B$5</c:f>
              <c:strCache>
                <c:ptCount val="3"/>
                <c:pt idx="0">
                  <c:v>аборты</c:v>
                </c:pt>
                <c:pt idx="1">
                  <c:v>роды</c:v>
                </c:pt>
                <c:pt idx="2">
                  <c:v>выкидыши</c:v>
                </c:pt>
              </c:strCache>
            </c:strRef>
          </c:xVal>
          <c:yVal>
            <c:numRef>
              <c:f>Лист2!$C$2:$C$5</c:f>
              <c:numCache>
                <c:formatCode>0.00%</c:formatCode>
                <c:ptCount val="4"/>
                <c:pt idx="0">
                  <c:v>0.30000000000000004</c:v>
                </c:pt>
                <c:pt idx="1">
                  <c:v>0.56000000000000005</c:v>
                </c:pt>
                <c:pt idx="2">
                  <c:v>0.14000000000000001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</c:ser>
        <c:dLbls/>
        <c:bubbleScale val="100"/>
        <c:axId val="73864704"/>
        <c:axId val="73866240"/>
      </c:bubbleChart>
      <c:valAx>
        <c:axId val="738647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3866240"/>
        <c:crosses val="autoZero"/>
        <c:crossBetween val="midCat"/>
      </c:valAx>
      <c:valAx>
        <c:axId val="7386624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3864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198010298597311"/>
          <c:y val="0.29479125137590795"/>
          <c:w val="0.15668984669231417"/>
          <c:h val="0.27018240441871305"/>
        </c:manualLayout>
      </c:layout>
      <c:spPr>
        <a:noFill/>
        <a:ln w="25535">
          <a:noFill/>
        </a:ln>
      </c:spPr>
      <c:txPr>
        <a:bodyPr/>
        <a:lstStyle/>
        <a:p>
          <a:pPr>
            <a:defRPr sz="1664" b="1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0"/>
    </c:view3D>
    <c:plotArea>
      <c:layout>
        <c:manualLayout>
          <c:layoutTarget val="inner"/>
          <c:xMode val="edge"/>
          <c:yMode val="edge"/>
          <c:x val="2.5745257452574541E-2"/>
          <c:y val="7.3643410852713198E-2"/>
          <c:w val="0.73712737127371275"/>
          <c:h val="0.77792027747466685"/>
        </c:manualLayout>
      </c:layout>
      <c:bar3DChart>
        <c:barDir val="col"/>
        <c:grouping val="standard"/>
        <c:ser>
          <c:idx val="0"/>
          <c:order val="0"/>
          <c:spPr>
            <a:solidFill>
              <a:schemeClr val="tx2">
                <a:lumMod val="75000"/>
                <a:lumOff val="25000"/>
              </a:schemeClr>
            </a:solidFill>
            <a:ln w="31050">
              <a:solidFill>
                <a:schemeClr val="tx2">
                  <a:lumMod val="75000"/>
                  <a:lumOff val="25000"/>
                </a:schemeClr>
              </a:solidFill>
            </a:ln>
            <a:effectLst>
              <a:innerShdw blurRad="114300">
                <a:prstClr val="black"/>
              </a:innerShdw>
            </a:effectLst>
          </c:spPr>
          <c:dPt>
            <c:idx val="0"/>
            <c:spPr>
              <a:solidFill>
                <a:schemeClr val="tx2">
                  <a:lumMod val="75000"/>
                  <a:lumOff val="25000"/>
                </a:schemeClr>
              </a:solidFill>
              <a:ln w="31050">
                <a:solidFill>
                  <a:srgbClr val="7030A0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spPr>
              <a:solidFill>
                <a:srgbClr val="7030A0"/>
              </a:solidFill>
              <a:ln w="31050">
                <a:solidFill>
                  <a:schemeClr val="bg2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2"/>
            <c:spPr>
              <a:solidFill>
                <a:schemeClr val="tx2">
                  <a:lumMod val="75000"/>
                  <a:lumOff val="25000"/>
                </a:schemeClr>
              </a:solidFill>
              <a:ln w="31050">
                <a:solidFill>
                  <a:srgbClr val="7030A0"/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3"/>
            <c:spPr>
              <a:solidFill>
                <a:srgbClr val="7030A0"/>
              </a:solidFill>
              <a:ln w="31050">
                <a:solidFill>
                  <a:schemeClr val="bg2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c:spPr>
          </c:dPt>
          <c:dLbls>
            <c:dLbl>
              <c:idx val="0"/>
              <c:layout>
                <c:manualLayout>
                  <c:x val="1.3572100984980686E-2"/>
                  <c:y val="-5.9664376139260733E-2"/>
                </c:manualLayout>
              </c:layout>
              <c:showVal val="1"/>
            </c:dLbl>
            <c:dLbl>
              <c:idx val="1"/>
              <c:layout>
                <c:manualLayout>
                  <c:x val="1.2064089764427277E-2"/>
                  <c:y val="-5.4692344794322389E-2"/>
                </c:manualLayout>
              </c:layout>
              <c:showVal val="1"/>
            </c:dLbl>
            <c:dLbl>
              <c:idx val="2"/>
              <c:layout>
                <c:manualLayout>
                  <c:x val="2.7144201969961375E-2"/>
                  <c:y val="-5.4692344794322334E-2"/>
                </c:manualLayout>
              </c:layout>
              <c:showVal val="1"/>
            </c:dLbl>
            <c:dLbl>
              <c:idx val="3"/>
              <c:layout>
                <c:manualLayout>
                  <c:x val="2.7144201969961375E-2"/>
                  <c:y val="-3.4804219414568766E-2"/>
                </c:manualLayout>
              </c:layout>
              <c:showVal val="1"/>
            </c:dLbl>
            <c:spPr>
              <a:noFill/>
              <a:ln w="3105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Лист2!$B$2:$B$5</c:f>
              <c:strCache>
                <c:ptCount val="4"/>
                <c:pt idx="0">
                  <c:v>до 12 недель</c:v>
                </c:pt>
                <c:pt idx="1">
                  <c:v>с 13-й по 28-ю неделю</c:v>
                </c:pt>
                <c:pt idx="2">
                  <c:v>после 28 недель</c:v>
                </c:pt>
                <c:pt idx="3">
                  <c:v>не вставали на учет</c:v>
                </c:pt>
              </c:strCache>
            </c:str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54.1</c:v>
                </c:pt>
                <c:pt idx="1">
                  <c:v>29.1</c:v>
                </c:pt>
                <c:pt idx="2">
                  <c:v>10.4</c:v>
                </c:pt>
                <c:pt idx="3">
                  <c:v>6.2</c:v>
                </c:pt>
              </c:numCache>
            </c:numRef>
          </c:val>
          <c:shape val="pyramid"/>
        </c:ser>
        <c:dLbls/>
        <c:gapWidth val="100"/>
        <c:shape val="box"/>
        <c:axId val="76196096"/>
        <c:axId val="76484608"/>
        <c:axId val="76167808"/>
      </c:bar3DChart>
      <c:catAx>
        <c:axId val="76196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76484608"/>
        <c:crosses val="autoZero"/>
        <c:auto val="1"/>
        <c:lblAlgn val="ctr"/>
        <c:lblOffset val="100"/>
        <c:tickMarkSkip val="1"/>
      </c:catAx>
      <c:valAx>
        <c:axId val="76484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76196096"/>
        <c:crosses val="autoZero"/>
        <c:crossBetween val="between"/>
      </c:valAx>
      <c:serAx>
        <c:axId val="76167808"/>
        <c:scaling>
          <c:orientation val="minMax"/>
        </c:scaling>
        <c:delete val="1"/>
        <c:axPos val="b"/>
        <c:numFmt formatCode="General" sourceLinked="1"/>
        <c:tickLblPos val="none"/>
        <c:crossAx val="76484608"/>
        <c:crosses val="autoZero"/>
        <c:tickLblSkip val="1"/>
        <c:tickMarkSkip val="1"/>
      </c:serAx>
      <c:spPr>
        <a:noFill/>
        <a:ln w="31050">
          <a:noFill/>
        </a:ln>
      </c:spPr>
    </c:plotArea>
    <c:legend>
      <c:legendPos val="r"/>
      <c:layout>
        <c:manualLayout>
          <c:xMode val="edge"/>
          <c:yMode val="edge"/>
          <c:x val="0.77530099863189095"/>
          <c:y val="3.2543086957108826E-3"/>
          <c:w val="0.22222217378067166"/>
          <c:h val="0.78114566564146248"/>
        </c:manualLayout>
      </c:layout>
      <c:spPr>
        <a:noFill/>
        <a:ln w="3105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52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170"/>
      <c:depthPercent val="10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0806803798624725"/>
          <c:y val="4.1524550613530067E-2"/>
          <c:w val="0.56535912869378468"/>
          <c:h val="0.83809470035209244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8C447D"/>
            </a:solidFill>
            <a:ln w="23672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</c:spPr>
          <c:dLbls>
            <c:spPr>
              <a:noFill/>
              <a:ln w="47344">
                <a:noFill/>
              </a:ln>
            </c:spPr>
            <c:txPr>
              <a:bodyPr/>
              <a:lstStyle/>
              <a:p>
                <a:pPr>
                  <a:defRPr sz="2237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Регулярные менструации</c:v>
                </c:pt>
                <c:pt idx="1">
                  <c:v>Нерегулярные менструации</c:v>
                </c:pt>
                <c:pt idx="2">
                  <c:v>Первичная дисменорея</c:v>
                </c:pt>
                <c:pt idx="3">
                  <c:v>Олигоменорея</c:v>
                </c:pt>
                <c:pt idx="4">
                  <c:v>Гиперполименорея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</c:v>
                </c:pt>
                <c:pt idx="1">
                  <c:v>16</c:v>
                </c:pt>
                <c:pt idx="2">
                  <c:v>38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</c:ser>
        <c:dLbls/>
        <c:shape val="box"/>
        <c:axId val="88594304"/>
        <c:axId val="88595840"/>
        <c:axId val="0"/>
      </c:bar3DChart>
      <c:catAx>
        <c:axId val="88594304"/>
        <c:scaling>
          <c:orientation val="minMax"/>
        </c:scaling>
        <c:axPos val="l"/>
        <c:numFmt formatCode="General" sourceLinked="1"/>
        <c:tickLblPos val="nextTo"/>
        <c:spPr>
          <a:ln w="4734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5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8595840"/>
        <c:crosses val="autoZero"/>
        <c:auto val="1"/>
        <c:lblAlgn val="ctr"/>
        <c:lblOffset val="100"/>
      </c:catAx>
      <c:valAx>
        <c:axId val="88595840"/>
        <c:scaling>
          <c:orientation val="minMax"/>
        </c:scaling>
        <c:axPos val="b"/>
        <c:majorGridlines>
          <c:spPr>
            <a:ln w="47344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237" b="1" i="1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800" b="1" i="1" baseline="0" dirty="0" smtClean="0">
                    <a:solidFill>
                      <a:schemeClr val="tx1"/>
                    </a:solidFill>
                  </a:rPr>
                  <a:t>Количество </a:t>
                </a:r>
                <a:r>
                  <a:rPr lang="ru-RU" sz="1800" b="1" i="1" baseline="0" dirty="0">
                    <a:solidFill>
                      <a:schemeClr val="tx1"/>
                    </a:solidFill>
                  </a:rPr>
                  <a:t>больных в абсолютных числах</a:t>
                </a:r>
              </a:p>
            </c:rich>
          </c:tx>
          <c:layout>
            <c:manualLayout>
              <c:xMode val="edge"/>
              <c:yMode val="edge"/>
              <c:x val="0.40832402538329787"/>
              <c:y val="0.8552176370988599"/>
            </c:manualLayout>
          </c:layout>
          <c:spPr>
            <a:noFill/>
            <a:ln w="47344">
              <a:noFill/>
            </a:ln>
          </c:spPr>
        </c:title>
        <c:numFmt formatCode="General" sourceLinked="1"/>
        <c:tickLblPos val="nextTo"/>
        <c:spPr>
          <a:ln w="17754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8594304"/>
        <c:crosses val="autoZero"/>
        <c:crossBetween val="between"/>
      </c:valAx>
      <c:spPr>
        <a:noFill/>
        <a:ln w="47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3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94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50403219295007839"/>
          <c:y val="0.86240778719887379"/>
        </c:manualLayout>
      </c:layout>
      <c:spPr>
        <a:noFill/>
        <a:ln w="29880">
          <a:noFill/>
        </a:ln>
      </c:spPr>
    </c:title>
    <c:view3D>
      <c:depthPercent val="100"/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36323995185723"/>
          <c:y val="0.13927362521101677"/>
          <c:w val="0.83285666869874364"/>
          <c:h val="0.78525462213537478"/>
        </c:manualLayout>
      </c:layout>
      <c:line3DChart>
        <c:grouping val="standard"/>
        <c:ser>
          <c:idx val="0"/>
          <c:order val="0"/>
          <c:spPr>
            <a:solidFill>
              <a:srgbClr val="9999FF"/>
            </a:solidFill>
            <a:ln w="1494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93366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pattFill prst="dkVert">
                <a:fgClr>
                  <a:srgbClr val="000000"/>
                </a:fgClr>
                <a:bgClr>
                  <a:srgbClr val="FFFFFF"/>
                </a:bgClr>
              </a:pattFill>
            </c:spPr>
          </c:dPt>
          <c:dLbls>
            <c:dLbl>
              <c:idx val="0"/>
              <c:layout>
                <c:manualLayout>
                  <c:x val="9.3294466352591681E-3"/>
                  <c:y val="-3.7629354610149032E-2"/>
                </c:manualLayout>
              </c:layout>
              <c:showVal val="1"/>
            </c:dLbl>
            <c:dLbl>
              <c:idx val="1"/>
              <c:layout>
                <c:manualLayout>
                  <c:x val="-3.1098155450863881E-3"/>
                  <c:y val="-5.268109645420864E-2"/>
                </c:manualLayout>
              </c:layout>
              <c:showVal val="1"/>
            </c:dLbl>
            <c:dLbl>
              <c:idx val="2"/>
              <c:layout>
                <c:manualLayout>
                  <c:x val="-2.4878524360691094E-2"/>
                  <c:y val="-6.7732838298268247E-2"/>
                </c:manualLayout>
              </c:layout>
              <c:showVal val="1"/>
            </c:dLbl>
            <c:spPr>
              <a:noFill/>
              <a:ln w="2988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Лист2!$B$2:$B$4</c:f>
              <c:strCache>
                <c:ptCount val="3"/>
                <c:pt idx="0">
                  <c:v>до 14 лет</c:v>
                </c:pt>
                <c:pt idx="1">
                  <c:v>от 14 до 16 лет</c:v>
                </c:pt>
                <c:pt idx="2">
                  <c:v>старше 16 лет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68.7</c:v>
                </c:pt>
                <c:pt idx="1">
                  <c:v>18.3</c:v>
                </c:pt>
                <c:pt idx="2">
                  <c:v>13</c:v>
                </c:pt>
              </c:numCache>
            </c:numRef>
          </c:val>
        </c:ser>
        <c:dLbls/>
        <c:axId val="89998848"/>
        <c:axId val="90000768"/>
        <c:axId val="112553472"/>
      </c:line3DChart>
      <c:catAx>
        <c:axId val="89998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2000" baseline="0" dirty="0">
                    <a:solidFill>
                      <a:schemeClr val="tx1"/>
                    </a:solidFill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83554307156373664"/>
              <c:y val="0.93831602041885431"/>
            </c:manualLayout>
          </c:layout>
          <c:spPr>
            <a:noFill/>
            <a:ln w="29880">
              <a:noFill/>
            </a:ln>
          </c:spPr>
        </c:title>
        <c:numFmt formatCode="General" sourceLinked="1"/>
        <c:tickLblPos val="nextTo"/>
        <c:spPr>
          <a:ln w="2988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000768"/>
        <c:crosses val="autoZero"/>
        <c:auto val="1"/>
        <c:lblAlgn val="ctr"/>
        <c:lblOffset val="100"/>
      </c:catAx>
      <c:valAx>
        <c:axId val="900007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2000" baseline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3.4534341131945638E-2"/>
              <c:y val="0.2292532977337903"/>
            </c:manualLayout>
          </c:layout>
          <c:spPr>
            <a:noFill/>
            <a:ln w="29880">
              <a:noFill/>
            </a:ln>
          </c:spPr>
        </c:title>
        <c:numFmt formatCode="General" sourceLinked="1"/>
        <c:tickLblPos val="nextTo"/>
        <c:spPr>
          <a:ln w="2988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9998848"/>
        <c:crosses val="autoZero"/>
        <c:crossBetween val="between"/>
      </c:valAx>
      <c:serAx>
        <c:axId val="112553472"/>
        <c:scaling>
          <c:orientation val="minMax"/>
        </c:scaling>
        <c:delete val="1"/>
        <c:axPos val="b"/>
        <c:numFmt formatCode="General" sourceLinked="1"/>
        <c:tickLblPos val="none"/>
        <c:crossAx val="90000768"/>
        <c:crosses val="autoZero"/>
        <c:tickLblSkip val="1"/>
        <c:tickMarkSkip val="1"/>
      </c:serAx>
      <c:spPr>
        <a:noFill/>
        <a:ln w="298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72"/>
      <c:depthPercent val="100"/>
      <c:rAngAx val="1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659274538988715E-2"/>
          <c:y val="0.10798949757819902"/>
          <c:w val="0.91496689063541414"/>
          <c:h val="0.7518742463008734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3366"/>
            </a:solidFill>
            <a:ln w="60325">
              <a:solidFill>
                <a:schemeClr val="bg2">
                  <a:lumMod val="5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dPt>
            <c:idx val="0"/>
            <c:spPr>
              <a:solidFill>
                <a:srgbClr val="993366"/>
              </a:solidFill>
              <a:ln w="60325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innerShdw blurRad="457200" dist="571500" dir="37800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993366"/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2.3849699026730068E-2"/>
                  <c:y val="0.26830383653223489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baseline="0" dirty="0"/>
                      <a:t>Барьерные методы и прерванный половой </a:t>
                    </a:r>
                    <a:r>
                      <a:rPr lang="ru-RU" sz="1200" b="0" i="0" baseline="0" dirty="0" smtClean="0"/>
                      <a:t>акт </a:t>
                    </a:r>
                  </a:p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200" b="0" i="0" baseline="0" dirty="0" smtClean="0"/>
                      <a:t>37,5 </a:t>
                    </a:r>
                    <a:endParaRPr lang="ru-RU" sz="1200" b="0" i="0" baseline="0" dirty="0"/>
                  </a:p>
                </c:rich>
              </c:tx>
              <c:spPr>
                <a:noFill/>
                <a:ln w="46090">
                  <a:noFill/>
                </a:ln>
              </c:spPr>
            </c:dLbl>
            <c:delete val="1"/>
            <c:spPr>
              <a:noFill/>
              <a:ln w="46090">
                <a:noFill/>
              </a:ln>
            </c:spPr>
            <c:txPr>
              <a:bodyPr/>
              <a:lstStyle/>
              <a:p>
                <a:pPr>
                  <a:defRPr sz="1951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</c:dLbls>
          <c:cat>
            <c:strRef>
              <c:f>Лист1!$A$4:$A$5</c:f>
              <c:strCache>
                <c:ptCount val="1"/>
                <c:pt idx="0">
                  <c:v>Никогда не предохранялись 62,5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62.5</c:v>
                </c:pt>
                <c:pt idx="1">
                  <c:v>37.5</c:v>
                </c:pt>
              </c:numCache>
            </c:numRef>
          </c:val>
        </c:ser>
        <c:dLbls/>
        <c:shape val="box"/>
        <c:axId val="91683840"/>
        <c:axId val="112536576"/>
        <c:axId val="0"/>
      </c:bar3DChart>
      <c:dateAx>
        <c:axId val="91683840"/>
        <c:scaling>
          <c:orientation val="minMax"/>
        </c:scaling>
        <c:axPos val="b"/>
        <c:numFmt formatCode="General" sourceLinked="0"/>
        <c:tickLblPos val="low"/>
        <c:spPr>
          <a:ln w="4609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36576"/>
        <c:crosses val="autoZero"/>
        <c:lblOffset val="100"/>
        <c:baseTimeUnit val="days"/>
      </c:dateAx>
      <c:valAx>
        <c:axId val="112536576"/>
        <c:scaling>
          <c:orientation val="minMax"/>
        </c:scaling>
        <c:axPos val="l"/>
        <c:majorGridlines>
          <c:spPr>
            <a:ln w="4609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4609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683840"/>
        <c:crosses val="autoZero"/>
        <c:crossBetween val="between"/>
      </c:valAx>
      <c:spPr>
        <a:noFill/>
        <a:ln w="460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5246842709529286"/>
          <c:y val="2.3255813953488372E-3"/>
          <c:w val="0.36337784394792383"/>
          <c:h val="0.8798549160453729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999FF"/>
            </a:solidFill>
            <a:ln w="1339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330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6666FF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FB1C9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7F7F7F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33330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chemeClr val="accent3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80000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CC0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80008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339966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7C8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9CC0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FF6600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FF00FF"/>
              </a:solidFill>
              <a:ln w="13392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6783">
                <a:noFill/>
              </a:ln>
            </c:spPr>
            <c:txPr>
              <a:bodyPr/>
              <a:lstStyle/>
              <a:p>
                <a:pPr>
                  <a:defRPr sz="2003" b="0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Лист2!$B$2:$B$12</c:f>
              <c:strCache>
                <c:ptCount val="11"/>
                <c:pt idx="0">
                  <c:v>Нейро-циркуляторная дистония</c:v>
                </c:pt>
                <c:pt idx="1">
                  <c:v>Депрессивные состояния</c:v>
                </c:pt>
                <c:pt idx="2">
                  <c:v>Хронический гастродуоденит</c:v>
                </c:pt>
                <c:pt idx="3">
                  <c:v>Ххронический панкреатит</c:v>
                </c:pt>
                <c:pt idx="4">
                  <c:v>Хронический холецистит</c:v>
                </c:pt>
                <c:pt idx="5">
                  <c:v>Язвенная болезнь</c:v>
                </c:pt>
                <c:pt idx="6">
                  <c:v>Хронический пиелонефрит</c:v>
                </c:pt>
                <c:pt idx="7">
                  <c:v>Хронический бронхит</c:v>
                </c:pt>
                <c:pt idx="8">
                  <c:v>Хронический тонзилит</c:v>
                </c:pt>
                <c:pt idx="9">
                  <c:v>Хронический фарингит</c:v>
                </c:pt>
                <c:pt idx="10">
                  <c:v>Варикозная болезнь</c:v>
                </c:pt>
              </c:strCache>
            </c:strRef>
          </c:cat>
          <c:val>
            <c:numRef>
              <c:f>Лист2!$C$2:$C$12</c:f>
              <c:numCache>
                <c:formatCode>General</c:formatCode>
                <c:ptCount val="11"/>
                <c:pt idx="0">
                  <c:v>31.3</c:v>
                </c:pt>
                <c:pt idx="1">
                  <c:v>27.1</c:v>
                </c:pt>
                <c:pt idx="2">
                  <c:v>25</c:v>
                </c:pt>
                <c:pt idx="3">
                  <c:v>4.2</c:v>
                </c:pt>
                <c:pt idx="4">
                  <c:v>10.4</c:v>
                </c:pt>
                <c:pt idx="5">
                  <c:v>2.1</c:v>
                </c:pt>
                <c:pt idx="6">
                  <c:v>6.3</c:v>
                </c:pt>
                <c:pt idx="7">
                  <c:v>4.2</c:v>
                </c:pt>
                <c:pt idx="8">
                  <c:v>16.7</c:v>
                </c:pt>
                <c:pt idx="9">
                  <c:v>14.6</c:v>
                </c:pt>
                <c:pt idx="10">
                  <c:v>6.3</c:v>
                </c:pt>
              </c:numCache>
            </c:numRef>
          </c:val>
        </c:ser>
        <c:dLbls/>
        <c:gapWidth val="100"/>
        <c:axId val="112647552"/>
        <c:axId val="112653440"/>
      </c:barChart>
      <c:catAx>
        <c:axId val="112647552"/>
        <c:scaling>
          <c:orientation val="minMax"/>
        </c:scaling>
        <c:axPos val="l"/>
        <c:numFmt formatCode="General" sourceLinked="1"/>
        <c:tickLblPos val="nextTo"/>
        <c:spPr>
          <a:ln w="26783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53440"/>
        <c:crosses val="autoZero"/>
        <c:auto val="1"/>
        <c:lblAlgn val="ctr"/>
        <c:lblOffset val="100"/>
      </c:catAx>
      <c:valAx>
        <c:axId val="112653440"/>
        <c:scaling>
          <c:orientation val="minMax"/>
        </c:scaling>
        <c:axPos val="b"/>
        <c:numFmt formatCode="General" sourceLinked="1"/>
        <c:tickLblPos val="nextTo"/>
        <c:spPr>
          <a:ln w="26783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47552"/>
        <c:crosses val="autoZero"/>
        <c:crossBetween val="between"/>
      </c:valAx>
      <c:spPr>
        <a:noFill/>
        <a:ln w="267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4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4202066590126304"/>
          <c:y val="2.4590163934426229E-2"/>
          <c:w val="0.50975889781859951"/>
          <c:h val="0.9036885245901639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999FF"/>
            </a:solidFill>
            <a:ln w="1309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330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808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8C447D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33330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80000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CC0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80008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339966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9CC00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FF6699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FF00FF"/>
              </a:solidFill>
              <a:ln w="1309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6181">
                <a:noFill/>
              </a:ln>
            </c:spPr>
            <c:txPr>
              <a:bodyPr/>
              <a:lstStyle/>
              <a:p>
                <a:pPr>
                  <a:defRPr sz="2061" b="0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Лист2!$B$2:$B$14</c:f>
              <c:strCache>
                <c:ptCount val="13"/>
                <c:pt idx="0">
                  <c:v>Хронический двухсторонний сальпигоофорит</c:v>
                </c:pt>
                <c:pt idx="1">
                  <c:v>Дисфункция яичников</c:v>
                </c:pt>
                <c:pt idx="2">
                  <c:v>Кисты яичников</c:v>
                </c:pt>
                <c:pt idx="3">
                  <c:v>Генитальный герпес</c:v>
                </c:pt>
                <c:pt idx="4">
                  <c:v>Хламидиоз</c:v>
                </c:pt>
                <c:pt idx="5">
                  <c:v>Эктопия шейки матки</c:v>
                </c:pt>
                <c:pt idx="6">
                  <c:v>Бактериальный вагиноз</c:v>
                </c:pt>
                <c:pt idx="7">
                  <c:v>Кандидозный вульвовагинит</c:v>
                </c:pt>
                <c:pt idx="8">
                  <c:v>Генитальный инфантилизм</c:v>
                </c:pt>
                <c:pt idx="9">
                  <c:v>СПКЯ</c:v>
                </c:pt>
                <c:pt idx="10">
                  <c:v>Аппоплексия яичников</c:v>
                </c:pt>
                <c:pt idx="11">
                  <c:v>Папилломавирусная инфекция</c:v>
                </c:pt>
                <c:pt idx="12">
                  <c:v>Маточное кровотечение пубертатного периода</c:v>
                </c:pt>
              </c:strCache>
            </c:strRef>
          </c:cat>
          <c:val>
            <c:numRef>
              <c:f>Лист2!$C$2:$C$14</c:f>
              <c:numCache>
                <c:formatCode>General</c:formatCode>
                <c:ptCount val="13"/>
                <c:pt idx="0">
                  <c:v>16.7</c:v>
                </c:pt>
                <c:pt idx="1">
                  <c:v>18.8</c:v>
                </c:pt>
                <c:pt idx="2">
                  <c:v>10.4</c:v>
                </c:pt>
                <c:pt idx="3">
                  <c:v>8.4</c:v>
                </c:pt>
                <c:pt idx="4">
                  <c:v>10.4</c:v>
                </c:pt>
                <c:pt idx="5">
                  <c:v>31.3</c:v>
                </c:pt>
                <c:pt idx="6">
                  <c:v>35.4</c:v>
                </c:pt>
                <c:pt idx="7">
                  <c:v>41.7</c:v>
                </c:pt>
                <c:pt idx="8">
                  <c:v>4.2</c:v>
                </c:pt>
                <c:pt idx="9">
                  <c:v>2.1</c:v>
                </c:pt>
                <c:pt idx="10">
                  <c:v>6.3</c:v>
                </c:pt>
                <c:pt idx="11">
                  <c:v>12.6</c:v>
                </c:pt>
                <c:pt idx="12">
                  <c:v>4.2</c:v>
                </c:pt>
              </c:numCache>
            </c:numRef>
          </c:val>
        </c:ser>
        <c:dLbls>
          <c:showVal val="1"/>
        </c:dLbls>
        <c:gapWidth val="100"/>
        <c:axId val="112990464"/>
        <c:axId val="113000448"/>
      </c:barChart>
      <c:catAx>
        <c:axId val="112990464"/>
        <c:scaling>
          <c:orientation val="minMax"/>
        </c:scaling>
        <c:axPos val="l"/>
        <c:numFmt formatCode="General" sourceLinked="1"/>
        <c:tickLblPos val="nextTo"/>
        <c:spPr>
          <a:ln w="2618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37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000448"/>
        <c:crosses val="autoZero"/>
        <c:auto val="1"/>
        <c:lblAlgn val="ctr"/>
        <c:lblOffset val="100"/>
        <c:tickLblSkip val="1"/>
        <c:tickMarkSkip val="1"/>
      </c:catAx>
      <c:valAx>
        <c:axId val="113000448"/>
        <c:scaling>
          <c:orientation val="minMax"/>
        </c:scaling>
        <c:axPos val="b"/>
        <c:numFmt formatCode="General" sourceLinked="1"/>
        <c:tickLblPos val="nextTo"/>
        <c:spPr>
          <a:ln w="2618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37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990464"/>
        <c:crosses val="autoZero"/>
        <c:crossBetween val="between"/>
      </c:valAx>
      <c:spPr>
        <a:noFill/>
        <a:ln w="261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880566241254853"/>
          <c:y val="0.32409356191702965"/>
          <c:w val="0.68513583786861099"/>
          <c:h val="0.478017325403249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7083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6699"/>
              </a:solidFill>
              <a:ln w="17083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</c:spPr>
          </c:dPt>
          <c:dPt>
            <c:idx val="1"/>
            <c:spPr>
              <a:solidFill>
                <a:srgbClr val="7F7F7F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8C447D"/>
              </a:solidFill>
              <a:ln w="17083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</c:spPr>
          </c:dPt>
          <c:dPt>
            <c:idx val="3"/>
            <c:spPr>
              <a:solidFill>
                <a:srgbClr val="CFB1C9"/>
              </a:solidFill>
              <a:ln w="17083">
                <a:solidFill>
                  <a:schemeClr val="accent5">
                    <a:lumMod val="75000"/>
                  </a:schemeClr>
                </a:solidFill>
                <a:prstDash val="solid"/>
              </a:ln>
            </c:spPr>
          </c:dPt>
          <c:dPt>
            <c:idx val="4"/>
            <c:spPr>
              <a:solidFill>
                <a:srgbClr val="333300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CCFFCC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800000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CC00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800080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339966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99CC00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FF6600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FF00FF"/>
              </a:solidFill>
              <a:ln w="1708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687438951583589E-3"/>
                  <c:y val="-1.780427715897652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0999375775634747E-4"/>
                  <c:y val="-1.6526490553025828E-2"/>
                </c:manualLayout>
              </c:layout>
              <c:dLblPos val="outEnd"/>
              <c:showVal val="1"/>
            </c:dLbl>
            <c:spPr>
              <a:noFill/>
              <a:ln w="34166">
                <a:noFill/>
              </a:ln>
            </c:spPr>
            <c:txPr>
              <a:bodyPr/>
              <a:lstStyle/>
              <a:p>
                <a:pPr>
                  <a:defRPr sz="2152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Лист2!$B$2:$B$5</c:f>
              <c:strCache>
                <c:ptCount val="4"/>
                <c:pt idx="0">
                  <c:v>Анемия беременных</c:v>
                </c:pt>
                <c:pt idx="1">
                  <c:v>Угроза прерывания беременности </c:v>
                </c:pt>
                <c:pt idx="2">
                  <c:v>Преэклампсия</c:v>
                </c:pt>
                <c:pt idx="3">
                  <c:v>Гестационный пиелолнефрит</c:v>
                </c:pt>
              </c:strCache>
            </c:str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62.5</c:v>
                </c:pt>
                <c:pt idx="1">
                  <c:v>45.8</c:v>
                </c:pt>
                <c:pt idx="2">
                  <c:v>37.5</c:v>
                </c:pt>
                <c:pt idx="3">
                  <c:v>25</c:v>
                </c:pt>
              </c:numCache>
            </c:numRef>
          </c:val>
        </c:ser>
        <c:dLbls/>
        <c:gapWidth val="100"/>
        <c:axId val="113398528"/>
        <c:axId val="113400064"/>
      </c:barChart>
      <c:catAx>
        <c:axId val="113398528"/>
        <c:scaling>
          <c:orientation val="minMax"/>
        </c:scaling>
        <c:axPos val="b"/>
        <c:numFmt formatCode="General" sourceLinked="1"/>
        <c:tickLblPos val="nextTo"/>
        <c:spPr>
          <a:ln w="427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1" i="1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00064"/>
        <c:crosses val="autoZero"/>
        <c:auto val="1"/>
        <c:lblAlgn val="ctr"/>
        <c:lblOffset val="100"/>
      </c:catAx>
      <c:valAx>
        <c:axId val="113400064"/>
        <c:scaling>
          <c:orientation val="minMax"/>
        </c:scaling>
        <c:axPos val="l"/>
        <c:numFmt formatCode="General" sourceLinked="1"/>
        <c:tickLblPos val="nextTo"/>
        <c:spPr>
          <a:ln w="427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398528"/>
        <c:crosses val="autoZero"/>
        <c:crossBetween val="between"/>
      </c:valAx>
      <c:spPr>
        <a:noFill/>
        <a:ln w="341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7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0.58199</cdr:x>
      <cdr:y>0.05491</cdr:y>
    </cdr:from>
    <cdr:to>
      <cdr:x>0.99319</cdr:x>
      <cdr:y>0.50517</cdr:y>
    </cdr:to>
    <cdr:pic>
      <cdr:nvPicPr>
        <cdr:cNvPr id="2" name="Рисунок 1" descr="http://vladnews.ru/uploads/news/2012/12/13/0265b487711e62e8142255f2a2d8657a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56718" y="360040"/>
          <a:ext cx="4349996" cy="295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0.0181</cdr:x>
      <cdr:y>0.14132</cdr:y>
    </cdr:from>
    <cdr:to>
      <cdr:x>0.34389</cdr:x>
      <cdr:y>0.71747</cdr:y>
    </cdr:to>
    <cdr:pic>
      <cdr:nvPicPr>
        <cdr:cNvPr id="2" name="Рисунок 1" descr="http://novayagazeta-ug.ru/sites/default/files/news/12-2013/reb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6032" y="936102"/>
          <a:ext cx="3888424" cy="3816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0.5065</cdr:x>
      <cdr:y>0.49875</cdr:y>
    </cdr:from>
    <cdr:to>
      <cdr:x>0.51725</cdr:x>
      <cdr:y>0.538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2063" y="2042755"/>
          <a:ext cx="89185" cy="1607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xmlns="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  <cdr:relSizeAnchor xmlns:cdr="http://schemas.openxmlformats.org/drawingml/2006/chartDrawing">
    <cdr:from>
      <cdr:x>0.56415</cdr:x>
      <cdr:y>0.10759</cdr:y>
    </cdr:from>
    <cdr:to>
      <cdr:x>0.92436</cdr:x>
      <cdr:y>0.60518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20680" y="576064"/>
          <a:ext cx="3908135" cy="266429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0.46845</cdr:x>
      <cdr:y>1.62311E-7</cdr:y>
    </cdr:from>
    <cdr:to>
      <cdr:x>0.99985</cdr:x>
      <cdr:y>0.48664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95969" y="1"/>
          <a:ext cx="5327043" cy="299820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0.52372</cdr:x>
      <cdr:y>0</cdr:y>
    </cdr:from>
    <cdr:to>
      <cdr:x>1</cdr:x>
      <cdr:y>0.48381</cdr:y>
    </cdr:to>
    <cdr:pic>
      <cdr:nvPicPr>
        <cdr:cNvPr id="2" name="Рисунок 1" descr="http://www.tolstyhka.ru/17/1341632143_77f7e69d08d9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77618" y="-1335462"/>
          <a:ext cx="4708686" cy="3011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0.5909</cdr:x>
      <cdr:y>0.01963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38398" y="115399"/>
          <a:ext cx="3903625" cy="576447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0.5593</cdr:y>
    </cdr:from>
    <cdr:to>
      <cdr:x>0.51582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471557"/>
          <a:ext cx="5085397" cy="273541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12/21/2016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865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1pPr>
    <a:lvl2pPr marL="52129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2pPr>
    <a:lvl3pPr marL="104258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3pPr>
    <a:lvl4pPr marL="1563870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4pPr>
    <a:lvl5pPr marL="2085161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5pPr>
    <a:lvl6pPr marL="2606449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6pPr>
    <a:lvl7pPr marL="3127739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7pPr>
    <a:lvl8pPr marL="3649028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8pPr>
    <a:lvl9pPr marL="4170318" algn="l" defTabSz="1042580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80E4A-DF2B-4830-A027-E9E4D7C5853D}" type="slidenum">
              <a:rPr lang="ru-RU"/>
              <a:pPr/>
              <a:t>9</a:t>
            </a:fld>
            <a:endParaRPr lang="ru-RU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E43B9-C82A-43B4-8097-BE03933507AE}" type="slidenum">
              <a:rPr lang="ru-RU"/>
              <a:pPr/>
              <a:t>10</a:t>
            </a:fld>
            <a:endParaRPr lang="ru-RU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751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060" y="2015913"/>
            <a:ext cx="6264000" cy="91271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60" y="4743855"/>
            <a:ext cx="6264000" cy="1653690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accent5"/>
                </a:solidFill>
              </a:defRPr>
            </a:lvl1pPr>
            <a:lvl2pPr marL="54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2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5060" y="2935672"/>
            <a:ext cx="6264000" cy="178913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253" y="449125"/>
            <a:ext cx="2232000" cy="418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5"/>
            <a:ext cx="6816258" cy="48640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/>
            </a:lvl4pPr>
            <a:lvl5pPr marL="361950" indent="-1889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8"/>
            <a:ext cx="6816258" cy="1630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913034" y="2015915"/>
            <a:ext cx="2344770" cy="48690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&amp;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3"/>
            <a:ext cx="7669646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889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9"/>
            <a:ext cx="7669646" cy="1630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3"/>
            <a:ext cx="9847884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/>
            </a:lvl4pPr>
            <a:lvl5pPr marL="361950" indent="-1920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9"/>
            <a:ext cx="9847884" cy="1630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41" y="2015913"/>
            <a:ext cx="4829615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/>
              <a:defRPr sz="1200"/>
            </a:lvl4pPr>
            <a:lvl5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41" y="375557"/>
            <a:ext cx="4829615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41" y="2006389"/>
            <a:ext cx="9832784" cy="818958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341" y="2825347"/>
            <a:ext cx="9832784" cy="3527495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2006389"/>
            <a:ext cx="3246484" cy="450957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01886" y="671971"/>
            <a:ext cx="9088041" cy="60477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1886" y="6887704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036" y="6887704"/>
            <a:ext cx="338574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62466" y="6887704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BA767A7E-A1DC-4761-AFEB-FA2839F81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886" y="2183906"/>
            <a:ext cx="4454922" cy="45358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2183906"/>
            <a:ext cx="4454922" cy="45358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1886" y="6887704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036" y="6887704"/>
            <a:ext cx="338574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662466" y="6887704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3366A798-C3A7-4390-8214-6A534D660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1886" y="6887704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036" y="6887704"/>
            <a:ext cx="338574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62466" y="6887704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85710287-8172-4BB2-9363-29FB494B34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60"/>
            <a:ext cx="9807844" cy="1122828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517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06388"/>
            <a:ext cx="9807844" cy="48690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64" y="2025439"/>
            <a:ext cx="7127394" cy="486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625" b="0">
                <a:solidFill>
                  <a:schemeClr val="bg1"/>
                </a:solidFill>
              </a:defRPr>
            </a:lvl2pPr>
            <a:lvl3pPr marL="328662" indent="-328662">
              <a:buFont typeface="Arial" pitchFamily="34" charset="0"/>
              <a:buChar char="•"/>
              <a:defRPr sz="3625" b="0">
                <a:solidFill>
                  <a:schemeClr val="bg1"/>
                </a:solidFill>
              </a:defRPr>
            </a:lvl3pPr>
            <a:lvl4pPr>
              <a:defRPr sz="3625" b="0">
                <a:solidFill>
                  <a:schemeClr val="bg1"/>
                </a:solidFill>
              </a:defRPr>
            </a:lvl4pPr>
            <a:lvl5pPr>
              <a:defRPr sz="3625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764" y="2025439"/>
            <a:ext cx="7127394" cy="486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625" b="0">
                <a:solidFill>
                  <a:schemeClr val="bg1"/>
                </a:solidFill>
              </a:defRPr>
            </a:lvl2pPr>
            <a:lvl3pPr marL="328662" indent="-328662">
              <a:buFont typeface="Arial" pitchFamily="34" charset="0"/>
              <a:buChar char="•"/>
              <a:defRPr sz="3625" b="0">
                <a:solidFill>
                  <a:schemeClr val="bg1"/>
                </a:solidFill>
              </a:defRPr>
            </a:lvl3pPr>
            <a:lvl4pPr>
              <a:defRPr sz="3625" b="0">
                <a:solidFill>
                  <a:schemeClr val="bg1"/>
                </a:solidFill>
              </a:defRPr>
            </a:lvl4pPr>
            <a:lvl5pPr>
              <a:defRPr sz="3625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764" y="2025439"/>
            <a:ext cx="7127394" cy="486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625" b="0">
                <a:solidFill>
                  <a:schemeClr val="bg1"/>
                </a:solidFill>
              </a:defRPr>
            </a:lvl2pPr>
            <a:lvl3pPr marL="328662" indent="-328662">
              <a:buFont typeface="Arial" pitchFamily="34" charset="0"/>
              <a:buChar char="•"/>
              <a:defRPr sz="3625" b="0">
                <a:solidFill>
                  <a:schemeClr val="bg1"/>
                </a:solidFill>
              </a:defRPr>
            </a:lvl3pPr>
            <a:lvl4pPr>
              <a:defRPr sz="3625" b="0">
                <a:solidFill>
                  <a:schemeClr val="bg1"/>
                </a:solidFill>
              </a:defRPr>
            </a:lvl4pPr>
            <a:lvl5pPr>
              <a:defRPr sz="3625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19" y="2001600"/>
            <a:ext cx="9837405" cy="1305759"/>
          </a:xfrm>
        </p:spPr>
        <p:txBody>
          <a:bodyPr anchor="t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3690" y="3307359"/>
            <a:ext cx="9837433" cy="3568104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2pPr>
            <a:lvl3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 userDrawn="1"/>
        </p:nvSpPr>
        <p:spPr>
          <a:xfrm>
            <a:off x="437334" y="4643933"/>
            <a:ext cx="6420739" cy="261749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800" i="1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4pPr>
            <a:lvl5pPr marL="534988" indent="-173038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800" kern="120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deloitte.ru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О «</a:t>
            </a:r>
            <a:r>
              <a:rPr lang="ru-RU" b="1" dirty="0" err="1" smtClean="0">
                <a:solidFill>
                  <a:schemeClr val="tx2"/>
                </a:solidFill>
              </a:rPr>
              <a:t>Делойте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en-US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Наименование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относится к одному либо любому количеству юридических лиц, включая их аффилированные лица, совместно входящих в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Туш </a:t>
            </a:r>
            <a:r>
              <a:rPr lang="ru-RU" dirty="0" err="1" smtClean="0">
                <a:solidFill>
                  <a:schemeClr val="tx2"/>
                </a:solidFill>
              </a:rPr>
              <a:t>Томацу</a:t>
            </a:r>
            <a:r>
              <a:rPr lang="ru-RU" dirty="0" smtClean="0">
                <a:solidFill>
                  <a:schemeClr val="tx2"/>
                </a:solidFill>
              </a:rPr>
              <a:t> Лимитед», частную компанию с ответственностью участников в гарантированных ими пределах, зарегистрированную в соответствии с законодательством Великобритании (далее – </a:t>
            </a:r>
            <a:r>
              <a:rPr lang="ru-RU" dirty="0" err="1" smtClean="0">
                <a:solidFill>
                  <a:schemeClr val="tx2"/>
                </a:solidFill>
              </a:rPr>
              <a:t>ДТТЛ</a:t>
            </a:r>
            <a:r>
              <a:rPr lang="ru-RU" dirty="0" smtClean="0">
                <a:solidFill>
                  <a:schemeClr val="tx2"/>
                </a:solidFill>
              </a:rPr>
              <a:t>); каждое такое юридическое лицо является самостоятельным и независимым юридическим лицом. </a:t>
            </a:r>
            <a:r>
              <a:rPr lang="ru-RU" dirty="0" err="1" smtClean="0">
                <a:solidFill>
                  <a:schemeClr val="tx2"/>
                </a:solidFill>
              </a:rPr>
              <a:t>ДТТЛ</a:t>
            </a:r>
            <a:r>
              <a:rPr lang="ru-RU" dirty="0" smtClean="0">
                <a:solidFill>
                  <a:schemeClr val="tx2"/>
                </a:solidFill>
              </a:rPr>
              <a:t> (также именуемое как «международная сеть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») не предоставляет услуги клиентам напрямую. Подробная информация о юридической структуре </a:t>
            </a:r>
            <a:r>
              <a:rPr lang="ru-RU" dirty="0" err="1" smtClean="0">
                <a:solidFill>
                  <a:schemeClr val="tx2"/>
                </a:solidFill>
              </a:rPr>
              <a:t>ДТТЛ</a:t>
            </a:r>
            <a:r>
              <a:rPr lang="ru-RU" dirty="0" smtClean="0">
                <a:solidFill>
                  <a:schemeClr val="tx2"/>
                </a:solidFill>
              </a:rPr>
              <a:t> и входящих в </a:t>
            </a:r>
            <a:r>
              <a:rPr lang="ru-RU" dirty="0" err="1" smtClean="0">
                <a:solidFill>
                  <a:schemeClr val="tx2"/>
                </a:solidFill>
              </a:rPr>
              <a:t>нее</a:t>
            </a:r>
            <a:r>
              <a:rPr lang="ru-RU" dirty="0" smtClean="0">
                <a:solidFill>
                  <a:schemeClr val="tx2"/>
                </a:solidFill>
              </a:rPr>
              <a:t> юридических лиц представлена на сайте www.deloitte.com/</a:t>
            </a:r>
            <a:r>
              <a:rPr lang="ru-RU" dirty="0" err="1" smtClean="0">
                <a:solidFill>
                  <a:schemeClr val="tx2"/>
                </a:solidFill>
              </a:rPr>
              <a:t>about</a:t>
            </a:r>
            <a:r>
              <a:rPr lang="ru-RU" dirty="0" smtClean="0">
                <a:solidFill>
                  <a:schemeClr val="tx2"/>
                </a:solidFill>
              </a:rPr>
              <a:t>. Подробная информация о юридической структуре компании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в СНГ представлена на сайте www.deloitte.ru/</a:t>
            </a:r>
            <a:r>
              <a:rPr lang="ru-RU" dirty="0" err="1" smtClean="0">
                <a:solidFill>
                  <a:schemeClr val="tx2"/>
                </a:solidFill>
              </a:rPr>
              <a:t>about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предоставляет услуги в области аудита, налогообложения, консалтинга и корпоративных финансов государственным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 частным компаниям, работающим в различных отраслях экономики.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 – международная сеть компаний, имеющая многолетний опыт практической работы при обслуживании клиентов в любых сферах деятельности более чем в 150 странах мира, которая использует свои обширные отраслевые знания, включая опыт оказания высококачественных услуг, позволяющие определить пути решения самых сложных бизнес-задач клиентов. Около 225 000 специалистов «</a:t>
            </a:r>
            <a:r>
              <a:rPr lang="ru-RU" dirty="0" err="1" smtClean="0">
                <a:solidFill>
                  <a:schemeClr val="tx2"/>
                </a:solidFill>
              </a:rPr>
              <a:t>Делойта</a:t>
            </a:r>
            <a:r>
              <a:rPr lang="ru-RU" dirty="0" smtClean="0">
                <a:solidFill>
                  <a:schemeClr val="tx2"/>
                </a:solidFill>
              </a:rPr>
              <a:t>» по всему миру привержены идеям достижения совершенства в предоставлении профессиональных услуг своим клиентам.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Настоящее сообщение содержит информацию только общего характера. При этом ни компания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Туш </a:t>
            </a:r>
            <a:r>
              <a:rPr lang="ru-RU" dirty="0" err="1" smtClean="0">
                <a:solidFill>
                  <a:schemeClr val="tx2"/>
                </a:solidFill>
              </a:rPr>
              <a:t>Томацу</a:t>
            </a:r>
            <a:r>
              <a:rPr lang="ru-RU" dirty="0" smtClean="0">
                <a:solidFill>
                  <a:schemeClr val="tx2"/>
                </a:solidFill>
              </a:rPr>
              <a:t> Лимитед»,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ни входящие в </a:t>
            </a:r>
            <a:r>
              <a:rPr lang="ru-RU" dirty="0" err="1" smtClean="0">
                <a:solidFill>
                  <a:schemeClr val="tx2"/>
                </a:solidFill>
              </a:rPr>
              <a:t>нее</a:t>
            </a:r>
            <a:r>
              <a:rPr lang="ru-RU" dirty="0" smtClean="0">
                <a:solidFill>
                  <a:schemeClr val="tx2"/>
                </a:solidFill>
              </a:rPr>
              <a:t> юридические лица, ни их аффилированные лица (далее – «сеть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») не представляют посредством данного сообщения каких-либо консультаций или услуг профессионального характера. Ни одно из юридических лиц, входящих в сеть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», не </a:t>
            </a:r>
            <a:r>
              <a:rPr lang="ru-RU" dirty="0" err="1" smtClean="0">
                <a:solidFill>
                  <a:schemeClr val="tx2"/>
                </a:solidFill>
              </a:rPr>
              <a:t>несет</a:t>
            </a:r>
            <a:r>
              <a:rPr lang="ru-RU" dirty="0" smtClean="0">
                <a:solidFill>
                  <a:schemeClr val="tx2"/>
                </a:solidFill>
              </a:rPr>
              <a:t> ответственности за какие-либо убытки, </a:t>
            </a:r>
            <a:r>
              <a:rPr lang="ru-RU" dirty="0" err="1" smtClean="0">
                <a:solidFill>
                  <a:schemeClr val="tx2"/>
                </a:solidFill>
              </a:rPr>
              <a:t>понесенные</a:t>
            </a:r>
            <a:r>
              <a:rPr lang="ru-RU" dirty="0" smtClean="0">
                <a:solidFill>
                  <a:schemeClr val="tx2"/>
                </a:solidFill>
              </a:rPr>
              <a:t> любым лицом, использующим настоящее сообщение.</a:t>
            </a:r>
            <a:endParaRPr lang="en-US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© 2015 ЗАО «</a:t>
            </a:r>
            <a:r>
              <a:rPr lang="ru-RU" dirty="0" err="1" smtClean="0">
                <a:solidFill>
                  <a:schemeClr val="tx2"/>
                </a:solidFill>
              </a:rPr>
              <a:t>Делойт</a:t>
            </a:r>
            <a:r>
              <a:rPr lang="ru-RU" dirty="0" smtClean="0">
                <a:solidFill>
                  <a:schemeClr val="tx2"/>
                </a:solidFill>
              </a:rPr>
              <a:t> и Туш СНГ». Все права защищены.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27444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2921700" y="2015913"/>
            <a:ext cx="7358950" cy="48690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35607" y="2015915"/>
            <a:ext cx="2147660" cy="486907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180975" indent="-180975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 descr="DEL_PRI_RGB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90" y="453619"/>
            <a:ext cx="1944000" cy="364365"/>
          </a:xfrm>
          <a:prstGeom prst="rect">
            <a:avLst/>
          </a:prstGeom>
        </p:spPr>
      </p:pic>
      <p:sp>
        <p:nvSpPr>
          <p:cNvPr id="12" name="Title 9"/>
          <p:cNvSpPr txBox="1">
            <a:spLocks/>
          </p:cNvSpPr>
          <p:nvPr userDrawn="1"/>
        </p:nvSpPr>
        <p:spPr>
          <a:xfrm>
            <a:off x="8470825" y="429369"/>
            <a:ext cx="1790675" cy="15837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94266" rtl="0" eaLnBrk="1" latinLnBrk="0" hangingPunct="1">
              <a:spcBef>
                <a:spcPct val="0"/>
              </a:spcBef>
              <a:buNone/>
              <a:defRPr sz="1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</a:pPr>
            <a:r>
              <a:rPr lang="ru-RU" sz="900" dirty="0" smtClean="0">
                <a:solidFill>
                  <a:schemeClr val="tx2"/>
                </a:solidFill>
              </a:rPr>
              <a:t>ЗАО «</a:t>
            </a:r>
            <a:r>
              <a:rPr lang="ru-RU" sz="900" dirty="0" err="1" smtClean="0">
                <a:solidFill>
                  <a:schemeClr val="tx2"/>
                </a:solidFill>
              </a:rPr>
              <a:t>Делойт</a:t>
            </a:r>
            <a:r>
              <a:rPr lang="ru-RU" sz="900" dirty="0" smtClean="0">
                <a:solidFill>
                  <a:schemeClr val="tx2"/>
                </a:solidFill>
              </a:rPr>
              <a:t> и Туш СНГ»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ул. Лесная, д. 5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Москва, 125047 </a:t>
            </a:r>
            <a:r>
              <a:rPr lang="en-US" sz="900" dirty="0" smtClean="0">
                <a:solidFill>
                  <a:schemeClr val="tx2"/>
                </a:solidFill>
              </a:rPr>
              <a:t/>
            </a:r>
            <a:br>
              <a:rPr lang="en-US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Россия</a:t>
            </a:r>
            <a:r>
              <a:rPr lang="en-GB" sz="900" dirty="0" smtClean="0">
                <a:solidFill>
                  <a:schemeClr val="tx2"/>
                </a:solidFill>
              </a:rPr>
              <a:t/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en-GB" sz="900" dirty="0" smtClean="0">
                <a:solidFill>
                  <a:schemeClr val="tx2"/>
                </a:solidFill>
              </a:rPr>
              <a:t/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Тел.</a:t>
            </a:r>
            <a:r>
              <a:rPr lang="en-GB" sz="900" dirty="0" smtClean="0">
                <a:solidFill>
                  <a:schemeClr val="tx2"/>
                </a:solidFill>
              </a:rPr>
              <a:t>:  +7 (495) 787 06 00</a:t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ru-RU" sz="900" dirty="0" smtClean="0">
                <a:solidFill>
                  <a:schemeClr val="tx2"/>
                </a:solidFill>
              </a:rPr>
              <a:t>Факс</a:t>
            </a:r>
            <a:r>
              <a:rPr lang="en-GB" sz="900" dirty="0" smtClean="0">
                <a:solidFill>
                  <a:schemeClr val="tx2"/>
                </a:solidFill>
              </a:rPr>
              <a:t>: +7 (495) 787 06 01</a:t>
            </a:r>
            <a:br>
              <a:rPr lang="en-GB" sz="900" dirty="0" smtClean="0">
                <a:solidFill>
                  <a:schemeClr val="tx2"/>
                </a:solidFill>
              </a:rPr>
            </a:br>
            <a:r>
              <a:rPr lang="en-GB" sz="900" dirty="0" smtClean="0">
                <a:solidFill>
                  <a:schemeClr val="tx2"/>
                </a:solidFill>
              </a:rPr>
              <a:t>deloitte.ru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508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60"/>
            <a:ext cx="9807844" cy="1122828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15914"/>
            <a:ext cx="4840781" cy="48690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4864" indent="-184864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78056" indent="-19319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429439" y="2015913"/>
            <a:ext cx="4816885" cy="48690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4864" indent="-184864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78056" indent="-19319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15914"/>
            <a:ext cx="4840781" cy="48690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7483" indent="-187483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429439" y="2015914"/>
            <a:ext cx="4816885" cy="4869074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arrow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517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60"/>
            <a:ext cx="9807844" cy="1122828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4041" y="2015914"/>
            <a:ext cx="2489960" cy="48645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>
                <a:solidFill>
                  <a:schemeClr val="tx2"/>
                </a:solidFill>
              </a:defRPr>
            </a:lvl3pPr>
            <a:lvl4pPr marL="184864" indent="-184864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76213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257666" y="2015913"/>
            <a:ext cx="6982942" cy="486907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7"/>
            <a:ext cx="9807844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768287" y="2015914"/>
            <a:ext cx="2472319" cy="486907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0">
                <a:solidFill>
                  <a:schemeClr val="tx2"/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 b="0">
                <a:solidFill>
                  <a:schemeClr val="tx2"/>
                </a:solidFill>
              </a:defRPr>
            </a:lvl4pPr>
            <a:lvl5pPr marL="361950" indent="-180975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23239" y="2015914"/>
            <a:ext cx="7168464" cy="48690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07844" cy="1630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3238" y="2015914"/>
            <a:ext cx="2472318" cy="48690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 typeface="Arial" pitchFamily="34" charset="0"/>
              <a:buNone/>
              <a:defRPr sz="1200"/>
            </a:lvl3pPr>
            <a:lvl4pPr marL="187483" indent="-187483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  <a:defRPr sz="1200"/>
            </a:lvl4pPr>
            <a:lvl5pPr marL="373110" indent="-17820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3077860" y="2015914"/>
            <a:ext cx="7168464" cy="48690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8" y="2020888"/>
            <a:ext cx="9838362" cy="4864101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>
                <a:solidFill>
                  <a:schemeClr val="accent2"/>
                </a:solidFill>
              </a:defRPr>
            </a:lvl2pPr>
            <a:lvl3pPr marL="0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i="0">
                <a:solidFill>
                  <a:schemeClr val="tx2"/>
                </a:solidFill>
              </a:defRPr>
            </a:lvl3pPr>
            <a:lvl4pPr marL="180975" indent="-1809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i="0">
                <a:solidFill>
                  <a:schemeClr val="tx2"/>
                </a:solidFill>
              </a:defRPr>
            </a:lvl4pPr>
            <a:lvl5pPr marL="361950" indent="-1809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23238" y="375558"/>
            <a:ext cx="9838362" cy="5080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3238" y="883559"/>
            <a:ext cx="9838362" cy="1127804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14" y="366037"/>
            <a:ext cx="9807844" cy="164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813" y="2006388"/>
            <a:ext cx="9807844" cy="486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98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38" y="375562"/>
            <a:ext cx="9819311" cy="16308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37" y="2006388"/>
            <a:ext cx="9819311" cy="486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9330950" y="7063636"/>
            <a:ext cx="926166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4" r:id="rId3"/>
    <p:sldLayoutId id="2147483682" r:id="rId4"/>
    <p:sldLayoutId id="2147483685" r:id="rId5"/>
    <p:sldLayoutId id="2147483683" r:id="rId6"/>
    <p:sldLayoutId id="2147483684" r:id="rId7"/>
    <p:sldLayoutId id="2147483660" r:id="rId8"/>
    <p:sldLayoutId id="2147483672" r:id="rId9"/>
    <p:sldLayoutId id="2147483686" r:id="rId10"/>
    <p:sldLayoutId id="2147483680" r:id="rId11"/>
    <p:sldLayoutId id="2147483681" r:id="rId12"/>
    <p:sldLayoutId id="2147483669" r:id="rId13"/>
    <p:sldLayoutId id="2147483670" r:id="rId14"/>
    <p:sldLayoutId id="2147483652" r:id="rId15"/>
    <p:sldLayoutId id="2147483714" r:id="rId16"/>
    <p:sldLayoutId id="2147483715" r:id="rId17"/>
    <p:sldLayoutId id="2147483716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37" y="366037"/>
            <a:ext cx="9847887" cy="1640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36" y="2006388"/>
            <a:ext cx="9847887" cy="486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9330950" y="7063636"/>
            <a:ext cx="926166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CC1D26-A9BD-4BDE-BDD9-08EDBAE96860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32764" y="7063636"/>
            <a:ext cx="8839071" cy="27778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1042580" rtl="0" eaLnBrk="1" latinLnBrk="0" hangingPunct="1"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129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58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870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161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44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739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02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318" algn="l" defTabSz="1042580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/>
                </a:solidFill>
              </a:rPr>
              <a:t>© 2015 ЗАО «</a:t>
            </a:r>
            <a:r>
              <a:rPr lang="ru-RU" dirty="0" err="1" smtClean="0">
                <a:solidFill>
                  <a:schemeClr val="bg2"/>
                </a:solidFill>
              </a:rPr>
              <a:t>Делойт</a:t>
            </a:r>
            <a:r>
              <a:rPr lang="ru-RU" dirty="0" smtClean="0">
                <a:solidFill>
                  <a:schemeClr val="bg2"/>
                </a:solidFill>
              </a:rPr>
              <a:t> и Туш СНГ»</a:t>
            </a:r>
            <a:endParaRPr lang="fr-FR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1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8" r:id="rId3"/>
    <p:sldLayoutId id="2147483651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_PRI_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794" y="3382838"/>
            <a:ext cx="2124000" cy="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9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94266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94266" rtl="0" eaLnBrk="1" latinLnBrk="0" hangingPunct="1">
        <a:spcBef>
          <a:spcPts val="1436"/>
        </a:spcBef>
        <a:buFont typeface="Arial" pitchFamily="34" charset="0"/>
        <a:buChar char="•"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361950" indent="-180975" algn="l" defTabSz="1094266" rtl="0" eaLnBrk="1" latinLnBrk="0" hangingPunct="1">
        <a:spcBef>
          <a:spcPts val="1436"/>
        </a:spcBef>
        <a:buFont typeface="Arial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009231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6pPr>
      <a:lvl7pPr marL="3556364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7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8pPr>
      <a:lvl9pPr marL="4650630" indent="-273566" algn="l" defTabSz="1094266" rtl="0" eaLnBrk="1" latinLnBrk="0" hangingPunct="1">
        <a:spcBef>
          <a:spcPct val="20000"/>
        </a:spcBef>
        <a:buFont typeface="Arial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7134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641400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188532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6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8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29929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77063" algn="l" defTabSz="1094266" rtl="0" eaLnBrk="1" latinLnBrk="0" hangingPunct="1"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57873" y="1"/>
            <a:ext cx="5633939" cy="7559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38" y="217786"/>
            <a:ext cx="49840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rgbClr val="7030A0"/>
              </a:solidFill>
              <a:latin typeface="Cambria" panose="02040503050406030204" pitchFamily="18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Беременность </a:t>
            </a:r>
            <a:r>
              <a:rPr lang="ru-RU" sz="40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и роды у юных </a:t>
            </a:r>
            <a:r>
              <a:rPr lang="ru-RU" sz="4000" b="1" i="1" dirty="0" smtClean="0">
                <a:solidFill>
                  <a:srgbClr val="7030A0"/>
                </a:solidFill>
                <a:latin typeface="Cambria" panose="0204050305040603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первородящих</a:t>
            </a:r>
            <a:endParaRPr lang="ru-RU" sz="4000" b="1" i="1" dirty="0" smtClean="0">
              <a:solidFill>
                <a:srgbClr val="7030A0"/>
              </a:solidFill>
              <a:latin typeface="Cambria" panose="02040503050406030204" pitchFamily="18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ru-RU" sz="1000" dirty="0" smtClean="0">
              <a:latin typeface="Cambria" panose="02040503050406030204" pitchFamily="18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  <a:ea typeface="SimHei" panose="02010609060101010101" pitchFamily="49" charset="-122"/>
                <a:cs typeface="Arial" panose="020B0604020202020204" pitchFamily="34" charset="0"/>
              </a:rPr>
              <a:t>                                                         </a:t>
            </a:r>
            <a:endParaRPr lang="en-US" sz="1200" i="1" dirty="0">
              <a:latin typeface="Cambria" panose="02040503050406030204" pitchFamily="18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414" y="3995861"/>
            <a:ext cx="4260141" cy="17895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altLang="ru-RU" sz="1800" i="1" dirty="0"/>
              <a:t>д.м.н. Е.В. </a:t>
            </a:r>
            <a:r>
              <a:rPr lang="ru-RU" altLang="ru-RU" sz="1800" i="1" dirty="0" smtClean="0"/>
              <a:t>Сибирская</a:t>
            </a:r>
            <a:endParaRPr lang="en-US" altLang="ru-RU" sz="1800" i="1" dirty="0" smtClean="0"/>
          </a:p>
          <a:p>
            <a:pPr algn="ctr">
              <a:lnSpc>
                <a:spcPct val="125000"/>
              </a:lnSpc>
            </a:pPr>
            <a:r>
              <a:rPr lang="ru-RU" altLang="ru-RU" sz="1800" i="1" dirty="0" smtClean="0"/>
              <a:t>Кафедра репродуктивной медицины </a:t>
            </a:r>
          </a:p>
          <a:p>
            <a:pPr algn="ctr">
              <a:lnSpc>
                <a:spcPct val="125000"/>
              </a:lnSpc>
            </a:pPr>
            <a:r>
              <a:rPr lang="ru-RU" altLang="ru-RU" sz="1800" i="1" dirty="0" smtClean="0"/>
              <a:t>и </a:t>
            </a:r>
            <a:r>
              <a:rPr lang="ru-RU" altLang="ru-RU" sz="1800" i="1" dirty="0"/>
              <a:t>хирургии </a:t>
            </a:r>
            <a:r>
              <a:rPr lang="ru-RU" altLang="ru-RU" sz="1800" i="1" dirty="0" smtClean="0"/>
              <a:t>ФПДО </a:t>
            </a:r>
            <a:r>
              <a:rPr lang="ru-RU" altLang="ru-RU" sz="1800" i="1" dirty="0"/>
              <a:t>МГМСУ</a:t>
            </a:r>
            <a:br>
              <a:rPr lang="ru-RU" altLang="ru-RU" sz="1800" i="1" dirty="0"/>
            </a:br>
            <a:r>
              <a:rPr lang="ru-RU" altLang="ru-RU" sz="1800" i="1" dirty="0"/>
              <a:t>(</a:t>
            </a:r>
            <a:r>
              <a:rPr lang="ru-RU" altLang="ru-RU" sz="1800" i="1" dirty="0" err="1"/>
              <a:t>зав.кафедрой</a:t>
            </a:r>
            <a:r>
              <a:rPr lang="ru-RU" altLang="ru-RU" sz="1800" i="1" dirty="0"/>
              <a:t> – академик РАМН, </a:t>
            </a:r>
            <a:endParaRPr lang="ru-RU" altLang="ru-RU" sz="1800" i="1" dirty="0" smtClean="0"/>
          </a:p>
          <a:p>
            <a:pPr algn="ctr">
              <a:lnSpc>
                <a:spcPct val="125000"/>
              </a:lnSpc>
            </a:pPr>
            <a:r>
              <a:rPr lang="ru-RU" altLang="ru-RU" sz="1800" i="1" dirty="0" smtClean="0"/>
              <a:t>профессор </a:t>
            </a:r>
            <a:r>
              <a:rPr lang="ru-RU" altLang="ru-RU" sz="1800" i="1" dirty="0" err="1"/>
              <a:t>Л.В.Адамян</a:t>
            </a:r>
            <a:r>
              <a:rPr lang="ru-RU" sz="1800" i="1" dirty="0" smtClean="0"/>
              <a:t>)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xmlns="" val="269805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 rot="10800000">
            <a:off x="277582" y="251989"/>
            <a:ext cx="764609" cy="68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104287" tIns="52144" rIns="104287" bIns="52144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9966FF"/>
                </a:solidFill>
              </a:rPr>
              <a:t>ДИЗАЙН ИССЛЕДОВАНИЯ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92870" y="1007957"/>
            <a:ext cx="8286155" cy="1343942"/>
          </a:xfrm>
          <a:prstGeom prst="rect">
            <a:avLst/>
          </a:prstGeom>
          <a:solidFill>
            <a:srgbClr val="0033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altLang="zh-TW" sz="3600" b="1" dirty="0">
                <a:solidFill>
                  <a:srgbClr val="FFFFFF"/>
                </a:solidFill>
              </a:rPr>
              <a:t>Ведение беременности в условиях женской консультации (</a:t>
            </a:r>
            <a:r>
              <a:rPr lang="en-US" altLang="zh-TW" sz="3600" b="1" dirty="0">
                <a:solidFill>
                  <a:srgbClr val="FFFFFF"/>
                </a:solidFill>
                <a:ea typeface="新細明體" charset="-120"/>
              </a:rPr>
              <a:t>n = 4</a:t>
            </a:r>
            <a:r>
              <a:rPr lang="ru-RU" altLang="zh-TW" sz="3600" b="1" dirty="0">
                <a:solidFill>
                  <a:srgbClr val="FFFFFF"/>
                </a:solidFill>
              </a:rPr>
              <a:t>5</a:t>
            </a:r>
            <a:r>
              <a:rPr lang="en-US" altLang="zh-TW" sz="3600" b="1" dirty="0">
                <a:solidFill>
                  <a:srgbClr val="FFFFFF"/>
                </a:solidFill>
                <a:ea typeface="新細明體" charset="-120"/>
              </a:rPr>
              <a:t>)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92870" y="3023870"/>
            <a:ext cx="8375254" cy="1343942"/>
          </a:xfrm>
          <a:prstGeom prst="rect">
            <a:avLst/>
          </a:prstGeom>
          <a:solidFill>
            <a:srgbClr val="0033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altLang="zh-TW" sz="3600" b="1" dirty="0">
                <a:solidFill>
                  <a:srgbClr val="FFFFFF"/>
                </a:solidFill>
              </a:rPr>
              <a:t>Ведение родов в условиях акушерского отделения (</a:t>
            </a:r>
            <a:r>
              <a:rPr lang="en-US" altLang="zh-TW" sz="3600" b="1" dirty="0">
                <a:solidFill>
                  <a:srgbClr val="FFFFFF"/>
                </a:solidFill>
                <a:ea typeface="新細明體" charset="-120"/>
              </a:rPr>
              <a:t>n = 48)</a:t>
            </a:r>
            <a:endParaRPr lang="ru-RU" sz="3600" b="1" dirty="0">
              <a:solidFill>
                <a:srgbClr val="FFFFFF"/>
              </a:solidFill>
            </a:endParaRPr>
          </a:p>
          <a:p>
            <a:pPr algn="ctr"/>
            <a:endParaRPr lang="ru-RU" sz="21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81969" y="5459765"/>
            <a:ext cx="8286155" cy="923960"/>
          </a:xfrm>
          <a:prstGeom prst="rect">
            <a:avLst/>
          </a:prstGeom>
          <a:solidFill>
            <a:srgbClr val="0033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04287" tIns="52144" rIns="104287" bIns="52144"/>
          <a:lstStyle/>
          <a:p>
            <a:pPr algn="ctr"/>
            <a:r>
              <a:rPr lang="ru-RU" altLang="zh-TW" b="1">
                <a:solidFill>
                  <a:srgbClr val="FFFF66"/>
                </a:solidFill>
              </a:rPr>
              <a:t>Статистическая обработка полученных результатов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702300" y="2351899"/>
            <a:ext cx="0" cy="587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4287" tIns="52144" rIns="104287" bIns="52144"/>
          <a:lstStyle/>
          <a:p>
            <a:endParaRPr lang="ru-RU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702300" y="4367812"/>
            <a:ext cx="0" cy="100795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4287" tIns="52144" rIns="104287" bIns="52144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370" y="251445"/>
            <a:ext cx="97210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Arial Narrow" panose="020B0606020202030204" pitchFamily="34" charset="0"/>
              </a:rPr>
              <a:t>Характеристики менструального цикла юных первородящих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65386" y="801446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0213198"/>
              </p:ext>
            </p:extLst>
          </p:nvPr>
        </p:nvGraphicFramePr>
        <p:xfrm>
          <a:off x="-106364" y="1102270"/>
          <a:ext cx="9988773" cy="573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617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386" y="251445"/>
            <a:ext cx="9577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 Narrow" panose="020B0606020202030204" pitchFamily="34" charset="0"/>
              </a:rPr>
              <a:t>Возраст сексуального дебюта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89421" y="1053670"/>
            <a:ext cx="8928992" cy="32784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4336619"/>
              </p:ext>
            </p:extLst>
          </p:nvPr>
        </p:nvGraphicFramePr>
        <p:xfrm>
          <a:off x="-18724" y="899517"/>
          <a:ext cx="10578722" cy="65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5920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386" y="179437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Narrow" panose="020B0606020202030204" pitchFamily="34" charset="0"/>
              </a:rPr>
              <a:t>Причины раннего начала половой жизни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7394" y="887450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25426" y="1259557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000" b="1" i="1" dirty="0">
                <a:latin typeface="Franklin Gothic Book" panose="020B0503020102020204" pitchFamily="34" charset="0"/>
              </a:rPr>
              <a:t>Низкий уровень репродуктивного образования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000" b="1" i="1" dirty="0">
                <a:latin typeface="Franklin Gothic Book" panose="020B0503020102020204" pitchFamily="34" charset="0"/>
              </a:rPr>
              <a:t>Неадекватное половое воспитание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000" b="1" i="1" dirty="0">
                <a:latin typeface="Franklin Gothic Book" panose="020B0503020102020204" pitchFamily="34" charset="0"/>
              </a:rPr>
              <a:t>Высокий уровень сексуальной активности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000" b="1" i="1" dirty="0">
                <a:latin typeface="Franklin Gothic Book" panose="020B0503020102020204" pitchFamily="34" charset="0"/>
              </a:rPr>
              <a:t>Низкий социально-экономический стату</a:t>
            </a:r>
            <a:r>
              <a:rPr lang="ru-RU" sz="3000" dirty="0">
                <a:latin typeface="Franklin Gothic Book" panose="020B0503020102020204" pitchFamily="34" charset="0"/>
              </a:rPr>
              <a:t>с</a:t>
            </a:r>
          </a:p>
        </p:txBody>
      </p:sp>
      <p:pic>
        <p:nvPicPr>
          <p:cNvPr id="8" name="Рисунок 7" descr="http://missbagira.ru/images/bagira/2015/08/203-650x4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529" y="3419797"/>
            <a:ext cx="5940425" cy="396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78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3241" y="323454"/>
            <a:ext cx="9747201" cy="64807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Структура методов контрацепции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4367435"/>
              </p:ext>
            </p:extLst>
          </p:nvPr>
        </p:nvGraphicFramePr>
        <p:xfrm>
          <a:off x="89322" y="395461"/>
          <a:ext cx="11935445" cy="662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21370" y="971525"/>
            <a:ext cx="907300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228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9362" y="323453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Частота (%) </a:t>
            </a:r>
            <a:r>
              <a:rPr lang="ru-RU" sz="2800" b="1" dirty="0" err="1">
                <a:latin typeface="Arial Narrow" panose="020B0606020202030204" pitchFamily="34" charset="0"/>
              </a:rPr>
              <a:t>экстрагенитальной</a:t>
            </a:r>
            <a:r>
              <a:rPr lang="ru-RU" sz="2800" b="1" dirty="0">
                <a:latin typeface="Arial Narrow" panose="020B0606020202030204" pitchFamily="34" charset="0"/>
              </a:rPr>
              <a:t> патологии у юных первородящих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3378" y="971525"/>
            <a:ext cx="9505056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368342260"/>
              </p:ext>
            </p:extLst>
          </p:nvPr>
        </p:nvGraphicFramePr>
        <p:xfrm>
          <a:off x="449361" y="1259557"/>
          <a:ext cx="10849426" cy="535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032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362" y="395461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Частота (%) гинекологических заболеваний в анамнезе и на момент обследования у юных беременных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1390" y="1475787"/>
            <a:ext cx="9289032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523355049"/>
              </p:ext>
            </p:extLst>
          </p:nvPr>
        </p:nvGraphicFramePr>
        <p:xfrm>
          <a:off x="23085" y="1835620"/>
          <a:ext cx="10219365" cy="572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690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354" y="323453"/>
            <a:ext cx="9865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Частота (%) осложнений беременности у юных женщин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3378" y="951898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531936494"/>
              </p:ext>
            </p:extLst>
          </p:nvPr>
        </p:nvGraphicFramePr>
        <p:xfrm>
          <a:off x="217889" y="1422253"/>
          <a:ext cx="10024561" cy="616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682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386" y="323453"/>
            <a:ext cx="97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400" b="1" dirty="0">
                <a:latin typeface="Arial Narrow" panose="020B0606020202030204" pitchFamily="34" charset="0"/>
              </a:rPr>
              <a:t>Финалы родов у юных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53418" y="1092894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6227391"/>
              </p:ext>
            </p:extLst>
          </p:nvPr>
        </p:nvGraphicFramePr>
        <p:xfrm>
          <a:off x="492324" y="1335462"/>
          <a:ext cx="9886304" cy="6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053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362" y="323453"/>
            <a:ext cx="9721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Arial Narrow" panose="020B0606020202030204" pitchFamily="34" charset="0"/>
              </a:rPr>
              <a:t>Структура осложнений родов у юных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7394" y="1043231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556547668"/>
              </p:ext>
            </p:extLst>
          </p:nvPr>
        </p:nvGraphicFramePr>
        <p:xfrm>
          <a:off x="340386" y="1072149"/>
          <a:ext cx="10120082" cy="623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6851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228" y="323453"/>
            <a:ext cx="9217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latin typeface="Franklin Gothic Book" panose="020B0503020102020204" pitchFamily="34" charset="0"/>
              </a:rPr>
              <a:t>По рекомендациям ВОЗ </a:t>
            </a:r>
            <a:r>
              <a:rPr lang="ru-RU" sz="3000" b="1" i="1" dirty="0" smtClean="0">
                <a:latin typeface="Franklin Gothic Book" panose="020B0503020102020204" pitchFamily="34" charset="0"/>
              </a:rPr>
              <a:t>и</a:t>
            </a:r>
            <a:r>
              <a:rPr lang="en-US" sz="3000" b="1" i="1" dirty="0" smtClean="0">
                <a:latin typeface="Franklin Gothic Book" panose="020B0503020102020204" pitchFamily="34" charset="0"/>
              </a:rPr>
              <a:t> </a:t>
            </a:r>
            <a:r>
              <a:rPr lang="ru-RU" sz="3000" b="1" i="1" dirty="0" smtClean="0">
                <a:latin typeface="Franklin Gothic Book" panose="020B0503020102020204" pitchFamily="34" charset="0"/>
              </a:rPr>
              <a:t>статистического </a:t>
            </a:r>
            <a:r>
              <a:rPr lang="ru-RU" sz="3000" b="1" i="1" dirty="0">
                <a:latin typeface="Franklin Gothic Book" panose="020B0503020102020204" pitchFamily="34" charset="0"/>
              </a:rPr>
              <a:t>бюро  Организации Объединенных Наций оптимальным возрастом материнства является </a:t>
            </a:r>
            <a:r>
              <a:rPr lang="ru-RU" sz="3000" b="1" i="1" dirty="0" smtClean="0">
                <a:latin typeface="Franklin Gothic Book" panose="020B0503020102020204" pitchFamily="34" charset="0"/>
              </a:rPr>
              <a:t>период</a:t>
            </a:r>
            <a:r>
              <a:rPr lang="en-US" sz="3000" b="1" i="1" dirty="0" smtClean="0">
                <a:latin typeface="Franklin Gothic Book" panose="020B0503020102020204" pitchFamily="34" charset="0"/>
              </a:rPr>
              <a:t> </a:t>
            </a:r>
            <a:r>
              <a:rPr lang="ru-RU" sz="3000" b="1" i="1" dirty="0" smtClean="0">
                <a:latin typeface="Franklin Gothic Book" panose="020B0503020102020204" pitchFamily="34" charset="0"/>
              </a:rPr>
              <a:t>после </a:t>
            </a:r>
            <a:r>
              <a:rPr lang="ru-RU" sz="3000" b="1" i="1" dirty="0">
                <a:latin typeface="Franklin Gothic Book" panose="020B0503020102020204" pitchFamily="34" charset="0"/>
              </a:rPr>
              <a:t>20 лет</a:t>
            </a:r>
          </a:p>
        </p:txBody>
      </p:sp>
      <p:pic>
        <p:nvPicPr>
          <p:cNvPr id="3" name="Рисунок 2" descr="http://www.dostinex.ru/wp-content/uploads/2014/05/2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320" y="1979637"/>
            <a:ext cx="7560840" cy="5015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126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370" y="331220"/>
            <a:ext cx="9865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Перинатальные осложнения у несовершеннолетних матерей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3378" y="951898"/>
            <a:ext cx="9577064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6987991"/>
              </p:ext>
            </p:extLst>
          </p:nvPr>
        </p:nvGraphicFramePr>
        <p:xfrm>
          <a:off x="521370" y="884343"/>
          <a:ext cx="9858918" cy="620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84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362" y="555700"/>
            <a:ext cx="9361040" cy="1855986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*Ежегодно </a:t>
            </a:r>
            <a:r>
              <a:rPr lang="ru-RU" sz="28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мире проходят роды у 15 </a:t>
            </a:r>
            <a:r>
              <a:rPr lang="ru-RU" sz="28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подростков,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что </a:t>
            </a:r>
            <a:r>
              <a:rPr lang="ru-RU" sz="28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составляет </a:t>
            </a:r>
            <a:r>
              <a:rPr lang="ru-RU" sz="28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2,0-4,5</a:t>
            </a:r>
            <a:r>
              <a:rPr lang="ru-RU" sz="28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% от общего количества родов.</a:t>
            </a:r>
            <a:endParaRPr lang="en-US" sz="28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0443792"/>
              </p:ext>
            </p:extLst>
          </p:nvPr>
        </p:nvGraphicFramePr>
        <p:xfrm>
          <a:off x="1457474" y="1763613"/>
          <a:ext cx="7704856" cy="432047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939065"/>
                <a:gridCol w="1765791"/>
              </a:tblGrid>
              <a:tr h="6990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беременностей у подростков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5363">
                <a:tc>
                  <a:txBody>
                    <a:bodyPr/>
                    <a:lstStyle/>
                    <a:p>
                      <a:r>
                        <a:rPr lang="ru-RU" sz="3200" b="1" i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Артифициальный</a:t>
                      </a: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аборт</a:t>
                      </a:r>
                      <a:endParaRPr lang="en-US" sz="32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69,1%</a:t>
                      </a:r>
                      <a:endParaRPr lang="en-US" sz="3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9023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Роды  </a:t>
                      </a:r>
                      <a:endParaRPr lang="en-US" sz="32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16,4%</a:t>
                      </a:r>
                      <a:endParaRPr lang="en-US" sz="3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9023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3200" b="1" i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амопроизвольный</a:t>
                      </a: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выкидыш </a:t>
                      </a:r>
                      <a:endParaRPr lang="en-US" sz="32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14,5%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9023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Повторная беременность </a:t>
                      </a:r>
                      <a:endParaRPr lang="en-US" sz="3200" b="1" i="1" dirty="0" smtClean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40,0% </a:t>
                      </a:r>
                      <a:endParaRPr lang="en-US" sz="3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9023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Повторные роды </a:t>
                      </a:r>
                      <a:endParaRPr lang="en-US" sz="32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17,9% </a:t>
                      </a:r>
                      <a:endParaRPr lang="en-US" sz="3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9402" y="6516141"/>
            <a:ext cx="9446817" cy="1679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100" dirty="0" smtClean="0">
                <a:latin typeface="+mj-lt"/>
              </a:rPr>
              <a:t>Петрова </a:t>
            </a:r>
            <a:r>
              <a:rPr lang="ru-RU" sz="1100" dirty="0">
                <a:latin typeface="+mj-lt"/>
              </a:rPr>
              <a:t>Я.А., 2012 УДК </a:t>
            </a:r>
            <a:r>
              <a:rPr lang="ru-RU" sz="1100" dirty="0" smtClean="0">
                <a:latin typeface="+mj-lt"/>
              </a:rPr>
              <a:t>616-002.5:612.711.7:618.3; Михайлин </a:t>
            </a:r>
            <a:r>
              <a:rPr lang="ru-RU" sz="1100" dirty="0">
                <a:latin typeface="+mj-lt"/>
              </a:rPr>
              <a:t>Е.С., Иванова Л.А. </a:t>
            </a:r>
            <a:r>
              <a:rPr lang="ru-RU" sz="900" dirty="0">
                <a:latin typeface="+mj-lt"/>
              </a:rPr>
              <a:t>КОНЦЕПЦИЯ РАЗВИТИЯ ЦЕНТРА ПО ВЕДЕНИЮ БЕРЕМЕННОСТИ </a:t>
            </a:r>
            <a:endParaRPr lang="ru-RU" sz="900" dirty="0" smtClean="0">
              <a:latin typeface="+mj-lt"/>
            </a:endParaRPr>
          </a:p>
          <a:p>
            <a:r>
              <a:rPr lang="ru-RU" sz="900" dirty="0" smtClean="0">
                <a:latin typeface="+mj-lt"/>
              </a:rPr>
              <a:t>И </a:t>
            </a:r>
            <a:r>
              <a:rPr lang="ru-RU" sz="900" dirty="0">
                <a:latin typeface="+mj-lt"/>
              </a:rPr>
              <a:t>РОДОВ У НЕСОВЕРШЕННОЛЕТНИХ </a:t>
            </a:r>
            <a:r>
              <a:rPr lang="ru-RU" sz="900" dirty="0" smtClean="0">
                <a:latin typeface="+mj-lt"/>
              </a:rPr>
              <a:t>(САНКТ-ПЕТЕРБУРГ</a:t>
            </a:r>
            <a:r>
              <a:rPr lang="ru-RU" sz="900" dirty="0">
                <a:latin typeface="+mj-lt"/>
              </a:rPr>
              <a:t>) </a:t>
            </a:r>
            <a:r>
              <a:rPr lang="ru-RU" sz="1100" dirty="0">
                <a:latin typeface="+mj-lt"/>
              </a:rPr>
              <a:t>// Фундаментальные исследования. – 2014. – № 7–5. – С. </a:t>
            </a:r>
            <a:r>
              <a:rPr lang="ru-RU" sz="1100" dirty="0" smtClean="0">
                <a:latin typeface="+mj-lt"/>
              </a:rPr>
              <a:t>997-1001; </a:t>
            </a:r>
            <a:r>
              <a:rPr lang="en-US" sz="1100" dirty="0" smtClean="0">
                <a:latin typeface="+mj-lt"/>
                <a:ea typeface="Verdana"/>
                <a:cs typeface="Times New Roman"/>
              </a:rPr>
              <a:t>Cornel 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M. C. </a:t>
            </a:r>
            <a:endParaRPr lang="ru-RU" sz="1100" dirty="0" smtClean="0">
              <a:latin typeface="+mj-lt"/>
              <a:ea typeface="Verdana"/>
              <a:cs typeface="Times New Roman"/>
            </a:endParaRPr>
          </a:p>
          <a:p>
            <a:r>
              <a:rPr lang="en-US" sz="1100" dirty="0" smtClean="0">
                <a:latin typeface="+mj-lt"/>
                <a:ea typeface="Verdana"/>
                <a:cs typeface="Times New Roman"/>
              </a:rPr>
              <a:t>Obstetrical 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outcome of teenage pregnancies in The Netherlands / </a:t>
            </a:r>
            <a:r>
              <a:rPr lang="ru-RU" sz="1100" dirty="0">
                <a:latin typeface="+mj-lt"/>
                <a:ea typeface="Verdana"/>
                <a:cs typeface="Times New Roman"/>
              </a:rPr>
              <a:t>М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. </a:t>
            </a:r>
            <a:r>
              <a:rPr lang="ru-RU" sz="1100" dirty="0">
                <a:latin typeface="+mj-lt"/>
                <a:ea typeface="Verdana"/>
                <a:cs typeface="Times New Roman"/>
              </a:rPr>
              <a:t>С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.Cornel // </a:t>
            </a:r>
            <a:r>
              <a:rPr lang="en-US" sz="1100" dirty="0" smtClean="0">
                <a:latin typeface="+mj-lt"/>
                <a:ea typeface="Verdana"/>
                <a:cs typeface="Times New Roman"/>
              </a:rPr>
              <a:t>Ned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. </a:t>
            </a:r>
            <a:r>
              <a:rPr lang="en-US" sz="1100" dirty="0" err="1">
                <a:latin typeface="+mj-lt"/>
                <a:ea typeface="Verdana"/>
                <a:cs typeface="Times New Roman"/>
              </a:rPr>
              <a:t>Tijdschr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. </a:t>
            </a:r>
            <a:r>
              <a:rPr lang="en-US" sz="1100" dirty="0" err="1">
                <a:latin typeface="+mj-lt"/>
                <a:ea typeface="Verdana"/>
                <a:cs typeface="Times New Roman"/>
              </a:rPr>
              <a:t>Geneeskd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. — 2004</a:t>
            </a:r>
            <a:r>
              <a:rPr lang="en-US" sz="1100" dirty="0" smtClean="0">
                <a:latin typeface="+mj-lt"/>
                <a:ea typeface="Verdana"/>
                <a:cs typeface="Times New Roman"/>
              </a:rPr>
              <a:t>. </a:t>
            </a:r>
            <a:r>
              <a:rPr lang="ru-RU" sz="1100" dirty="0">
                <a:latin typeface="+mj-lt"/>
                <a:ea typeface="Verdana"/>
                <a:cs typeface="Times New Roman"/>
              </a:rPr>
              <a:t>Р</a:t>
            </a:r>
            <a:r>
              <a:rPr lang="en-US" sz="1100" dirty="0">
                <a:latin typeface="+mj-lt"/>
                <a:ea typeface="Verdana"/>
                <a:cs typeface="Times New Roman"/>
              </a:rPr>
              <a:t>. 625–626</a:t>
            </a:r>
            <a:r>
              <a:rPr lang="en-US" sz="1100" dirty="0" smtClean="0">
                <a:latin typeface="+mj-lt"/>
                <a:ea typeface="Verdana"/>
                <a:cs typeface="Times New Roman"/>
              </a:rPr>
              <a:t>.</a:t>
            </a:r>
            <a:r>
              <a:rPr lang="ru-RU" sz="1100" dirty="0" smtClean="0">
                <a:latin typeface="+mj-lt"/>
                <a:ea typeface="Verdana"/>
                <a:cs typeface="Times New Roman"/>
              </a:rPr>
              <a:t>;</a:t>
            </a:r>
          </a:p>
          <a:p>
            <a:r>
              <a:rPr lang="en-US" sz="1100" i="1" dirty="0" err="1" smtClean="0"/>
              <a:t>Vannappagari</a:t>
            </a:r>
            <a:r>
              <a:rPr lang="en-US" sz="1100" i="1" dirty="0" smtClean="0"/>
              <a:t> </a:t>
            </a:r>
            <a:r>
              <a:rPr lang="en-US" sz="1100" i="1" dirty="0"/>
              <a:t>V., Ryder R.  Monitoring Sexual Behavior in the Russian  Federation. Preprint. 2002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ru-RU" sz="1100" dirty="0" smtClean="0">
              <a:latin typeface="+mj-lt"/>
              <a:ea typeface="Verdana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ru-RU" sz="1000" dirty="0">
              <a:latin typeface="+mj-lt"/>
              <a:ea typeface="Verdana"/>
              <a:cs typeface="Times New Roman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759343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22" y="179438"/>
            <a:ext cx="9957841" cy="115212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*Благополучное </a:t>
            </a:r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течение </a:t>
            </a:r>
            <a:r>
              <a:rPr lang="ru-RU" sz="24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беременности, нормальное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созревание плода, жизнеспособность </a:t>
            </a:r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здоровье </a:t>
            </a:r>
            <a:r>
              <a:rPr lang="ru-RU" sz="24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будущего ребенка зависят от </a:t>
            </a:r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физического состояния матери и ее нервно-психического статуса. </a:t>
            </a:r>
            <a:endParaRPr lang="en-US" sz="24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sz="24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2796077"/>
              </p:ext>
            </p:extLst>
          </p:nvPr>
        </p:nvGraphicFramePr>
        <p:xfrm>
          <a:off x="1025426" y="1907629"/>
          <a:ext cx="8064896" cy="39087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04479"/>
                <a:gridCol w="2660417"/>
              </a:tblGrid>
              <a:tr h="661142">
                <a:tc>
                  <a:txBody>
                    <a:bodyPr/>
                    <a:lstStyle/>
                    <a:p>
                      <a:r>
                        <a:rPr lang="ru-RU" sz="2800" b="1" i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Преэклампсия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12,0-76,55% </a:t>
                      </a:r>
                      <a:endParaRPr lang="en-US" sz="2800" b="1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6071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Анемия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4,0-78,0% </a:t>
                      </a:r>
                      <a:endParaRPr lang="en-US" sz="2800" b="1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2614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Преждевременная отслойка плаценты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1,0-1,9% </a:t>
                      </a:r>
                      <a:endParaRPr lang="en-US" sz="2800" b="1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7322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Угроза прерывания беременности</a:t>
                      </a:r>
                      <a:endParaRPr lang="en-US" sz="2800" b="1" i="1" dirty="0" smtClean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4,7-49,9%</a:t>
                      </a:r>
                      <a:endParaRPr lang="en-US" sz="2800" b="1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1555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Хроническая </a:t>
                      </a:r>
                      <a:r>
                        <a:rPr lang="ru-RU" sz="2800" b="1" i="1" dirty="0" err="1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фетоплацентарная</a:t>
                      </a:r>
                      <a:r>
                        <a:rPr lang="ru-RU" sz="28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недостаточность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11,0-76,0% </a:t>
                      </a:r>
                      <a:endParaRPr lang="en-US" sz="2800" b="1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3418" y="6012085"/>
            <a:ext cx="930575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Minnesota </a:t>
            </a:r>
            <a:r>
              <a:rPr lang="en-US" sz="1100" dirty="0">
                <a:latin typeface="+mj-lt"/>
              </a:rPr>
              <a:t>Adolescent sexual health report 2008/ </a:t>
            </a:r>
            <a:r>
              <a:rPr lang="en-US" sz="1100" dirty="0" smtClean="0">
                <a:latin typeface="+mj-lt"/>
              </a:rPr>
              <a:t>Minnesota </a:t>
            </a:r>
            <a:r>
              <a:rPr lang="en-US" sz="1100" dirty="0">
                <a:latin typeface="+mj-lt"/>
              </a:rPr>
              <a:t>Organization on Adolescent Pregnancy/ </a:t>
            </a:r>
            <a:r>
              <a:rPr lang="ru-RU" sz="1100" dirty="0" smtClean="0">
                <a:latin typeface="+mj-lt"/>
              </a:rPr>
              <a:t>; </a:t>
            </a:r>
            <a:r>
              <a:rPr lang="de-DE" sz="1100" dirty="0"/>
              <a:t>Schmidt </a:t>
            </a:r>
            <a:r>
              <a:rPr lang="de-DE" sz="1100" dirty="0" err="1"/>
              <a:t>Piter</a:t>
            </a:r>
            <a:r>
              <a:rPr lang="de-DE" sz="1100" dirty="0"/>
              <a:t>. Das Wissen und </a:t>
            </a:r>
            <a:endParaRPr lang="ru-RU" sz="1100" dirty="0" smtClean="0"/>
          </a:p>
          <a:p>
            <a:r>
              <a:rPr lang="de-DE" sz="1100" dirty="0" smtClean="0"/>
              <a:t>die </a:t>
            </a:r>
            <a:r>
              <a:rPr lang="de-DE" sz="1100" dirty="0"/>
              <a:t>Einstellungen junger Erwachsener zu Sexualität, Verhütung und Schwangerschaft /</a:t>
            </a:r>
            <a:r>
              <a:rPr lang="de-DE" sz="1100" dirty="0" err="1"/>
              <a:t>Piter</a:t>
            </a:r>
            <a:r>
              <a:rPr lang="de-DE" sz="1100" dirty="0"/>
              <a:t> Schmidt// In: BZGA Forum 2\3, 2006.S.8 – 12</a:t>
            </a:r>
            <a:r>
              <a:rPr lang="de-DE" sz="1100" dirty="0" smtClean="0"/>
              <a:t>.</a:t>
            </a:r>
            <a:r>
              <a:rPr lang="ru-RU" sz="1100" dirty="0" smtClean="0"/>
              <a:t>;</a:t>
            </a:r>
          </a:p>
          <a:p>
            <a:r>
              <a:rPr lang="de-DE" sz="1100" dirty="0" smtClean="0"/>
              <a:t> </a:t>
            </a:r>
            <a:r>
              <a:rPr lang="ru-RU" sz="1100" dirty="0" smtClean="0">
                <a:latin typeface="+mj-lt"/>
                <a:ea typeface="Verdana"/>
              </a:rPr>
              <a:t>Девушки-подростки</a:t>
            </a:r>
            <a:r>
              <a:rPr lang="ru-RU" sz="1100" dirty="0">
                <a:latin typeface="+mj-lt"/>
                <a:ea typeface="Verdana"/>
              </a:rPr>
              <a:t>, </a:t>
            </a:r>
            <a:r>
              <a:rPr lang="ru-RU" sz="1100" dirty="0" smtClean="0">
                <a:latin typeface="+mj-lt"/>
                <a:ea typeface="Verdana"/>
              </a:rPr>
              <a:t>прервавшие </a:t>
            </a:r>
            <a:r>
              <a:rPr lang="ru-RU" sz="1100" dirty="0">
                <a:latin typeface="+mj-lt"/>
                <a:ea typeface="Verdana"/>
              </a:rPr>
              <a:t>первую беременность медицинским </a:t>
            </a:r>
            <a:r>
              <a:rPr lang="ru-RU" sz="1100" dirty="0" smtClean="0">
                <a:latin typeface="+mj-lt"/>
                <a:ea typeface="Verdana"/>
              </a:rPr>
              <a:t>абортом </a:t>
            </a:r>
            <a:r>
              <a:rPr lang="ru-RU" sz="1100" dirty="0">
                <a:latin typeface="+mj-lt"/>
                <a:ea typeface="Verdana"/>
              </a:rPr>
              <a:t>— группа риска </a:t>
            </a:r>
            <a:r>
              <a:rPr lang="ru-RU" sz="1100" dirty="0" smtClean="0">
                <a:latin typeface="+mj-lt"/>
                <a:ea typeface="Verdana"/>
              </a:rPr>
              <a:t>по </a:t>
            </a:r>
            <a:r>
              <a:rPr lang="ru-RU" sz="1100" dirty="0">
                <a:latin typeface="+mj-lt"/>
                <a:ea typeface="Verdana"/>
              </a:rPr>
              <a:t>нарушению репродуктивного здоровья </a:t>
            </a:r>
            <a:endParaRPr lang="ru-RU" sz="1100" dirty="0" smtClean="0">
              <a:latin typeface="+mj-lt"/>
              <a:ea typeface="Verdana"/>
            </a:endParaRPr>
          </a:p>
          <a:p>
            <a:r>
              <a:rPr lang="ru-RU" sz="1100" dirty="0" smtClean="0">
                <a:latin typeface="+mj-lt"/>
                <a:ea typeface="Verdana"/>
              </a:rPr>
              <a:t>/ </a:t>
            </a:r>
            <a:r>
              <a:rPr lang="ru-RU" sz="1100" dirty="0">
                <a:latin typeface="+mj-lt"/>
                <a:ea typeface="Verdana"/>
              </a:rPr>
              <a:t>В. Б. Трубин [и др.] // Материалы IV съезда </a:t>
            </a:r>
            <a:r>
              <a:rPr lang="ru-RU" sz="1100" dirty="0" smtClean="0">
                <a:latin typeface="+mj-lt"/>
                <a:ea typeface="Verdana"/>
              </a:rPr>
              <a:t>акушеров-гинекологов </a:t>
            </a:r>
            <a:r>
              <a:rPr lang="ru-RU" sz="1100" dirty="0">
                <a:latin typeface="+mj-lt"/>
                <a:ea typeface="Verdana"/>
              </a:rPr>
              <a:t>России. — М., 2008. — С. </a:t>
            </a:r>
            <a:r>
              <a:rPr lang="ru-RU" sz="1100" dirty="0" smtClean="0">
                <a:latin typeface="+mj-lt"/>
                <a:ea typeface="Verdana"/>
              </a:rPr>
              <a:t>501–502; </a:t>
            </a:r>
            <a:r>
              <a:rPr lang="ru-RU" sz="1100" dirty="0" smtClean="0">
                <a:solidFill>
                  <a:srgbClr val="000000"/>
                </a:solidFill>
                <a:latin typeface="Verdana"/>
              </a:rPr>
              <a:t>Стрижаков </a:t>
            </a:r>
            <a:r>
              <a:rPr lang="ru-RU" sz="1100" dirty="0">
                <a:solidFill>
                  <a:srgbClr val="000000"/>
                </a:solidFill>
                <a:latin typeface="Verdana"/>
              </a:rPr>
              <a:t>А.Н. Потеря </a:t>
            </a:r>
            <a:endParaRPr lang="ru-RU" sz="1100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Verdana"/>
              </a:rPr>
              <a:t>беременности </a:t>
            </a:r>
            <a:r>
              <a:rPr lang="ru-RU" sz="1100" dirty="0">
                <a:solidFill>
                  <a:srgbClr val="000000"/>
                </a:solidFill>
                <a:latin typeface="Verdana"/>
              </a:rPr>
              <a:t>/ А.Н. Стрижаков, </a:t>
            </a:r>
            <a:r>
              <a:rPr lang="ru-RU" sz="1100" dirty="0" smtClean="0">
                <a:solidFill>
                  <a:srgbClr val="000000"/>
                </a:solidFill>
                <a:latin typeface="Verdana"/>
              </a:rPr>
              <a:t>И.В</a:t>
            </a:r>
            <a:r>
              <a:rPr lang="ru-RU" sz="1100" dirty="0">
                <a:solidFill>
                  <a:srgbClr val="000000"/>
                </a:solidFill>
                <a:latin typeface="Verdana"/>
              </a:rPr>
              <a:t>. Игнатенко. — М.: МИА, 2007. — 224 с</a:t>
            </a:r>
            <a:br>
              <a:rPr lang="ru-RU" sz="1100" dirty="0">
                <a:solidFill>
                  <a:srgbClr val="000000"/>
                </a:solidFill>
                <a:latin typeface="Verdana"/>
              </a:rPr>
            </a:br>
            <a:r>
              <a:rPr lang="ru-RU" sz="11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Verdana"/>
              </a:rPr>
            </a:br>
            <a:endParaRPr lang="ru-RU" sz="11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4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362" y="467469"/>
            <a:ext cx="9832975" cy="12571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*Роды </a:t>
            </a:r>
            <a:r>
              <a:rPr lang="ru-RU" sz="32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подростковом </a:t>
            </a:r>
            <a:r>
              <a:rPr lang="ru-RU" sz="32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возрасте </a:t>
            </a:r>
            <a:r>
              <a:rPr lang="ru-RU" sz="32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отличаются более частым развитием различных осложнений: </a:t>
            </a:r>
            <a:endParaRPr lang="en-US" sz="3200" b="1" i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4021616"/>
              </p:ext>
            </p:extLst>
          </p:nvPr>
        </p:nvGraphicFramePr>
        <p:xfrm>
          <a:off x="1169442" y="1835621"/>
          <a:ext cx="8208912" cy="38980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64845"/>
                <a:gridCol w="1944067"/>
              </a:tblGrid>
              <a:tr h="699887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Аномалии родовой деятельности 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6,5-37,2%</a:t>
                      </a:r>
                      <a:endParaRPr lang="en-US" sz="2800" b="1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2545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Несвоевременное  излитие околоплодных вод 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14,7-45,3%</a:t>
                      </a:r>
                      <a:endParaRPr lang="en-US" sz="2800" b="1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3832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Кровотечения в родах и раннем послеродовом периоде, травматизм мягких родовых путей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4,0-25,5%</a:t>
                      </a:r>
                      <a:endParaRPr lang="en-US" sz="2800" b="1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2122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Оперативные вмешательства </a:t>
                      </a:r>
                      <a:endParaRPr lang="en-US" sz="2400" b="1" i="1" dirty="0" smtClean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2,1-17%</a:t>
                      </a:r>
                      <a:endParaRPr lang="en-US" sz="2800" b="1" i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9665">
                <a:tc>
                  <a:txBody>
                    <a:bodyPr/>
                    <a:lstStyle/>
                    <a:p>
                      <a:pPr marL="0" marR="0" indent="0" algn="l" defTabSz="10942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Гнойно-инфекционные послеродовые заболевания </a:t>
                      </a:r>
                      <a:endParaRPr lang="en-US" sz="2400" b="1" i="1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20,0-71,7%</a:t>
                      </a:r>
                      <a:endParaRPr lang="en-US" sz="2800" b="1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7394" y="5940077"/>
            <a:ext cx="948528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* Акушерство</a:t>
            </a:r>
            <a:r>
              <a:rPr lang="ru-RU" sz="1100" dirty="0">
                <a:solidFill>
                  <a:prstClr val="black"/>
                </a:solidFill>
              </a:rPr>
              <a:t>. Национальное руководство. Под ред. Э.К. </a:t>
            </a:r>
            <a:r>
              <a:rPr lang="ru-RU" sz="1100" dirty="0" err="1">
                <a:solidFill>
                  <a:prstClr val="black"/>
                </a:solidFill>
              </a:rPr>
              <a:t>Айламазяна</a:t>
            </a:r>
            <a:r>
              <a:rPr lang="ru-RU" sz="1100" dirty="0">
                <a:solidFill>
                  <a:prstClr val="black"/>
                </a:solidFill>
              </a:rPr>
              <a:t>, </a:t>
            </a:r>
            <a:r>
              <a:rPr lang="ru-RU" sz="1100" dirty="0" smtClean="0">
                <a:solidFill>
                  <a:prstClr val="black"/>
                </a:solidFill>
              </a:rPr>
              <a:t>В.И</a:t>
            </a:r>
            <a:r>
              <a:rPr lang="ru-RU" sz="1100" dirty="0">
                <a:solidFill>
                  <a:prstClr val="black"/>
                </a:solidFill>
              </a:rPr>
              <a:t>. Кулакова, В.Е. Радзинского, Г.М. Савельевой 2009г</a:t>
            </a:r>
            <a:r>
              <a:rPr lang="ru-RU" sz="1100" dirty="0" smtClean="0">
                <a:solidFill>
                  <a:prstClr val="black"/>
                </a:solidFill>
              </a:rPr>
              <a:t>.;</a:t>
            </a:r>
          </a:p>
          <a:p>
            <a:r>
              <a:rPr lang="ru-RU" sz="1100" dirty="0">
                <a:solidFill>
                  <a:prstClr val="black"/>
                </a:solidFill>
              </a:rPr>
              <a:t>Г. Г. Филиппова, А .Н. </a:t>
            </a:r>
            <a:r>
              <a:rPr lang="ru-RU" sz="1100" dirty="0" err="1">
                <a:solidFill>
                  <a:prstClr val="black"/>
                </a:solidFill>
              </a:rPr>
              <a:t>Яныкина</a:t>
            </a:r>
            <a:r>
              <a:rPr lang="ru-RU" sz="1100" dirty="0">
                <a:solidFill>
                  <a:prstClr val="black"/>
                </a:solidFill>
              </a:rPr>
              <a:t> и </a:t>
            </a:r>
            <a:r>
              <a:rPr lang="ru-RU" sz="1100" dirty="0" err="1">
                <a:solidFill>
                  <a:prstClr val="black"/>
                </a:solidFill>
              </a:rPr>
              <a:t>др</a:t>
            </a:r>
            <a:r>
              <a:rPr lang="ru-RU" sz="1100" dirty="0">
                <a:solidFill>
                  <a:prstClr val="black"/>
                </a:solidFill>
              </a:rPr>
              <a:t> Мещерякова С.Ю. Психологическая готовность к материнству // </a:t>
            </a:r>
            <a:r>
              <a:rPr lang="ru-RU" sz="1100" dirty="0" smtClean="0">
                <a:solidFill>
                  <a:prstClr val="black"/>
                </a:solidFill>
              </a:rPr>
              <a:t>Вопросы психологии. </a:t>
            </a:r>
            <a:r>
              <a:rPr lang="ru-RU" sz="1100" dirty="0">
                <a:solidFill>
                  <a:prstClr val="black"/>
                </a:solidFill>
              </a:rPr>
              <a:t>2008. № 3; 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 smtClean="0">
                <a:solidFill>
                  <a:prstClr val="black"/>
                </a:solidFill>
              </a:rPr>
              <a:t>Путинцева </a:t>
            </a:r>
            <a:r>
              <a:rPr lang="ru-RU" sz="1100" dirty="0">
                <a:solidFill>
                  <a:prstClr val="black"/>
                </a:solidFill>
              </a:rPr>
              <a:t>Е.Л. Малолетнее материнство в России: состояние и проблемы // Мониторинг общественного мнения. № 2. 2011; 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 smtClean="0">
                <a:solidFill>
                  <a:prstClr val="black"/>
                </a:solidFill>
              </a:rPr>
              <a:t>Сироткина </a:t>
            </a:r>
            <a:r>
              <a:rPr lang="ru-RU" sz="1100" dirty="0">
                <a:solidFill>
                  <a:prstClr val="black"/>
                </a:solidFill>
              </a:rPr>
              <a:t>Е.С. Социокультурные аспекты несовершеннолетнего материнства // Вестник Нижегородского университета им. Лобачевского. 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 smtClean="0">
                <a:solidFill>
                  <a:prstClr val="black"/>
                </a:solidFill>
              </a:rPr>
              <a:t>2010</a:t>
            </a:r>
            <a:r>
              <a:rPr lang="ru-RU" sz="1100" dirty="0">
                <a:solidFill>
                  <a:prstClr val="black"/>
                </a:solidFill>
              </a:rPr>
              <a:t>. № 3; Институт материнства / И. </a:t>
            </a:r>
            <a:r>
              <a:rPr lang="ru-RU" sz="1100" dirty="0" err="1">
                <a:solidFill>
                  <a:prstClr val="black"/>
                </a:solidFill>
              </a:rPr>
              <a:t>Бокарева</a:t>
            </a:r>
            <a:r>
              <a:rPr lang="ru-RU" sz="1100" dirty="0">
                <a:solidFill>
                  <a:prstClr val="black"/>
                </a:solidFill>
              </a:rPr>
              <a:t> [Электронный ресурс] // http://otnoshenie-k-jizni.ru (дата обращения 23.02.2013); 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 err="1" smtClean="0">
                <a:solidFill>
                  <a:prstClr val="black"/>
                </a:solidFill>
              </a:rPr>
              <a:t>Скутнева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С.В. Раннее материнство // </a:t>
            </a:r>
            <a:r>
              <a:rPr lang="ru-RU" sz="1100" dirty="0" err="1">
                <a:solidFill>
                  <a:prstClr val="black"/>
                </a:solidFill>
              </a:rPr>
              <a:t>Социс</a:t>
            </a:r>
            <a:r>
              <a:rPr lang="ru-RU" sz="1100" dirty="0">
                <a:solidFill>
                  <a:prstClr val="black"/>
                </a:solidFill>
              </a:rPr>
              <a:t>. 2009. № 7; Филиппова Г.Г. Психология материнства. М.: Изд-во Института Психотерапии, 2012; </a:t>
            </a:r>
            <a:endParaRPr lang="ru-RU" sz="1100" dirty="0" smtClean="0">
              <a:solidFill>
                <a:prstClr val="black"/>
              </a:solidFill>
            </a:endParaRPr>
          </a:p>
          <a:p>
            <a:r>
              <a:rPr lang="ru-RU" sz="1100" dirty="0" err="1" smtClean="0">
                <a:solidFill>
                  <a:prstClr val="black"/>
                </a:solidFill>
              </a:rPr>
              <a:t>Яныкина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А.Н. Материнство как </a:t>
            </a:r>
            <a:r>
              <a:rPr lang="ru-RU" sz="1100" dirty="0" smtClean="0">
                <a:solidFill>
                  <a:prstClr val="black"/>
                </a:solidFill>
              </a:rPr>
              <a:t>кризис</a:t>
            </a:r>
            <a:r>
              <a:rPr lang="ru-RU" sz="1100" dirty="0">
                <a:solidFill>
                  <a:prstClr val="black"/>
                </a:solidFill>
              </a:rPr>
              <a:t> идентичности современной женщины // Альтернативная медицина. 2011. №2..</a:t>
            </a:r>
          </a:p>
        </p:txBody>
      </p:sp>
    </p:spTree>
    <p:extLst>
      <p:ext uri="{BB962C8B-B14F-4D97-AF65-F5344CB8AC3E}">
        <p14:creationId xmlns="" xmlns:p14="http://schemas.microsoft.com/office/powerpoint/2010/main" val="3780093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779" y="3491805"/>
            <a:ext cx="9848238" cy="2304256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*</a:t>
            </a:r>
            <a:r>
              <a:rPr lang="ru-RU" sz="22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У </a:t>
            </a:r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рожениц с МВ 3 года структура осложнений выглядит следующим образом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Быстрые </a:t>
            </a:r>
            <a:r>
              <a:rPr lang="ru-RU" sz="2200" b="1" i="1" dirty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или стремительные </a:t>
            </a: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роды;</a:t>
            </a:r>
            <a:endParaRPr lang="ru-RU" sz="2200" b="1" i="1" dirty="0"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200" b="1" i="1" dirty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П</a:t>
            </a: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ервичная </a:t>
            </a:r>
            <a:r>
              <a:rPr lang="ru-RU" sz="2200" b="1" i="1" dirty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слабость родовой деятельности или </a:t>
            </a:r>
            <a:r>
              <a:rPr lang="ru-RU" sz="2200" b="1" i="1" dirty="0" err="1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дискоординированная</a:t>
            </a:r>
            <a:r>
              <a:rPr lang="ru-RU" sz="2200" b="1" i="1" dirty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 родовая </a:t>
            </a: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деятельность;</a:t>
            </a:r>
            <a:endParaRPr lang="ru-RU" sz="2200" b="1" i="1" dirty="0"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200" b="1" i="1" dirty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Р</a:t>
            </a: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азрывы </a:t>
            </a:r>
            <a:r>
              <a:rPr lang="ru-RU" sz="2200" b="1" i="1" dirty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шейки матки и промежности</a:t>
            </a: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.</a:t>
            </a:r>
          </a:p>
          <a:p>
            <a:endParaRPr lang="ru-RU" sz="2200" b="1" i="1" dirty="0" smtClean="0"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900" dirty="0"/>
              <a:t>Петрова Я.А., 2012 УДК 616-002.5:612.711.7:618.3; Михайлин Е.С., Иванова Л.А. КОНЦЕПЦИЯ РАЗВИТИЯ ЦЕНТРА ПО ВЕДЕНИЮ БЕРЕМЕННОСТИ </a:t>
            </a:r>
          </a:p>
          <a:p>
            <a:r>
              <a:rPr lang="ru-RU" sz="900" dirty="0"/>
              <a:t>И РОДОВ У НЕСОВЕРШЕННОЛЕТНИХ (САНКТ-ПЕТЕРБУРГ) // Фундаментальные исследования. – 2014. – № 7–5. – С. 997-1001; </a:t>
            </a:r>
            <a:r>
              <a:rPr lang="en-US" sz="900" dirty="0">
                <a:ea typeface="Verdana"/>
                <a:cs typeface="Times New Roman"/>
              </a:rPr>
              <a:t>Cornel M. C. </a:t>
            </a:r>
            <a:endParaRPr lang="ru-RU" sz="900" dirty="0">
              <a:ea typeface="Verdana"/>
              <a:cs typeface="Times New Roman"/>
            </a:endParaRPr>
          </a:p>
          <a:p>
            <a:r>
              <a:rPr lang="en-US" sz="900" dirty="0">
                <a:ea typeface="Verdana"/>
                <a:cs typeface="Times New Roman"/>
              </a:rPr>
              <a:t>Obstetrical outcome of teenage pregnancies in The Netherlands / </a:t>
            </a:r>
            <a:r>
              <a:rPr lang="ru-RU" sz="900" dirty="0">
                <a:ea typeface="Verdana"/>
                <a:cs typeface="Times New Roman"/>
              </a:rPr>
              <a:t>М</a:t>
            </a:r>
            <a:r>
              <a:rPr lang="en-US" sz="900" dirty="0">
                <a:ea typeface="Verdana"/>
                <a:cs typeface="Times New Roman"/>
              </a:rPr>
              <a:t>. </a:t>
            </a:r>
            <a:r>
              <a:rPr lang="ru-RU" sz="900" dirty="0">
                <a:ea typeface="Verdana"/>
                <a:cs typeface="Times New Roman"/>
              </a:rPr>
              <a:t>С</a:t>
            </a:r>
            <a:r>
              <a:rPr lang="en-US" sz="900" dirty="0">
                <a:ea typeface="Verdana"/>
                <a:cs typeface="Times New Roman"/>
              </a:rPr>
              <a:t>.Cornel // Ned. </a:t>
            </a:r>
            <a:r>
              <a:rPr lang="en-US" sz="900" dirty="0" err="1">
                <a:ea typeface="Verdana"/>
                <a:cs typeface="Times New Roman"/>
              </a:rPr>
              <a:t>Tijdschr</a:t>
            </a:r>
            <a:r>
              <a:rPr lang="en-US" sz="900" dirty="0">
                <a:ea typeface="Verdana"/>
                <a:cs typeface="Times New Roman"/>
              </a:rPr>
              <a:t>. </a:t>
            </a:r>
            <a:r>
              <a:rPr lang="en-US" sz="900" dirty="0" err="1">
                <a:ea typeface="Verdana"/>
                <a:cs typeface="Times New Roman"/>
              </a:rPr>
              <a:t>Geneeskd</a:t>
            </a:r>
            <a:r>
              <a:rPr lang="en-US" sz="900" dirty="0">
                <a:ea typeface="Verdana"/>
                <a:cs typeface="Times New Roman"/>
              </a:rPr>
              <a:t>. — 2004. </a:t>
            </a:r>
            <a:r>
              <a:rPr lang="ru-RU" sz="900" dirty="0">
                <a:ea typeface="Verdana"/>
                <a:cs typeface="Times New Roman"/>
              </a:rPr>
              <a:t>Р</a:t>
            </a:r>
            <a:r>
              <a:rPr lang="en-US" sz="900" dirty="0">
                <a:ea typeface="Verdana"/>
                <a:cs typeface="Times New Roman"/>
              </a:rPr>
              <a:t>. 625–626.</a:t>
            </a:r>
            <a:r>
              <a:rPr lang="ru-RU" sz="900" dirty="0">
                <a:ea typeface="Verdana"/>
                <a:cs typeface="Times New Roman"/>
              </a:rPr>
              <a:t>;</a:t>
            </a:r>
          </a:p>
          <a:p>
            <a:r>
              <a:rPr lang="en-US" sz="900" i="1" dirty="0" err="1"/>
              <a:t>Vannappagari</a:t>
            </a:r>
            <a:r>
              <a:rPr lang="en-US" sz="900" i="1" dirty="0"/>
              <a:t> V., Ryder R.  Monitoring Sexual Behavior in the Russian  Federation. Preprint. 2002</a:t>
            </a:r>
          </a:p>
          <a:p>
            <a:endParaRPr lang="en-US" sz="2200" b="1" i="1" dirty="0"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593378" y="755501"/>
            <a:ext cx="9361040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Content Placeholder 1"/>
          <p:cNvSpPr txBox="1">
            <a:spLocks/>
          </p:cNvSpPr>
          <p:nvPr/>
        </p:nvSpPr>
        <p:spPr>
          <a:xfrm>
            <a:off x="466220" y="251445"/>
            <a:ext cx="9848238" cy="2493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94266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4266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tabLst/>
              <a:defRPr sz="1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1094266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975" indent="-180975" algn="l" defTabSz="1094266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1950" indent="-188913" algn="l" defTabSz="1094266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−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09231" indent="-273566" algn="l" defTabSz="10942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364" indent="-273566" algn="l" defTabSz="10942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3497" indent="-273566" algn="l" defTabSz="10942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0630" indent="-273566" algn="l" defTabSz="10942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*Для рожениц с МВ 1–2 года характерны следующие осложнения в родах:</a:t>
            </a:r>
            <a:endParaRPr lang="en-US" sz="2400" b="1" dirty="0" smtClean="0">
              <a:solidFill>
                <a:schemeClr val="tx1"/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§"/>
            </a:pPr>
            <a:endParaRPr lang="ru-RU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Клиническое несоответствие между головкой плода и тазом матери;</a:t>
            </a:r>
          </a:p>
          <a:p>
            <a:pPr marL="285750" indent="-285750">
              <a:buFont typeface="Wingdings" charset="2"/>
              <a:buChar char="§"/>
            </a:pP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Аномалии родовой деятельности — патологический прелиминарный период, первичная слабость родовой деятельности, чрезмерно бурная родовая деятельность;</a:t>
            </a:r>
            <a:endParaRPr lang="ru-RU" sz="2200" b="1" i="1" dirty="0"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Травмы родовых путей;</a:t>
            </a:r>
            <a:endParaRPr lang="ru-RU" sz="2200" b="1" i="1" dirty="0"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2200" b="1" i="1" dirty="0" smtClean="0"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Гипотонические кровотечения.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3378" y="3923853"/>
            <a:ext cx="9640643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24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402" y="539477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latin typeface="Franklin Gothic Book" panose="020B0503020102020204" pitchFamily="34" charset="0"/>
              </a:rPr>
              <a:t>Частота осложнений </a:t>
            </a:r>
            <a:endParaRPr lang="ru-RU" sz="3000" b="1" i="1" dirty="0" smtClean="0">
              <a:latin typeface="Franklin Gothic Book" panose="020B0503020102020204" pitchFamily="34" charset="0"/>
            </a:endParaRPr>
          </a:p>
          <a:p>
            <a:r>
              <a:rPr lang="ru-RU" sz="3000" b="1" i="1" dirty="0" smtClean="0">
                <a:latin typeface="Franklin Gothic Book" panose="020B0503020102020204" pitchFamily="34" charset="0"/>
              </a:rPr>
              <a:t>беременности </a:t>
            </a:r>
            <a:r>
              <a:rPr lang="ru-RU" sz="3000" b="1" i="1" dirty="0">
                <a:latin typeface="Franklin Gothic Book" panose="020B0503020102020204" pitchFamily="34" charset="0"/>
              </a:rPr>
              <a:t>и </a:t>
            </a:r>
            <a:endParaRPr lang="ru-RU" sz="3000" b="1" i="1" dirty="0" smtClean="0">
              <a:latin typeface="Franklin Gothic Book" panose="020B0503020102020204" pitchFamily="34" charset="0"/>
            </a:endParaRPr>
          </a:p>
          <a:p>
            <a:r>
              <a:rPr lang="ru-RU" sz="3000" b="1" i="1" dirty="0" smtClean="0">
                <a:latin typeface="Franklin Gothic Book" panose="020B0503020102020204" pitchFamily="34" charset="0"/>
              </a:rPr>
              <a:t>родов </a:t>
            </a:r>
            <a:r>
              <a:rPr lang="ru-RU" sz="3000" b="1" i="1" dirty="0">
                <a:latin typeface="Franklin Gothic Book" panose="020B0503020102020204" pitchFamily="34" charset="0"/>
              </a:rPr>
              <a:t>у подростков </a:t>
            </a:r>
            <a:endParaRPr lang="ru-RU" sz="3000" b="1" i="1" dirty="0" smtClean="0">
              <a:latin typeface="Franklin Gothic Book" panose="020B0503020102020204" pitchFamily="34" charset="0"/>
            </a:endParaRPr>
          </a:p>
          <a:p>
            <a:r>
              <a:rPr lang="ru-RU" sz="3000" b="1" i="1" dirty="0" smtClean="0">
                <a:latin typeface="Franklin Gothic Book" panose="020B0503020102020204" pitchFamily="34" charset="0"/>
              </a:rPr>
              <a:t>значительно превышает</a:t>
            </a:r>
          </a:p>
          <a:p>
            <a:r>
              <a:rPr lang="ru-RU" sz="3000" b="1" i="1" dirty="0" smtClean="0">
                <a:latin typeface="Franklin Gothic Book" panose="020B0503020102020204" pitchFamily="34" charset="0"/>
              </a:rPr>
              <a:t>эти </a:t>
            </a:r>
            <a:r>
              <a:rPr lang="ru-RU" sz="3000" b="1" i="1" dirty="0">
                <a:latin typeface="Franklin Gothic Book" panose="020B0503020102020204" pitchFamily="34" charset="0"/>
              </a:rPr>
              <a:t>же показатели у </a:t>
            </a:r>
            <a:r>
              <a:rPr lang="ru-RU" sz="3000" b="1" i="1" dirty="0" smtClean="0">
                <a:latin typeface="Franklin Gothic Book" panose="020B0503020102020204" pitchFamily="34" charset="0"/>
              </a:rPr>
              <a:t>женщин</a:t>
            </a:r>
          </a:p>
          <a:p>
            <a:r>
              <a:rPr lang="ru-RU" sz="3000" b="1" i="1" dirty="0" smtClean="0">
                <a:latin typeface="Franklin Gothic Book" panose="020B0503020102020204" pitchFamily="34" charset="0"/>
              </a:rPr>
              <a:t>репродуктивного </a:t>
            </a:r>
            <a:r>
              <a:rPr lang="ru-RU" sz="3000" b="1" i="1" dirty="0">
                <a:latin typeface="Franklin Gothic Book" panose="020B0503020102020204" pitchFamily="34" charset="0"/>
              </a:rPr>
              <a:t>возраста</a:t>
            </a:r>
          </a:p>
        </p:txBody>
      </p:sp>
      <p:pic>
        <p:nvPicPr>
          <p:cNvPr id="13314" name="Picture 2" descr="http://boombob.ru/img/picture/Jun/12/ca76420013a3162691511448156b748f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269" y="179437"/>
            <a:ext cx="48965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zablugdeniyam-net.ru/wp-content/uploads/Beremennost-bez-priznakov-beremenno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70" y="3651304"/>
            <a:ext cx="4927898" cy="32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45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362" y="1547589"/>
            <a:ext cx="9937104" cy="5184576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В настоящее время необходимо объединение медицинских, педагогических,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социальных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и общественных организаций для проведения организованных форм работ по 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предупреждению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несвоевременной беременности у юных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algn="ctr"/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 </a:t>
            </a:r>
            <a:endParaRPr lang="en-US" sz="2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241" y="375558"/>
            <a:ext cx="6816258" cy="811991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Профилактика</a:t>
            </a:r>
            <a:endParaRPr lang="en-US" sz="4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449362" y="1115541"/>
            <a:ext cx="9649072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292" name="Picture 4" descr="http://dnk174.ru/upload/iblock/b3f/b3fdef637906ee6e7e2ade730c74fe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292" y="2699717"/>
            <a:ext cx="71752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02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362" y="251445"/>
            <a:ext cx="9649072" cy="4864099"/>
          </a:xfrm>
        </p:spPr>
        <p:txBody>
          <a:bodyPr/>
          <a:lstStyle/>
          <a:p>
            <a:pPr lvl="0" algn="ctr"/>
            <a:r>
              <a:rPr lang="ru-RU" sz="2000" b="1" i="1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Первичная профилактика подразумевает создание эффективных программ по отсрочке </a:t>
            </a:r>
          </a:p>
          <a:p>
            <a:pPr lvl="0" algn="ctr"/>
            <a:r>
              <a:rPr lang="ru-RU" sz="2000" b="1" i="1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начала половой жизни у девушек, направленных на обучение безопасному сексуальному </a:t>
            </a:r>
          </a:p>
          <a:p>
            <a:pPr lvl="0" algn="ctr"/>
            <a:r>
              <a:rPr lang="ru-RU" sz="2000" b="1" i="1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  <a:ea typeface="Times New Roman" charset="0"/>
                <a:cs typeface="Times New Roman" charset="0"/>
              </a:rPr>
              <a:t>поведению, умению сказать «нет», увеличение доступа к контрацептивам. </a:t>
            </a:r>
            <a:endParaRPr lang="ru-RU" sz="2000" b="1" i="1" dirty="0" smtClean="0">
              <a:solidFill>
                <a:srgbClr val="575757">
                  <a:lumMod val="50000"/>
                </a:srgb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pPr lvl="0" algn="ctr"/>
            <a:endParaRPr lang="en-US" sz="2000" b="1" i="1" dirty="0">
              <a:solidFill>
                <a:srgbClr val="575757">
                  <a:lumMod val="50000"/>
                </a:srgbClr>
              </a:solidFill>
              <a:latin typeface="Arial Narrow" panose="020B0606020202030204" pitchFamily="34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  <p:pic>
        <p:nvPicPr>
          <p:cNvPr id="5" name="Рисунок 4" descr="http://tolko-poleznoe.ru/images/tolkopoleznoe/2014/10/Kursy-dlja-beremennyh-zhenshhin-ili-kak-otkryt-shkolu-dlja-budushhih-m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482" y="1639671"/>
            <a:ext cx="76328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063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70" y="323452"/>
            <a:ext cx="990758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www.from-ua.com/upload/3766114af89e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470" y="1691605"/>
            <a:ext cx="6912768" cy="5428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915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97" y="539477"/>
            <a:ext cx="10246321" cy="3744339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9966FF"/>
                </a:solidFill>
              </a:rPr>
              <a:t>Исключив подростковую беременность, возможно снизить показатели материнской и младенческой смертности на 4-7 %</a:t>
            </a:r>
          </a:p>
        </p:txBody>
      </p:sp>
      <p:pic>
        <p:nvPicPr>
          <p:cNvPr id="3" name="Picture 5" descr="post-4-1208440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722" y="3491805"/>
            <a:ext cx="3600400" cy="385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81410" y="323453"/>
            <a:ext cx="8915400" cy="1143000"/>
          </a:xfrm>
        </p:spPr>
        <p:txBody>
          <a:bodyPr/>
          <a:lstStyle/>
          <a:p>
            <a:pPr algn="ctr"/>
            <a:r>
              <a:rPr lang="en-US" altLang="ru-RU" sz="3200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    </a:t>
            </a:r>
            <a:r>
              <a:rPr lang="ru-RU" altLang="ru-RU" sz="28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Распространенность беременности у юных</a:t>
            </a:r>
            <a:r>
              <a:rPr lang="en-US" altLang="ru-RU" sz="2800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/>
            </a:r>
            <a:br>
              <a:rPr lang="en-US" altLang="ru-RU" sz="2800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en-US" altLang="ru-RU" sz="2800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/>
            </a:r>
            <a:br>
              <a:rPr lang="en-US" altLang="ru-RU" sz="2800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endParaRPr lang="ru-RU" altLang="ru-RU" sz="2800" b="1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082816"/>
              </p:ext>
            </p:extLst>
          </p:nvPr>
        </p:nvGraphicFramePr>
        <p:xfrm>
          <a:off x="773398" y="971525"/>
          <a:ext cx="9397044" cy="434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033538" y="827509"/>
            <a:ext cx="7056784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http://www.magazinko.com.ua/blog-news/wp-content/uploads/2016/07/beremennaya-devushka-na-diva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85" y="4139877"/>
            <a:ext cx="5040561" cy="327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2-tub-ru.yandex.net/i?id=6fd44f2e10804553f920d4a210d9321c&amp;n=33&amp;h=215&amp;w=3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978" y="4369146"/>
            <a:ext cx="4137645" cy="3055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22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7356" y="251445"/>
            <a:ext cx="6816258" cy="7920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4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09402" y="899517"/>
            <a:ext cx="8928992" cy="1008113"/>
          </a:xfrm>
        </p:spPr>
        <p:txBody>
          <a:bodyPr/>
          <a:lstStyle/>
          <a:p>
            <a:pPr algn="ctr"/>
            <a:r>
              <a:rPr lang="ru-RU" sz="2000" b="1" i="1" dirty="0" smtClean="0">
                <a:latin typeface="Franklin Gothic Book" panose="020B0503020102020204" pitchFamily="34" charset="0"/>
              </a:rPr>
              <a:t>Гинекологи центра репродуктивного здоровья детей и подростков города Москвы, а так же гинекологи отделения «Морозовской ДГКБ» </a:t>
            </a:r>
          </a:p>
          <a:p>
            <a:pPr algn="ctr"/>
            <a:r>
              <a:rPr lang="ru-RU" sz="2000" b="1" i="1" dirty="0" smtClean="0">
                <a:latin typeface="Franklin Gothic Book" panose="020B0503020102020204" pitchFamily="34" charset="0"/>
              </a:rPr>
              <a:t>всегда готовы вам помочь! </a:t>
            </a:r>
          </a:p>
          <a:p>
            <a:pPr algn="ctr"/>
            <a:r>
              <a:rPr lang="ru-RU" sz="2000" b="1" i="1" u="sng" dirty="0" smtClean="0">
                <a:latin typeface="Franklin Gothic Book" panose="020B0503020102020204" pitchFamily="34" charset="0"/>
              </a:rPr>
              <a:t>По всем интересующим вопросам обращаться по телефону 8-916-359-15-37</a:t>
            </a:r>
            <a:endParaRPr lang="ru-RU" sz="2000" b="1" i="1" u="sng" dirty="0">
              <a:latin typeface="Franklin Gothic Book" panose="020B0503020102020204" pitchFamily="34" charset="0"/>
            </a:endParaRPr>
          </a:p>
        </p:txBody>
      </p:sp>
      <p:pic>
        <p:nvPicPr>
          <p:cNvPr id="5" name="Рисунок 2" descr="C:\Users\Нино\Desktop\берем фото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442" y="2554881"/>
            <a:ext cx="8225471" cy="4259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392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362" y="395461"/>
            <a:ext cx="9577064" cy="598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Arial Narrow" panose="020B0606020202030204" pitchFamily="34" charset="0"/>
              </a:rPr>
              <a:t>Особенности феномена </a:t>
            </a:r>
            <a:r>
              <a:rPr lang="ru-RU" altLang="ru-RU" sz="3200" b="1" dirty="0" smtClean="0">
                <a:latin typeface="Arial Narrow" panose="020B0606020202030204" pitchFamily="34" charset="0"/>
              </a:rPr>
              <a:t>«</a:t>
            </a:r>
            <a:r>
              <a:rPr lang="ru-RU" altLang="ru-RU" sz="3200" b="1" dirty="0">
                <a:latin typeface="Arial Narrow" panose="020B0606020202030204" pitchFamily="34" charset="0"/>
              </a:rPr>
              <a:t>подросткового материнства</a:t>
            </a:r>
            <a:r>
              <a:rPr lang="ru-RU" altLang="ru-RU" sz="3200" b="1" dirty="0" smtClean="0">
                <a:latin typeface="Arial Narrow" panose="020B0606020202030204" pitchFamily="34" charset="0"/>
              </a:rPr>
              <a:t>»</a:t>
            </a:r>
            <a:endParaRPr lang="en-US" altLang="ru-RU" sz="3200" b="1" dirty="0" smtClean="0">
              <a:latin typeface="Arial Narrow" panose="020B0606020202030204" pitchFamily="34" charset="0"/>
            </a:endParaRP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 smtClean="0">
                <a:latin typeface="Franklin Gothic Book" panose="020B0503020102020204" pitchFamily="34" charset="0"/>
              </a:rPr>
              <a:t>Не </a:t>
            </a:r>
            <a:r>
              <a:rPr lang="ru-RU" sz="2200" b="1" i="1" dirty="0">
                <a:latin typeface="Franklin Gothic Book" panose="020B0503020102020204" pitchFamily="34" charset="0"/>
              </a:rPr>
              <a:t>планируемая и нежеланная </a:t>
            </a:r>
            <a:r>
              <a:rPr lang="ru-RU" sz="2200" b="1" i="1" dirty="0" smtClean="0">
                <a:latin typeface="Franklin Gothic Book" panose="020B0503020102020204" pitchFamily="34" charset="0"/>
              </a:rPr>
              <a:t>беременность</a:t>
            </a: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endParaRPr lang="ru-RU" sz="2200" b="1" i="1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Franklin Gothic Book" panose="020B0503020102020204" pitchFamily="34" charset="0"/>
              </a:rPr>
              <a:t>Внебрачная </a:t>
            </a:r>
            <a:r>
              <a:rPr lang="ru-RU" sz="2200" b="1" i="1" dirty="0" smtClean="0">
                <a:latin typeface="Franklin Gothic Book" panose="020B0503020102020204" pitchFamily="34" charset="0"/>
              </a:rPr>
              <a:t>рождаемость</a:t>
            </a: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endParaRPr lang="ru-RU" sz="2200" b="1" i="1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Franklin Gothic Book" panose="020B0503020102020204" pitchFamily="34" charset="0"/>
              </a:rPr>
              <a:t>Высокий процент отказа от </a:t>
            </a:r>
            <a:r>
              <a:rPr lang="ru-RU" sz="2200" b="1" i="1" dirty="0" smtClean="0">
                <a:latin typeface="Franklin Gothic Book" panose="020B0503020102020204" pitchFamily="34" charset="0"/>
              </a:rPr>
              <a:t>детей</a:t>
            </a: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endParaRPr lang="ru-RU" sz="2200" b="1" i="1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Franklin Gothic Book" panose="020B0503020102020204" pitchFamily="34" charset="0"/>
              </a:rPr>
              <a:t>Низкий социальный и культурный </a:t>
            </a:r>
            <a:r>
              <a:rPr lang="ru-RU" sz="2200" b="1" i="1" dirty="0" smtClean="0">
                <a:latin typeface="Franklin Gothic Book" panose="020B0503020102020204" pitchFamily="34" charset="0"/>
              </a:rPr>
              <a:t>уровень</a:t>
            </a: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endParaRPr lang="ru-RU" sz="2200" b="1" i="1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Franklin Gothic Book" panose="020B0503020102020204" pitchFamily="34" charset="0"/>
              </a:rPr>
              <a:t>Высокая частота вредных </a:t>
            </a:r>
            <a:r>
              <a:rPr lang="ru-RU" sz="2200" b="1" i="1" dirty="0" smtClean="0">
                <a:latin typeface="Franklin Gothic Book" panose="020B0503020102020204" pitchFamily="34" charset="0"/>
              </a:rPr>
              <a:t>привычек</a:t>
            </a: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endParaRPr lang="ru-RU" sz="2200" b="1" i="1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Franklin Gothic Book" panose="020B0503020102020204" pitchFamily="34" charset="0"/>
              </a:rPr>
              <a:t>Высокий процент осложнений беременности и </a:t>
            </a:r>
            <a:r>
              <a:rPr lang="ru-RU" sz="2200" b="1" i="1" dirty="0" smtClean="0">
                <a:latin typeface="Franklin Gothic Book" panose="020B0503020102020204" pitchFamily="34" charset="0"/>
              </a:rPr>
              <a:t>родов</a:t>
            </a:r>
            <a:endParaRPr lang="en-US" sz="2200" b="1" i="1" dirty="0" smtClean="0">
              <a:latin typeface="Franklin Gothic Book" panose="020B0503020102020204" pitchFamily="34" charset="0"/>
            </a:endParaRPr>
          </a:p>
          <a:p>
            <a:endParaRPr lang="ru-RU" sz="2200" b="1" i="1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1" i="1" dirty="0">
                <a:latin typeface="Franklin Gothic Book" panose="020B0503020102020204" pitchFamily="34" charset="0"/>
              </a:rPr>
              <a:t>Показатели материнской смертности у подростков в 7 раз выше чем в популяции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00415" y="1115541"/>
            <a:ext cx="9326009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http://maminazk.ru/wp-content/uploads/2014/08/kosoglazie-u-novorozhdennu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050" y="1691605"/>
            <a:ext cx="381264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327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6723" y="392037"/>
            <a:ext cx="8997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Arial Narrow" panose="020B0606020202030204" pitchFamily="34" charset="0"/>
              </a:rPr>
              <a:t>Финалы беременностей у подростков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9187" y="1165495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3634240"/>
              </p:ext>
            </p:extLst>
          </p:nvPr>
        </p:nvGraphicFramePr>
        <p:xfrm>
          <a:off x="0" y="776757"/>
          <a:ext cx="116619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http://sva-mama.ru/sites/default/files/586_33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970" y="4283893"/>
            <a:ext cx="383430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omanclub.in.ua/wp-content/uploads/2015/09/menstr0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62" y="4283893"/>
            <a:ext cx="5106349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095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7394" y="611485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 Narrow" panose="020B0606020202030204" pitchFamily="34" charset="0"/>
              </a:rPr>
              <a:t>Сроки обращения в женскую консультацию для постановки на </a:t>
            </a:r>
            <a:r>
              <a:rPr lang="ru-RU" sz="3600" b="1" dirty="0" smtClean="0">
                <a:latin typeface="Arial Narrow" panose="020B0606020202030204" pitchFamily="34" charset="0"/>
              </a:rPr>
              <a:t>учет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65386" y="1763613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5596321"/>
              </p:ext>
            </p:extLst>
          </p:nvPr>
        </p:nvGraphicFramePr>
        <p:xfrm>
          <a:off x="254395" y="1907629"/>
          <a:ext cx="10255030" cy="311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 descr="http://liberty-rb.ru/images/Tamara/beremennost_podgotovk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30" y="4715941"/>
            <a:ext cx="4536503" cy="272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Беременность у несовершеннолетних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978" y="5147989"/>
            <a:ext cx="3486546" cy="2283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948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370" y="395461"/>
            <a:ext cx="971802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клинического течения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беременности, родов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несовершеннолетних первородящих и состояние новорождённых сопряжены с различной степенью биологической зрелости организма. </a:t>
            </a:r>
            <a:endParaRPr lang="ru-RU" sz="24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*Показатель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последней — менструальный возраст (МВ).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МВ, то есть числу лет от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менархе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до наступления беременности, юных беременных целесообразно разделить на следующие группы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МВ 1 год и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менее;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МВ 2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года;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МВ 3 года и более.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*Существует </a:t>
            </a:r>
            <a:r>
              <a:rPr lang="ru-RU" sz="2000" b="1" i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также классификация по возрасту</a:t>
            </a:r>
            <a:r>
              <a:rPr lang="ru-RU" sz="2000" b="1" i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20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 лет — девочки с патологически ускоренным половым созреванием, «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сверхюные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первородящие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»;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 до 15 лет — нет полного полового созревания, «юные первородящие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»;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 до 18 лет — подростки, созревшие для выполнения репродуктивной функции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900" dirty="0"/>
              <a:t>Петрова Я.А., 2012 УДК 616-002.5:612.711.7:618.3; Михайлин Е.С., Иванова Л.А. КОНЦЕПЦИЯ РАЗВИТИЯ ЦЕНТРА ПО ВЕДЕНИЮ БЕРЕМЕННОСТИ </a:t>
            </a:r>
          </a:p>
          <a:p>
            <a:r>
              <a:rPr lang="ru-RU" sz="900" dirty="0"/>
              <a:t>И РОДОВ У НЕСОВЕРШЕННОЛЕТНИХ (САНКТ-ПЕТЕРБУРГ) // Фундаментальные исследования. – 2014. – № 7–5. – С. 997-1001; </a:t>
            </a:r>
            <a:r>
              <a:rPr lang="en-US" sz="900" dirty="0">
                <a:ea typeface="Verdana"/>
                <a:cs typeface="Times New Roman"/>
              </a:rPr>
              <a:t>Cornel M. C. </a:t>
            </a:r>
            <a:endParaRPr lang="ru-RU" sz="900" dirty="0">
              <a:ea typeface="Verdana"/>
              <a:cs typeface="Times New Roman"/>
            </a:endParaRPr>
          </a:p>
          <a:p>
            <a:r>
              <a:rPr lang="en-US" sz="900" dirty="0">
                <a:ea typeface="Verdana"/>
                <a:cs typeface="Times New Roman"/>
              </a:rPr>
              <a:t>Obstetrical outcome of teenage pregnancies in The Netherlands / </a:t>
            </a:r>
            <a:r>
              <a:rPr lang="ru-RU" sz="900" dirty="0">
                <a:ea typeface="Verdana"/>
                <a:cs typeface="Times New Roman"/>
              </a:rPr>
              <a:t>М</a:t>
            </a:r>
            <a:r>
              <a:rPr lang="en-US" sz="900" dirty="0">
                <a:ea typeface="Verdana"/>
                <a:cs typeface="Times New Roman"/>
              </a:rPr>
              <a:t>. </a:t>
            </a:r>
            <a:r>
              <a:rPr lang="ru-RU" sz="900" dirty="0">
                <a:ea typeface="Verdana"/>
                <a:cs typeface="Times New Roman"/>
              </a:rPr>
              <a:t>С</a:t>
            </a:r>
            <a:r>
              <a:rPr lang="en-US" sz="900" dirty="0">
                <a:ea typeface="Verdana"/>
                <a:cs typeface="Times New Roman"/>
              </a:rPr>
              <a:t>.Cornel // Ned. </a:t>
            </a:r>
            <a:r>
              <a:rPr lang="en-US" sz="900" dirty="0" err="1">
                <a:ea typeface="Verdana"/>
                <a:cs typeface="Times New Roman"/>
              </a:rPr>
              <a:t>Tijdschr</a:t>
            </a:r>
            <a:r>
              <a:rPr lang="en-US" sz="900" dirty="0">
                <a:ea typeface="Verdana"/>
                <a:cs typeface="Times New Roman"/>
              </a:rPr>
              <a:t>. </a:t>
            </a:r>
            <a:r>
              <a:rPr lang="en-US" sz="900" dirty="0" err="1">
                <a:ea typeface="Verdana"/>
                <a:cs typeface="Times New Roman"/>
              </a:rPr>
              <a:t>Geneeskd</a:t>
            </a:r>
            <a:r>
              <a:rPr lang="en-US" sz="900" dirty="0">
                <a:ea typeface="Verdana"/>
                <a:cs typeface="Times New Roman"/>
              </a:rPr>
              <a:t>. — 2004. </a:t>
            </a:r>
            <a:r>
              <a:rPr lang="ru-RU" sz="900" dirty="0">
                <a:ea typeface="Verdana"/>
                <a:cs typeface="Times New Roman"/>
              </a:rPr>
              <a:t>Р</a:t>
            </a:r>
            <a:r>
              <a:rPr lang="en-US" sz="900" dirty="0">
                <a:ea typeface="Verdana"/>
                <a:cs typeface="Times New Roman"/>
              </a:rPr>
              <a:t>. 625–626.</a:t>
            </a:r>
            <a:r>
              <a:rPr lang="ru-RU" sz="900" dirty="0">
                <a:ea typeface="Verdana"/>
                <a:cs typeface="Times New Roman"/>
              </a:rPr>
              <a:t>;</a:t>
            </a:r>
          </a:p>
          <a:p>
            <a:r>
              <a:rPr lang="en-US" sz="900" i="1" dirty="0" err="1"/>
              <a:t>Vannappagari</a:t>
            </a:r>
            <a:r>
              <a:rPr lang="en-US" sz="900" i="1" dirty="0"/>
              <a:t> V., Ryder R.  Monitoring Sexual Behavior in the Russian  Federation. Preprint. 2002</a:t>
            </a:r>
          </a:p>
          <a:p>
            <a:pPr algn="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3889" y="1691605"/>
            <a:ext cx="9178032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94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268" y="323453"/>
            <a:ext cx="9747202" cy="315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зависимости от состояния здоровья или особенностей поведения различают:</a:t>
            </a:r>
          </a:p>
          <a:p>
            <a:pPr>
              <a:spcAft>
                <a:spcPts val="600"/>
              </a:spcAft>
            </a:pPr>
            <a:endParaRPr lang="en-US" sz="24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Здоровые беременные подростки;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ные беременные с </a:t>
            </a:r>
            <a:r>
              <a:rPr lang="ru-RU" sz="2200" b="1" i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экстрагенитальной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патологией;</a:t>
            </a:r>
            <a:endParaRPr lang="ru-RU" sz="2200" b="1" i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еременные подростки с осложнённой беременностью.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2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345" y="1259557"/>
            <a:ext cx="9433048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2268" y="3419797"/>
            <a:ext cx="9590126" cy="336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зависимости от обстоятельств наступления беременности:</a:t>
            </a: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endParaRPr lang="ru-RU" sz="2200" b="1" i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ru-RU" sz="2200" b="1" i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Юных первородящих беременных из полных и благополучных семей, считающих свою беременность желанной;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ru-RU" sz="2200" b="1" i="1" dirty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</a:t>
            </a:r>
            <a:r>
              <a:rPr lang="ru-RU" sz="2200" b="1" i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ных из неполных или неблагополучных семей с нежеланной беременностью;</a:t>
            </a:r>
            <a:endParaRPr lang="ru-RU" sz="2200" b="1" i="1" dirty="0"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ru-RU" sz="2200" b="1" i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Юных с беременностью в результате изнасилования.</a:t>
            </a:r>
            <a:endParaRPr lang="en-US" sz="2200" b="1" i="1" dirty="0">
              <a:effectLst/>
              <a:latin typeface="Arial Narrow" panose="020B0606020202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65386" y="3974893"/>
            <a:ext cx="9433047" cy="0"/>
          </a:xfrm>
          <a:prstGeom prst="line">
            <a:avLst/>
          </a:prstGeom>
          <a:ln w="76200"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577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/>
          </p:nvPr>
        </p:nvSpPr>
        <p:spPr>
          <a:xfrm>
            <a:off x="178197" y="839964"/>
            <a:ext cx="10335419" cy="569075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000" b="1" dirty="0">
                <a:solidFill>
                  <a:srgbClr val="9966FF"/>
                </a:solidFill>
              </a:rPr>
              <a:t>Цель исследования</a:t>
            </a:r>
            <a:r>
              <a:rPr lang="ru-RU" sz="5000" dirty="0">
                <a:solidFill>
                  <a:srgbClr val="9966FF"/>
                </a:solidFill>
              </a:rPr>
              <a:t>: </a:t>
            </a:r>
          </a:p>
          <a:p>
            <a:pPr algn="ctr">
              <a:buFontTx/>
              <a:buNone/>
            </a:pPr>
            <a:endParaRPr lang="ru-RU" sz="5000" dirty="0"/>
          </a:p>
          <a:p>
            <a:pPr algn="ctr">
              <a:buFontTx/>
              <a:buNone/>
            </a:pPr>
            <a:r>
              <a:rPr lang="ru-RU" sz="5000" dirty="0">
                <a:solidFill>
                  <a:srgbClr val="FFFFFF"/>
                </a:solidFill>
              </a:rPr>
              <a:t>	</a:t>
            </a:r>
            <a:r>
              <a:rPr lang="ru-RU" sz="5000" dirty="0">
                <a:solidFill>
                  <a:schemeClr val="tx1"/>
                </a:solidFill>
              </a:rPr>
              <a:t>изучение особенностей течения беременности и родов у юных женщин</a:t>
            </a:r>
          </a:p>
          <a:p>
            <a:pPr algn="dist">
              <a:buFontTx/>
              <a:buNone/>
            </a:pPr>
            <a:endParaRPr lang="ru-RU" sz="4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posal RUS ZAO.potx" id="{05BD4B90-96C5-4C48-9950-690ED29EAE5C}" vid="{C91AE936-55A4-4A96-8806-57C0A76DD590}"/>
    </a:ext>
  </a:extLst>
</a:theme>
</file>

<file path=ppt/theme/theme2.xml><?xml version="1.0" encoding="utf-8"?>
<a:theme xmlns:a="http://schemas.openxmlformats.org/drawingml/2006/main" name="Proposal ENG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posal RUS ZAO.potx" id="{05BD4B90-96C5-4C48-9950-690ED29EAE5C}" vid="{813F5278-3AF2-4F1C-8297-9C589E69180F}"/>
    </a:ext>
  </a:extLst>
</a:theme>
</file>

<file path=ppt/theme/theme3.xml><?xml version="1.0" encoding="utf-8"?>
<a:theme xmlns:a="http://schemas.openxmlformats.org/drawingml/2006/main" name="Divider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posal RUS ZAO.potx" id="{05BD4B90-96C5-4C48-9950-690ED29EAE5C}" vid="{3BC09D18-E361-4440-B9A9-63238CB21499}"/>
    </a:ext>
  </a:extLst>
</a:theme>
</file>

<file path=ppt/theme/theme4.xml><?xml version="1.0" encoding="utf-8"?>
<a:theme xmlns:a="http://schemas.openxmlformats.org/drawingml/2006/main" name="Disclaimer">
  <a:themeElements>
    <a:clrScheme name="Custom 100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posal RUS ZAO.potx" id="{05BD4B90-96C5-4C48-9950-690ED29EAE5C}" vid="{3BD1E328-4420-4742-A049-5971B4CE9B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 RUS ZAO</Template>
  <TotalTime>1512</TotalTime>
  <Words>1055</Words>
  <Application>Microsoft Office PowerPoint</Application>
  <PresentationFormat>Произвольный</PresentationFormat>
  <Paragraphs>210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Title Slide</vt:lpstr>
      <vt:lpstr>Proposal ENG</vt:lpstr>
      <vt:lpstr>Divider</vt:lpstr>
      <vt:lpstr>Disclaimer</vt:lpstr>
      <vt:lpstr>Слайд 1</vt:lpstr>
      <vt:lpstr>Слайд 2</vt:lpstr>
      <vt:lpstr>     Распространенность беременности у юных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Структура методов контрацепции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Профилактика</vt:lpstr>
      <vt:lpstr>Слайд 27</vt:lpstr>
      <vt:lpstr>Слайд 28</vt:lpstr>
      <vt:lpstr>Исключив подростковую беременность, возможно снизить показатели материнской и младенческой смертности на 4-7 %</vt:lpstr>
      <vt:lpstr>Спасибо за внимание!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Elena</cp:lastModifiedBy>
  <cp:revision>116</cp:revision>
  <dcterms:created xsi:type="dcterms:W3CDTF">2015-11-13T12:07:43Z</dcterms:created>
  <dcterms:modified xsi:type="dcterms:W3CDTF">2016-12-21T11:45:17Z</dcterms:modified>
</cp:coreProperties>
</file>