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9" r:id="rId3"/>
    <p:sldId id="293" r:id="rId4"/>
    <p:sldId id="295" r:id="rId5"/>
    <p:sldId id="270" r:id="rId6"/>
    <p:sldId id="277" r:id="rId7"/>
    <p:sldId id="273" r:id="rId8"/>
    <p:sldId id="275" r:id="rId9"/>
    <p:sldId id="272" r:id="rId10"/>
    <p:sldId id="307" r:id="rId11"/>
    <p:sldId id="283" r:id="rId12"/>
    <p:sldId id="284" r:id="rId13"/>
    <p:sldId id="285" r:id="rId14"/>
    <p:sldId id="297" r:id="rId15"/>
    <p:sldId id="298" r:id="rId16"/>
    <p:sldId id="299" r:id="rId17"/>
    <p:sldId id="300" r:id="rId18"/>
    <p:sldId id="303" r:id="rId19"/>
    <p:sldId id="309" r:id="rId20"/>
    <p:sldId id="316" r:id="rId21"/>
    <p:sldId id="318" r:id="rId22"/>
    <p:sldId id="30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64"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14"/>
  <c:chart>
    <c:title>
      <c:tx>
        <c:rich>
          <a:bodyPr/>
          <a:lstStyle/>
          <a:p>
            <a:pPr>
              <a:defRPr sz="1600" b="0"/>
            </a:pPr>
            <a:r>
              <a:rPr lang="ru-RU" sz="1600" b="0"/>
              <a:t>Динамика изменения симптомов эндометриоза у пациенток, получающих лечение Диферелином 3,75 мг на 1 и 3 визитах</a:t>
            </a:r>
          </a:p>
        </c:rich>
      </c:tx>
    </c:title>
    <c:view3D>
      <c:rAngAx val="1"/>
    </c:view3D>
    <c:plotArea>
      <c:layout/>
      <c:bar3DChart>
        <c:barDir val="col"/>
        <c:grouping val="clustered"/>
        <c:ser>
          <c:idx val="0"/>
          <c:order val="0"/>
          <c:tx>
            <c:strRef>
              <c:f>Лист1!$B$1</c:f>
              <c:strCache>
                <c:ptCount val="1"/>
                <c:pt idx="0">
                  <c:v>1-й визит</c:v>
                </c:pt>
              </c:strCache>
            </c:strRef>
          </c:tx>
          <c:cat>
            <c:strRef>
              <c:f>Лист1!$A$2:$A$7</c:f>
              <c:strCache>
                <c:ptCount val="6"/>
                <c:pt idx="0">
                  <c:v>Тазовая боль</c:v>
                </c:pt>
                <c:pt idx="1">
                  <c:v>Меноррагия</c:v>
                </c:pt>
                <c:pt idx="2">
                  <c:v>Метроррагия</c:v>
                </c:pt>
                <c:pt idx="3">
                  <c:v>Диспареуния</c:v>
                </c:pt>
                <c:pt idx="4">
                  <c:v>Дисхезия </c:v>
                </c:pt>
                <c:pt idx="5">
                  <c:v>Дизурия</c:v>
                </c:pt>
              </c:strCache>
            </c:strRef>
          </c:cat>
          <c:val>
            <c:numRef>
              <c:f>Лист1!$B$2:$B$7</c:f>
              <c:numCache>
                <c:formatCode>General</c:formatCode>
                <c:ptCount val="6"/>
                <c:pt idx="0">
                  <c:v>952</c:v>
                </c:pt>
                <c:pt idx="1">
                  <c:v>815</c:v>
                </c:pt>
                <c:pt idx="2">
                  <c:v>577</c:v>
                </c:pt>
                <c:pt idx="3">
                  <c:v>617</c:v>
                </c:pt>
                <c:pt idx="4">
                  <c:v>248</c:v>
                </c:pt>
                <c:pt idx="5">
                  <c:v>334</c:v>
                </c:pt>
              </c:numCache>
            </c:numRef>
          </c:val>
        </c:ser>
        <c:ser>
          <c:idx val="1"/>
          <c:order val="1"/>
          <c:tx>
            <c:strRef>
              <c:f>Лист1!$C$1</c:f>
              <c:strCache>
                <c:ptCount val="1"/>
                <c:pt idx="0">
                  <c:v>3-й визит</c:v>
                </c:pt>
              </c:strCache>
            </c:strRef>
          </c:tx>
          <c:cat>
            <c:strRef>
              <c:f>Лист1!$A$2:$A$7</c:f>
              <c:strCache>
                <c:ptCount val="6"/>
                <c:pt idx="0">
                  <c:v>Тазовая боль</c:v>
                </c:pt>
                <c:pt idx="1">
                  <c:v>Меноррагия</c:v>
                </c:pt>
                <c:pt idx="2">
                  <c:v>Метроррагия</c:v>
                </c:pt>
                <c:pt idx="3">
                  <c:v>Диспареуния</c:v>
                </c:pt>
                <c:pt idx="4">
                  <c:v>Дисхезия </c:v>
                </c:pt>
                <c:pt idx="5">
                  <c:v>Дизурия</c:v>
                </c:pt>
              </c:strCache>
            </c:strRef>
          </c:cat>
          <c:val>
            <c:numRef>
              <c:f>Лист1!$C$2:$C$7</c:f>
              <c:numCache>
                <c:formatCode>General</c:formatCode>
                <c:ptCount val="6"/>
                <c:pt idx="0">
                  <c:v>151</c:v>
                </c:pt>
                <c:pt idx="1">
                  <c:v>13</c:v>
                </c:pt>
                <c:pt idx="2">
                  <c:v>9</c:v>
                </c:pt>
                <c:pt idx="3">
                  <c:v>88</c:v>
                </c:pt>
                <c:pt idx="4">
                  <c:v>1</c:v>
                </c:pt>
                <c:pt idx="5">
                  <c:v>18</c:v>
                </c:pt>
              </c:numCache>
            </c:numRef>
          </c:val>
        </c:ser>
        <c:dLbls>
          <c:showVal val="1"/>
        </c:dLbls>
        <c:shape val="box"/>
        <c:axId val="72843648"/>
        <c:axId val="72845184"/>
        <c:axId val="0"/>
      </c:bar3DChart>
      <c:catAx>
        <c:axId val="72843648"/>
        <c:scaling>
          <c:orientation val="minMax"/>
        </c:scaling>
        <c:axPos val="b"/>
        <c:majorTickMark val="none"/>
        <c:tickLblPos val="nextTo"/>
        <c:txPr>
          <a:bodyPr/>
          <a:lstStyle/>
          <a:p>
            <a:pPr>
              <a:defRPr sz="1400"/>
            </a:pPr>
            <a:endParaRPr lang="ru-RU"/>
          </a:p>
        </c:txPr>
        <c:crossAx val="72845184"/>
        <c:crosses val="autoZero"/>
        <c:auto val="1"/>
        <c:lblAlgn val="ctr"/>
        <c:lblOffset val="100"/>
      </c:catAx>
      <c:valAx>
        <c:axId val="72845184"/>
        <c:scaling>
          <c:orientation val="minMax"/>
        </c:scaling>
        <c:delete val="1"/>
        <c:axPos val="l"/>
        <c:numFmt formatCode="General" sourceLinked="1"/>
        <c:majorTickMark val="none"/>
        <c:tickLblPos val="none"/>
        <c:crossAx val="72843648"/>
        <c:crosses val="autoZero"/>
        <c:crossBetween val="between"/>
      </c:valAx>
    </c:plotArea>
    <c:legend>
      <c:legendPos val="t"/>
    </c:legend>
    <c:plotVisOnly val="1"/>
    <c:dispBlanksAs val="gap"/>
  </c:chart>
  <c:txPr>
    <a:bodyPr/>
    <a:lstStyle/>
    <a:p>
      <a:pPr>
        <a:defRPr sz="1800"/>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0F55C9-5AB5-4521-9317-25144D5F731B}" type="doc">
      <dgm:prSet loTypeId="urn:microsoft.com/office/officeart/2005/8/layout/cycle8" loCatId="cycle" qsTypeId="urn:microsoft.com/office/officeart/2005/8/quickstyle/simple3" qsCatId="simple" csTypeId="urn:microsoft.com/office/officeart/2005/8/colors/colorful1#2" csCatId="colorful" phldr="1"/>
      <dgm:spPr/>
    </dgm:pt>
    <dgm:pt modelId="{9BF9EEBD-8F6B-419B-A62D-B5A67899D020}">
      <dgm:prSet phldrT="[Text]"/>
      <dgm:spPr/>
      <dgm:t>
        <a:bodyPr/>
        <a:lstStyle/>
        <a:p>
          <a:r>
            <a:rPr lang="ru-RU" dirty="0" smtClean="0"/>
            <a:t>Предотвращение прогрессирования заболеваний </a:t>
          </a:r>
          <a:endParaRPr lang="en-US" dirty="0"/>
        </a:p>
      </dgm:t>
    </dgm:pt>
    <dgm:pt modelId="{72A15768-837B-492F-9F3D-7322F0FEAA64}" type="parTrans" cxnId="{6D4E213A-9802-4F57-A720-F9E626F26671}">
      <dgm:prSet/>
      <dgm:spPr/>
      <dgm:t>
        <a:bodyPr/>
        <a:lstStyle/>
        <a:p>
          <a:endParaRPr lang="en-US"/>
        </a:p>
      </dgm:t>
    </dgm:pt>
    <dgm:pt modelId="{F7A80FF6-791F-4181-969C-5CAF5EBFB104}" type="sibTrans" cxnId="{6D4E213A-9802-4F57-A720-F9E626F26671}">
      <dgm:prSet/>
      <dgm:spPr/>
      <dgm:t>
        <a:bodyPr/>
        <a:lstStyle/>
        <a:p>
          <a:endParaRPr lang="en-US"/>
        </a:p>
      </dgm:t>
    </dgm:pt>
    <dgm:pt modelId="{D0AF8475-9A63-41DE-884F-8A0CDB0F7370}">
      <dgm:prSet phldrT="[Text]"/>
      <dgm:spPr/>
      <dgm:t>
        <a:bodyPr/>
        <a:lstStyle/>
        <a:p>
          <a:r>
            <a:rPr lang="ru-RU" dirty="0" smtClean="0"/>
            <a:t>Сохранение фертильности</a:t>
          </a:r>
          <a:endParaRPr lang="en-US" dirty="0"/>
        </a:p>
      </dgm:t>
    </dgm:pt>
    <dgm:pt modelId="{A5F78D42-8E2C-493D-915B-B48A8976D40E}" type="parTrans" cxnId="{7767757E-B8A4-4992-9AA0-77C2978BFE0F}">
      <dgm:prSet/>
      <dgm:spPr/>
      <dgm:t>
        <a:bodyPr/>
        <a:lstStyle/>
        <a:p>
          <a:endParaRPr lang="en-US"/>
        </a:p>
      </dgm:t>
    </dgm:pt>
    <dgm:pt modelId="{3A61A7B4-5FCF-4861-8B26-A5610B8D6F07}" type="sibTrans" cxnId="{7767757E-B8A4-4992-9AA0-77C2978BFE0F}">
      <dgm:prSet/>
      <dgm:spPr/>
      <dgm:t>
        <a:bodyPr/>
        <a:lstStyle/>
        <a:p>
          <a:endParaRPr lang="en-US"/>
        </a:p>
      </dgm:t>
    </dgm:pt>
    <dgm:pt modelId="{A965D551-1071-4A8B-A6A9-6A95E8396F45}">
      <dgm:prSet phldrT="[Text]"/>
      <dgm:spPr/>
      <dgm:t>
        <a:bodyPr/>
        <a:lstStyle/>
        <a:p>
          <a:r>
            <a:rPr lang="ru-RU" dirty="0" smtClean="0"/>
            <a:t>Предотвращение послеоперационного </a:t>
          </a:r>
          <a:r>
            <a:rPr lang="ru-RU" dirty="0" err="1" smtClean="0"/>
            <a:t>спайкообразования</a:t>
          </a:r>
          <a:endParaRPr lang="en-US" dirty="0"/>
        </a:p>
      </dgm:t>
    </dgm:pt>
    <dgm:pt modelId="{D89D34B2-EC3A-49B5-A18A-7D18FB79BFC6}" type="parTrans" cxnId="{3E6E08A1-5829-4CE4-9BAE-C17B3B612C74}">
      <dgm:prSet/>
      <dgm:spPr/>
      <dgm:t>
        <a:bodyPr/>
        <a:lstStyle/>
        <a:p>
          <a:endParaRPr lang="en-US"/>
        </a:p>
      </dgm:t>
    </dgm:pt>
    <dgm:pt modelId="{D97FB4A6-DED7-4F3D-A4CC-5CE7B77D49DA}" type="sibTrans" cxnId="{3E6E08A1-5829-4CE4-9BAE-C17B3B612C74}">
      <dgm:prSet/>
      <dgm:spPr/>
      <dgm:t>
        <a:bodyPr/>
        <a:lstStyle/>
        <a:p>
          <a:endParaRPr lang="en-US"/>
        </a:p>
      </dgm:t>
    </dgm:pt>
    <dgm:pt modelId="{0E86891A-7309-4600-8521-9A5D8EA5B163}" type="pres">
      <dgm:prSet presAssocID="{9A0F55C9-5AB5-4521-9317-25144D5F731B}" presName="compositeShape" presStyleCnt="0">
        <dgm:presLayoutVars>
          <dgm:chMax val="7"/>
          <dgm:dir/>
          <dgm:resizeHandles val="exact"/>
        </dgm:presLayoutVars>
      </dgm:prSet>
      <dgm:spPr/>
    </dgm:pt>
    <dgm:pt modelId="{300AF082-D041-4E7F-9857-6E1338497E3F}" type="pres">
      <dgm:prSet presAssocID="{9A0F55C9-5AB5-4521-9317-25144D5F731B}" presName="wedge1" presStyleLbl="node1" presStyleIdx="0" presStyleCnt="3"/>
      <dgm:spPr/>
      <dgm:t>
        <a:bodyPr/>
        <a:lstStyle/>
        <a:p>
          <a:endParaRPr lang="en-US"/>
        </a:p>
      </dgm:t>
    </dgm:pt>
    <dgm:pt modelId="{39C1D8FA-D7EA-4B3F-9AF4-AF93823C6973}" type="pres">
      <dgm:prSet presAssocID="{9A0F55C9-5AB5-4521-9317-25144D5F731B}" presName="dummy1a" presStyleCnt="0"/>
      <dgm:spPr/>
    </dgm:pt>
    <dgm:pt modelId="{A2FBF029-4B7E-4F1D-9C76-C08B539053BA}" type="pres">
      <dgm:prSet presAssocID="{9A0F55C9-5AB5-4521-9317-25144D5F731B}" presName="dummy1b" presStyleCnt="0"/>
      <dgm:spPr/>
    </dgm:pt>
    <dgm:pt modelId="{1534B7E0-63F9-4710-9A60-D8CD5500C453}" type="pres">
      <dgm:prSet presAssocID="{9A0F55C9-5AB5-4521-9317-25144D5F731B}" presName="wedge1Tx" presStyleLbl="node1" presStyleIdx="0" presStyleCnt="3">
        <dgm:presLayoutVars>
          <dgm:chMax val="0"/>
          <dgm:chPref val="0"/>
          <dgm:bulletEnabled val="1"/>
        </dgm:presLayoutVars>
      </dgm:prSet>
      <dgm:spPr/>
      <dgm:t>
        <a:bodyPr/>
        <a:lstStyle/>
        <a:p>
          <a:endParaRPr lang="en-US"/>
        </a:p>
      </dgm:t>
    </dgm:pt>
    <dgm:pt modelId="{2262413D-B29C-4F0A-978D-55B3CFB8E76D}" type="pres">
      <dgm:prSet presAssocID="{9A0F55C9-5AB5-4521-9317-25144D5F731B}" presName="wedge2" presStyleLbl="node1" presStyleIdx="1" presStyleCnt="3"/>
      <dgm:spPr/>
      <dgm:t>
        <a:bodyPr/>
        <a:lstStyle/>
        <a:p>
          <a:endParaRPr lang="en-US"/>
        </a:p>
      </dgm:t>
    </dgm:pt>
    <dgm:pt modelId="{14890C7C-E479-410B-B2E1-196C445DE1DA}" type="pres">
      <dgm:prSet presAssocID="{9A0F55C9-5AB5-4521-9317-25144D5F731B}" presName="dummy2a" presStyleCnt="0"/>
      <dgm:spPr/>
    </dgm:pt>
    <dgm:pt modelId="{1F3C566B-1B6E-4558-8118-67311F30237F}" type="pres">
      <dgm:prSet presAssocID="{9A0F55C9-5AB5-4521-9317-25144D5F731B}" presName="dummy2b" presStyleCnt="0"/>
      <dgm:spPr/>
    </dgm:pt>
    <dgm:pt modelId="{44D03697-A8D2-4B6B-AEE7-D7EC0DE19AB4}" type="pres">
      <dgm:prSet presAssocID="{9A0F55C9-5AB5-4521-9317-25144D5F731B}" presName="wedge2Tx" presStyleLbl="node1" presStyleIdx="1" presStyleCnt="3">
        <dgm:presLayoutVars>
          <dgm:chMax val="0"/>
          <dgm:chPref val="0"/>
          <dgm:bulletEnabled val="1"/>
        </dgm:presLayoutVars>
      </dgm:prSet>
      <dgm:spPr/>
      <dgm:t>
        <a:bodyPr/>
        <a:lstStyle/>
        <a:p>
          <a:endParaRPr lang="en-US"/>
        </a:p>
      </dgm:t>
    </dgm:pt>
    <dgm:pt modelId="{19AC4C82-9770-48FE-83FF-4A682A59D6C8}" type="pres">
      <dgm:prSet presAssocID="{9A0F55C9-5AB5-4521-9317-25144D5F731B}" presName="wedge3" presStyleLbl="node1" presStyleIdx="2" presStyleCnt="3"/>
      <dgm:spPr/>
      <dgm:t>
        <a:bodyPr/>
        <a:lstStyle/>
        <a:p>
          <a:endParaRPr lang="en-US"/>
        </a:p>
      </dgm:t>
    </dgm:pt>
    <dgm:pt modelId="{D4FFA88C-4A05-4FFD-A5C8-E29E9939398E}" type="pres">
      <dgm:prSet presAssocID="{9A0F55C9-5AB5-4521-9317-25144D5F731B}" presName="dummy3a" presStyleCnt="0"/>
      <dgm:spPr/>
    </dgm:pt>
    <dgm:pt modelId="{D9F83BFF-A19C-476E-919D-A9C74EC84EB5}" type="pres">
      <dgm:prSet presAssocID="{9A0F55C9-5AB5-4521-9317-25144D5F731B}" presName="dummy3b" presStyleCnt="0"/>
      <dgm:spPr/>
    </dgm:pt>
    <dgm:pt modelId="{3F51BC21-BBAD-4E2A-81B1-1674E256FFFE}" type="pres">
      <dgm:prSet presAssocID="{9A0F55C9-5AB5-4521-9317-25144D5F731B}" presName="wedge3Tx" presStyleLbl="node1" presStyleIdx="2" presStyleCnt="3">
        <dgm:presLayoutVars>
          <dgm:chMax val="0"/>
          <dgm:chPref val="0"/>
          <dgm:bulletEnabled val="1"/>
        </dgm:presLayoutVars>
      </dgm:prSet>
      <dgm:spPr/>
      <dgm:t>
        <a:bodyPr/>
        <a:lstStyle/>
        <a:p>
          <a:endParaRPr lang="en-US"/>
        </a:p>
      </dgm:t>
    </dgm:pt>
    <dgm:pt modelId="{60818706-EBD9-4E38-B676-C01A995FAA67}" type="pres">
      <dgm:prSet presAssocID="{F7A80FF6-791F-4181-969C-5CAF5EBFB104}" presName="arrowWedge1" presStyleLbl="fgSibTrans2D1" presStyleIdx="0" presStyleCnt="3"/>
      <dgm:spPr/>
    </dgm:pt>
    <dgm:pt modelId="{A1E6E60C-21C5-4823-ACE6-8119B1A6D0D3}" type="pres">
      <dgm:prSet presAssocID="{3A61A7B4-5FCF-4861-8B26-A5610B8D6F07}" presName="arrowWedge2" presStyleLbl="fgSibTrans2D1" presStyleIdx="1" presStyleCnt="3"/>
      <dgm:spPr/>
    </dgm:pt>
    <dgm:pt modelId="{D8808B24-CFFD-4DB6-95A0-C59CD641C668}" type="pres">
      <dgm:prSet presAssocID="{D97FB4A6-DED7-4F3D-A4CC-5CE7B77D49DA}" presName="arrowWedge3" presStyleLbl="fgSibTrans2D1" presStyleIdx="2" presStyleCnt="3"/>
      <dgm:spPr/>
    </dgm:pt>
  </dgm:ptLst>
  <dgm:cxnLst>
    <dgm:cxn modelId="{5A49D6A1-0A5D-4BC6-A228-2FC26BE35F0F}" type="presOf" srcId="{9BF9EEBD-8F6B-419B-A62D-B5A67899D020}" destId="{300AF082-D041-4E7F-9857-6E1338497E3F}" srcOrd="0" destOrd="0" presId="urn:microsoft.com/office/officeart/2005/8/layout/cycle8"/>
    <dgm:cxn modelId="{57F04E72-671A-470C-A8D8-8F229727D8F2}" type="presOf" srcId="{9BF9EEBD-8F6B-419B-A62D-B5A67899D020}" destId="{1534B7E0-63F9-4710-9A60-D8CD5500C453}" srcOrd="1" destOrd="0" presId="urn:microsoft.com/office/officeart/2005/8/layout/cycle8"/>
    <dgm:cxn modelId="{970B0AEF-5382-436A-862E-4F07B14FA0C9}" type="presOf" srcId="{A965D551-1071-4A8B-A6A9-6A95E8396F45}" destId="{19AC4C82-9770-48FE-83FF-4A682A59D6C8}" srcOrd="0" destOrd="0" presId="urn:microsoft.com/office/officeart/2005/8/layout/cycle8"/>
    <dgm:cxn modelId="{6D4E213A-9802-4F57-A720-F9E626F26671}" srcId="{9A0F55C9-5AB5-4521-9317-25144D5F731B}" destId="{9BF9EEBD-8F6B-419B-A62D-B5A67899D020}" srcOrd="0" destOrd="0" parTransId="{72A15768-837B-492F-9F3D-7322F0FEAA64}" sibTransId="{F7A80FF6-791F-4181-969C-5CAF5EBFB104}"/>
    <dgm:cxn modelId="{862DE7C5-DFE9-42DA-BC11-A72481873F7C}" type="presOf" srcId="{D0AF8475-9A63-41DE-884F-8A0CDB0F7370}" destId="{2262413D-B29C-4F0A-978D-55B3CFB8E76D}" srcOrd="0" destOrd="0" presId="urn:microsoft.com/office/officeart/2005/8/layout/cycle8"/>
    <dgm:cxn modelId="{7767757E-B8A4-4992-9AA0-77C2978BFE0F}" srcId="{9A0F55C9-5AB5-4521-9317-25144D5F731B}" destId="{D0AF8475-9A63-41DE-884F-8A0CDB0F7370}" srcOrd="1" destOrd="0" parTransId="{A5F78D42-8E2C-493D-915B-B48A8976D40E}" sibTransId="{3A61A7B4-5FCF-4861-8B26-A5610B8D6F07}"/>
    <dgm:cxn modelId="{3E6E08A1-5829-4CE4-9BAE-C17B3B612C74}" srcId="{9A0F55C9-5AB5-4521-9317-25144D5F731B}" destId="{A965D551-1071-4A8B-A6A9-6A95E8396F45}" srcOrd="2" destOrd="0" parTransId="{D89D34B2-EC3A-49B5-A18A-7D18FB79BFC6}" sibTransId="{D97FB4A6-DED7-4F3D-A4CC-5CE7B77D49DA}"/>
    <dgm:cxn modelId="{EAC521E2-0AFB-4E59-BFC6-3CA133F3C29D}" type="presOf" srcId="{A965D551-1071-4A8B-A6A9-6A95E8396F45}" destId="{3F51BC21-BBAD-4E2A-81B1-1674E256FFFE}" srcOrd="1" destOrd="0" presId="urn:microsoft.com/office/officeart/2005/8/layout/cycle8"/>
    <dgm:cxn modelId="{50153303-40F3-44C9-9D7B-4A958FF2F861}" type="presOf" srcId="{9A0F55C9-5AB5-4521-9317-25144D5F731B}" destId="{0E86891A-7309-4600-8521-9A5D8EA5B163}" srcOrd="0" destOrd="0" presId="urn:microsoft.com/office/officeart/2005/8/layout/cycle8"/>
    <dgm:cxn modelId="{8DC9D476-0E8C-4A36-8104-67C38E631CB2}" type="presOf" srcId="{D0AF8475-9A63-41DE-884F-8A0CDB0F7370}" destId="{44D03697-A8D2-4B6B-AEE7-D7EC0DE19AB4}" srcOrd="1" destOrd="0" presId="urn:microsoft.com/office/officeart/2005/8/layout/cycle8"/>
    <dgm:cxn modelId="{2BECFEDC-A192-4782-B034-22463CA71825}" type="presParOf" srcId="{0E86891A-7309-4600-8521-9A5D8EA5B163}" destId="{300AF082-D041-4E7F-9857-6E1338497E3F}" srcOrd="0" destOrd="0" presId="urn:microsoft.com/office/officeart/2005/8/layout/cycle8"/>
    <dgm:cxn modelId="{8820937B-354F-4E3B-B18A-ADEF9F3AD0B6}" type="presParOf" srcId="{0E86891A-7309-4600-8521-9A5D8EA5B163}" destId="{39C1D8FA-D7EA-4B3F-9AF4-AF93823C6973}" srcOrd="1" destOrd="0" presId="urn:microsoft.com/office/officeart/2005/8/layout/cycle8"/>
    <dgm:cxn modelId="{10B7C96B-99E1-4BF1-A997-6732A8DE0CA5}" type="presParOf" srcId="{0E86891A-7309-4600-8521-9A5D8EA5B163}" destId="{A2FBF029-4B7E-4F1D-9C76-C08B539053BA}" srcOrd="2" destOrd="0" presId="urn:microsoft.com/office/officeart/2005/8/layout/cycle8"/>
    <dgm:cxn modelId="{A148C2D5-145D-4B47-BD27-7322A398EA8C}" type="presParOf" srcId="{0E86891A-7309-4600-8521-9A5D8EA5B163}" destId="{1534B7E0-63F9-4710-9A60-D8CD5500C453}" srcOrd="3" destOrd="0" presId="urn:microsoft.com/office/officeart/2005/8/layout/cycle8"/>
    <dgm:cxn modelId="{E43B2CFD-24CD-4DBE-8B2D-0C058EE4D758}" type="presParOf" srcId="{0E86891A-7309-4600-8521-9A5D8EA5B163}" destId="{2262413D-B29C-4F0A-978D-55B3CFB8E76D}" srcOrd="4" destOrd="0" presId="urn:microsoft.com/office/officeart/2005/8/layout/cycle8"/>
    <dgm:cxn modelId="{CCB7A16C-8556-4589-8829-E0424F7CB8B5}" type="presParOf" srcId="{0E86891A-7309-4600-8521-9A5D8EA5B163}" destId="{14890C7C-E479-410B-B2E1-196C445DE1DA}" srcOrd="5" destOrd="0" presId="urn:microsoft.com/office/officeart/2005/8/layout/cycle8"/>
    <dgm:cxn modelId="{DCED6022-B7C8-4E64-A400-508AAF25C61E}" type="presParOf" srcId="{0E86891A-7309-4600-8521-9A5D8EA5B163}" destId="{1F3C566B-1B6E-4558-8118-67311F30237F}" srcOrd="6" destOrd="0" presId="urn:microsoft.com/office/officeart/2005/8/layout/cycle8"/>
    <dgm:cxn modelId="{664C7FB8-1982-415C-B3B0-B799C20C0020}" type="presParOf" srcId="{0E86891A-7309-4600-8521-9A5D8EA5B163}" destId="{44D03697-A8D2-4B6B-AEE7-D7EC0DE19AB4}" srcOrd="7" destOrd="0" presId="urn:microsoft.com/office/officeart/2005/8/layout/cycle8"/>
    <dgm:cxn modelId="{C9C938A3-F019-496D-A750-68BEAC576397}" type="presParOf" srcId="{0E86891A-7309-4600-8521-9A5D8EA5B163}" destId="{19AC4C82-9770-48FE-83FF-4A682A59D6C8}" srcOrd="8" destOrd="0" presId="urn:microsoft.com/office/officeart/2005/8/layout/cycle8"/>
    <dgm:cxn modelId="{FB2F6C6F-693E-4AC3-A4BE-ADE1C14B0EE7}" type="presParOf" srcId="{0E86891A-7309-4600-8521-9A5D8EA5B163}" destId="{D4FFA88C-4A05-4FFD-A5C8-E29E9939398E}" srcOrd="9" destOrd="0" presId="urn:microsoft.com/office/officeart/2005/8/layout/cycle8"/>
    <dgm:cxn modelId="{953F1BF7-E543-4E32-9E0B-91AD69FC7C5B}" type="presParOf" srcId="{0E86891A-7309-4600-8521-9A5D8EA5B163}" destId="{D9F83BFF-A19C-476E-919D-A9C74EC84EB5}" srcOrd="10" destOrd="0" presId="urn:microsoft.com/office/officeart/2005/8/layout/cycle8"/>
    <dgm:cxn modelId="{36FC5BF1-ECAE-45FD-8498-E81A1C90BAC2}" type="presParOf" srcId="{0E86891A-7309-4600-8521-9A5D8EA5B163}" destId="{3F51BC21-BBAD-4E2A-81B1-1674E256FFFE}" srcOrd="11" destOrd="0" presId="urn:microsoft.com/office/officeart/2005/8/layout/cycle8"/>
    <dgm:cxn modelId="{8EB324EA-D215-42DD-AF88-002E23DC319F}" type="presParOf" srcId="{0E86891A-7309-4600-8521-9A5D8EA5B163}" destId="{60818706-EBD9-4E38-B676-C01A995FAA67}" srcOrd="12" destOrd="0" presId="urn:microsoft.com/office/officeart/2005/8/layout/cycle8"/>
    <dgm:cxn modelId="{43FDD757-CD72-4C60-BA81-CE53763A2256}" type="presParOf" srcId="{0E86891A-7309-4600-8521-9A5D8EA5B163}" destId="{A1E6E60C-21C5-4823-ACE6-8119B1A6D0D3}" srcOrd="13" destOrd="0" presId="urn:microsoft.com/office/officeart/2005/8/layout/cycle8"/>
    <dgm:cxn modelId="{CC32EF07-E956-41F2-8301-A2A798C69F72}" type="presParOf" srcId="{0E86891A-7309-4600-8521-9A5D8EA5B163}" destId="{D8808B24-CFFD-4DB6-95A0-C59CD641C668}"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0AF082-D041-4E7F-9857-6E1338497E3F}">
      <dsp:nvSpPr>
        <dsp:cNvPr id="0" name=""/>
        <dsp:cNvSpPr/>
      </dsp:nvSpPr>
      <dsp:spPr>
        <a:xfrm>
          <a:off x="2174656" y="346358"/>
          <a:ext cx="4476017" cy="4476017"/>
        </a:xfrm>
        <a:prstGeom prst="pie">
          <a:avLst>
            <a:gd name="adj1" fmla="val 16200000"/>
            <a:gd name="adj2" fmla="val 1800000"/>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smtClean="0"/>
            <a:t>Предотвращение прогрессирования заболеваний </a:t>
          </a:r>
          <a:endParaRPr lang="en-US" sz="1300" kern="1200" dirty="0"/>
        </a:p>
      </dsp:txBody>
      <dsp:txXfrm>
        <a:off x="4533623" y="1294847"/>
        <a:ext cx="1598577" cy="1332147"/>
      </dsp:txXfrm>
    </dsp:sp>
    <dsp:sp modelId="{2262413D-B29C-4F0A-978D-55B3CFB8E76D}">
      <dsp:nvSpPr>
        <dsp:cNvPr id="0" name=""/>
        <dsp:cNvSpPr/>
      </dsp:nvSpPr>
      <dsp:spPr>
        <a:xfrm>
          <a:off x="2082471" y="506216"/>
          <a:ext cx="4476017" cy="4476017"/>
        </a:xfrm>
        <a:prstGeom prst="pie">
          <a:avLst>
            <a:gd name="adj1" fmla="val 1800000"/>
            <a:gd name="adj2" fmla="val 9000000"/>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smtClean="0"/>
            <a:t>Сохранение фертильности</a:t>
          </a:r>
          <a:endParaRPr lang="en-US" sz="1300" kern="1200" dirty="0"/>
        </a:p>
      </dsp:txBody>
      <dsp:txXfrm>
        <a:off x="3148189" y="3410298"/>
        <a:ext cx="2397866" cy="1172290"/>
      </dsp:txXfrm>
    </dsp:sp>
    <dsp:sp modelId="{19AC4C82-9770-48FE-83FF-4A682A59D6C8}">
      <dsp:nvSpPr>
        <dsp:cNvPr id="0" name=""/>
        <dsp:cNvSpPr/>
      </dsp:nvSpPr>
      <dsp:spPr>
        <a:xfrm>
          <a:off x="1990286" y="346358"/>
          <a:ext cx="4476017" cy="4476017"/>
        </a:xfrm>
        <a:prstGeom prst="pie">
          <a:avLst>
            <a:gd name="adj1" fmla="val 9000000"/>
            <a:gd name="adj2" fmla="val 16200000"/>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ru-RU" sz="1300" kern="1200" dirty="0" smtClean="0"/>
            <a:t>Предотвращение послеоперационного </a:t>
          </a:r>
          <a:r>
            <a:rPr lang="ru-RU" sz="1300" kern="1200" dirty="0" err="1" smtClean="0"/>
            <a:t>спайкообразования</a:t>
          </a:r>
          <a:endParaRPr lang="en-US" sz="1300" kern="1200" dirty="0"/>
        </a:p>
      </dsp:txBody>
      <dsp:txXfrm>
        <a:off x="2508758" y="1294847"/>
        <a:ext cx="1598577" cy="1332147"/>
      </dsp:txXfrm>
    </dsp:sp>
    <dsp:sp modelId="{60818706-EBD9-4E38-B676-C01A995FAA67}">
      <dsp:nvSpPr>
        <dsp:cNvPr id="0" name=""/>
        <dsp:cNvSpPr/>
      </dsp:nvSpPr>
      <dsp:spPr>
        <a:xfrm>
          <a:off x="1897938" y="69271"/>
          <a:ext cx="5030190" cy="5030190"/>
        </a:xfrm>
        <a:prstGeom prst="circularArrow">
          <a:avLst>
            <a:gd name="adj1" fmla="val 5085"/>
            <a:gd name="adj2" fmla="val 327528"/>
            <a:gd name="adj3" fmla="val 1472472"/>
            <a:gd name="adj4" fmla="val 16199432"/>
            <a:gd name="adj5" fmla="val 5932"/>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A1E6E60C-21C5-4823-ACE6-8119B1A6D0D3}">
      <dsp:nvSpPr>
        <dsp:cNvPr id="0" name=""/>
        <dsp:cNvSpPr/>
      </dsp:nvSpPr>
      <dsp:spPr>
        <a:xfrm>
          <a:off x="1805384" y="228846"/>
          <a:ext cx="5030190" cy="5030190"/>
        </a:xfrm>
        <a:prstGeom prst="circularArrow">
          <a:avLst>
            <a:gd name="adj1" fmla="val 5085"/>
            <a:gd name="adj2" fmla="val 327528"/>
            <a:gd name="adj3" fmla="val 8671970"/>
            <a:gd name="adj4" fmla="val 1800502"/>
            <a:gd name="adj5" fmla="val 5932"/>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 modelId="{D8808B24-CFFD-4DB6-95A0-C59CD641C668}">
      <dsp:nvSpPr>
        <dsp:cNvPr id="0" name=""/>
        <dsp:cNvSpPr/>
      </dsp:nvSpPr>
      <dsp:spPr>
        <a:xfrm>
          <a:off x="1712830" y="69271"/>
          <a:ext cx="5030190" cy="5030190"/>
        </a:xfrm>
        <a:prstGeom prst="circularArrow">
          <a:avLst>
            <a:gd name="adj1" fmla="val 5085"/>
            <a:gd name="adj2" fmla="val 327528"/>
            <a:gd name="adj3" fmla="val 15873039"/>
            <a:gd name="adj4" fmla="val 9000000"/>
            <a:gd name="adj5" fmla="val 5932"/>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525541-DC62-4C9C-A999-C98972ABEE19}" type="datetimeFigureOut">
              <a:rPr lang="ru-RU" smtClean="0"/>
              <a:pPr/>
              <a:t>16.01.2017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61EC7-ECC1-4798-BFAB-600FC39759F7}"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chemeClr val="tx1"/>
                </a:solidFill>
              </a:rPr>
              <a:t>The premise for treating the symptomatic adolescent is based on the concept that endometriosis has been shown to be a progressive disease without a known cure. A physician treating an adolescent with endometriosis should adopt a multidimensional approach and consider the use of the following components: surgery, hormonal manipulation, pain medications, mental health support, complementary and alternative therapies, and education.</a:t>
            </a:r>
          </a:p>
          <a:p>
            <a:endParaRPr lang="en-US" sz="1200" b="0" dirty="0" smtClean="0">
              <a:solidFill>
                <a:schemeClr val="tx1"/>
              </a:solidFill>
            </a:endParaRPr>
          </a:p>
          <a:p>
            <a:r>
              <a:rPr lang="en-US" sz="1200" b="0" dirty="0" smtClean="0">
                <a:solidFill>
                  <a:schemeClr val="tx1"/>
                </a:solidFill>
              </a:rPr>
              <a:t>Patients younger than 18 years with persistent pelvic pain while taking combination hormone therapy should routinely be offered a laparoscopic procedure for diagnosis and surgical management of endometriosis. The gynecologic surgeon must be familiar with the appearance of endometriosis in adolescents and should remove or destroy all visible lesions of endometriosis. Only procedures that preserve fertility options should be applied; oophorectomy or hysterectomy should not be offered to adolescents.</a:t>
            </a:r>
          </a:p>
          <a:p>
            <a:endParaRPr lang="en-US" sz="1200" b="0" dirty="0" smtClean="0">
              <a:solidFill>
                <a:schemeClr val="tx1"/>
              </a:solidFill>
            </a:endParaRPr>
          </a:p>
          <a:p>
            <a:r>
              <a:rPr lang="en-US" sz="1200" b="0" dirty="0" smtClean="0">
                <a:solidFill>
                  <a:schemeClr val="tx1"/>
                </a:solidFill>
              </a:rPr>
              <a:t>The goal of therapy for adolescent endometriosis should be suppression of pain, suppression of disease progression, and preservation of fertility. Consequently, after surgery, all adolescents who have endometriosis should be treated with medical therapy until they have completed child bearing to suppress pain, progression of disease, and resulting potential infertility.</a:t>
            </a:r>
          </a:p>
          <a:p>
            <a:endParaRPr lang="en-US" sz="1200" b="0" dirty="0" smtClean="0">
              <a:solidFill>
                <a:schemeClr val="tx1"/>
              </a:solidFill>
            </a:endParaRPr>
          </a:p>
          <a:p>
            <a:r>
              <a:rPr lang="en-US" sz="1200" b="0" dirty="0" smtClean="0">
                <a:solidFill>
                  <a:schemeClr val="tx1"/>
                </a:solidFill>
              </a:rPr>
              <a:t>Two important issues in management:</a:t>
            </a:r>
            <a:r>
              <a:rPr lang="en-US" sz="1200" b="0" baseline="0" dirty="0" smtClean="0">
                <a:solidFill>
                  <a:schemeClr val="tx1"/>
                </a:solidFill>
              </a:rPr>
              <a:t> </a:t>
            </a:r>
            <a:r>
              <a:rPr lang="en-US" sz="1200" b="0" dirty="0" smtClean="0">
                <a:solidFill>
                  <a:schemeClr val="tx1"/>
                </a:solidFill>
              </a:rPr>
              <a:t> </a:t>
            </a:r>
          </a:p>
          <a:p>
            <a:pPr marL="342900" indent="-342900">
              <a:buFont typeface="Wingdings" pitchFamily="2" charset="2"/>
              <a:buChar char="§"/>
            </a:pPr>
            <a:r>
              <a:rPr lang="en-US" sz="1200" b="0" dirty="0" smtClean="0">
                <a:solidFill>
                  <a:schemeClr val="tx1"/>
                </a:solidFill>
              </a:rPr>
              <a:t>Medical</a:t>
            </a:r>
            <a:r>
              <a:rPr lang="en-US" sz="1200" b="0" baseline="0" dirty="0" smtClean="0">
                <a:solidFill>
                  <a:schemeClr val="tx1"/>
                </a:solidFill>
              </a:rPr>
              <a:t> management during a critical time for bone health</a:t>
            </a:r>
          </a:p>
          <a:p>
            <a:pPr marL="342900" indent="-342900">
              <a:buFont typeface="Wingdings" pitchFamily="2" charset="2"/>
              <a:buChar char="§"/>
            </a:pPr>
            <a:r>
              <a:rPr lang="en-US" sz="1200" b="0" baseline="0" dirty="0" smtClean="0">
                <a:solidFill>
                  <a:schemeClr val="tx1"/>
                </a:solidFill>
              </a:rPr>
              <a:t>Need for long-term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ACOG Committee Opinion. Number 310, April 2005. Endometriosis in adolescents.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American College of Obstetricians and Gynecologists. Obstet Gynecol. 2005 Apr;105(4):921-7.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Historically thought of as a disease that affects adult women, endometriosis increasingly is being diagnosed in the adolescent population. This disorder, which was originally described more than a century ago, still represents a vague and perplexing entity that frequently results in chronic pelvic pain, adhesive disease, and infertility. The purpose of this Committee Opinion is to highlight the differences in adolescent and adult types of endometriosis. Early diagnosis and treatment during adolescence may decrease disease progression and prevent subsequent infertility.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Endometriomas in adolescents and young women.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Özyer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S1,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Uzunlar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Ö,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Özcan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Yeşilyurt</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H,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Karayalçin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R,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Sargin</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Mollamahmutoğlu</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 J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Pediatr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Adolesc</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Gynecol. 2013 Jun;26(3):176-9.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doi</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10.1016/j.jpag.2013.01.062. Epub 2013 Mar 19.</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1Zekai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Tahir</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Burak</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Women's Health Education and Research Hospital, Ankara, Turkey. sebnemsenozyer@yahoo.com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STUDY OBJECTIVE: To evaluate clinical aspects of endometriomas encountered in late adolescent females and young women and to review the issues specifically related to the disease in this age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DESIGN: Retrospective medical chart review study.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SETTING: Adolescent gynecology and infertility clinic of a tertiary care hospital with women's health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PARTICIPANTS: Sixty-three late adolescent females and young women aged ≤ 24 years with endometrioma.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INTERVENTIONS: Operative laparoscopy for endometriomas.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MAIN OUTCOME MEASURES: Baseline clinical characteristics of the patients including age, marital status, body mass index, symptoms on admission, family history of endometriosis, past medical history, CA-125 levels, presence of a müllerian anomaly, endometriosis characteristics at the time of surgery, and correlation between ASRM scores and patient characteristics.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RESULTS: The mean age and body mass index of the patients were 22 ± 2 (range 17-24) years and 20.8 ± 2.6 (range 16.6-28.5) kg/m(2) respectively. Chronic pelvic pain was the most common symptom (44%). Two patients had a diagnosis of genital malformation. Forty-one (65%) patients had endometrioma on the right ovary, and 14 (22%) patients had bilateral endometriomas. Only one patient had posterior cul-de-sac completely obliterated. Fifty-five (87%) patients had score &lt;16 points for adnexal adhesions calculated according to the revised American Society for Reproductive Medicine classification.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CONCLUSION: Endometriomas, although rare, can be encountered in adolescents and young women. The disease in adolescent patient group offers particular importance since early intervention is essential in order to decrease pain, prevent progression of the disease and enhance future fertility.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Sanfilippo J. Endometriosis in the adolescent, in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Rombauts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L,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Tsaltas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J, Maher P, Healy D, eds. Endometriosis 2008,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ed</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 1, Blackwell Publishing, 2008.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57FEC834-C441-4534-B0C0-847A3854ED7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361880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Для сохранения качества жизни пациенток с </a:t>
            </a:r>
            <a:r>
              <a:rPr lang="ru-RU" sz="1200" dirty="0" err="1" smtClean="0"/>
              <a:t>эндометриозом</a:t>
            </a:r>
            <a:r>
              <a:rPr lang="ru-RU" sz="1200" dirty="0" smtClean="0"/>
              <a:t> также важно устранить симптомы заболевания</a:t>
            </a:r>
          </a:p>
          <a:p>
            <a:r>
              <a:rPr lang="ru-RU" sz="1200" dirty="0" err="1" smtClean="0"/>
              <a:t>Диферелин</a:t>
            </a:r>
            <a:r>
              <a:rPr lang="ru-RU" sz="1200" dirty="0" smtClean="0"/>
              <a:t>® уменьшает  все основные симптомы </a:t>
            </a:r>
            <a:r>
              <a:rPr lang="ru-RU" sz="1200" dirty="0" err="1" smtClean="0"/>
              <a:t>эндометриоза</a:t>
            </a:r>
            <a:r>
              <a:rPr lang="ru-RU" sz="1200" dirty="0" smtClean="0"/>
              <a:t> (по данным собственного клинического исследования с участием 1000 пациенток с </a:t>
            </a:r>
            <a:r>
              <a:rPr lang="ru-RU" sz="1200" dirty="0" err="1" smtClean="0"/>
              <a:t>эндометриозом</a:t>
            </a:r>
            <a:r>
              <a:rPr lang="ru-RU" sz="1200" dirty="0" smtClean="0"/>
              <a:t> под руководством </a:t>
            </a:r>
            <a:r>
              <a:rPr lang="ru-RU" sz="1200" dirty="0" err="1" smtClean="0"/>
              <a:t>Адамян</a:t>
            </a:r>
            <a:r>
              <a:rPr lang="ru-RU" sz="1200" dirty="0" smtClean="0"/>
              <a:t> Л.В.)</a:t>
            </a:r>
            <a:endParaRPr lang="en-US" sz="1200" dirty="0" smtClean="0"/>
          </a:p>
          <a:p>
            <a:endParaRPr lang="en-US" dirty="0"/>
          </a:p>
        </p:txBody>
      </p:sp>
      <p:sp>
        <p:nvSpPr>
          <p:cNvPr id="4" name="Номер слайда 3"/>
          <p:cNvSpPr>
            <a:spLocks noGrp="1"/>
          </p:cNvSpPr>
          <p:nvPr>
            <p:ph type="sldNum" sz="quarter" idx="10"/>
          </p:nvPr>
        </p:nvSpPr>
        <p:spPr/>
        <p:txBody>
          <a:bodyPr/>
          <a:lstStyle/>
          <a:p>
            <a:fld id="{D49DB2D6-771A-4116-92E6-B60969F0C19B}" type="slidenum">
              <a:rPr lang="en-US" smtClean="0"/>
              <a:pPr/>
              <a:t>19</a:t>
            </a:fld>
            <a:endParaRPr lang="en-US"/>
          </a:p>
        </p:txBody>
      </p:sp>
    </p:spTree>
    <p:extLst>
      <p:ext uri="{BB962C8B-B14F-4D97-AF65-F5344CB8AC3E}">
        <p14:creationId xmlns:p14="http://schemas.microsoft.com/office/powerpoint/2010/main" xmlns="" val="263954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DBFBEF3-C646-4FFD-8B10-27FAC149652A}" type="slidenum">
              <a:rPr lang="ru-RU" smtClean="0"/>
              <a:pPr/>
              <a:t>21</a:t>
            </a:fld>
            <a:endParaRPr lang="ru-RU"/>
          </a:p>
        </p:txBody>
      </p:sp>
    </p:spTree>
    <p:extLst>
      <p:ext uri="{BB962C8B-B14F-4D97-AF65-F5344CB8AC3E}">
        <p14:creationId xmlns="" xmlns:p14="http://schemas.microsoft.com/office/powerpoint/2010/main" val="191642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p:spPr>
      </p:sp>
      <p:sp>
        <p:nvSpPr>
          <p:cNvPr id="5017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50180" name="Номер слайда 3"/>
          <p:cNvSpPr>
            <a:spLocks noGrp="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A7F6BA1-2C39-40EE-B9C5-C145293A6E4F}" type="slidenum">
              <a:rPr lang="ru-RU" altLang="ru-RU" smtClean="0"/>
              <a:pPr fontAlgn="base">
                <a:spcBef>
                  <a:spcPct val="0"/>
                </a:spcBef>
                <a:spcAft>
                  <a:spcPct val="0"/>
                </a:spcAft>
                <a:defRPr/>
              </a:pPr>
              <a:t>22</a:t>
            </a:fld>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0F061AD9-FC70-4AEE-986A-0D1C75D7585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061AD9-FC70-4AEE-986A-0D1C75D7585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061AD9-FC70-4AEE-986A-0D1C75D7585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0F061AD9-FC70-4AEE-986A-0D1C75D7585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0F061AD9-FC70-4AEE-986A-0D1C75D75853}"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F061AD9-FC70-4AEE-986A-0D1C75D7585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0F061AD9-FC70-4AEE-986A-0D1C75D75853}"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F061AD9-FC70-4AEE-986A-0D1C75D7585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061AD9-FC70-4AEE-986A-0D1C75D7585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F061AD9-FC70-4AEE-986A-0D1C75D7585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37A12E6-67A9-482B-9564-61EBA17AEB65}" type="datetimeFigureOut">
              <a:rPr lang="ru-RU" smtClean="0"/>
              <a:pPr/>
              <a:t>16.01.2017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0F061AD9-FC70-4AEE-986A-0D1C75D75853}"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37A12E6-67A9-482B-9564-61EBA17AEB65}" type="datetimeFigureOut">
              <a:rPr lang="ru-RU" smtClean="0"/>
              <a:pPr/>
              <a:t>16.01.2017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F061AD9-FC70-4AEE-986A-0D1C75D75853}"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1040;&#1083;&#1077;&#1082;&#1089;&#1072;&#1085;&#1076;&#1088;\Desktop\&#1087;&#1088;&#1077;&#1079;&#1077;&#1085;&#1090;&#1072;&#1094;&#1080;&#1080;\&#1101;&#1085;&#1076;&#1086;&#1084;&#1077;&#1090;&#1088;&#1080;&#1086;&#1079;\&#1080;&#1085;&#1092;&#1080;&#1083;&#1100;&#1090;&#1088;&#1072;&#1090;.wm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endometriosis.org/guidelines.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140969"/>
            <a:ext cx="8458200" cy="1944215"/>
          </a:xfrm>
        </p:spPr>
        <p:txBody>
          <a:bodyPr>
            <a:noAutofit/>
          </a:bodyPr>
          <a:lstStyle/>
          <a:p>
            <a:pPr algn="ctr"/>
            <a:r>
              <a:rPr lang="ru-RU" sz="2800" dirty="0" smtClean="0"/>
              <a:t/>
            </a:r>
            <a:br>
              <a:rPr lang="ru-RU" sz="2800" dirty="0" smtClean="0"/>
            </a:br>
            <a:r>
              <a:rPr lang="ru-RU" sz="2800" dirty="0" smtClean="0"/>
              <a:t>ГЕНИТАЛЬНЫЙ </a:t>
            </a:r>
            <a:r>
              <a:rPr lang="ru-RU" sz="2800" dirty="0"/>
              <a:t>ЭНДОМЕТРИОЗ ОТ </a:t>
            </a:r>
            <a:r>
              <a:rPr lang="ru-RU" sz="2800" dirty="0" smtClean="0"/>
              <a:t>ПОДРОСТКОВОГО </a:t>
            </a:r>
            <a:r>
              <a:rPr lang="ru-RU" sz="2800" dirty="0"/>
              <a:t>ВОЗРАСТА ДО МЕНОПАУЗЫ – ВЫБОР ТАКТИКИ ЛЕЧЕНИЯ</a:t>
            </a:r>
            <a:endParaRPr lang="en-US" sz="2800" b="1" dirty="0">
              <a:solidFill>
                <a:schemeClr val="accent2">
                  <a:lumMod val="75000"/>
                </a:schemeClr>
              </a:solidFill>
            </a:endParaRPr>
          </a:p>
        </p:txBody>
      </p:sp>
      <p:sp>
        <p:nvSpPr>
          <p:cNvPr id="5" name="Subtitle 2"/>
          <p:cNvSpPr>
            <a:spLocks noGrp="1"/>
          </p:cNvSpPr>
          <p:nvPr>
            <p:ph type="subTitle" idx="1"/>
          </p:nvPr>
        </p:nvSpPr>
        <p:spPr>
          <a:xfrm>
            <a:off x="381000" y="2492896"/>
            <a:ext cx="8458200" cy="720080"/>
          </a:xfrm>
        </p:spPr>
        <p:txBody>
          <a:bodyPr>
            <a:normAutofit/>
          </a:bodyPr>
          <a:lstStyle/>
          <a:p>
            <a:pPr algn="ctr"/>
            <a:r>
              <a:rPr lang="ru-RU" sz="2800" dirty="0" err="1" smtClean="0">
                <a:solidFill>
                  <a:prstClr val="black"/>
                </a:solidFill>
                <a:latin typeface="Calibri"/>
              </a:rPr>
              <a:t>Хашукоева</a:t>
            </a:r>
            <a:r>
              <a:rPr lang="ru-RU" sz="2800" dirty="0" smtClean="0">
                <a:solidFill>
                  <a:prstClr val="black"/>
                </a:solidFill>
                <a:latin typeface="Calibri"/>
              </a:rPr>
              <a:t> </a:t>
            </a:r>
            <a:r>
              <a:rPr lang="ru-RU" sz="2800" dirty="0" err="1" smtClean="0">
                <a:solidFill>
                  <a:prstClr val="black"/>
                </a:solidFill>
                <a:latin typeface="Calibri"/>
              </a:rPr>
              <a:t>Асият</a:t>
            </a:r>
            <a:r>
              <a:rPr lang="ru-RU" sz="2800" dirty="0" smtClean="0">
                <a:solidFill>
                  <a:prstClr val="black"/>
                </a:solidFill>
                <a:latin typeface="Calibri"/>
              </a:rPr>
              <a:t> </a:t>
            </a:r>
            <a:r>
              <a:rPr lang="ru-RU" sz="2800" dirty="0" err="1" smtClean="0">
                <a:solidFill>
                  <a:prstClr val="black"/>
                </a:solidFill>
                <a:latin typeface="Calibri"/>
              </a:rPr>
              <a:t>Зульчифовна</a:t>
            </a:r>
            <a:endParaRPr lang="en-US" sz="2800" dirty="0">
              <a:solidFill>
                <a:schemeClr val="accent2">
                  <a:lumMod val="75000"/>
                </a:schemeClr>
              </a:solidFill>
            </a:endParaRPr>
          </a:p>
        </p:txBody>
      </p:sp>
      <p:sp>
        <p:nvSpPr>
          <p:cNvPr id="4" name="Прямоугольник 3"/>
          <p:cNvSpPr/>
          <p:nvPr/>
        </p:nvSpPr>
        <p:spPr>
          <a:xfrm>
            <a:off x="0" y="260648"/>
            <a:ext cx="9144000" cy="1446550"/>
          </a:xfrm>
          <a:prstGeom prst="rect">
            <a:avLst/>
          </a:prstGeom>
        </p:spPr>
        <p:txBody>
          <a:bodyPr wrap="square">
            <a:spAutoFit/>
          </a:bodyPr>
          <a:lstStyle/>
          <a:p>
            <a:pPr algn="ctr"/>
            <a:r>
              <a:rPr lang="ru-RU" sz="2400" dirty="0" smtClean="0"/>
              <a:t>ФГБОУ ВО «Российский Национальный Исследовательский </a:t>
            </a:r>
            <a:br>
              <a:rPr lang="ru-RU" sz="2400" dirty="0" smtClean="0"/>
            </a:br>
            <a:r>
              <a:rPr lang="ru-RU" sz="2400" dirty="0" smtClean="0"/>
              <a:t>медицинский университет им. Н.И.Пирогова» Минздрава России</a:t>
            </a:r>
            <a:br>
              <a:rPr lang="ru-RU" sz="2400" dirty="0" smtClean="0"/>
            </a:br>
            <a:r>
              <a:rPr lang="ru-RU" sz="2000" dirty="0" smtClean="0"/>
              <a:t>Кафедра акушерства и гинекологии лечебного факультета</a:t>
            </a:r>
            <a:br>
              <a:rPr lang="ru-RU" sz="2000" dirty="0" smtClean="0"/>
            </a:br>
            <a:r>
              <a:rPr lang="ru-RU" sz="2000" dirty="0" smtClean="0"/>
              <a:t>Зав.кафедрой – д.м.н., профессор </a:t>
            </a:r>
            <a:r>
              <a:rPr lang="ru-RU" sz="2000" dirty="0" err="1" smtClean="0"/>
              <a:t>Доброхотова</a:t>
            </a:r>
            <a:r>
              <a:rPr lang="ru-RU" sz="2000" dirty="0" smtClean="0"/>
              <a:t> Ю.Э.</a:t>
            </a:r>
            <a:endParaRPr lang="ru-RU" sz="2000" dirty="0"/>
          </a:p>
        </p:txBody>
      </p:sp>
      <p:sp>
        <p:nvSpPr>
          <p:cNvPr id="7" name="Прямоугольник 6"/>
          <p:cNvSpPr/>
          <p:nvPr/>
        </p:nvSpPr>
        <p:spPr>
          <a:xfrm>
            <a:off x="2051720" y="5229493"/>
            <a:ext cx="6768752" cy="923330"/>
          </a:xfrm>
          <a:prstGeom prst="rect">
            <a:avLst/>
          </a:prstGeom>
        </p:spPr>
        <p:txBody>
          <a:bodyPr wrap="square">
            <a:spAutoFit/>
          </a:bodyPr>
          <a:lstStyle/>
          <a:p>
            <a:pPr algn="r"/>
            <a:r>
              <a:rPr lang="ru-RU" dirty="0" smtClean="0"/>
              <a:t>Научно-практическая конференция</a:t>
            </a:r>
          </a:p>
          <a:p>
            <a:pPr algn="r"/>
            <a:r>
              <a:rPr lang="ru-RU" dirty="0" smtClean="0"/>
              <a:t>«Репродуктивное здоровье. Новые достижения»</a:t>
            </a:r>
            <a:br>
              <a:rPr lang="ru-RU" dirty="0" smtClean="0"/>
            </a:br>
            <a:r>
              <a:rPr lang="ru-RU" dirty="0" smtClean="0"/>
              <a:t>Москва, 16 января 2017</a:t>
            </a:r>
            <a:endParaRPr lang="ru-RU" dirty="0"/>
          </a:p>
        </p:txBody>
      </p:sp>
    </p:spTree>
    <p:extLst>
      <p:ext uri="{BB962C8B-B14F-4D97-AF65-F5344CB8AC3E}">
        <p14:creationId xmlns:p14="http://schemas.microsoft.com/office/powerpoint/2010/main" xmlns="" val="1510442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xmlns="" val="816627695"/>
              </p:ext>
            </p:extLst>
          </p:nvPr>
        </p:nvGraphicFramePr>
        <p:xfrm>
          <a:off x="323528" y="1268761"/>
          <a:ext cx="864096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07504" y="188640"/>
            <a:ext cx="8928992" cy="936104"/>
          </a:xfrm>
        </p:spPr>
        <p:txBody>
          <a:bodyPr>
            <a:noAutofit/>
          </a:bodyPr>
          <a:lstStyle/>
          <a:p>
            <a:pPr lvl="0" algn="ctr"/>
            <a:r>
              <a:rPr lang="ru-RU" sz="2400" dirty="0" err="1" smtClean="0">
                <a:latin typeface="Arial" pitchFamily="34" charset="0"/>
                <a:cs typeface="Arial" pitchFamily="34" charset="0"/>
              </a:rPr>
              <a:t>Трипторелин</a:t>
            </a:r>
            <a:r>
              <a:rPr lang="ru-RU" sz="2400" dirty="0" smtClean="0">
                <a:latin typeface="Arial" pitchFamily="34" charset="0"/>
                <a:cs typeface="Arial" pitchFamily="34" charset="0"/>
              </a:rPr>
              <a:t> – необходимые эффекты для </a:t>
            </a:r>
            <a:r>
              <a:rPr lang="ru-RU" sz="2400" dirty="0">
                <a:latin typeface="Arial" pitchFamily="34" charset="0"/>
                <a:cs typeface="Arial" pitchFamily="34" charset="0"/>
              </a:rPr>
              <a:t>лечения </a:t>
            </a:r>
            <a:r>
              <a:rPr lang="ru-RU" sz="2400" dirty="0" err="1" smtClean="0">
                <a:latin typeface="Arial" pitchFamily="34" charset="0"/>
                <a:cs typeface="Arial" pitchFamily="34" charset="0"/>
              </a:rPr>
              <a:t>эндометриоза</a:t>
            </a:r>
            <a:r>
              <a:rPr lang="ru-RU" sz="2400" dirty="0" smtClean="0">
                <a:latin typeface="Arial" pitchFamily="34" charset="0"/>
                <a:cs typeface="Arial" pitchFamily="34" charset="0"/>
              </a:rPr>
              <a:t> у подростков</a:t>
            </a:r>
            <a:r>
              <a:rPr lang="ru-RU" altLang="ru-RU" sz="2400" b="1" baseline="30000" dirty="0" smtClean="0">
                <a:solidFill>
                  <a:srgbClr val="002060"/>
                </a:solidFill>
                <a:latin typeface="Arial" pitchFamily="34" charset="0"/>
                <a:cs typeface="Arial" pitchFamily="34" charset="0"/>
              </a:rPr>
              <a:t>*,**</a:t>
            </a:r>
            <a:endParaRPr lang="en-US" sz="2400" baseline="30000" dirty="0">
              <a:latin typeface="Arial" pitchFamily="34" charset="0"/>
              <a:cs typeface="Arial" pitchFamily="34" charset="0"/>
            </a:endParaRPr>
          </a:p>
        </p:txBody>
      </p:sp>
      <p:sp>
        <p:nvSpPr>
          <p:cNvPr id="4" name="Rectangle 3"/>
          <p:cNvSpPr/>
          <p:nvPr/>
        </p:nvSpPr>
        <p:spPr>
          <a:xfrm>
            <a:off x="955948" y="6519446"/>
            <a:ext cx="7038694" cy="338554"/>
          </a:xfrm>
          <a:prstGeom prst="rect">
            <a:avLst/>
          </a:prstGeom>
        </p:spPr>
        <p:txBody>
          <a:bodyPr wrap="square">
            <a:spAutoFit/>
          </a:bodyPr>
          <a:lstStyle/>
          <a:p>
            <a:pPr marL="12700" marR="5080" lvl="0">
              <a:defRPr/>
            </a:pPr>
            <a:r>
              <a:rPr lang="ru-RU" sz="800" spc="-105" dirty="0" smtClean="0">
                <a:latin typeface="Tahoma"/>
                <a:cs typeface="Tahoma"/>
              </a:rPr>
              <a:t>*</a:t>
            </a:r>
            <a:r>
              <a:rPr lang="en-US" sz="800" spc="-105" dirty="0" err="1" smtClean="0">
                <a:latin typeface="Tahoma"/>
                <a:cs typeface="Tahoma"/>
              </a:rPr>
              <a:t>W.</a:t>
            </a:r>
            <a:r>
              <a:rPr lang="en-US" sz="800" spc="-140" dirty="0" err="1" smtClean="0">
                <a:latin typeface="Tahoma"/>
                <a:cs typeface="Tahoma"/>
              </a:rPr>
              <a:t>K</a:t>
            </a:r>
            <a:r>
              <a:rPr lang="en-US" sz="800" spc="-50" dirty="0" err="1" smtClean="0">
                <a:latin typeface="Tahoma"/>
                <a:cs typeface="Tahoma"/>
              </a:rPr>
              <a:t>up</a:t>
            </a:r>
            <a:r>
              <a:rPr lang="en-US" sz="800" spc="-75" dirty="0" err="1" smtClean="0">
                <a:latin typeface="Tahoma"/>
                <a:cs typeface="Tahoma"/>
              </a:rPr>
              <a:t>k</a:t>
            </a:r>
            <a:r>
              <a:rPr lang="en-US" sz="800" spc="-45" dirty="0" err="1" smtClean="0">
                <a:latin typeface="Tahoma"/>
                <a:cs typeface="Tahoma"/>
              </a:rPr>
              <a:t>e</a:t>
            </a:r>
            <a:r>
              <a:rPr lang="en-US" sz="800" spc="-60" dirty="0" err="1" smtClean="0">
                <a:latin typeface="Tahoma"/>
                <a:cs typeface="Tahoma"/>
              </a:rPr>
              <a:t>r</a:t>
            </a:r>
            <a:r>
              <a:rPr lang="en-US" sz="800" spc="-140" dirty="0">
                <a:latin typeface="Tahoma"/>
                <a:cs typeface="Tahoma"/>
              </a:rPr>
              <a:t>,</a:t>
            </a:r>
            <a:r>
              <a:rPr lang="en-US" sz="800" spc="-100" dirty="0">
                <a:latin typeface="Tahoma"/>
                <a:cs typeface="Tahoma"/>
              </a:rPr>
              <a:t> </a:t>
            </a:r>
            <a:r>
              <a:rPr lang="en-US" sz="800" spc="-40" dirty="0">
                <a:latin typeface="Tahoma"/>
                <a:cs typeface="Tahoma"/>
              </a:rPr>
              <a:t>P</a:t>
            </a:r>
            <a:r>
              <a:rPr lang="en-US" sz="800" spc="-55" dirty="0">
                <a:latin typeface="Tahoma"/>
                <a:cs typeface="Tahoma"/>
              </a:rPr>
              <a:t>a</a:t>
            </a:r>
            <a:r>
              <a:rPr lang="en-US" sz="800" spc="-75" dirty="0">
                <a:latin typeface="Tahoma"/>
                <a:cs typeface="Tahoma"/>
              </a:rPr>
              <a:t>r</a:t>
            </a:r>
            <a:r>
              <a:rPr lang="en-US" sz="800" spc="-40" dirty="0">
                <a:latin typeface="Tahoma"/>
                <a:cs typeface="Tahoma"/>
              </a:rPr>
              <a:t>acrine</a:t>
            </a:r>
            <a:r>
              <a:rPr lang="en-US" sz="800" spc="114" dirty="0">
                <a:latin typeface="Tahoma"/>
                <a:cs typeface="Tahoma"/>
              </a:rPr>
              <a:t> </a:t>
            </a:r>
            <a:r>
              <a:rPr lang="en-US" sz="800" spc="-35" dirty="0">
                <a:latin typeface="Tahoma"/>
                <a:cs typeface="Tahoma"/>
              </a:rPr>
              <a:t>changes</a:t>
            </a:r>
            <a:r>
              <a:rPr lang="en-US" sz="800" spc="-100" dirty="0">
                <a:latin typeface="Tahoma"/>
                <a:cs typeface="Tahoma"/>
              </a:rPr>
              <a:t> </a:t>
            </a:r>
            <a:r>
              <a:rPr lang="en-US" sz="800" spc="-35" dirty="0">
                <a:latin typeface="Tahoma"/>
                <a:cs typeface="Tahoma"/>
              </a:rPr>
              <a:t>in</a:t>
            </a:r>
            <a:r>
              <a:rPr lang="en-US" sz="800" spc="-100" dirty="0">
                <a:latin typeface="Tahoma"/>
                <a:cs typeface="Tahoma"/>
              </a:rPr>
              <a:t> </a:t>
            </a:r>
            <a:r>
              <a:rPr lang="en-US" sz="800" spc="-10" dirty="0">
                <a:latin typeface="Tahoma"/>
                <a:cs typeface="Tahoma"/>
              </a:rPr>
              <a:t>the</a:t>
            </a:r>
            <a:r>
              <a:rPr lang="en-US" sz="800" spc="-100" dirty="0">
                <a:latin typeface="Tahoma"/>
                <a:cs typeface="Tahoma"/>
              </a:rPr>
              <a:t> </a:t>
            </a:r>
            <a:r>
              <a:rPr lang="en-US" sz="800" spc="-25" dirty="0">
                <a:latin typeface="Tahoma"/>
                <a:cs typeface="Tahoma"/>
              </a:rPr>
              <a:t>peri</a:t>
            </a:r>
            <a:r>
              <a:rPr lang="en-US" sz="800" spc="-45" dirty="0">
                <a:latin typeface="Tahoma"/>
                <a:cs typeface="Tahoma"/>
              </a:rPr>
              <a:t>t</a:t>
            </a:r>
            <a:r>
              <a:rPr lang="en-US" sz="800" spc="-30" dirty="0">
                <a:latin typeface="Tahoma"/>
                <a:cs typeface="Tahoma"/>
              </a:rPr>
              <a:t>oneal</a:t>
            </a:r>
            <a:r>
              <a:rPr lang="en-US" sz="800" spc="-100" dirty="0">
                <a:latin typeface="Tahoma"/>
                <a:cs typeface="Tahoma"/>
              </a:rPr>
              <a:t> </a:t>
            </a:r>
            <a:r>
              <a:rPr lang="en-US" sz="800" spc="-30" dirty="0">
                <a:latin typeface="Tahoma"/>
                <a:cs typeface="Tahoma"/>
              </a:rPr>
              <a:t>e</a:t>
            </a:r>
            <a:r>
              <a:rPr lang="en-US" sz="800" spc="-50" dirty="0">
                <a:latin typeface="Tahoma"/>
                <a:cs typeface="Tahoma"/>
              </a:rPr>
              <a:t>n</a:t>
            </a:r>
            <a:r>
              <a:rPr lang="en-US" sz="800" spc="-35" dirty="0">
                <a:latin typeface="Tahoma"/>
                <a:cs typeface="Tahoma"/>
              </a:rPr>
              <a:t>vi</a:t>
            </a:r>
            <a:r>
              <a:rPr lang="en-US" sz="800" spc="-60" dirty="0">
                <a:latin typeface="Tahoma"/>
                <a:cs typeface="Tahoma"/>
              </a:rPr>
              <a:t>r</a:t>
            </a:r>
            <a:r>
              <a:rPr lang="en-US" sz="800" spc="-45" dirty="0">
                <a:latin typeface="Tahoma"/>
                <a:cs typeface="Tahoma"/>
              </a:rPr>
              <a:t>onme</a:t>
            </a:r>
            <a:r>
              <a:rPr lang="en-US" sz="800" spc="-65" dirty="0">
                <a:latin typeface="Tahoma"/>
                <a:cs typeface="Tahoma"/>
              </a:rPr>
              <a:t>n</a:t>
            </a:r>
            <a:r>
              <a:rPr lang="en-US" sz="800" spc="40" dirty="0">
                <a:latin typeface="Tahoma"/>
                <a:cs typeface="Tahoma"/>
              </a:rPr>
              <a:t>t</a:t>
            </a:r>
            <a:r>
              <a:rPr lang="en-US" sz="800" spc="-100" dirty="0">
                <a:latin typeface="Tahoma"/>
                <a:cs typeface="Tahoma"/>
              </a:rPr>
              <a:t> </a:t>
            </a:r>
            <a:r>
              <a:rPr lang="en-US" sz="800" spc="-45" dirty="0">
                <a:latin typeface="Tahoma"/>
                <a:cs typeface="Tahoma"/>
              </a:rPr>
              <a:t>o</a:t>
            </a:r>
            <a:r>
              <a:rPr lang="en-US" sz="800" spc="55" dirty="0">
                <a:latin typeface="Tahoma"/>
                <a:cs typeface="Tahoma"/>
              </a:rPr>
              <a:t>f</a:t>
            </a:r>
            <a:r>
              <a:rPr lang="en-US" sz="800" spc="-100" dirty="0">
                <a:latin typeface="Tahoma"/>
                <a:cs typeface="Tahoma"/>
              </a:rPr>
              <a:t> </a:t>
            </a:r>
            <a:r>
              <a:rPr lang="en-US" sz="800" spc="-15" dirty="0">
                <a:latin typeface="Tahoma"/>
                <a:cs typeface="Tahoma"/>
              </a:rPr>
              <a:t>w</a:t>
            </a:r>
            <a:r>
              <a:rPr lang="en-US" sz="800" spc="-45" dirty="0">
                <a:latin typeface="Tahoma"/>
                <a:cs typeface="Tahoma"/>
              </a:rPr>
              <a:t>omen</a:t>
            </a:r>
            <a:r>
              <a:rPr lang="en-US" sz="800" spc="-100" dirty="0">
                <a:latin typeface="Tahoma"/>
                <a:cs typeface="Tahoma"/>
              </a:rPr>
              <a:t> </a:t>
            </a:r>
            <a:r>
              <a:rPr lang="en-US" sz="800" spc="-10" dirty="0">
                <a:latin typeface="Tahoma"/>
                <a:cs typeface="Tahoma"/>
              </a:rPr>
              <a:t>with</a:t>
            </a:r>
            <a:r>
              <a:rPr lang="en-US" sz="800" spc="-100" dirty="0">
                <a:latin typeface="Tahoma"/>
                <a:cs typeface="Tahoma"/>
              </a:rPr>
              <a:t> </a:t>
            </a:r>
            <a:r>
              <a:rPr lang="en-US" sz="800" spc="-45" dirty="0">
                <a:latin typeface="Tahoma"/>
                <a:cs typeface="Tahoma"/>
              </a:rPr>
              <a:t>endom</a:t>
            </a:r>
            <a:r>
              <a:rPr lang="en-US" sz="800" spc="-60" dirty="0">
                <a:latin typeface="Tahoma"/>
                <a:cs typeface="Tahoma"/>
              </a:rPr>
              <a:t>e</a:t>
            </a:r>
            <a:r>
              <a:rPr lang="en-US" sz="800" spc="-30" dirty="0">
                <a:latin typeface="Tahoma"/>
                <a:cs typeface="Tahoma"/>
              </a:rPr>
              <a:t>triosis,</a:t>
            </a:r>
            <a:r>
              <a:rPr lang="en-US" sz="800" spc="-50" dirty="0">
                <a:latin typeface="Tahoma"/>
                <a:cs typeface="Tahoma"/>
              </a:rPr>
              <a:t> Human</a:t>
            </a:r>
            <a:r>
              <a:rPr lang="en-US" sz="800" spc="-100" dirty="0">
                <a:latin typeface="Tahoma"/>
                <a:cs typeface="Tahoma"/>
              </a:rPr>
              <a:t> </a:t>
            </a:r>
            <a:r>
              <a:rPr lang="en-US" sz="800" spc="-45" dirty="0">
                <a:latin typeface="Tahoma"/>
                <a:cs typeface="Tahoma"/>
              </a:rPr>
              <a:t>Rep</a:t>
            </a:r>
            <a:r>
              <a:rPr lang="en-US" sz="800" spc="-55" dirty="0">
                <a:latin typeface="Tahoma"/>
                <a:cs typeface="Tahoma"/>
              </a:rPr>
              <a:t>r</a:t>
            </a:r>
            <a:r>
              <a:rPr lang="en-US" sz="800" spc="-25" dirty="0">
                <a:latin typeface="Tahoma"/>
                <a:cs typeface="Tahoma"/>
              </a:rPr>
              <a:t>oduction</a:t>
            </a:r>
            <a:r>
              <a:rPr lang="en-US" sz="800" spc="-100" dirty="0">
                <a:latin typeface="Tahoma"/>
                <a:cs typeface="Tahoma"/>
              </a:rPr>
              <a:t> </a:t>
            </a:r>
            <a:r>
              <a:rPr lang="en-US" sz="800" spc="-45" dirty="0">
                <a:latin typeface="Tahoma"/>
                <a:cs typeface="Tahoma"/>
              </a:rPr>
              <a:t>Upd</a:t>
            </a:r>
            <a:r>
              <a:rPr lang="en-US" sz="800" spc="-60" dirty="0">
                <a:latin typeface="Tahoma"/>
                <a:cs typeface="Tahoma"/>
              </a:rPr>
              <a:t>a</a:t>
            </a:r>
            <a:r>
              <a:rPr lang="en-US" sz="800" spc="15" dirty="0">
                <a:latin typeface="Tahoma"/>
                <a:cs typeface="Tahoma"/>
              </a:rPr>
              <a:t>t</a:t>
            </a:r>
            <a:r>
              <a:rPr lang="en-US" sz="800" spc="-20" dirty="0">
                <a:latin typeface="Tahoma"/>
                <a:cs typeface="Tahoma"/>
              </a:rPr>
              <a:t>e</a:t>
            </a:r>
            <a:r>
              <a:rPr lang="en-US" sz="800" spc="-100" dirty="0">
                <a:latin typeface="Tahoma"/>
                <a:cs typeface="Tahoma"/>
              </a:rPr>
              <a:t> </a:t>
            </a:r>
            <a:r>
              <a:rPr lang="en-US" sz="800" dirty="0">
                <a:latin typeface="Tahoma"/>
                <a:cs typeface="Tahoma"/>
              </a:rPr>
              <a:t>1998,</a:t>
            </a:r>
            <a:r>
              <a:rPr lang="en-US" sz="800" spc="-100" dirty="0">
                <a:latin typeface="Tahoma"/>
                <a:cs typeface="Tahoma"/>
              </a:rPr>
              <a:t> </a:t>
            </a:r>
            <a:r>
              <a:rPr lang="en-US" sz="800" spc="-25" dirty="0">
                <a:latin typeface="Tahoma"/>
                <a:cs typeface="Tahoma"/>
              </a:rPr>
              <a:t>V</a:t>
            </a:r>
            <a:r>
              <a:rPr lang="en-US" sz="800" spc="-65" dirty="0">
                <a:latin typeface="Tahoma"/>
                <a:cs typeface="Tahoma"/>
              </a:rPr>
              <a:t>ol.</a:t>
            </a:r>
            <a:r>
              <a:rPr lang="en-US" sz="800" spc="-100" dirty="0">
                <a:latin typeface="Tahoma"/>
                <a:cs typeface="Tahoma"/>
              </a:rPr>
              <a:t> </a:t>
            </a:r>
            <a:r>
              <a:rPr lang="en-US" sz="800" spc="-55" dirty="0">
                <a:latin typeface="Tahoma"/>
                <a:cs typeface="Tahoma"/>
              </a:rPr>
              <a:t>4,</a:t>
            </a:r>
            <a:r>
              <a:rPr lang="en-US" sz="800" spc="-100" dirty="0">
                <a:latin typeface="Tahoma"/>
                <a:cs typeface="Tahoma"/>
              </a:rPr>
              <a:t> </a:t>
            </a:r>
            <a:r>
              <a:rPr lang="en-US" sz="800" spc="-35" dirty="0">
                <a:latin typeface="Tahoma"/>
                <a:cs typeface="Tahoma"/>
              </a:rPr>
              <a:t>№5,</a:t>
            </a:r>
            <a:r>
              <a:rPr lang="en-US" sz="800" spc="-100" dirty="0">
                <a:latin typeface="Tahoma"/>
                <a:cs typeface="Tahoma"/>
              </a:rPr>
              <a:t> </a:t>
            </a:r>
            <a:r>
              <a:rPr lang="en-US" sz="800" spc="-50" dirty="0">
                <a:latin typeface="Tahoma"/>
                <a:cs typeface="Tahoma"/>
              </a:rPr>
              <a:t>pp</a:t>
            </a:r>
            <a:r>
              <a:rPr lang="en-US" sz="800" spc="-100" dirty="0">
                <a:latin typeface="Tahoma"/>
                <a:cs typeface="Tahoma"/>
              </a:rPr>
              <a:t> </a:t>
            </a:r>
            <a:r>
              <a:rPr lang="en-US" sz="800" spc="25" dirty="0" smtClean="0">
                <a:latin typeface="Tahoma"/>
                <a:cs typeface="Tahoma"/>
              </a:rPr>
              <a:t>719-723</a:t>
            </a:r>
            <a:endParaRPr lang="ru-RU" sz="800" spc="25" dirty="0" smtClean="0">
              <a:latin typeface="Tahoma"/>
              <a:cs typeface="Tahoma"/>
            </a:endParaRPr>
          </a:p>
          <a:p>
            <a:pPr marL="12700" marR="5080" lvl="0">
              <a:defRPr/>
            </a:pPr>
            <a:r>
              <a:rPr lang="ru-RU" sz="800" spc="25" dirty="0" smtClean="0">
                <a:latin typeface="Tahoma"/>
                <a:cs typeface="Tahoma"/>
              </a:rPr>
              <a:t>**</a:t>
            </a:r>
            <a:r>
              <a:rPr lang="ru-RU" sz="800" dirty="0"/>
              <a:t> </a:t>
            </a:r>
            <a:r>
              <a:rPr lang="en-US" sz="800" dirty="0" smtClean="0"/>
              <a:t>Schindler </a:t>
            </a:r>
            <a:r>
              <a:rPr lang="en-US" sz="800" dirty="0"/>
              <a:t>AE.</a:t>
            </a:r>
            <a:r>
              <a:rPr lang="ru-RU" sz="800" dirty="0"/>
              <a:t>; </a:t>
            </a:r>
            <a:r>
              <a:rPr lang="en-US" sz="800" dirty="0"/>
              <a:t>Gonadotropin-releasing hormone agonists for prevention of postoperative adhesions: an overview.</a:t>
            </a:r>
            <a:r>
              <a:rPr lang="ru-RU" sz="800" dirty="0"/>
              <a:t>; </a:t>
            </a:r>
            <a:r>
              <a:rPr lang="en-US" sz="800" dirty="0" err="1"/>
              <a:t>Gynecol</a:t>
            </a:r>
            <a:r>
              <a:rPr lang="en-US" sz="800" dirty="0"/>
              <a:t> </a:t>
            </a:r>
            <a:r>
              <a:rPr lang="en-US" sz="800" dirty="0" err="1"/>
              <a:t>Endocrinol</a:t>
            </a:r>
            <a:r>
              <a:rPr lang="en-US" sz="800" dirty="0"/>
              <a:t>. 2004 Jul;19(1):51-5</a:t>
            </a:r>
            <a:endParaRPr lang="en-US" sz="800" dirty="0">
              <a:latin typeface="Tahoma"/>
              <a:cs typeface="Tahoma"/>
            </a:endParaRPr>
          </a:p>
        </p:txBody>
      </p:sp>
    </p:spTree>
    <p:extLst>
      <p:ext uri="{BB962C8B-B14F-4D97-AF65-F5344CB8AC3E}">
        <p14:creationId xmlns:p14="http://schemas.microsoft.com/office/powerpoint/2010/main" xmlns="" val="2866910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988552" cy="792088"/>
          </a:xfrm>
        </p:spPr>
        <p:txBody>
          <a:bodyPr>
            <a:noAutofit/>
          </a:bodyPr>
          <a:lstStyle/>
          <a:p>
            <a:pPr algn="ctr" eaLnBrk="1" fontAlgn="auto" hangingPunct="1">
              <a:spcAft>
                <a:spcPts val="0"/>
              </a:spcAft>
              <a:defRPr/>
            </a:pPr>
            <a:r>
              <a:rPr lang="ru-RU" sz="2400" dirty="0" smtClean="0">
                <a:latin typeface="Arial" pitchFamily="34" charset="0"/>
                <a:cs typeface="Arial" pitchFamily="34" charset="0"/>
              </a:rPr>
              <a:t>Хирургическое лечение – основной этап в лечении </a:t>
            </a:r>
            <a:r>
              <a:rPr lang="ru-RU" sz="2400" dirty="0" err="1" smtClean="0">
                <a:latin typeface="Arial" pitchFamily="34" charset="0"/>
                <a:cs typeface="Arial" pitchFamily="34" charset="0"/>
              </a:rPr>
              <a:t>эндометриоза</a:t>
            </a:r>
            <a:endParaRPr lang="ru-RU" sz="2400" dirty="0">
              <a:latin typeface="Arial" pitchFamily="34" charset="0"/>
              <a:cs typeface="Arial" pitchFamily="34" charset="0"/>
            </a:endParaRPr>
          </a:p>
        </p:txBody>
      </p:sp>
      <p:sp>
        <p:nvSpPr>
          <p:cNvPr id="15363" name="Содержимое 2"/>
          <p:cNvSpPr>
            <a:spLocks noGrp="1"/>
          </p:cNvSpPr>
          <p:nvPr>
            <p:ph sz="half" idx="1"/>
          </p:nvPr>
        </p:nvSpPr>
        <p:spPr>
          <a:xfrm>
            <a:off x="179512" y="1340768"/>
            <a:ext cx="4316288" cy="4752528"/>
          </a:xfrm>
        </p:spPr>
        <p:txBody>
          <a:bodyPr>
            <a:normAutofit fontScale="25000" lnSpcReduction="20000"/>
          </a:bodyPr>
          <a:lstStyle/>
          <a:p>
            <a:pPr eaLnBrk="1" hangingPunct="1">
              <a:buFont typeface="Wingdings 3" pitchFamily="18" charset="2"/>
              <a:buNone/>
            </a:pPr>
            <a:r>
              <a:rPr lang="ru-RU" altLang="ru-RU" sz="6400" b="1" dirty="0" smtClean="0">
                <a:latin typeface="Arial" pitchFamily="34" charset="0"/>
                <a:cs typeface="Arial" pitchFamily="34" charset="0"/>
              </a:rPr>
              <a:t>Показания:</a:t>
            </a:r>
          </a:p>
          <a:p>
            <a:pPr algn="just">
              <a:buFont typeface="Wingdings" pitchFamily="2" charset="2"/>
              <a:buChar char="§"/>
            </a:pPr>
            <a:r>
              <a:rPr lang="ru-RU" sz="6400" dirty="0" err="1" smtClean="0">
                <a:solidFill>
                  <a:schemeClr val="bg2">
                    <a:lumMod val="10000"/>
                  </a:schemeClr>
                </a:solidFill>
                <a:latin typeface="Arial" pitchFamily="34" charset="0"/>
                <a:cs typeface="Arial" pitchFamily="34" charset="0"/>
              </a:rPr>
              <a:t>Эндометриоидная</a:t>
            </a:r>
            <a:r>
              <a:rPr lang="ru-RU" sz="6400" dirty="0" smtClean="0">
                <a:solidFill>
                  <a:schemeClr val="bg2">
                    <a:lumMod val="10000"/>
                  </a:schemeClr>
                </a:solidFill>
                <a:latin typeface="Arial" pitchFamily="34" charset="0"/>
                <a:cs typeface="Arial" pitchFamily="34" charset="0"/>
              </a:rPr>
              <a:t> киста </a:t>
            </a:r>
            <a:r>
              <a:rPr lang="en-US" sz="6400" dirty="0" smtClean="0">
                <a:solidFill>
                  <a:schemeClr val="bg2">
                    <a:lumMod val="10000"/>
                  </a:schemeClr>
                </a:solidFill>
                <a:latin typeface="Arial" pitchFamily="34" charset="0"/>
                <a:cs typeface="Arial" pitchFamily="34" charset="0"/>
              </a:rPr>
              <a:t>&gt;</a:t>
            </a:r>
            <a:r>
              <a:rPr lang="ru-RU" sz="6400" dirty="0" smtClean="0">
                <a:solidFill>
                  <a:schemeClr val="bg2">
                    <a:lumMod val="10000"/>
                  </a:schemeClr>
                </a:solidFill>
                <a:latin typeface="Arial" pitchFamily="34" charset="0"/>
                <a:cs typeface="Arial" pitchFamily="34" charset="0"/>
              </a:rPr>
              <a:t> 3см или рецидив</a:t>
            </a:r>
          </a:p>
          <a:p>
            <a:pPr algn="just">
              <a:buNone/>
            </a:pPr>
            <a:endParaRPr lang="ru-RU" sz="6400" dirty="0" smtClean="0">
              <a:solidFill>
                <a:schemeClr val="bg2">
                  <a:lumMod val="10000"/>
                </a:schemeClr>
              </a:solidFill>
              <a:latin typeface="Arial" pitchFamily="34" charset="0"/>
              <a:cs typeface="Arial" pitchFamily="34" charset="0"/>
            </a:endParaRPr>
          </a:p>
          <a:p>
            <a:pPr algn="just">
              <a:buFont typeface="Wingdings" pitchFamily="2" charset="2"/>
              <a:buChar char="§"/>
            </a:pPr>
            <a:r>
              <a:rPr lang="ru-RU" sz="6400" dirty="0" smtClean="0">
                <a:solidFill>
                  <a:schemeClr val="bg2">
                    <a:lumMod val="10000"/>
                  </a:schemeClr>
                </a:solidFill>
                <a:latin typeface="Arial" pitchFamily="34" charset="0"/>
                <a:cs typeface="Arial" pitchFamily="34" charset="0"/>
              </a:rPr>
              <a:t>Отсутствие эффекта при лечении </a:t>
            </a:r>
            <a:r>
              <a:rPr lang="ru-RU" sz="6400" dirty="0" err="1" smtClean="0">
                <a:solidFill>
                  <a:schemeClr val="bg2">
                    <a:lumMod val="10000"/>
                  </a:schemeClr>
                </a:solidFill>
                <a:latin typeface="Arial" pitchFamily="34" charset="0"/>
                <a:cs typeface="Arial" pitchFamily="34" charset="0"/>
              </a:rPr>
              <a:t>гестагенами</a:t>
            </a:r>
            <a:r>
              <a:rPr lang="ru-RU" sz="6400" dirty="0" smtClean="0">
                <a:solidFill>
                  <a:schemeClr val="bg2">
                    <a:lumMod val="10000"/>
                  </a:schemeClr>
                </a:solidFill>
                <a:latin typeface="Arial" pitchFamily="34" charset="0"/>
                <a:cs typeface="Arial" pitchFamily="34" charset="0"/>
              </a:rPr>
              <a:t>/</a:t>
            </a:r>
            <a:r>
              <a:rPr lang="ru-RU" sz="6400" dirty="0" err="1" smtClean="0">
                <a:solidFill>
                  <a:schemeClr val="bg2">
                    <a:lumMod val="10000"/>
                  </a:schemeClr>
                </a:solidFill>
                <a:latin typeface="Arial" pitchFamily="34" charset="0"/>
                <a:cs typeface="Arial" pitchFamily="34" charset="0"/>
              </a:rPr>
              <a:t>аГнРГ</a:t>
            </a:r>
            <a:r>
              <a:rPr lang="ru-RU" sz="6400" dirty="0" smtClean="0">
                <a:solidFill>
                  <a:schemeClr val="bg2">
                    <a:lumMod val="10000"/>
                  </a:schemeClr>
                </a:solidFill>
                <a:latin typeface="Arial" pitchFamily="34" charset="0"/>
                <a:cs typeface="Arial" pitchFamily="34" charset="0"/>
              </a:rPr>
              <a:t> - 6 </a:t>
            </a:r>
            <a:r>
              <a:rPr lang="ru-RU" sz="6400" dirty="0" err="1" smtClean="0">
                <a:solidFill>
                  <a:schemeClr val="bg2">
                    <a:lumMod val="10000"/>
                  </a:schemeClr>
                </a:solidFill>
                <a:latin typeface="Arial" pitchFamily="34" charset="0"/>
                <a:cs typeface="Arial" pitchFamily="34" charset="0"/>
              </a:rPr>
              <a:t>мес</a:t>
            </a:r>
            <a:r>
              <a:rPr lang="ru-RU" sz="6400" dirty="0" smtClean="0">
                <a:solidFill>
                  <a:schemeClr val="bg2">
                    <a:lumMod val="10000"/>
                  </a:schemeClr>
                </a:solidFill>
                <a:latin typeface="Arial" pitchFamily="34" charset="0"/>
                <a:cs typeface="Arial" pitchFamily="34" charset="0"/>
              </a:rPr>
              <a:t> после первой операции</a:t>
            </a:r>
          </a:p>
          <a:p>
            <a:pPr algn="just">
              <a:buFont typeface="Wingdings" pitchFamily="2" charset="2"/>
              <a:buChar char="§"/>
            </a:pPr>
            <a:endParaRPr lang="ru-RU" sz="6400" dirty="0" smtClean="0">
              <a:solidFill>
                <a:schemeClr val="bg2">
                  <a:lumMod val="10000"/>
                </a:schemeClr>
              </a:solidFill>
              <a:latin typeface="Arial" pitchFamily="34" charset="0"/>
              <a:cs typeface="Arial" pitchFamily="34" charset="0"/>
            </a:endParaRPr>
          </a:p>
          <a:p>
            <a:pPr marL="0" indent="0" algn="just">
              <a:buFont typeface="Wingdings" pitchFamily="2" charset="2"/>
              <a:buChar char="§"/>
            </a:pPr>
            <a:r>
              <a:rPr lang="ru-RU" sz="6400" dirty="0" smtClean="0">
                <a:solidFill>
                  <a:schemeClr val="bg2">
                    <a:lumMod val="10000"/>
                  </a:schemeClr>
                </a:solidFill>
                <a:latin typeface="Arial" pitchFamily="34" charset="0"/>
                <a:cs typeface="Arial" pitchFamily="34" charset="0"/>
              </a:rPr>
              <a:t>По УЗИ - признаки </a:t>
            </a:r>
            <a:r>
              <a:rPr lang="ru-RU" sz="6400" dirty="0" err="1" smtClean="0">
                <a:solidFill>
                  <a:schemeClr val="bg2">
                    <a:lumMod val="10000"/>
                  </a:schemeClr>
                </a:solidFill>
                <a:latin typeface="Arial" pitchFamily="34" charset="0"/>
                <a:cs typeface="Arial" pitchFamily="34" charset="0"/>
              </a:rPr>
              <a:t>эндометриоза</a:t>
            </a:r>
            <a:r>
              <a:rPr lang="ru-RU" sz="6400" dirty="0" smtClean="0">
                <a:solidFill>
                  <a:schemeClr val="bg2">
                    <a:lumMod val="10000"/>
                  </a:schemeClr>
                </a:solidFill>
                <a:latin typeface="Arial" pitchFamily="34" charset="0"/>
                <a:cs typeface="Arial" pitchFamily="34" charset="0"/>
              </a:rPr>
              <a:t> брюшины и </a:t>
            </a:r>
            <a:r>
              <a:rPr lang="ru-RU" sz="6400" dirty="0" err="1" smtClean="0">
                <a:solidFill>
                  <a:schemeClr val="bg2">
                    <a:lumMod val="10000"/>
                  </a:schemeClr>
                </a:solidFill>
                <a:latin typeface="Arial" pitchFamily="34" charset="0"/>
                <a:cs typeface="Arial" pitchFamily="34" charset="0"/>
              </a:rPr>
              <a:t>перитонеальных</a:t>
            </a:r>
            <a:r>
              <a:rPr lang="ru-RU" sz="6400" dirty="0" smtClean="0">
                <a:solidFill>
                  <a:schemeClr val="bg2">
                    <a:lumMod val="10000"/>
                  </a:schemeClr>
                </a:solidFill>
                <a:latin typeface="Arial" pitchFamily="34" charset="0"/>
                <a:cs typeface="Arial" pitchFamily="34" charset="0"/>
              </a:rPr>
              <a:t> спаек</a:t>
            </a:r>
          </a:p>
          <a:p>
            <a:pPr algn="just">
              <a:buFont typeface="Wingdings" pitchFamily="2" charset="2"/>
              <a:buChar char="§"/>
            </a:pPr>
            <a:r>
              <a:rPr lang="ru-RU" sz="6400" dirty="0" err="1" smtClean="0">
                <a:solidFill>
                  <a:schemeClr val="bg2">
                    <a:lumMod val="10000"/>
                  </a:schemeClr>
                </a:solidFill>
                <a:latin typeface="Arial" pitchFamily="34" charset="0"/>
                <a:cs typeface="Arial" pitchFamily="34" charset="0"/>
              </a:rPr>
              <a:t>Эндометриоз-ассоциированное</a:t>
            </a:r>
            <a:r>
              <a:rPr lang="ru-RU" sz="6400" dirty="0" smtClean="0">
                <a:solidFill>
                  <a:schemeClr val="bg2">
                    <a:lumMod val="10000"/>
                  </a:schemeClr>
                </a:solidFill>
                <a:latin typeface="Arial" pitchFamily="34" charset="0"/>
                <a:cs typeface="Arial" pitchFamily="34" charset="0"/>
              </a:rPr>
              <a:t> бесплодие </a:t>
            </a:r>
          </a:p>
          <a:p>
            <a:pPr algn="just">
              <a:buFont typeface="Wingdings" pitchFamily="2" charset="2"/>
              <a:buChar char="§"/>
            </a:pPr>
            <a:endParaRPr lang="ru-RU" sz="6400" dirty="0" smtClean="0">
              <a:solidFill>
                <a:schemeClr val="bg2">
                  <a:lumMod val="10000"/>
                </a:schemeClr>
              </a:solidFill>
              <a:latin typeface="Arial" pitchFamily="34" charset="0"/>
              <a:cs typeface="Arial" pitchFamily="34" charset="0"/>
            </a:endParaRPr>
          </a:p>
          <a:p>
            <a:pPr algn="just">
              <a:buFont typeface="Wingdings" pitchFamily="2" charset="2"/>
              <a:buChar char="§"/>
            </a:pPr>
            <a:r>
              <a:rPr lang="ru-RU" sz="6400" dirty="0" smtClean="0">
                <a:solidFill>
                  <a:schemeClr val="bg2">
                    <a:lumMod val="10000"/>
                  </a:schemeClr>
                </a:solidFill>
                <a:latin typeface="Arial" pitchFamily="34" charset="0"/>
                <a:cs typeface="Arial" pitchFamily="34" charset="0"/>
              </a:rPr>
              <a:t>Узловая форма </a:t>
            </a:r>
            <a:r>
              <a:rPr lang="ru-RU" sz="6400" dirty="0" err="1" smtClean="0">
                <a:solidFill>
                  <a:schemeClr val="bg2">
                    <a:lumMod val="10000"/>
                  </a:schemeClr>
                </a:solidFill>
                <a:latin typeface="Arial" pitchFamily="34" charset="0"/>
                <a:cs typeface="Arial" pitchFamily="34" charset="0"/>
              </a:rPr>
              <a:t>аденомиоза</a:t>
            </a:r>
            <a:r>
              <a:rPr lang="ru-RU" sz="6400" dirty="0" smtClean="0">
                <a:solidFill>
                  <a:schemeClr val="bg2">
                    <a:lumMod val="10000"/>
                  </a:schemeClr>
                </a:solidFill>
                <a:latin typeface="Arial" pitchFamily="34" charset="0"/>
                <a:cs typeface="Arial" pitchFamily="34" charset="0"/>
              </a:rPr>
              <a:t> при отсутствии эффекта от медикаментозного лечения</a:t>
            </a:r>
          </a:p>
          <a:p>
            <a:pPr algn="just">
              <a:buFont typeface="Wingdings" pitchFamily="2" charset="2"/>
              <a:buChar char="§"/>
            </a:pPr>
            <a:endParaRPr lang="ru-RU" sz="6400" dirty="0" smtClean="0">
              <a:solidFill>
                <a:schemeClr val="bg2">
                  <a:lumMod val="10000"/>
                </a:schemeClr>
              </a:solidFill>
              <a:latin typeface="Arial" pitchFamily="34" charset="0"/>
              <a:cs typeface="Arial" pitchFamily="34" charset="0"/>
            </a:endParaRPr>
          </a:p>
          <a:p>
            <a:pPr algn="just">
              <a:buFont typeface="Wingdings" pitchFamily="2" charset="2"/>
              <a:buChar char="§"/>
            </a:pPr>
            <a:r>
              <a:rPr lang="ru-RU" sz="6400" dirty="0" smtClean="0">
                <a:solidFill>
                  <a:schemeClr val="bg2">
                    <a:lumMod val="10000"/>
                  </a:schemeClr>
                </a:solidFill>
                <a:latin typeface="Arial" pitchFamily="34" charset="0"/>
                <a:cs typeface="Arial" pitchFamily="34" charset="0"/>
              </a:rPr>
              <a:t>Инфильтративная форма </a:t>
            </a:r>
            <a:r>
              <a:rPr lang="ru-RU" sz="6400" dirty="0" err="1" smtClean="0">
                <a:solidFill>
                  <a:schemeClr val="bg2">
                    <a:lumMod val="10000"/>
                  </a:schemeClr>
                </a:solidFill>
                <a:latin typeface="Arial" pitchFamily="34" charset="0"/>
                <a:cs typeface="Arial" pitchFamily="34" charset="0"/>
              </a:rPr>
              <a:t>эндометриоза</a:t>
            </a:r>
            <a:r>
              <a:rPr lang="ru-RU" sz="6400" dirty="0" smtClean="0">
                <a:solidFill>
                  <a:schemeClr val="bg2">
                    <a:lumMod val="10000"/>
                  </a:schemeClr>
                </a:solidFill>
                <a:latin typeface="Arial" pitchFamily="34" charset="0"/>
                <a:cs typeface="Arial" pitchFamily="34" charset="0"/>
              </a:rPr>
              <a:t> при наличии хронической тазовой боли</a:t>
            </a:r>
          </a:p>
          <a:p>
            <a:pPr algn="just">
              <a:buFont typeface="Wingdings" pitchFamily="2" charset="2"/>
              <a:buChar char="§"/>
            </a:pPr>
            <a:endParaRPr lang="ru-RU" sz="6400" dirty="0" smtClean="0">
              <a:solidFill>
                <a:schemeClr val="bg2">
                  <a:lumMod val="10000"/>
                </a:schemeClr>
              </a:solidFill>
              <a:latin typeface="Arial" pitchFamily="34" charset="0"/>
              <a:cs typeface="Arial" pitchFamily="34" charset="0"/>
            </a:endParaRPr>
          </a:p>
          <a:p>
            <a:pPr algn="just">
              <a:buFont typeface="Wingdings" pitchFamily="2" charset="2"/>
              <a:buChar char="§"/>
            </a:pPr>
            <a:endParaRPr lang="ru-RU" sz="3800" dirty="0" smtClean="0">
              <a:solidFill>
                <a:schemeClr val="bg2">
                  <a:lumMod val="10000"/>
                </a:schemeClr>
              </a:solidFill>
            </a:endParaRPr>
          </a:p>
          <a:p>
            <a:pPr algn="r">
              <a:buNone/>
            </a:pPr>
            <a:endParaRPr lang="ru-RU" sz="1600" dirty="0" smtClean="0"/>
          </a:p>
          <a:p>
            <a:pPr algn="r">
              <a:buNone/>
            </a:pPr>
            <a:endParaRPr lang="ru-RU" sz="1600" dirty="0" smtClean="0">
              <a:solidFill>
                <a:schemeClr val="tx1">
                  <a:lumMod val="65000"/>
                  <a:lumOff val="35000"/>
                </a:schemeClr>
              </a:solidFill>
            </a:endParaRPr>
          </a:p>
          <a:p>
            <a:pPr algn="r">
              <a:buNone/>
            </a:pPr>
            <a:r>
              <a:rPr lang="en-US" sz="4400" dirty="0" smtClean="0">
                <a:solidFill>
                  <a:schemeClr val="bg2">
                    <a:lumMod val="25000"/>
                  </a:schemeClr>
                </a:solidFill>
                <a:latin typeface="Arial" pitchFamily="34" charset="0"/>
                <a:cs typeface="Arial" pitchFamily="34" charset="0"/>
              </a:rPr>
              <a:t>Harada T et al</a:t>
            </a:r>
            <a:r>
              <a:rPr lang="ru-RU" sz="4400" dirty="0" smtClean="0">
                <a:solidFill>
                  <a:schemeClr val="bg2">
                    <a:lumMod val="25000"/>
                  </a:schemeClr>
                </a:solidFill>
                <a:latin typeface="Arial" pitchFamily="34" charset="0"/>
                <a:cs typeface="Arial" pitchFamily="34" charset="0"/>
              </a:rPr>
              <a:t>; </a:t>
            </a:r>
            <a:r>
              <a:rPr lang="en-US" sz="4400" dirty="0" err="1" smtClean="0">
                <a:solidFill>
                  <a:schemeClr val="bg2">
                    <a:lumMod val="25000"/>
                  </a:schemeClr>
                </a:solidFill>
                <a:latin typeface="Arial" pitchFamily="34" charset="0"/>
                <a:cs typeface="Arial" pitchFamily="34" charset="0"/>
              </a:rPr>
              <a:t>Fertil</a:t>
            </a:r>
            <a:r>
              <a:rPr lang="en-US" sz="4400" dirty="0" smtClean="0">
                <a:solidFill>
                  <a:schemeClr val="bg2">
                    <a:lumMod val="25000"/>
                  </a:schemeClr>
                </a:solidFill>
                <a:latin typeface="Arial" pitchFamily="34" charset="0"/>
                <a:cs typeface="Arial" pitchFamily="34" charset="0"/>
              </a:rPr>
              <a:t> </a:t>
            </a:r>
            <a:r>
              <a:rPr lang="en-US" sz="4400" dirty="0" err="1" smtClean="0">
                <a:solidFill>
                  <a:schemeClr val="bg2">
                    <a:lumMod val="25000"/>
                  </a:schemeClr>
                </a:solidFill>
                <a:latin typeface="Arial" pitchFamily="34" charset="0"/>
                <a:cs typeface="Arial" pitchFamily="34" charset="0"/>
              </a:rPr>
              <a:t>Steril</a:t>
            </a:r>
            <a:r>
              <a:rPr lang="en-US" sz="4400" dirty="0" smtClean="0">
                <a:solidFill>
                  <a:schemeClr val="bg2">
                    <a:lumMod val="25000"/>
                  </a:schemeClr>
                </a:solidFill>
                <a:latin typeface="Arial" pitchFamily="34" charset="0"/>
                <a:cs typeface="Arial" pitchFamily="34" charset="0"/>
              </a:rPr>
              <a:t>, 2009,91</a:t>
            </a:r>
            <a:r>
              <a:rPr lang="ru-RU" sz="4400" dirty="0" smtClean="0">
                <a:solidFill>
                  <a:schemeClr val="bg2">
                    <a:lumMod val="25000"/>
                  </a:schemeClr>
                </a:solidFill>
                <a:latin typeface="Arial" pitchFamily="34" charset="0"/>
                <a:cs typeface="Arial" pitchFamily="34" charset="0"/>
              </a:rPr>
              <a:t>:675-81</a:t>
            </a:r>
          </a:p>
          <a:p>
            <a:pPr algn="r">
              <a:buNone/>
            </a:pPr>
            <a:r>
              <a:rPr lang="ru-RU" sz="4400" dirty="0" err="1" smtClean="0">
                <a:latin typeface="Arial" pitchFamily="34" charset="0"/>
                <a:cs typeface="Arial" pitchFamily="34" charset="0"/>
              </a:rPr>
              <a:t>Эндометриоз</a:t>
            </a:r>
            <a:r>
              <a:rPr lang="ru-RU" sz="4400" dirty="0" smtClean="0">
                <a:latin typeface="Arial" pitchFamily="34" charset="0"/>
                <a:cs typeface="Arial" pitchFamily="34" charset="0"/>
              </a:rPr>
              <a:t>: диагностика, лечение и реабилитация. Клинические рекомендации. Москва, 2013, 86 с</a:t>
            </a:r>
            <a:r>
              <a:rPr lang="ru-RU" sz="1600" dirty="0" smtClean="0">
                <a:latin typeface="Arial" pitchFamily="34" charset="0"/>
                <a:cs typeface="Arial" pitchFamily="34" charset="0"/>
              </a:rPr>
              <a:t>.</a:t>
            </a:r>
          </a:p>
          <a:p>
            <a:pPr algn="r">
              <a:buNone/>
            </a:pPr>
            <a:endParaRPr lang="ru-RU" sz="1600" dirty="0">
              <a:solidFill>
                <a:schemeClr val="bg2">
                  <a:lumMod val="10000"/>
                </a:schemeClr>
              </a:solidFill>
            </a:endParaRPr>
          </a:p>
        </p:txBody>
      </p:sp>
      <p:pic>
        <p:nvPicPr>
          <p:cNvPr id="6" name="Picture 3" descr="Image_003"/>
          <p:cNvPicPr>
            <a:picLocks noGrp="1" noChangeAspect="1" noChangeArrowheads="1"/>
          </p:cNvPicPr>
          <p:nvPr>
            <p:ph sz="half" idx="2"/>
          </p:nvPr>
        </p:nvPicPr>
        <p:blipFill>
          <a:blip r:embed="rId2" cstate="print"/>
          <a:srcRect/>
          <a:stretch>
            <a:fillRect/>
          </a:stretch>
        </p:blipFill>
        <p:spPr bwMode="auto">
          <a:xfrm>
            <a:off x="4644008" y="1268760"/>
            <a:ext cx="4343400" cy="4680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0"/>
            <a:ext cx="8991600" cy="838200"/>
          </a:xfrm>
        </p:spPr>
        <p:txBody>
          <a:bodyPr>
            <a:normAutofit/>
          </a:bodyPr>
          <a:lstStyle/>
          <a:p>
            <a:pPr algn="ctr" eaLnBrk="1" fontAlgn="auto" hangingPunct="1">
              <a:spcAft>
                <a:spcPts val="0"/>
              </a:spcAft>
              <a:defRPr/>
            </a:pPr>
            <a:r>
              <a:rPr lang="ru-RU" sz="2800" dirty="0" err="1" smtClean="0"/>
              <a:t>Эндометриоз</a:t>
            </a:r>
            <a:r>
              <a:rPr lang="ru-RU" sz="2800" dirty="0" smtClean="0"/>
              <a:t> – рецидивирующее заболевание</a:t>
            </a:r>
            <a:endParaRPr lang="ru-RU" sz="2800" dirty="0"/>
          </a:p>
        </p:txBody>
      </p:sp>
      <p:sp>
        <p:nvSpPr>
          <p:cNvPr id="13315" name="Содержимое 2"/>
          <p:cNvSpPr>
            <a:spLocks noGrp="1"/>
          </p:cNvSpPr>
          <p:nvPr>
            <p:ph sz="quarter" idx="1"/>
          </p:nvPr>
        </p:nvSpPr>
        <p:spPr/>
        <p:txBody>
          <a:bodyPr>
            <a:normAutofit fontScale="92500" lnSpcReduction="20000"/>
          </a:bodyPr>
          <a:lstStyle/>
          <a:p>
            <a:pPr algn="ctr" eaLnBrk="1" hangingPunct="1">
              <a:buFont typeface="Wingdings 3" pitchFamily="18" charset="2"/>
              <a:buNone/>
            </a:pPr>
            <a:r>
              <a:rPr lang="ru-RU" altLang="ru-RU" sz="2800" dirty="0" smtClean="0"/>
              <a:t>Частота рецидивов после хирургического лечения: </a:t>
            </a:r>
          </a:p>
          <a:p>
            <a:pPr eaLnBrk="1" hangingPunct="1">
              <a:buFontTx/>
              <a:buChar char="•"/>
            </a:pPr>
            <a:r>
              <a:rPr lang="ru-RU" altLang="ru-RU" sz="2800" dirty="0" smtClean="0"/>
              <a:t>15-20% – спустя 1-2 года</a:t>
            </a:r>
          </a:p>
          <a:p>
            <a:pPr eaLnBrk="1" hangingPunct="1">
              <a:buFontTx/>
              <a:buChar char="•"/>
            </a:pPr>
            <a:r>
              <a:rPr lang="ru-RU" altLang="ru-RU" sz="2800" dirty="0" smtClean="0"/>
              <a:t>30-45% - спустя 5 лет</a:t>
            </a:r>
          </a:p>
          <a:p>
            <a:pPr eaLnBrk="1" hangingPunct="1">
              <a:buFontTx/>
              <a:buChar char="•"/>
            </a:pPr>
            <a:r>
              <a:rPr lang="ru-RU" altLang="ru-RU" sz="2800" dirty="0" smtClean="0"/>
              <a:t>50-55% -  спустя 5-7 лет</a:t>
            </a:r>
          </a:p>
          <a:p>
            <a:pPr algn="ctr" eaLnBrk="1" hangingPunct="1">
              <a:buFont typeface="Wingdings 3" pitchFamily="18" charset="2"/>
              <a:buNone/>
            </a:pPr>
            <a:r>
              <a:rPr lang="ru-RU" altLang="ru-RU" sz="2400" b="1" dirty="0" smtClean="0"/>
              <a:t>Причины </a:t>
            </a:r>
            <a:r>
              <a:rPr lang="ru-RU" altLang="ru-RU" sz="2400" b="1" dirty="0" err="1" smtClean="0"/>
              <a:t>рецидивирования</a:t>
            </a:r>
            <a:r>
              <a:rPr lang="ru-RU" altLang="ru-RU" sz="2400" dirty="0" smtClean="0"/>
              <a:t>: </a:t>
            </a:r>
          </a:p>
          <a:p>
            <a:pPr eaLnBrk="1" hangingPunct="1">
              <a:buFontTx/>
              <a:buChar char="•"/>
            </a:pPr>
            <a:r>
              <a:rPr lang="ru-RU" altLang="ru-RU" sz="2400" dirty="0" smtClean="0"/>
              <a:t>Неадекватный объем хирургического вмешательства – сохраняется болевой синдром, не восстанавливается репродуктивная функция, значительно усложняется проведение последующей операции</a:t>
            </a:r>
          </a:p>
          <a:p>
            <a:pPr eaLnBrk="1" hangingPunct="1">
              <a:buFontTx/>
              <a:buChar char="•"/>
            </a:pPr>
            <a:r>
              <a:rPr lang="ru-RU" altLang="ru-RU" sz="2400" dirty="0" smtClean="0"/>
              <a:t>Не назначена </a:t>
            </a:r>
            <a:r>
              <a:rPr lang="ru-RU" altLang="ru-RU" sz="2400" dirty="0" err="1" smtClean="0"/>
              <a:t>противорецидивная</a:t>
            </a:r>
            <a:r>
              <a:rPr lang="ru-RU" altLang="ru-RU" sz="2400" dirty="0" smtClean="0"/>
              <a:t> терапия</a:t>
            </a:r>
          </a:p>
          <a:p>
            <a:pPr algn="r">
              <a:buNone/>
            </a:pPr>
            <a:endParaRPr lang="ru-RU" sz="1400" dirty="0" smtClean="0"/>
          </a:p>
          <a:p>
            <a:pPr algn="r">
              <a:buNone/>
            </a:pPr>
            <a:endParaRPr lang="ru-RU" sz="1400" dirty="0" smtClean="0"/>
          </a:p>
          <a:p>
            <a:pPr algn="r">
              <a:buNone/>
            </a:pPr>
            <a:endParaRPr lang="ru-RU" sz="1400" dirty="0" smtClean="0"/>
          </a:p>
          <a:p>
            <a:pPr algn="r">
              <a:buNone/>
            </a:pPr>
            <a:r>
              <a:rPr lang="ru-RU" sz="1400" dirty="0" smtClean="0"/>
              <a:t>Модификация по </a:t>
            </a:r>
            <a:r>
              <a:rPr lang="de-DE" sz="1400" dirty="0" err="1" smtClean="0"/>
              <a:t>Schweppe</a:t>
            </a:r>
            <a:r>
              <a:rPr lang="de-DE" sz="1400" dirty="0" smtClean="0"/>
              <a:t> et al., Gynäkologie 2010, 43:233-340</a:t>
            </a:r>
          </a:p>
          <a:p>
            <a:pPr eaLnBrk="1" hangingPunct="1">
              <a:buFontTx/>
              <a:buChar char="•"/>
            </a:pPr>
            <a:endParaRPr lang="ru-RU" altLang="ru-RU" sz="2400" dirty="0" smtClean="0"/>
          </a:p>
          <a:p>
            <a:pPr eaLnBrk="1" hangingPunct="1">
              <a:buFontTx/>
              <a:buChar char="•"/>
            </a:pPr>
            <a:endParaRPr lang="ru-RU" altLang="ru-RU"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23528"/>
          </a:xfrm>
        </p:spPr>
        <p:txBody>
          <a:bodyPr>
            <a:normAutofit/>
          </a:bodyPr>
          <a:lstStyle/>
          <a:p>
            <a:pPr algn="ctr" eaLnBrk="1" fontAlgn="auto" hangingPunct="1">
              <a:spcAft>
                <a:spcPts val="0"/>
              </a:spcAft>
              <a:defRPr/>
            </a:pPr>
            <a:r>
              <a:rPr lang="ru-RU" sz="2400" dirty="0" smtClean="0">
                <a:solidFill>
                  <a:schemeClr val="bg2">
                    <a:lumMod val="10000"/>
                  </a:schemeClr>
                </a:solidFill>
              </a:rPr>
              <a:t>Рецидив</a:t>
            </a:r>
            <a:r>
              <a:rPr lang="ru-RU" sz="2400" dirty="0" smtClean="0"/>
              <a:t> </a:t>
            </a:r>
            <a:r>
              <a:rPr lang="ru-RU" sz="2400" dirty="0" err="1" smtClean="0"/>
              <a:t>эндометриоза</a:t>
            </a:r>
            <a:r>
              <a:rPr lang="ru-RU" sz="2400" dirty="0" smtClean="0"/>
              <a:t> –группы риска</a:t>
            </a:r>
            <a:endParaRPr lang="ru-RU" sz="2400" dirty="0"/>
          </a:p>
        </p:txBody>
      </p:sp>
      <p:sp>
        <p:nvSpPr>
          <p:cNvPr id="3" name="Содержимое 2"/>
          <p:cNvSpPr>
            <a:spLocks noGrp="1"/>
          </p:cNvSpPr>
          <p:nvPr>
            <p:ph sz="quarter" idx="1"/>
          </p:nvPr>
        </p:nvSpPr>
        <p:spPr>
          <a:xfrm>
            <a:off x="304800" y="1196752"/>
            <a:ext cx="8686800" cy="4883373"/>
          </a:xfrm>
        </p:spPr>
        <p:txBody>
          <a:bodyPr>
            <a:normAutofit fontScale="85000" lnSpcReduction="10000"/>
          </a:bodyPr>
          <a:lstStyle/>
          <a:p>
            <a:pPr marL="274320" indent="-274320" eaLnBrk="1" fontAlgn="auto" hangingPunct="1">
              <a:spcAft>
                <a:spcPts val="0"/>
              </a:spcAft>
              <a:buFont typeface="Wingdings 3"/>
              <a:buChar char=""/>
              <a:defRPr/>
            </a:pPr>
            <a:r>
              <a:rPr lang="ru-RU" dirty="0" smtClean="0"/>
              <a:t>Дебют </a:t>
            </a:r>
            <a:r>
              <a:rPr lang="ru-RU" dirty="0" err="1" smtClean="0"/>
              <a:t>эндометриоза</a:t>
            </a:r>
            <a:r>
              <a:rPr lang="ru-RU" dirty="0" smtClean="0"/>
              <a:t> в молодом возрасте</a:t>
            </a:r>
          </a:p>
          <a:p>
            <a:pPr marL="274320" indent="-274320" eaLnBrk="1" fontAlgn="auto" hangingPunct="1">
              <a:spcAft>
                <a:spcPts val="0"/>
              </a:spcAft>
              <a:buFont typeface="Wingdings 3"/>
              <a:buChar char=""/>
              <a:defRPr/>
            </a:pPr>
            <a:r>
              <a:rPr lang="ru-RU" dirty="0" smtClean="0"/>
              <a:t>Двусторонние </a:t>
            </a:r>
            <a:r>
              <a:rPr lang="ru-RU" dirty="0" err="1" smtClean="0"/>
              <a:t>эндометриоидные</a:t>
            </a:r>
            <a:r>
              <a:rPr lang="ru-RU" dirty="0" smtClean="0"/>
              <a:t> кисты</a:t>
            </a:r>
          </a:p>
          <a:p>
            <a:pPr marL="274320" indent="-274320" eaLnBrk="1" fontAlgn="auto" hangingPunct="1">
              <a:spcAft>
                <a:spcPts val="0"/>
              </a:spcAft>
              <a:buFont typeface="Wingdings 3"/>
              <a:buChar char=""/>
              <a:defRPr/>
            </a:pPr>
            <a:r>
              <a:rPr lang="ru-RU" dirty="0" smtClean="0"/>
              <a:t>Невозможность удаления инфильтративных очагов с сохранением репродуктивных органов (узловые формы </a:t>
            </a:r>
            <a:r>
              <a:rPr lang="ru-RU" dirty="0" err="1" smtClean="0"/>
              <a:t>аденомиоза</a:t>
            </a:r>
            <a:r>
              <a:rPr lang="ru-RU" dirty="0" smtClean="0"/>
              <a:t>, </a:t>
            </a:r>
            <a:r>
              <a:rPr lang="ru-RU" dirty="0" err="1" smtClean="0"/>
              <a:t>ретроцервикальный</a:t>
            </a:r>
            <a:r>
              <a:rPr lang="ru-RU" dirty="0" smtClean="0"/>
              <a:t> </a:t>
            </a:r>
            <a:r>
              <a:rPr lang="ru-RU" dirty="0" err="1" smtClean="0"/>
              <a:t>эндометриоз</a:t>
            </a:r>
            <a:r>
              <a:rPr lang="ru-RU" dirty="0" smtClean="0"/>
              <a:t> с прорастанием стенки прямой или сигмовидной кишки, дистальных отделов мочеточников, мочевого пузыря) – </a:t>
            </a:r>
            <a:r>
              <a:rPr lang="ru-RU" i="1" dirty="0" smtClean="0">
                <a:solidFill>
                  <a:schemeClr val="accent3">
                    <a:lumMod val="50000"/>
                  </a:schemeClr>
                </a:solidFill>
              </a:rPr>
              <a:t>прогрессирование заболевания </a:t>
            </a:r>
          </a:p>
          <a:p>
            <a:pPr marL="274320" indent="-274320" eaLnBrk="1" fontAlgn="auto" hangingPunct="1">
              <a:spcAft>
                <a:spcPts val="0"/>
              </a:spcAft>
              <a:buFont typeface="Wingdings 3"/>
              <a:buChar char=""/>
              <a:defRPr/>
            </a:pPr>
            <a:r>
              <a:rPr lang="ru-RU" dirty="0" smtClean="0"/>
              <a:t>Несоблюдение правил проведения оперативных вмешательств</a:t>
            </a:r>
          </a:p>
          <a:p>
            <a:pPr marL="0" indent="0" algn="r" eaLnBrk="1" fontAlgn="auto" hangingPunct="1">
              <a:spcAft>
                <a:spcPts val="0"/>
              </a:spcAft>
              <a:buFont typeface="Wingdings 3" pitchFamily="18" charset="2"/>
              <a:buNone/>
              <a:defRPr/>
            </a:pPr>
            <a:endParaRPr lang="ru-RU" sz="2000" i="1" dirty="0" smtClean="0"/>
          </a:p>
          <a:p>
            <a:pPr marL="0" indent="0" algn="r" eaLnBrk="1" fontAlgn="auto" hangingPunct="1">
              <a:spcAft>
                <a:spcPts val="0"/>
              </a:spcAft>
              <a:buFont typeface="Wingdings 3" pitchFamily="18" charset="2"/>
              <a:buNone/>
              <a:defRPr/>
            </a:pPr>
            <a:r>
              <a:rPr lang="ru-RU" sz="2000" i="1" dirty="0" err="1" smtClean="0"/>
              <a:t>Эндометриоз</a:t>
            </a:r>
            <a:r>
              <a:rPr lang="ru-RU" sz="2000" i="1" dirty="0" smtClean="0"/>
              <a:t>: диагностика, лечение и реабилитация (под ред. </a:t>
            </a:r>
            <a:r>
              <a:rPr lang="ru-RU" sz="2000" i="1" dirty="0" err="1" smtClean="0"/>
              <a:t>Адамян</a:t>
            </a:r>
            <a:r>
              <a:rPr lang="ru-RU" sz="2000" i="1" dirty="0" smtClean="0"/>
              <a:t> Л.В.), 2013;</a:t>
            </a:r>
          </a:p>
          <a:p>
            <a:pPr marL="0" indent="0" algn="r" eaLnBrk="1" fontAlgn="auto" hangingPunct="1">
              <a:spcAft>
                <a:spcPts val="0"/>
              </a:spcAft>
              <a:buFont typeface="Wingdings 3" pitchFamily="18" charset="2"/>
              <a:buNone/>
              <a:defRPr/>
            </a:pPr>
            <a:r>
              <a:rPr lang="en-US" sz="1900" i="1" dirty="0" smtClean="0"/>
              <a:t>Gomel V., 2014</a:t>
            </a:r>
            <a:endParaRPr lang="ru-RU" sz="1900" i="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52400"/>
            <a:ext cx="8507288" cy="684213"/>
          </a:xfrm>
        </p:spPr>
        <p:txBody>
          <a:bodyPr>
            <a:noAutofit/>
          </a:bodyPr>
          <a:lstStyle/>
          <a:p>
            <a:pPr algn="ctr" eaLnBrk="1" fontAlgn="auto" hangingPunct="1">
              <a:spcAft>
                <a:spcPts val="0"/>
              </a:spcAft>
              <a:defRPr/>
            </a:pPr>
            <a:r>
              <a:rPr lang="ru-RU" sz="2400" dirty="0" smtClean="0">
                <a:latin typeface="Arial" pitchFamily="34" charset="0"/>
                <a:cs typeface="Arial" pitchFamily="34" charset="0"/>
              </a:rPr>
              <a:t>Хирургическое лечение – правила проведения</a:t>
            </a:r>
            <a:endParaRPr lang="ru-RU" sz="2400" dirty="0">
              <a:latin typeface="Arial" pitchFamily="34" charset="0"/>
              <a:cs typeface="Arial" pitchFamily="34" charset="0"/>
            </a:endParaRPr>
          </a:p>
        </p:txBody>
      </p:sp>
      <p:sp>
        <p:nvSpPr>
          <p:cNvPr id="16387" name="Содержимое 2"/>
          <p:cNvSpPr>
            <a:spLocks noGrp="1"/>
          </p:cNvSpPr>
          <p:nvPr>
            <p:ph sz="quarter" idx="1"/>
          </p:nvPr>
        </p:nvSpPr>
        <p:spPr>
          <a:xfrm>
            <a:off x="304800" y="1052736"/>
            <a:ext cx="8686800" cy="5616624"/>
          </a:xfrm>
        </p:spPr>
        <p:txBody>
          <a:bodyPr>
            <a:normAutofit fontScale="55000" lnSpcReduction="20000"/>
          </a:bodyPr>
          <a:lstStyle/>
          <a:p>
            <a:pPr eaLnBrk="1" hangingPunct="1"/>
            <a:r>
              <a:rPr lang="ru-RU" altLang="ru-RU" dirty="0" smtClean="0">
                <a:latin typeface="Arial" pitchFamily="34" charset="0"/>
                <a:cs typeface="Arial" pitchFamily="34" charset="0"/>
              </a:rPr>
              <a:t>Операция выполняется на 5-12 день менструального цикла (снижение риска развития рецидива в 2 раза)</a:t>
            </a:r>
          </a:p>
          <a:p>
            <a:pPr eaLnBrk="1" hangingPunct="1"/>
            <a:endParaRPr lang="ru-RU" altLang="ru-RU" dirty="0" smtClean="0">
              <a:latin typeface="Arial" pitchFamily="34" charset="0"/>
              <a:cs typeface="Arial" pitchFamily="34" charset="0"/>
            </a:endParaRPr>
          </a:p>
          <a:p>
            <a:pPr eaLnBrk="1" hangingPunct="1"/>
            <a:r>
              <a:rPr lang="ru-RU" altLang="ru-RU" dirty="0" smtClean="0">
                <a:latin typeface="Arial" pitchFamily="34" charset="0"/>
                <a:cs typeface="Arial" pitchFamily="34" charset="0"/>
              </a:rPr>
              <a:t>Поражение смежных органов малого таза – привлечение заранее к операции хирурга, уролога, проктолога</a:t>
            </a:r>
          </a:p>
          <a:p>
            <a:pPr eaLnBrk="1" hangingPunct="1"/>
            <a:endParaRPr lang="ru-RU" altLang="ru-RU" dirty="0" smtClean="0">
              <a:latin typeface="Arial" pitchFamily="34" charset="0"/>
              <a:cs typeface="Arial" pitchFamily="34" charset="0"/>
            </a:endParaRPr>
          </a:p>
          <a:p>
            <a:pPr eaLnBrk="1" hangingPunct="1"/>
            <a:r>
              <a:rPr lang="ru-RU" altLang="ru-RU" dirty="0" smtClean="0">
                <a:latin typeface="Arial" pitchFamily="34" charset="0"/>
                <a:cs typeface="Arial" pitchFamily="34" charset="0"/>
              </a:rPr>
              <a:t>Оценка возможности проведения операции </a:t>
            </a:r>
            <a:r>
              <a:rPr lang="ru-RU" altLang="ru-RU" dirty="0" err="1" smtClean="0">
                <a:latin typeface="Arial" pitchFamily="34" charset="0"/>
                <a:cs typeface="Arial" pitchFamily="34" charset="0"/>
              </a:rPr>
              <a:t>лапароскопическим</a:t>
            </a:r>
            <a:r>
              <a:rPr lang="ru-RU" altLang="ru-RU" dirty="0" smtClean="0">
                <a:latin typeface="Arial" pitchFamily="34" charset="0"/>
                <a:cs typeface="Arial" pitchFamily="34" charset="0"/>
              </a:rPr>
              <a:t> доступом для выполнения адекватного объема операции</a:t>
            </a:r>
          </a:p>
          <a:p>
            <a:pPr eaLnBrk="1" hangingPunct="1"/>
            <a:endParaRPr lang="ru-RU" altLang="ru-RU" dirty="0" smtClean="0">
              <a:latin typeface="Arial" pitchFamily="34" charset="0"/>
              <a:cs typeface="Arial" pitchFamily="34" charset="0"/>
            </a:endParaRPr>
          </a:p>
          <a:p>
            <a:r>
              <a:rPr lang="ru-RU" altLang="ru-RU" dirty="0" smtClean="0">
                <a:latin typeface="Arial" pitchFamily="34" charset="0"/>
                <a:cs typeface="Arial" pitchFamily="34" charset="0"/>
              </a:rPr>
              <a:t>Соблюдение принципов микрохирургической операции  с учетом особенностей щадящего воздействия инструментов, режимов энергии на ткань яичника для максимального сохранения овариального резерва</a:t>
            </a:r>
          </a:p>
          <a:p>
            <a:endParaRPr lang="ru-RU" altLang="ru-RU" dirty="0" smtClean="0">
              <a:latin typeface="Arial" pitchFamily="34" charset="0"/>
              <a:cs typeface="Arial" pitchFamily="34" charset="0"/>
            </a:endParaRPr>
          </a:p>
          <a:p>
            <a:pPr eaLnBrk="1" hangingPunct="1"/>
            <a:r>
              <a:rPr lang="ru-RU" altLang="ru-RU" dirty="0" smtClean="0">
                <a:latin typeface="Arial" pitchFamily="34" charset="0"/>
                <a:cs typeface="Arial" pitchFamily="34" charset="0"/>
              </a:rPr>
              <a:t>Осведомленность пациентки о всех возможных вариантах прогноза и течения послеоперационного периода</a:t>
            </a:r>
          </a:p>
          <a:p>
            <a:pPr algn="r">
              <a:buNone/>
            </a:pPr>
            <a:endParaRPr lang="ru-RU" sz="2600" dirty="0" smtClean="0">
              <a:latin typeface="Arial" pitchFamily="34" charset="0"/>
              <a:cs typeface="Arial" pitchFamily="34" charset="0"/>
            </a:endParaRPr>
          </a:p>
          <a:p>
            <a:pPr algn="r">
              <a:buNone/>
            </a:pPr>
            <a:endParaRPr lang="ru-RU" sz="2600" dirty="0" smtClean="0">
              <a:latin typeface="Arial" pitchFamily="34" charset="0"/>
              <a:cs typeface="Arial" pitchFamily="34" charset="0"/>
            </a:endParaRPr>
          </a:p>
          <a:p>
            <a:pPr algn="r">
              <a:buNone/>
            </a:pPr>
            <a:endParaRPr lang="ru-RU" sz="2600" dirty="0" smtClean="0"/>
          </a:p>
          <a:p>
            <a:pPr algn="r">
              <a:buNone/>
            </a:pPr>
            <a:r>
              <a:rPr lang="en-US" sz="2600" dirty="0" err="1" smtClean="0"/>
              <a:t>P.Vercellini</a:t>
            </a:r>
            <a:r>
              <a:rPr lang="en-US" sz="2600" dirty="0" smtClean="0"/>
              <a:t>, 2009</a:t>
            </a:r>
            <a:endParaRPr lang="ru-RU" altLang="ru-RU" sz="2600" dirty="0" smtClean="0"/>
          </a:p>
          <a:p>
            <a:pPr algn="r">
              <a:buNone/>
            </a:pPr>
            <a:r>
              <a:rPr lang="en-US" altLang="ru-RU" sz="2600" dirty="0" err="1" smtClean="0"/>
              <a:t>Koninckx</a:t>
            </a:r>
            <a:r>
              <a:rPr lang="en-US" altLang="ru-RU" sz="2600" dirty="0" smtClean="0"/>
              <a:t> Ph</a:t>
            </a:r>
            <a:r>
              <a:rPr lang="ru-RU" altLang="ru-RU" sz="2600" dirty="0" smtClean="0"/>
              <a:t>., </a:t>
            </a:r>
            <a:r>
              <a:rPr lang="ru-RU" altLang="ru-RU" sz="2600" dirty="0" err="1" smtClean="0"/>
              <a:t>Маилова</a:t>
            </a:r>
            <a:r>
              <a:rPr lang="ru-RU" altLang="ru-RU" sz="2600" dirty="0" smtClean="0"/>
              <a:t> К.С. и </a:t>
            </a:r>
            <a:r>
              <a:rPr lang="ru-RU" altLang="ru-RU" sz="2600" dirty="0" err="1" smtClean="0"/>
              <a:t>соавт</a:t>
            </a:r>
            <a:r>
              <a:rPr lang="ru-RU" altLang="ru-RU" sz="2600" dirty="0" smtClean="0"/>
              <a:t>., 2013</a:t>
            </a:r>
          </a:p>
          <a:p>
            <a:pPr>
              <a:buNone/>
            </a:pPr>
            <a:r>
              <a:rPr lang="ru-RU" sz="2600" dirty="0" err="1" smtClean="0"/>
              <a:t>Эндометриоз</a:t>
            </a:r>
            <a:r>
              <a:rPr lang="ru-RU" sz="2600" dirty="0" smtClean="0"/>
              <a:t>: диагностика, лечение и реабилитация. Клинические рекомендации. Москва, 2013, 86 с.</a:t>
            </a:r>
          </a:p>
          <a:p>
            <a:pPr eaLnBrk="1" hangingPunct="1"/>
            <a:endParaRPr lang="ru-RU" altLang="ru-RU"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307504"/>
          </a:xfrm>
        </p:spPr>
        <p:txBody>
          <a:bodyPr>
            <a:normAutofit fontScale="90000"/>
          </a:bodyPr>
          <a:lstStyle/>
          <a:p>
            <a:r>
              <a:rPr lang="ru-RU" sz="2400" dirty="0" smtClean="0">
                <a:latin typeface="Arial" pitchFamily="34" charset="0"/>
                <a:cs typeface="Arial" pitchFamily="34" charset="0"/>
              </a:rPr>
              <a:t>Хирургическое лечение – правила проведения</a:t>
            </a:r>
            <a:endParaRPr lang="ru-RU" sz="2400" dirty="0"/>
          </a:p>
        </p:txBody>
      </p:sp>
      <p:sp>
        <p:nvSpPr>
          <p:cNvPr id="3" name="Содержимое 2"/>
          <p:cNvSpPr>
            <a:spLocks noGrp="1"/>
          </p:cNvSpPr>
          <p:nvPr>
            <p:ph idx="1"/>
          </p:nvPr>
        </p:nvSpPr>
        <p:spPr>
          <a:xfrm>
            <a:off x="304800" y="980728"/>
            <a:ext cx="8686800" cy="5099397"/>
          </a:xfrm>
        </p:spPr>
        <p:txBody>
          <a:bodyPr/>
          <a:lstStyle/>
          <a:p>
            <a:pPr>
              <a:lnSpc>
                <a:spcPct val="90000"/>
              </a:lnSpc>
            </a:pPr>
            <a:r>
              <a:rPr lang="ru-RU" sz="2800" dirty="0" smtClean="0">
                <a:latin typeface="Arial" pitchFamily="34" charset="0"/>
                <a:cs typeface="Arial" pitchFamily="34" charset="0"/>
              </a:rPr>
              <a:t>Деструкция очагов </a:t>
            </a:r>
            <a:r>
              <a:rPr lang="ru-RU" sz="2800" dirty="0" err="1" smtClean="0">
                <a:latin typeface="Arial" pitchFamily="34" charset="0"/>
                <a:cs typeface="Arial" pitchFamily="34" charset="0"/>
              </a:rPr>
              <a:t>эндометриоза</a:t>
            </a:r>
            <a:r>
              <a:rPr lang="ru-RU" sz="2800" dirty="0" smtClean="0">
                <a:latin typeface="Arial" pitchFamily="34" charset="0"/>
                <a:cs typeface="Arial" pitchFamily="34" charset="0"/>
              </a:rPr>
              <a:t> брюшины     (иссечение, коагуляция, вапоризация)</a:t>
            </a:r>
          </a:p>
          <a:p>
            <a:pPr>
              <a:lnSpc>
                <a:spcPct val="90000"/>
              </a:lnSpc>
            </a:pPr>
            <a:endParaRPr lang="ru-RU" sz="2800" b="1" dirty="0" smtClean="0">
              <a:latin typeface="Arial" pitchFamily="34" charset="0"/>
              <a:cs typeface="Arial" pitchFamily="34" charset="0"/>
            </a:endParaRPr>
          </a:p>
          <a:p>
            <a:pPr>
              <a:lnSpc>
                <a:spcPct val="90000"/>
              </a:lnSpc>
            </a:pPr>
            <a:r>
              <a:rPr lang="ru-RU" sz="2800" dirty="0" smtClean="0">
                <a:solidFill>
                  <a:srgbClr val="FF0000"/>
                </a:solidFill>
                <a:latin typeface="Arial" pitchFamily="34" charset="0"/>
                <a:cs typeface="Arial" pitchFamily="34" charset="0"/>
              </a:rPr>
              <a:t>Вылущивание !!! </a:t>
            </a:r>
            <a:r>
              <a:rPr lang="ru-RU" sz="2800" dirty="0" err="1" smtClean="0">
                <a:latin typeface="Arial" pitchFamily="34" charset="0"/>
                <a:cs typeface="Arial" pitchFamily="34" charset="0"/>
              </a:rPr>
              <a:t>эндометриоидных</a:t>
            </a:r>
            <a:r>
              <a:rPr lang="ru-RU" sz="2800" dirty="0" smtClean="0">
                <a:latin typeface="Arial" pitchFamily="34" charset="0"/>
                <a:cs typeface="Arial" pitchFamily="34" charset="0"/>
              </a:rPr>
              <a:t> кист (</a:t>
            </a:r>
            <a:r>
              <a:rPr lang="ru-RU" sz="2800" dirty="0" err="1" smtClean="0">
                <a:latin typeface="Arial" pitchFamily="34" charset="0"/>
                <a:cs typeface="Arial" pitchFamily="34" charset="0"/>
              </a:rPr>
              <a:t>кистэктомия</a:t>
            </a:r>
            <a:r>
              <a:rPr lang="ru-RU" sz="2800" dirty="0" smtClean="0">
                <a:latin typeface="Arial" pitchFamily="34" charset="0"/>
                <a:cs typeface="Arial" pitchFamily="34" charset="0"/>
              </a:rPr>
              <a:t>)</a:t>
            </a:r>
          </a:p>
          <a:p>
            <a:pPr>
              <a:lnSpc>
                <a:spcPct val="90000"/>
              </a:lnSpc>
            </a:pPr>
            <a:r>
              <a:rPr lang="ru-RU" sz="2800" dirty="0" smtClean="0">
                <a:latin typeface="Arial" pitchFamily="34" charset="0"/>
                <a:cs typeface="Arial" pitchFamily="34" charset="0"/>
              </a:rPr>
              <a:t>Иссечение </a:t>
            </a:r>
            <a:r>
              <a:rPr lang="ru-RU" sz="2800" dirty="0" err="1" smtClean="0">
                <a:latin typeface="Arial" pitchFamily="34" charset="0"/>
                <a:cs typeface="Arial" pitchFamily="34" charset="0"/>
              </a:rPr>
              <a:t>ретроцервикального</a:t>
            </a:r>
            <a:r>
              <a:rPr lang="ru-RU" sz="2800" dirty="0" smtClean="0">
                <a:latin typeface="Arial" pitchFamily="34" charset="0"/>
                <a:cs typeface="Arial" pitchFamily="34" charset="0"/>
              </a:rPr>
              <a:t> </a:t>
            </a:r>
            <a:r>
              <a:rPr lang="ru-RU" sz="2800" dirty="0" err="1" smtClean="0">
                <a:latin typeface="Arial" pitchFamily="34" charset="0"/>
                <a:cs typeface="Arial" pitchFamily="34" charset="0"/>
              </a:rPr>
              <a:t>эндометриоза</a:t>
            </a:r>
            <a:endParaRPr lang="ru-RU" sz="2800" dirty="0" smtClean="0">
              <a:latin typeface="Arial" pitchFamily="34" charset="0"/>
              <a:cs typeface="Arial" pitchFamily="34" charset="0"/>
            </a:endParaRPr>
          </a:p>
          <a:p>
            <a:endParaRPr lang="ru-RU" dirty="0"/>
          </a:p>
        </p:txBody>
      </p:sp>
      <p:pic>
        <p:nvPicPr>
          <p:cNvPr id="4" name="инфильтрат.wmv">
            <a:hlinkClick r:id="" action="ppaction://media"/>
          </p:cNvPr>
          <p:cNvPicPr>
            <a:picLocks noRot="1" noChangeAspect="1" noChangeArrowheads="1"/>
          </p:cNvPicPr>
          <p:nvPr>
            <a:videoFile r:link="rId1"/>
          </p:nvPr>
        </p:nvPicPr>
        <p:blipFill>
          <a:blip r:embed="rId3" cstate="print"/>
          <a:srcRect/>
          <a:stretch>
            <a:fillRect/>
          </a:stretch>
        </p:blipFill>
        <p:spPr>
          <a:xfrm>
            <a:off x="5570794" y="3573016"/>
            <a:ext cx="3573206" cy="285910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p:txBody>
          <a:bodyPr>
            <a:normAutofit/>
          </a:bodyPr>
          <a:lstStyle/>
          <a:p>
            <a:pPr algn="ctr" eaLnBrk="1" hangingPunct="1"/>
            <a:r>
              <a:rPr lang="ru-RU" altLang="ru-RU" sz="3200" dirty="0" smtClean="0">
                <a:latin typeface="Arial" pitchFamily="34" charset="0"/>
                <a:cs typeface="Arial" pitchFamily="34" charset="0"/>
              </a:rPr>
              <a:t>Консервативные методы лечения</a:t>
            </a:r>
          </a:p>
        </p:txBody>
      </p:sp>
      <p:sp>
        <p:nvSpPr>
          <p:cNvPr id="25603" name="Содержимое 2"/>
          <p:cNvSpPr>
            <a:spLocks noGrp="1"/>
          </p:cNvSpPr>
          <p:nvPr>
            <p:ph sz="quarter" idx="1"/>
          </p:nvPr>
        </p:nvSpPr>
        <p:spPr>
          <a:xfrm>
            <a:off x="304800" y="1268760"/>
            <a:ext cx="8686800" cy="4811365"/>
          </a:xfrm>
        </p:spPr>
        <p:txBody>
          <a:bodyPr/>
          <a:lstStyle/>
          <a:p>
            <a:pPr eaLnBrk="1" hangingPunct="1"/>
            <a:r>
              <a:rPr lang="ru-RU" altLang="ru-RU" sz="3200" dirty="0" err="1" smtClean="0"/>
              <a:t>Гестагены</a:t>
            </a:r>
            <a:r>
              <a:rPr lang="ru-RU" altLang="ru-RU" sz="3200" dirty="0" smtClean="0"/>
              <a:t>, комбинированные гормональные </a:t>
            </a:r>
            <a:r>
              <a:rPr lang="ru-RU" altLang="ru-RU" sz="3200" dirty="0" err="1" smtClean="0"/>
              <a:t>контрацептивы</a:t>
            </a:r>
            <a:endParaRPr lang="ru-RU" altLang="ru-RU" sz="3200" dirty="0" smtClean="0"/>
          </a:p>
          <a:p>
            <a:pPr eaLnBrk="1" hangingPunct="1"/>
            <a:r>
              <a:rPr lang="ru-RU" altLang="ru-RU" sz="3200" dirty="0" err="1" smtClean="0"/>
              <a:t>аГнРг</a:t>
            </a:r>
            <a:endParaRPr lang="ru-RU" altLang="ru-RU" sz="3200" dirty="0" smtClean="0"/>
          </a:p>
          <a:p>
            <a:pPr eaLnBrk="1" hangingPunct="1"/>
            <a:r>
              <a:rPr lang="ru-RU" altLang="ru-RU" sz="3200" dirty="0" smtClean="0"/>
              <a:t>НПВП, </a:t>
            </a:r>
            <a:r>
              <a:rPr lang="ru-RU" altLang="ru-RU" sz="3200" dirty="0" err="1" smtClean="0"/>
              <a:t>иммуномодуляторы</a:t>
            </a:r>
            <a:r>
              <a:rPr lang="ru-RU" altLang="ru-RU" sz="3200" dirty="0" smtClean="0"/>
              <a:t>, санаторно-курортное лечение – радоновые ванны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p:txBody>
          <a:bodyPr/>
          <a:lstStyle/>
          <a:p>
            <a:pPr algn="ctr" eaLnBrk="1" hangingPunct="1"/>
            <a:r>
              <a:rPr lang="ru-RU" altLang="ru-RU" smtClean="0"/>
              <a:t>НПВС</a:t>
            </a:r>
          </a:p>
        </p:txBody>
      </p:sp>
      <p:sp>
        <p:nvSpPr>
          <p:cNvPr id="26627" name="Содержимое 2"/>
          <p:cNvSpPr>
            <a:spLocks noGrp="1"/>
          </p:cNvSpPr>
          <p:nvPr>
            <p:ph sz="quarter" idx="1"/>
          </p:nvPr>
        </p:nvSpPr>
        <p:spPr/>
        <p:txBody>
          <a:bodyPr>
            <a:normAutofit fontScale="92500" lnSpcReduction="20000"/>
          </a:bodyPr>
          <a:lstStyle/>
          <a:p>
            <a:pPr eaLnBrk="1" hangingPunct="1"/>
            <a:r>
              <a:rPr lang="ru-RU" altLang="ru-RU" smtClean="0"/>
              <a:t>Кратковременное лечение боли в ходе ожидания купирования симптомов после назначения целенаправленных методов медикаментозного или хирургического лечения</a:t>
            </a:r>
          </a:p>
          <a:p>
            <a:pPr eaLnBrk="1" hangingPunct="1"/>
            <a:r>
              <a:rPr lang="ru-RU" altLang="ru-RU" smtClean="0"/>
              <a:t>Напроксен, мефанеминовая кислота, ибупрофен</a:t>
            </a:r>
          </a:p>
          <a:p>
            <a:pPr eaLnBrk="1" hangingPunct="1"/>
            <a:r>
              <a:rPr lang="ru-RU" altLang="ru-RU" smtClean="0"/>
              <a:t>Длительный прием НПВС – повышение риска сердечно-сосудистых осложнений</a:t>
            </a:r>
          </a:p>
          <a:p>
            <a:pPr eaLnBrk="1" hangingPunct="1"/>
            <a:endParaRPr lang="ru-RU" altLang="ru-RU" smtClean="0"/>
          </a:p>
          <a:p>
            <a:pPr eaLnBrk="1" hangingPunct="1"/>
            <a:endParaRPr lang="ru-RU" altLang="ru-RU" smtClean="0"/>
          </a:p>
          <a:p>
            <a:pPr eaLnBrk="1" hangingPunct="1"/>
            <a:endParaRPr lang="ru-RU" altLang="ru-RU" smtClean="0"/>
          </a:p>
          <a:p>
            <a:pPr eaLnBrk="1" hangingPunct="1">
              <a:buFont typeface="Wingdings 3" pitchFamily="18" charset="2"/>
              <a:buNone/>
            </a:pPr>
            <a:r>
              <a:rPr lang="en-US" altLang="ru-RU" sz="2000" smtClean="0"/>
              <a:t>Cochraine Database Syst Rev 2009 Apr 15(2): CD004753</a:t>
            </a:r>
            <a:endParaRPr lang="ru-RU" altLang="ru-RU" sz="2000" smtClean="0"/>
          </a:p>
          <a:p>
            <a:pPr eaLnBrk="1" hangingPunct="1">
              <a:buFont typeface="Wingdings 3" pitchFamily="18" charset="2"/>
              <a:buNone/>
            </a:pPr>
            <a:endParaRPr lang="ru-RU" altLang="ru-RU"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457200"/>
            <a:ext cx="8686800" cy="379512"/>
          </a:xfrm>
        </p:spPr>
        <p:txBody>
          <a:bodyPr>
            <a:normAutofit fontScale="90000"/>
          </a:bodyPr>
          <a:lstStyle/>
          <a:p>
            <a:pPr algn="ctr"/>
            <a:r>
              <a:rPr lang="ru-RU" sz="3200" dirty="0" smtClean="0">
                <a:latin typeface="Arial" pitchFamily="34" charset="0"/>
                <a:cs typeface="Arial" pitchFamily="34" charset="0"/>
              </a:rPr>
              <a:t>Какую терапию выбрать?</a:t>
            </a:r>
            <a:endParaRPr lang="en-US" sz="3200" dirty="0">
              <a:latin typeface="Arial" pitchFamily="34" charset="0"/>
              <a:cs typeface="Arial" pitchFamily="34" charset="0"/>
            </a:endParaRPr>
          </a:p>
        </p:txBody>
      </p:sp>
      <p:pic>
        <p:nvPicPr>
          <p:cNvPr id="3" name="Picture 2" descr="Screen Clipping"/>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8908" y="1052736"/>
            <a:ext cx="8955579" cy="4952192"/>
          </a:xfrm>
          <a:prstGeom prst="rect">
            <a:avLst/>
          </a:prstGeom>
        </p:spPr>
      </p:pic>
      <p:sp>
        <p:nvSpPr>
          <p:cNvPr id="4" name="Rectangle 3"/>
          <p:cNvSpPr/>
          <p:nvPr/>
        </p:nvSpPr>
        <p:spPr>
          <a:xfrm>
            <a:off x="24714" y="6093296"/>
            <a:ext cx="4572000" cy="230832"/>
          </a:xfrm>
          <a:prstGeom prst="rect">
            <a:avLst/>
          </a:prstGeom>
        </p:spPr>
        <p:txBody>
          <a:bodyPr>
            <a:spAutoFit/>
          </a:bodyPr>
          <a:lstStyle/>
          <a:p>
            <a:r>
              <a:rPr lang="ru-RU" sz="900" dirty="0">
                <a:latin typeface="Arial" pitchFamily="34" charset="0"/>
                <a:cs typeface="Arial" pitchFamily="34" charset="0"/>
              </a:rPr>
              <a:t>*,**,***Инструкции по применению препарата http://grls.rosminzdrav.ru/</a:t>
            </a:r>
            <a:endParaRPr lang="en-US" sz="900" dirty="0">
              <a:latin typeface="Arial" pitchFamily="34" charset="0"/>
              <a:cs typeface="Arial" pitchFamily="34" charset="0"/>
            </a:endParaRPr>
          </a:p>
        </p:txBody>
      </p:sp>
    </p:spTree>
    <p:extLst>
      <p:ext uri="{BB962C8B-B14F-4D97-AF65-F5344CB8AC3E}">
        <p14:creationId xmlns:p14="http://schemas.microsoft.com/office/powerpoint/2010/main" xmlns="" val="4188916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712968" cy="922114"/>
          </a:xfrm>
        </p:spPr>
        <p:txBody>
          <a:bodyPr>
            <a:noAutofit/>
          </a:bodyPr>
          <a:lstStyle/>
          <a:p>
            <a:pPr algn="ctr"/>
            <a:r>
              <a:rPr lang="ru-RU" sz="2400" dirty="0" err="1" smtClean="0">
                <a:latin typeface="Arial" pitchFamily="34" charset="0"/>
                <a:cs typeface="Arial" pitchFamily="34" charset="0"/>
              </a:rPr>
              <a:t>Трипторелин</a:t>
            </a:r>
            <a:r>
              <a:rPr lang="ru-RU" sz="2400" dirty="0" smtClean="0">
                <a:latin typeface="Arial" pitchFamily="34" charset="0"/>
                <a:cs typeface="Arial" pitchFamily="34" charset="0"/>
              </a:rPr>
              <a:t> уменьшает основные симптомы </a:t>
            </a:r>
            <a:r>
              <a:rPr lang="ru-RU" sz="2400" dirty="0" err="1" smtClean="0">
                <a:latin typeface="Arial" pitchFamily="34" charset="0"/>
                <a:cs typeface="Arial" pitchFamily="34" charset="0"/>
              </a:rPr>
              <a:t>эндометриоза</a:t>
            </a:r>
            <a:endParaRPr lang="ru-RU" sz="2400" dirty="0">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BEE17566-FEE3-4434-B0E5-8B7564800519}" type="slidenum">
              <a:rPr lang="ru-RU" smtClean="0">
                <a:solidFill>
                  <a:schemeClr val="tx1"/>
                </a:solidFill>
              </a:rPr>
              <a:pPr/>
              <a:t>19</a:t>
            </a:fld>
            <a:endParaRPr lang="ru-RU" dirty="0">
              <a:solidFill>
                <a:schemeClr val="tx1"/>
              </a:solidFill>
            </a:endParaRPr>
          </a:p>
        </p:txBody>
      </p:sp>
      <p:graphicFrame>
        <p:nvGraphicFramePr>
          <p:cNvPr id="4" name="Диаграмма 3"/>
          <p:cNvGraphicFramePr/>
          <p:nvPr>
            <p:extLst>
              <p:ext uri="{D42A27DB-BD31-4B8C-83A1-F6EECF244321}">
                <p14:modId xmlns:p14="http://schemas.microsoft.com/office/powerpoint/2010/main" xmlns="" val="1467229688"/>
              </p:ext>
            </p:extLst>
          </p:nvPr>
        </p:nvGraphicFramePr>
        <p:xfrm>
          <a:off x="28540" y="1412776"/>
          <a:ext cx="9007956" cy="464916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15616" y="2852936"/>
            <a:ext cx="553998" cy="2385556"/>
          </a:xfrm>
          <a:prstGeom prst="rect">
            <a:avLst/>
          </a:prstGeom>
          <a:noFill/>
        </p:spPr>
        <p:txBody>
          <a:bodyPr vert="vert270" wrap="square" rtlCol="0">
            <a:spAutoFit/>
          </a:bodyPr>
          <a:lstStyle/>
          <a:p>
            <a:r>
              <a:rPr lang="ru-RU" sz="1200" dirty="0" smtClean="0">
                <a:solidFill>
                  <a:prstClr val="black"/>
                </a:solidFill>
              </a:rPr>
              <a:t>Количество пациенток (</a:t>
            </a:r>
            <a:r>
              <a:rPr lang="en-US" sz="1200" dirty="0" smtClean="0">
                <a:solidFill>
                  <a:prstClr val="black"/>
                </a:solidFill>
              </a:rPr>
              <a:t>n=</a:t>
            </a:r>
            <a:r>
              <a:rPr lang="ru-RU" sz="1200" dirty="0" smtClean="0">
                <a:solidFill>
                  <a:prstClr val="black"/>
                </a:solidFill>
              </a:rPr>
              <a:t> 1000) в популяции безопасности -</a:t>
            </a:r>
            <a:r>
              <a:rPr lang="en-US" sz="1200" dirty="0" smtClean="0">
                <a:solidFill>
                  <a:prstClr val="black"/>
                </a:solidFill>
              </a:rPr>
              <a:t>ITT</a:t>
            </a:r>
            <a:endParaRPr lang="ru-RU" sz="1200" dirty="0">
              <a:solidFill>
                <a:prstClr val="black"/>
              </a:solidFill>
            </a:endParaRPr>
          </a:p>
        </p:txBody>
      </p:sp>
      <p:sp>
        <p:nvSpPr>
          <p:cNvPr id="7" name="Прямоугольник 6"/>
          <p:cNvSpPr/>
          <p:nvPr/>
        </p:nvSpPr>
        <p:spPr>
          <a:xfrm>
            <a:off x="107504" y="6237312"/>
            <a:ext cx="4572000" cy="523220"/>
          </a:xfrm>
          <a:prstGeom prst="rect">
            <a:avLst/>
          </a:prstGeom>
        </p:spPr>
        <p:txBody>
          <a:bodyPr>
            <a:spAutoFit/>
          </a:bodyPr>
          <a:lstStyle/>
          <a:p>
            <a:r>
              <a:rPr lang="ru-RU" sz="700" dirty="0">
                <a:solidFill>
                  <a:prstClr val="white">
                    <a:lumMod val="50000"/>
                  </a:prstClr>
                </a:solidFill>
                <a:latin typeface="Arial" pitchFamily="34" charset="0"/>
                <a:cs typeface="Arial" pitchFamily="34" charset="0"/>
              </a:rPr>
              <a:t>* Андреева Е.Н., </a:t>
            </a:r>
            <a:r>
              <a:rPr lang="ru-RU" sz="700" dirty="0" err="1">
                <a:solidFill>
                  <a:prstClr val="white">
                    <a:lumMod val="50000"/>
                  </a:prstClr>
                </a:solidFill>
                <a:latin typeface="Arial" pitchFamily="34" charset="0"/>
                <a:cs typeface="Arial" pitchFamily="34" charset="0"/>
              </a:rPr>
              <a:t>Яроцкая</a:t>
            </a:r>
            <a:r>
              <a:rPr lang="ru-RU" sz="700" dirty="0">
                <a:solidFill>
                  <a:prstClr val="white">
                    <a:lumMod val="50000"/>
                  </a:prstClr>
                </a:solidFill>
                <a:latin typeface="Arial" pitchFamily="34" charset="0"/>
                <a:cs typeface="Arial" pitchFamily="34" charset="0"/>
              </a:rPr>
              <a:t> Е.Л, </a:t>
            </a:r>
            <a:r>
              <a:rPr lang="ru-RU" sz="700" dirty="0" err="1">
                <a:solidFill>
                  <a:prstClr val="white">
                    <a:lumMod val="50000"/>
                  </a:prstClr>
                </a:solidFill>
                <a:latin typeface="Arial" pitchFamily="34" charset="0"/>
                <a:cs typeface="Arial" pitchFamily="34" charset="0"/>
              </a:rPr>
              <a:t>Адамян</a:t>
            </a:r>
            <a:r>
              <a:rPr lang="ru-RU" sz="700" dirty="0">
                <a:solidFill>
                  <a:prstClr val="white">
                    <a:lumMod val="50000"/>
                  </a:prstClr>
                </a:solidFill>
                <a:latin typeface="Arial" pitchFamily="34" charset="0"/>
                <a:cs typeface="Arial" pitchFamily="34" charset="0"/>
              </a:rPr>
              <a:t> Л.В. Клинический профиль российских пациенток с диагнозом «генитальный </a:t>
            </a:r>
            <a:r>
              <a:rPr lang="ru-RU" sz="700" dirty="0" err="1">
                <a:solidFill>
                  <a:prstClr val="white">
                    <a:lumMod val="50000"/>
                  </a:prstClr>
                </a:solidFill>
                <a:latin typeface="Arial" pitchFamily="34" charset="0"/>
                <a:cs typeface="Arial" pitchFamily="34" charset="0"/>
              </a:rPr>
              <a:t>эндометриоз</a:t>
            </a:r>
            <a:r>
              <a:rPr lang="ru-RU" sz="700" dirty="0">
                <a:solidFill>
                  <a:prstClr val="white">
                    <a:lumMod val="50000"/>
                  </a:prstClr>
                </a:solidFill>
                <a:latin typeface="Arial" pitchFamily="34" charset="0"/>
                <a:cs typeface="Arial" pitchFamily="34" charset="0"/>
              </a:rPr>
              <a:t>», получающих лечение агонистом гонадотропного </a:t>
            </a:r>
            <a:r>
              <a:rPr lang="ru-RU" sz="700" dirty="0" err="1">
                <a:solidFill>
                  <a:prstClr val="white">
                    <a:lumMod val="50000"/>
                  </a:prstClr>
                </a:solidFill>
                <a:latin typeface="Arial" pitchFamily="34" charset="0"/>
                <a:cs typeface="Arial" pitchFamily="34" charset="0"/>
              </a:rPr>
              <a:t>релизинг</a:t>
            </a:r>
            <a:r>
              <a:rPr lang="ru-RU" sz="700" dirty="0">
                <a:solidFill>
                  <a:prstClr val="white">
                    <a:lumMod val="50000"/>
                  </a:prstClr>
                </a:solidFill>
                <a:latin typeface="Arial" pitchFamily="34" charset="0"/>
                <a:cs typeface="Arial" pitchFamily="34" charset="0"/>
              </a:rPr>
              <a:t> гормона. Результаты российского открытого многоцентрового исследования//Проблемы репродукции 2/2011 Т .17, </a:t>
            </a:r>
            <a:r>
              <a:rPr lang="ru-RU" sz="700" dirty="0" smtClean="0">
                <a:solidFill>
                  <a:prstClr val="white">
                    <a:lumMod val="50000"/>
                  </a:prstClr>
                </a:solidFill>
                <a:latin typeface="Arial" pitchFamily="34" charset="0"/>
                <a:cs typeface="Arial" pitchFamily="34" charset="0"/>
              </a:rPr>
              <a:t>50-62</a:t>
            </a:r>
            <a:r>
              <a:rPr lang="ru-RU" sz="700" dirty="0">
                <a:solidFill>
                  <a:prstClr val="white">
                    <a:lumMod val="50000"/>
                  </a:prstClr>
                </a:solidFill>
                <a:latin typeface="Arial" pitchFamily="34" charset="0"/>
                <a:cs typeface="Arial" pitchFamily="34" charset="0"/>
              </a:rPr>
              <a:t>.</a:t>
            </a:r>
          </a:p>
        </p:txBody>
      </p:sp>
      <p:sp>
        <p:nvSpPr>
          <p:cNvPr id="6" name="TextBox 5"/>
          <p:cNvSpPr txBox="1"/>
          <p:nvPr/>
        </p:nvSpPr>
        <p:spPr>
          <a:xfrm>
            <a:off x="3995936" y="2996952"/>
            <a:ext cx="2467983" cy="276999"/>
          </a:xfrm>
          <a:prstGeom prst="rect">
            <a:avLst/>
          </a:prstGeom>
          <a:noFill/>
        </p:spPr>
        <p:txBody>
          <a:bodyPr wrap="none" rtlCol="0">
            <a:spAutoFit/>
          </a:bodyPr>
          <a:lstStyle/>
          <a:p>
            <a:r>
              <a:rPr lang="ru-RU" sz="1200" dirty="0" err="1">
                <a:solidFill>
                  <a:schemeClr val="accent3">
                    <a:lumMod val="50000"/>
                  </a:schemeClr>
                </a:solidFill>
              </a:rPr>
              <a:t>Диферелин</a:t>
            </a:r>
            <a:r>
              <a:rPr lang="ru-RU" sz="1200" dirty="0">
                <a:solidFill>
                  <a:schemeClr val="accent3">
                    <a:lumMod val="50000"/>
                  </a:schemeClr>
                </a:solidFill>
              </a:rPr>
              <a:t>® 3,75 мг 1 раз/28 дней</a:t>
            </a:r>
          </a:p>
        </p:txBody>
      </p:sp>
    </p:spTree>
    <p:extLst>
      <p:ext uri="{BB962C8B-B14F-4D97-AF65-F5344CB8AC3E}">
        <p14:creationId xmlns:p14="http://schemas.microsoft.com/office/powerpoint/2010/main" xmlns="" val="1625868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152400"/>
            <a:ext cx="8229600" cy="612775"/>
          </a:xfrm>
        </p:spPr>
        <p:txBody>
          <a:bodyPr>
            <a:normAutofit fontScale="90000"/>
          </a:bodyPr>
          <a:lstStyle/>
          <a:p>
            <a:pPr algn="ctr" eaLnBrk="1" hangingPunct="1"/>
            <a:r>
              <a:rPr lang="ru-RU" altLang="ru-RU" sz="3200" dirty="0" smtClean="0">
                <a:effectLst>
                  <a:outerShdw blurRad="38100" dist="38100" dir="2700000" algn="tl">
                    <a:srgbClr val="000000">
                      <a:alpha val="43137"/>
                    </a:srgbClr>
                  </a:outerShdw>
                  <a:reflection blurRad="12700" stA="48000" endA="300" endPos="55000" dir="5400000" sy="-90000" algn="bl" rotWithShape="0"/>
                </a:effectLst>
              </a:rPr>
              <a:t>Отсроченная диагностика </a:t>
            </a:r>
            <a:r>
              <a:rPr lang="ru-RU" altLang="ru-RU" sz="3200" dirty="0" err="1" smtClean="0">
                <a:effectLst>
                  <a:outerShdw blurRad="38100" dist="38100" dir="2700000" algn="tl">
                    <a:srgbClr val="000000">
                      <a:alpha val="43137"/>
                    </a:srgbClr>
                  </a:outerShdw>
                  <a:reflection blurRad="12700" stA="48000" endA="300" endPos="55000" dir="5400000" sy="-90000" algn="bl" rotWithShape="0"/>
                </a:effectLst>
              </a:rPr>
              <a:t>эндометриоза</a:t>
            </a:r>
            <a:endParaRPr lang="ru-RU" altLang="ru-RU" sz="3200" dirty="0" smtClean="0">
              <a:effectLst>
                <a:outerShdw blurRad="38100" dist="38100" dir="2700000" algn="tl">
                  <a:srgbClr val="000000">
                    <a:alpha val="43137"/>
                  </a:srgbClr>
                </a:outerShdw>
                <a:reflection blurRad="12700" stA="48000" endA="300" endPos="55000" dir="5400000" sy="-90000" algn="bl" rotWithShape="0"/>
              </a:effectLst>
            </a:endParaRPr>
          </a:p>
        </p:txBody>
      </p:sp>
      <p:sp>
        <p:nvSpPr>
          <p:cNvPr id="10243" name="Содержимое 2"/>
          <p:cNvSpPr>
            <a:spLocks noGrp="1"/>
          </p:cNvSpPr>
          <p:nvPr>
            <p:ph idx="1"/>
          </p:nvPr>
        </p:nvSpPr>
        <p:spPr>
          <a:xfrm>
            <a:off x="179512" y="908050"/>
            <a:ext cx="8507288" cy="5248275"/>
          </a:xfrm>
        </p:spPr>
        <p:txBody>
          <a:bodyPr>
            <a:normAutofit fontScale="92500" lnSpcReduction="10000"/>
          </a:bodyPr>
          <a:lstStyle/>
          <a:p>
            <a:pPr eaLnBrk="1" hangingPunct="1"/>
            <a:r>
              <a:rPr lang="ru-RU" altLang="ru-RU" dirty="0" smtClean="0"/>
              <a:t>7-8 лет – от появления первых симптомов заболевания до диагностики</a:t>
            </a:r>
          </a:p>
          <a:p>
            <a:pPr eaLnBrk="1" hangingPunct="1"/>
            <a:r>
              <a:rPr lang="ru-RU" altLang="ru-RU" dirty="0" smtClean="0"/>
              <a:t>Развитие тяжелых форм, требующих обязательного хирургического лечения</a:t>
            </a:r>
          </a:p>
          <a:p>
            <a:pPr eaLnBrk="1" hangingPunct="1"/>
            <a:r>
              <a:rPr lang="ru-RU" altLang="ru-RU" dirty="0" smtClean="0"/>
              <a:t>Двухсторонние </a:t>
            </a:r>
            <a:r>
              <a:rPr lang="ru-RU" altLang="ru-RU" dirty="0" err="1" smtClean="0"/>
              <a:t>эндометриоидные</a:t>
            </a:r>
            <a:r>
              <a:rPr lang="ru-RU" altLang="ru-RU" dirty="0" smtClean="0"/>
              <a:t> кисты или 2 операции по поводу </a:t>
            </a:r>
            <a:r>
              <a:rPr lang="ru-RU" altLang="ru-RU" dirty="0" err="1" smtClean="0"/>
              <a:t>эндометриоза</a:t>
            </a:r>
            <a:r>
              <a:rPr lang="ru-RU" altLang="ru-RU" dirty="0" smtClean="0"/>
              <a:t> - наступление менопаузы в 42-43 года</a:t>
            </a:r>
          </a:p>
          <a:p>
            <a:pPr eaLnBrk="1" hangingPunct="1"/>
            <a:r>
              <a:rPr lang="ru-RU" altLang="ru-RU" dirty="0" smtClean="0"/>
              <a:t>Снижение овариального резерва</a:t>
            </a:r>
          </a:p>
          <a:p>
            <a:pPr eaLnBrk="1" hangingPunct="1"/>
            <a:r>
              <a:rPr lang="ru-RU" altLang="ru-RU" dirty="0" smtClean="0"/>
              <a:t>Ухудшение ответа яичников на стимуляцию</a:t>
            </a:r>
          </a:p>
          <a:p>
            <a:pPr eaLnBrk="1" hangingPunct="1">
              <a:buFont typeface="Wingdings 3" pitchFamily="18" charset="2"/>
              <a:buNone/>
            </a:pPr>
            <a:r>
              <a:rPr lang="ru-RU" altLang="ru-RU" dirty="0" smtClean="0"/>
              <a:t> </a:t>
            </a:r>
          </a:p>
          <a:p>
            <a:pPr eaLnBrk="1" hangingPunct="1">
              <a:buFont typeface="Wingdings 3" pitchFamily="18" charset="2"/>
              <a:buNone/>
            </a:pPr>
            <a:r>
              <a:rPr lang="ru-RU" altLang="ru-RU" sz="1600" dirty="0" err="1" smtClean="0"/>
              <a:t>Адамян</a:t>
            </a:r>
            <a:r>
              <a:rPr lang="ru-RU" altLang="ru-RU" sz="1600" dirty="0" smtClean="0"/>
              <a:t> Л.В. и </a:t>
            </a:r>
            <a:r>
              <a:rPr lang="ru-RU" altLang="ru-RU" sz="1600" dirty="0" err="1" smtClean="0"/>
              <a:t>соавт</a:t>
            </a:r>
            <a:r>
              <a:rPr lang="ru-RU" altLang="ru-RU" sz="1600" dirty="0" smtClean="0"/>
              <a:t>., 2014; </a:t>
            </a:r>
            <a:r>
              <a:rPr lang="en-US" altLang="ru-RU" sz="1600" dirty="0" smtClean="0">
                <a:latin typeface="Calibri" pitchFamily="34" charset="0"/>
              </a:rPr>
              <a:t>Anna Fenton &amp; Nick Panay ,Climacteric  February 2012, Vol. 15, No. 1 , Pages 1-2 </a:t>
            </a:r>
          </a:p>
          <a:p>
            <a:pPr eaLnBrk="1" hangingPunct="1"/>
            <a:endParaRPr lang="ru-RU" altLang="ru-R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200" dirty="0" smtClean="0">
                <a:latin typeface="Arial" pitchFamily="34" charset="0"/>
                <a:cs typeface="Arial" pitchFamily="34" charset="0"/>
              </a:rPr>
              <a:t>Перезагрузка» репродуктивной системы женщины на фоне терапии </a:t>
            </a:r>
            <a:r>
              <a:rPr lang="ru-RU" sz="2200" dirty="0" err="1" smtClean="0">
                <a:latin typeface="Arial" pitchFamily="34" charset="0"/>
                <a:cs typeface="Arial" pitchFamily="34" charset="0"/>
              </a:rPr>
              <a:t>трипторелином</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Сохранение овариального резерва</a:t>
            </a:r>
          </a:p>
          <a:p>
            <a:r>
              <a:rPr lang="ru-RU" dirty="0" smtClean="0"/>
              <a:t>Прекращение действия препарата – возобновление роста фолликулов в яичнике, созревание яйцеклетки, увеличение шансов наступления беременности</a:t>
            </a:r>
          </a:p>
          <a:p>
            <a:r>
              <a:rPr lang="ru-RU" dirty="0" smtClean="0"/>
              <a:t>Стабильная  блокада ГГЯС на время терапии, благодаря уникальной технологии высвобождения </a:t>
            </a:r>
            <a:r>
              <a:rPr lang="ru-RU" dirty="0" err="1" smtClean="0"/>
              <a:t>трипторелина</a:t>
            </a:r>
            <a:r>
              <a:rPr lang="ru-RU" dirty="0" smtClean="0"/>
              <a:t> из микросфер с </a:t>
            </a:r>
            <a:r>
              <a:rPr lang="ru-RU" altLang="zh-CN" dirty="0" smtClean="0">
                <a:cs typeface="Arial" pitchFamily="34" charset="0"/>
              </a:rPr>
              <a:t>замедленным высвобождением</a:t>
            </a:r>
          </a:p>
          <a:p>
            <a:endParaRPr lang="ru-RU" dirty="0" smtClean="0">
              <a:cs typeface="Arial" pitchFamily="34" charset="0"/>
            </a:endParaRPr>
          </a:p>
          <a:p>
            <a:pPr algn="r">
              <a:buNone/>
            </a:pPr>
            <a:r>
              <a:rPr lang="en-US" sz="2000" dirty="0" smtClean="0">
                <a:solidFill>
                  <a:schemeClr val="bg1">
                    <a:lumMod val="50000"/>
                  </a:schemeClr>
                </a:solidFill>
                <a:latin typeface="Arial" pitchFamily="34" charset="0"/>
                <a:cs typeface="Arial" pitchFamily="34" charset="0"/>
              </a:rPr>
              <a:t>1. </a:t>
            </a:r>
            <a:r>
              <a:rPr lang="en-US" sz="2000" dirty="0" err="1" smtClean="0">
                <a:solidFill>
                  <a:schemeClr val="bg1">
                    <a:lumMod val="50000"/>
                  </a:schemeClr>
                </a:solidFill>
                <a:latin typeface="Arial" pitchFamily="34" charset="0"/>
                <a:cs typeface="Arial" pitchFamily="34" charset="0"/>
              </a:rPr>
              <a:t>Tissier</a:t>
            </a:r>
            <a:r>
              <a:rPr lang="en-US" sz="2000" dirty="0" smtClean="0">
                <a:solidFill>
                  <a:schemeClr val="bg1">
                    <a:lumMod val="50000"/>
                  </a:schemeClr>
                </a:solidFill>
                <a:latin typeface="Arial" pitchFamily="34" charset="0"/>
                <a:cs typeface="Arial" pitchFamily="34" charset="0"/>
              </a:rPr>
              <a:t> B. Drug delivery of peptides. In: Bouchard P, </a:t>
            </a:r>
            <a:r>
              <a:rPr lang="en-US" sz="2000" dirty="0" err="1" smtClean="0">
                <a:solidFill>
                  <a:schemeClr val="bg1">
                    <a:lumMod val="50000"/>
                  </a:schemeClr>
                </a:solidFill>
                <a:latin typeface="Arial" pitchFamily="34" charset="0"/>
                <a:cs typeface="Arial" pitchFamily="34" charset="0"/>
              </a:rPr>
              <a:t>Haour</a:t>
            </a:r>
            <a:r>
              <a:rPr lang="en-US" sz="2000" dirty="0" smtClean="0">
                <a:solidFill>
                  <a:schemeClr val="bg1">
                    <a:lumMod val="50000"/>
                  </a:schemeClr>
                </a:solidFill>
                <a:latin typeface="Arial" pitchFamily="34" charset="0"/>
                <a:cs typeface="Arial" pitchFamily="34" charset="0"/>
              </a:rPr>
              <a:t> F, </a:t>
            </a:r>
            <a:r>
              <a:rPr lang="en-US" sz="2000" dirty="0" err="1" smtClean="0">
                <a:solidFill>
                  <a:schemeClr val="bg1">
                    <a:lumMod val="50000"/>
                  </a:schemeClr>
                </a:solidFill>
                <a:latin typeface="Arial" pitchFamily="34" charset="0"/>
                <a:cs typeface="Arial" pitchFamily="34" charset="0"/>
              </a:rPr>
              <a:t>Franchimont</a:t>
            </a:r>
            <a:r>
              <a:rPr lang="en-US" sz="2000" dirty="0" smtClean="0">
                <a:solidFill>
                  <a:schemeClr val="bg1">
                    <a:lumMod val="50000"/>
                  </a:schemeClr>
                </a:solidFill>
                <a:latin typeface="Arial" pitchFamily="34" charset="0"/>
                <a:cs typeface="Arial" pitchFamily="34" charset="0"/>
              </a:rPr>
              <a:t> P, Schatz B, editors. Recent progress on </a:t>
            </a:r>
            <a:r>
              <a:rPr lang="en-US" sz="2000" dirty="0" err="1" smtClean="0">
                <a:solidFill>
                  <a:schemeClr val="bg1">
                    <a:lumMod val="50000"/>
                  </a:schemeClr>
                </a:solidFill>
                <a:latin typeface="Arial" pitchFamily="34" charset="0"/>
                <a:cs typeface="Arial" pitchFamily="34" charset="0"/>
              </a:rPr>
              <a:t>GnRH</a:t>
            </a:r>
            <a:r>
              <a:rPr lang="en-US" sz="2000" dirty="0" smtClean="0">
                <a:solidFill>
                  <a:schemeClr val="bg1">
                    <a:lumMod val="50000"/>
                  </a:schemeClr>
                </a:solidFill>
                <a:latin typeface="Arial" pitchFamily="34" charset="0"/>
                <a:cs typeface="Arial" pitchFamily="34" charset="0"/>
              </a:rPr>
              <a:t> and </a:t>
            </a:r>
            <a:r>
              <a:rPr lang="en-US" sz="2000" dirty="0" err="1" smtClean="0">
                <a:solidFill>
                  <a:schemeClr val="bg1">
                    <a:lumMod val="50000"/>
                  </a:schemeClr>
                </a:solidFill>
                <a:latin typeface="Arial" pitchFamily="34" charset="0"/>
                <a:cs typeface="Arial" pitchFamily="34" charset="0"/>
              </a:rPr>
              <a:t>gonadal</a:t>
            </a:r>
            <a:r>
              <a:rPr lang="ru-RU" sz="2000" dirty="0" smtClean="0">
                <a:solidFill>
                  <a:schemeClr val="bg1">
                    <a:lumMod val="50000"/>
                  </a:schemeClr>
                </a:solidFill>
                <a:latin typeface="Arial" pitchFamily="34" charset="0"/>
                <a:cs typeface="Arial" pitchFamily="34" charset="0"/>
              </a:rPr>
              <a:t> </a:t>
            </a:r>
            <a:r>
              <a:rPr lang="en-US" sz="2000" dirty="0" smtClean="0">
                <a:solidFill>
                  <a:schemeClr val="bg1">
                    <a:lumMod val="50000"/>
                  </a:schemeClr>
                </a:solidFill>
                <a:latin typeface="Arial" pitchFamily="34" charset="0"/>
                <a:cs typeface="Arial" pitchFamily="34" charset="0"/>
              </a:rPr>
              <a:t>peptides. Elsevier, Paris; 1990. p.159-68.</a:t>
            </a:r>
          </a:p>
          <a:p>
            <a:pPr algn="r">
              <a:buNone/>
            </a:pPr>
            <a:r>
              <a:rPr lang="da-DK" sz="2000" dirty="0" smtClean="0">
                <a:solidFill>
                  <a:schemeClr val="bg1">
                    <a:lumMod val="50000"/>
                  </a:schemeClr>
                </a:solidFill>
                <a:latin typeface="Arial" pitchFamily="34" charset="0"/>
                <a:cs typeface="Arial" pitchFamily="34" charset="0"/>
              </a:rPr>
              <a:t>2. Teillac P, </a:t>
            </a:r>
            <a:r>
              <a:rPr lang="da-DK" sz="2000" i="1" dirty="0" smtClean="0">
                <a:solidFill>
                  <a:schemeClr val="bg1">
                    <a:lumMod val="50000"/>
                  </a:schemeClr>
                </a:solidFill>
                <a:latin typeface="Arial" pitchFamily="34" charset="0"/>
                <a:cs typeface="Arial" pitchFamily="34" charset="0"/>
              </a:rPr>
              <a:t>et al. </a:t>
            </a:r>
            <a:r>
              <a:rPr lang="da-DK" sz="2000" dirty="0" smtClean="0">
                <a:solidFill>
                  <a:schemeClr val="bg1">
                    <a:lumMod val="50000"/>
                  </a:schemeClr>
                </a:solidFill>
                <a:latin typeface="Arial" pitchFamily="34" charset="0"/>
                <a:cs typeface="Arial" pitchFamily="34" charset="0"/>
              </a:rPr>
              <a:t>Horm Res. 2004;62:252-8.</a:t>
            </a:r>
            <a:r>
              <a:rPr lang="ru-RU" sz="2000" dirty="0" smtClean="0">
                <a:solidFill>
                  <a:schemeClr val="bg1">
                    <a:lumMod val="50000"/>
                  </a:schemeClr>
                </a:solidFill>
                <a:latin typeface="Arial" pitchFamily="34" charset="0"/>
                <a:cs typeface="Arial" pitchFamily="34" charset="0"/>
              </a:rPr>
              <a:t>   3. Инструкция по применению препарата, http://grls.rosminzdrav.ru/</a:t>
            </a:r>
            <a:endParaRPr lang="en-US" sz="2000" dirty="0" smtClean="0">
              <a:solidFill>
                <a:schemeClr val="bg1">
                  <a:lumMod val="50000"/>
                </a:schemeClr>
              </a:solidFill>
              <a:latin typeface="Arial" pitchFamily="34" charset="0"/>
              <a:cs typeface="Arial" pitchFamily="34" charset="0"/>
            </a:endParaRP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600993" y="6597352"/>
            <a:ext cx="7362373" cy="215444"/>
          </a:xfrm>
          <a:prstGeom prst="rect">
            <a:avLst/>
          </a:prstGeom>
        </p:spPr>
        <p:txBody>
          <a:bodyPr wrap="square">
            <a:spAutoFit/>
          </a:bodyPr>
          <a:lstStyle/>
          <a:p>
            <a:r>
              <a:rPr lang="ru-RU" sz="800" dirty="0" err="1" smtClean="0"/>
              <a:t>Эндометриоз</a:t>
            </a:r>
            <a:r>
              <a:rPr lang="ru-RU" sz="800" dirty="0" smtClean="0"/>
              <a:t>: диагностика, лечение и реабилитация. Клинические рекомендации. Москва, 2013, 86 с.</a:t>
            </a:r>
            <a:endParaRPr lang="ru-RU" sz="800" dirty="0"/>
          </a:p>
        </p:txBody>
      </p:sp>
      <p:sp>
        <p:nvSpPr>
          <p:cNvPr id="10" name="Заголовок 3"/>
          <p:cNvSpPr txBox="1">
            <a:spLocks/>
          </p:cNvSpPr>
          <p:nvPr/>
        </p:nvSpPr>
        <p:spPr>
          <a:xfrm>
            <a:off x="600995" y="3861473"/>
            <a:ext cx="1711610" cy="18722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ru-RU" sz="2400" b="1" dirty="0" smtClean="0">
                <a:solidFill>
                  <a:srgbClr val="7030A0"/>
                </a:solidFill>
                <a:latin typeface="+mn-lt"/>
                <a:ea typeface="+mn-ea"/>
                <a:cs typeface="+mn-cs"/>
              </a:rPr>
              <a:t/>
            </a:r>
            <a:br>
              <a:rPr lang="ru-RU" sz="2400" b="1" dirty="0" smtClean="0">
                <a:solidFill>
                  <a:srgbClr val="7030A0"/>
                </a:solidFill>
                <a:latin typeface="+mn-lt"/>
                <a:ea typeface="+mn-ea"/>
                <a:cs typeface="+mn-cs"/>
              </a:rPr>
            </a:br>
            <a:endParaRPr lang="ru-RU" sz="3200" dirty="0"/>
          </a:p>
        </p:txBody>
      </p:sp>
      <p:sp>
        <p:nvSpPr>
          <p:cNvPr id="11" name="Скругленный прямоугольник 10"/>
          <p:cNvSpPr/>
          <p:nvPr/>
        </p:nvSpPr>
        <p:spPr>
          <a:xfrm>
            <a:off x="467544" y="1909814"/>
            <a:ext cx="2736304" cy="1159146"/>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Генетически  обусловленное,</a:t>
            </a:r>
            <a:endParaRPr lang="ru-RU" sz="1600" dirty="0">
              <a:solidFill>
                <a:schemeClr val="tx1"/>
              </a:solidFill>
            </a:endParaRPr>
          </a:p>
          <a:p>
            <a:r>
              <a:rPr lang="ru-RU" sz="1600" dirty="0">
                <a:solidFill>
                  <a:schemeClr val="tx1"/>
                </a:solidFill>
              </a:rPr>
              <a:t>х</a:t>
            </a:r>
            <a:r>
              <a:rPr lang="ru-RU" sz="1600" dirty="0" smtClean="0">
                <a:solidFill>
                  <a:schemeClr val="tx1"/>
                </a:solidFill>
              </a:rPr>
              <a:t>роническое, рецидивирующее</a:t>
            </a:r>
            <a:endParaRPr lang="ru-RU" sz="1400" dirty="0">
              <a:solidFill>
                <a:schemeClr val="tx1"/>
              </a:solidFill>
            </a:endParaRPr>
          </a:p>
        </p:txBody>
      </p:sp>
      <p:sp>
        <p:nvSpPr>
          <p:cNvPr id="13" name="Скругленный прямоугольник 12"/>
          <p:cNvSpPr/>
          <p:nvPr/>
        </p:nvSpPr>
        <p:spPr>
          <a:xfrm>
            <a:off x="467544" y="3301544"/>
            <a:ext cx="2736304" cy="1335033"/>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ru-RU" sz="1600" dirty="0" err="1" smtClean="0">
                <a:solidFill>
                  <a:schemeClr val="tx1"/>
                </a:solidFill>
              </a:rPr>
              <a:t>Дисгормональное</a:t>
            </a:r>
            <a:r>
              <a:rPr lang="ru-RU" sz="1600" dirty="0">
                <a:solidFill>
                  <a:schemeClr val="tx1"/>
                </a:solidFill>
              </a:rPr>
              <a:t>, </a:t>
            </a:r>
            <a:r>
              <a:rPr lang="ru-RU" sz="1600" dirty="0" err="1">
                <a:solidFill>
                  <a:schemeClr val="tx1"/>
                </a:solidFill>
              </a:rPr>
              <a:t>иммунозависимое</a:t>
            </a:r>
            <a:endParaRPr lang="ru-RU" sz="1600" dirty="0">
              <a:solidFill>
                <a:schemeClr val="tx1"/>
              </a:solidFill>
            </a:endParaRPr>
          </a:p>
          <a:p>
            <a:pPr>
              <a:defRPr/>
            </a:pPr>
            <a:r>
              <a:rPr lang="ru-RU" sz="1600" dirty="0" smtClean="0">
                <a:solidFill>
                  <a:schemeClr val="tx1"/>
                </a:solidFill>
              </a:rPr>
              <a:t>заболевание</a:t>
            </a:r>
            <a:endParaRPr lang="ru-RU" sz="1600" dirty="0">
              <a:solidFill>
                <a:schemeClr val="tx1"/>
              </a:solidFill>
            </a:endParaRPr>
          </a:p>
        </p:txBody>
      </p:sp>
      <p:sp>
        <p:nvSpPr>
          <p:cNvPr id="14" name="Скругленный прямоугольник 13"/>
          <p:cNvSpPr/>
          <p:nvPr/>
        </p:nvSpPr>
        <p:spPr>
          <a:xfrm>
            <a:off x="467544" y="4869160"/>
            <a:ext cx="2736304" cy="1224135"/>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600" dirty="0" smtClean="0">
                <a:solidFill>
                  <a:schemeClr val="tx1"/>
                </a:solidFill>
              </a:rPr>
              <a:t>Характеризуется разрастанием </a:t>
            </a:r>
            <a:r>
              <a:rPr lang="ru-RU" sz="1600" dirty="0">
                <a:solidFill>
                  <a:schemeClr val="tx1"/>
                </a:solidFill>
              </a:rPr>
              <a:t>ткани подобной эндометрию за пределами полости </a:t>
            </a:r>
            <a:r>
              <a:rPr lang="ru-RU" sz="1600" dirty="0" smtClean="0">
                <a:solidFill>
                  <a:schemeClr val="tx1"/>
                </a:solidFill>
              </a:rPr>
              <a:t>матки</a:t>
            </a:r>
            <a:endParaRPr lang="ru-RU" sz="1600" dirty="0">
              <a:solidFill>
                <a:schemeClr val="tx1"/>
              </a:solidFill>
            </a:endParaRPr>
          </a:p>
        </p:txBody>
      </p:sp>
      <p:sp>
        <p:nvSpPr>
          <p:cNvPr id="2" name="Стрелка вправо 1"/>
          <p:cNvSpPr/>
          <p:nvPr/>
        </p:nvSpPr>
        <p:spPr>
          <a:xfrm>
            <a:off x="3351794" y="1700808"/>
            <a:ext cx="5252653" cy="1521968"/>
          </a:xfrm>
          <a:prstGeom prst="rightArrow">
            <a:avLst>
              <a:gd name="adj1" fmla="val 75433"/>
              <a:gd name="adj2" fmla="val 48557"/>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1600" b="1" dirty="0" smtClean="0">
                <a:solidFill>
                  <a:schemeClr val="accent1">
                    <a:lumMod val="50000"/>
                  </a:schemeClr>
                </a:solidFill>
              </a:rPr>
              <a:t>Необходимость пожизненного </a:t>
            </a:r>
            <a:r>
              <a:rPr lang="ru-RU" sz="1600" b="1" dirty="0">
                <a:solidFill>
                  <a:schemeClr val="accent1">
                    <a:lumMod val="50000"/>
                  </a:schemeClr>
                </a:solidFill>
              </a:rPr>
              <a:t>контроля заболевания с помощью </a:t>
            </a:r>
            <a:r>
              <a:rPr lang="ru-RU" sz="1600" b="1" dirty="0" smtClean="0">
                <a:solidFill>
                  <a:schemeClr val="accent1">
                    <a:lumMod val="50000"/>
                  </a:schemeClr>
                </a:solidFill>
              </a:rPr>
              <a:t>медикаментозной </a:t>
            </a:r>
            <a:r>
              <a:rPr lang="ru-RU" sz="1600" b="1" dirty="0">
                <a:solidFill>
                  <a:schemeClr val="accent1">
                    <a:lumMod val="50000"/>
                  </a:schemeClr>
                </a:solidFill>
              </a:rPr>
              <a:t>терапии</a:t>
            </a:r>
          </a:p>
        </p:txBody>
      </p:sp>
      <p:sp>
        <p:nvSpPr>
          <p:cNvPr id="21" name="Стрелка вправо 20"/>
          <p:cNvSpPr/>
          <p:nvPr/>
        </p:nvSpPr>
        <p:spPr>
          <a:xfrm>
            <a:off x="3351794" y="3068960"/>
            <a:ext cx="5324661" cy="1800200"/>
          </a:xfrm>
          <a:prstGeom prst="rightArrow">
            <a:avLst>
              <a:gd name="adj1" fmla="val 75433"/>
              <a:gd name="adj2" fmla="val 43711"/>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1600" b="1" dirty="0">
                <a:solidFill>
                  <a:schemeClr val="accent1">
                    <a:lumMod val="50000"/>
                  </a:schemeClr>
                </a:solidFill>
              </a:rPr>
              <a:t>Патогенетическая терапия </a:t>
            </a:r>
            <a:r>
              <a:rPr lang="ru-RU" sz="1600" b="1" dirty="0" smtClean="0">
                <a:solidFill>
                  <a:schemeClr val="accent1">
                    <a:lumMod val="50000"/>
                  </a:schemeClr>
                </a:solidFill>
              </a:rPr>
              <a:t>должна обладать сочетанным действием: </a:t>
            </a:r>
            <a:r>
              <a:rPr lang="ru-RU" sz="1600" b="1" dirty="0" err="1" smtClean="0">
                <a:solidFill>
                  <a:schemeClr val="accent1">
                    <a:lumMod val="50000"/>
                  </a:schemeClr>
                </a:solidFill>
              </a:rPr>
              <a:t>антипролиферативным</a:t>
            </a:r>
            <a:r>
              <a:rPr lang="ru-RU" sz="1600" b="1" dirty="0" smtClean="0">
                <a:solidFill>
                  <a:schemeClr val="accent1">
                    <a:lumMod val="50000"/>
                  </a:schemeClr>
                </a:solidFill>
              </a:rPr>
              <a:t>, иммуномодулирующим,  эстроген -подавляющим</a:t>
            </a:r>
            <a:endParaRPr lang="ru-RU" sz="1600" b="1" dirty="0">
              <a:solidFill>
                <a:schemeClr val="accent1">
                  <a:lumMod val="50000"/>
                </a:schemeClr>
              </a:solidFill>
            </a:endParaRPr>
          </a:p>
        </p:txBody>
      </p:sp>
      <p:sp>
        <p:nvSpPr>
          <p:cNvPr id="22" name="Стрелка вправо 21"/>
          <p:cNvSpPr/>
          <p:nvPr/>
        </p:nvSpPr>
        <p:spPr>
          <a:xfrm>
            <a:off x="3351794" y="4719873"/>
            <a:ext cx="5252653" cy="1517439"/>
          </a:xfrm>
          <a:prstGeom prst="rightArrow">
            <a:avLst>
              <a:gd name="adj1" fmla="val 75433"/>
              <a:gd name="adj2" fmla="val 48557"/>
            </a:avLst>
          </a:prstGeom>
          <a:solidFill>
            <a:schemeClr val="accent4">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ru-RU" sz="1600" b="1" dirty="0">
                <a:solidFill>
                  <a:schemeClr val="accent1">
                    <a:lumMod val="50000"/>
                  </a:schemeClr>
                </a:solidFill>
              </a:rPr>
              <a:t>Терапия </a:t>
            </a:r>
            <a:r>
              <a:rPr lang="ru-RU" sz="1600" b="1" dirty="0" smtClean="0">
                <a:solidFill>
                  <a:schemeClr val="accent1">
                    <a:lumMod val="50000"/>
                  </a:schemeClr>
                </a:solidFill>
              </a:rPr>
              <a:t>комплексная </a:t>
            </a:r>
          </a:p>
          <a:p>
            <a:pPr>
              <a:defRPr/>
            </a:pPr>
            <a:r>
              <a:rPr lang="ru-RU" sz="1600" b="1" dirty="0" smtClean="0">
                <a:solidFill>
                  <a:schemeClr val="accent1">
                    <a:lumMod val="50000"/>
                  </a:schemeClr>
                </a:solidFill>
              </a:rPr>
              <a:t>с </a:t>
            </a:r>
            <a:r>
              <a:rPr lang="ru-RU" sz="1600" b="1" dirty="0">
                <a:solidFill>
                  <a:schemeClr val="accent1">
                    <a:lumMod val="50000"/>
                  </a:schemeClr>
                </a:solidFill>
              </a:rPr>
              <a:t>сочетанием оперативного подхода</a:t>
            </a:r>
          </a:p>
          <a:p>
            <a:pPr lvl="0">
              <a:defRPr/>
            </a:pPr>
            <a:r>
              <a:rPr lang="ru-RU" sz="1600" b="1" dirty="0" smtClean="0">
                <a:solidFill>
                  <a:schemeClr val="accent1">
                    <a:lumMod val="50000"/>
                  </a:schemeClr>
                </a:solidFill>
              </a:rPr>
              <a:t>и медикаментозной </a:t>
            </a:r>
            <a:r>
              <a:rPr lang="ru-RU" sz="1600" b="1" dirty="0">
                <a:solidFill>
                  <a:schemeClr val="accent1">
                    <a:lumMod val="50000"/>
                  </a:schemeClr>
                </a:solidFill>
              </a:rPr>
              <a:t>терапии </a:t>
            </a:r>
          </a:p>
        </p:txBody>
      </p:sp>
      <p:sp>
        <p:nvSpPr>
          <p:cNvPr id="19" name="Rectangle 3"/>
          <p:cNvSpPr txBox="1">
            <a:spLocks noChangeArrowheads="1"/>
          </p:cNvSpPr>
          <p:nvPr/>
        </p:nvSpPr>
        <p:spPr>
          <a:xfrm>
            <a:off x="762000" y="214298"/>
            <a:ext cx="77724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b="1" dirty="0" smtClean="0">
                <a:latin typeface="Arial Black" pitchFamily="34" charset="0"/>
                <a:ea typeface="+mj-ea"/>
                <a:cs typeface="+mj-cs"/>
              </a:rPr>
              <a:t>ПАЦИЕНТКИ С ЭНДОМЕТРИОЗОМ: ПРИОРИТЕТЫ </a:t>
            </a:r>
            <a:r>
              <a:rPr lang="en-US" sz="2400" b="1" dirty="0" smtClean="0">
                <a:latin typeface="Arial Black" pitchFamily="34" charset="0"/>
                <a:ea typeface="+mj-ea"/>
                <a:cs typeface="+mj-cs"/>
              </a:rPr>
              <a:t>XXI</a:t>
            </a:r>
            <a:r>
              <a:rPr lang="ru-RU" sz="2400" b="1" dirty="0" smtClean="0">
                <a:latin typeface="Arial Black" pitchFamily="34" charset="0"/>
                <a:ea typeface="+mj-ea"/>
                <a:cs typeface="+mj-cs"/>
              </a:rPr>
              <a:t> ВЕКА</a:t>
            </a:r>
            <a:endParaRPr kumimoji="0" lang="ru-RU" sz="24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Tree>
    <p:extLst>
      <p:ext uri="{BB962C8B-B14F-4D97-AF65-F5344CB8AC3E}">
        <p14:creationId xmlns="" xmlns:p14="http://schemas.microsoft.com/office/powerpoint/2010/main" val="1484368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60350"/>
            <a:ext cx="8832850" cy="360363"/>
          </a:xfrm>
        </p:spPr>
        <p:txBody>
          <a:bodyPr>
            <a:normAutofit fontScale="90000"/>
          </a:bodyPr>
          <a:lstStyle/>
          <a:p>
            <a:pPr algn="ctr" eaLnBrk="1" fontAlgn="auto" hangingPunct="1">
              <a:spcAft>
                <a:spcPts val="0"/>
              </a:spcAft>
              <a:defRPr/>
            </a:pPr>
            <a:r>
              <a:rPr lang="ru-RU" dirty="0" smtClean="0">
                <a:solidFill>
                  <a:srgbClr val="00B050"/>
                </a:solidFill>
              </a:rPr>
              <a:t>               </a:t>
            </a:r>
            <a:r>
              <a:rPr lang="ru-RU" sz="4800" dirty="0" smtClean="0">
                <a:solidFill>
                  <a:srgbClr val="00B050"/>
                </a:solidFill>
              </a:rPr>
              <a:t>СПАСИБО ЗА ВНИМАНИЕ!</a:t>
            </a:r>
            <a:endParaRPr lang="ru-RU" sz="4800" dirty="0">
              <a:solidFill>
                <a:srgbClr val="00B050"/>
              </a:solidFill>
            </a:endParaRPr>
          </a:p>
        </p:txBody>
      </p:sp>
      <p:pic>
        <p:nvPicPr>
          <p:cNvPr id="43011" name="Picture 3" descr="C:\Users\Асият\Documents\Scanned Documents\Рисунок (69).jpg"/>
          <p:cNvPicPr>
            <a:picLocks noChangeAspect="1" noChangeArrowheads="1"/>
          </p:cNvPicPr>
          <p:nvPr/>
        </p:nvPicPr>
        <p:blipFill>
          <a:blip r:embed="rId3" cstate="print"/>
          <a:srcRect/>
          <a:stretch>
            <a:fillRect/>
          </a:stretch>
        </p:blipFill>
        <p:spPr bwMode="auto">
          <a:xfrm>
            <a:off x="179388" y="692150"/>
            <a:ext cx="5724525" cy="61658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060848"/>
            <a:ext cx="4535934" cy="4392488"/>
          </a:xfrm>
        </p:spPr>
        <p:txBody>
          <a:bodyPr vert="horz" lIns="91440" tIns="45720" rIns="91440" bIns="45720" rtlCol="0">
            <a:noAutofit/>
          </a:bodyPr>
          <a:lstStyle/>
          <a:p>
            <a:pPr algn="just">
              <a:buFont typeface="Wingdings" pitchFamily="2" charset="2"/>
              <a:buChar char="§"/>
            </a:pPr>
            <a:r>
              <a:rPr lang="ru-RU" sz="1600" dirty="0" err="1">
                <a:solidFill>
                  <a:schemeClr val="bg2">
                    <a:lumMod val="10000"/>
                  </a:schemeClr>
                </a:solidFill>
                <a:latin typeface="Arial" pitchFamily="34" charset="0"/>
                <a:cs typeface="Arial" pitchFamily="34" charset="0"/>
              </a:rPr>
              <a:t>Эндометриоидная</a:t>
            </a:r>
            <a:r>
              <a:rPr lang="ru-RU" sz="1600" dirty="0">
                <a:solidFill>
                  <a:schemeClr val="bg2">
                    <a:lumMod val="10000"/>
                  </a:schemeClr>
                </a:solidFill>
                <a:latin typeface="Arial" pitchFamily="34" charset="0"/>
                <a:cs typeface="Arial" pitchFamily="34" charset="0"/>
              </a:rPr>
              <a:t> </a:t>
            </a:r>
            <a:r>
              <a:rPr lang="ru-RU" sz="1600" dirty="0" smtClean="0">
                <a:solidFill>
                  <a:schemeClr val="bg2">
                    <a:lumMod val="10000"/>
                  </a:schemeClr>
                </a:solidFill>
                <a:latin typeface="Arial" pitchFamily="34" charset="0"/>
                <a:cs typeface="Arial" pitchFamily="34" charset="0"/>
              </a:rPr>
              <a:t>киста </a:t>
            </a:r>
            <a:r>
              <a:rPr lang="en-US" sz="1600" dirty="0" smtClean="0">
                <a:solidFill>
                  <a:schemeClr val="bg2">
                    <a:lumMod val="10000"/>
                  </a:schemeClr>
                </a:solidFill>
                <a:latin typeface="Arial" pitchFamily="34" charset="0"/>
                <a:cs typeface="Arial" pitchFamily="34" charset="0"/>
              </a:rPr>
              <a:t>&gt;</a:t>
            </a:r>
            <a:r>
              <a:rPr lang="ru-RU" sz="1600" dirty="0" smtClean="0">
                <a:solidFill>
                  <a:schemeClr val="bg2">
                    <a:lumMod val="10000"/>
                  </a:schemeClr>
                </a:solidFill>
                <a:latin typeface="Arial" pitchFamily="34" charset="0"/>
                <a:cs typeface="Arial" pitchFamily="34" charset="0"/>
              </a:rPr>
              <a:t> 3см </a:t>
            </a:r>
            <a:r>
              <a:rPr lang="ru-RU" sz="1600" dirty="0">
                <a:solidFill>
                  <a:schemeClr val="bg2">
                    <a:lumMod val="10000"/>
                  </a:schemeClr>
                </a:solidFill>
                <a:latin typeface="Arial" pitchFamily="34" charset="0"/>
                <a:cs typeface="Arial" pitchFamily="34" charset="0"/>
              </a:rPr>
              <a:t>или рецидив</a:t>
            </a:r>
          </a:p>
          <a:p>
            <a:pPr algn="just">
              <a:buFont typeface="Wingdings" pitchFamily="2" charset="2"/>
              <a:buChar char="§"/>
            </a:pPr>
            <a:r>
              <a:rPr lang="ru-RU" sz="1600" dirty="0">
                <a:solidFill>
                  <a:schemeClr val="bg2">
                    <a:lumMod val="10000"/>
                  </a:schemeClr>
                </a:solidFill>
                <a:latin typeface="Arial" pitchFamily="34" charset="0"/>
                <a:cs typeface="Arial" pitchFamily="34" charset="0"/>
              </a:rPr>
              <a:t>Отсутствие эффекта при лечении гестагенами (</a:t>
            </a:r>
            <a:r>
              <a:rPr lang="ru-RU" sz="1600" dirty="0" err="1">
                <a:solidFill>
                  <a:schemeClr val="bg2">
                    <a:lumMod val="10000"/>
                  </a:schemeClr>
                </a:solidFill>
                <a:latin typeface="Arial" pitchFamily="34" charset="0"/>
                <a:cs typeface="Arial" pitchFamily="34" charset="0"/>
              </a:rPr>
              <a:t>диеногест</a:t>
            </a:r>
            <a:r>
              <a:rPr lang="ru-RU" sz="1600" dirty="0">
                <a:solidFill>
                  <a:schemeClr val="bg2">
                    <a:lumMod val="10000"/>
                  </a:schemeClr>
                </a:solidFill>
                <a:latin typeface="Arial" pitchFamily="34" charset="0"/>
                <a:cs typeface="Arial" pitchFamily="34" charset="0"/>
              </a:rPr>
              <a:t> 	2 мг и </a:t>
            </a:r>
            <a:r>
              <a:rPr lang="ru-RU" sz="1600" dirty="0" err="1" smtClean="0">
                <a:solidFill>
                  <a:schemeClr val="bg2">
                    <a:lumMod val="10000"/>
                  </a:schemeClr>
                </a:solidFill>
                <a:latin typeface="Arial" pitchFamily="34" charset="0"/>
                <a:cs typeface="Arial" pitchFamily="34" charset="0"/>
              </a:rPr>
              <a:t>др</a:t>
            </a:r>
            <a:r>
              <a:rPr lang="ru-RU" sz="1600" dirty="0" smtClean="0">
                <a:solidFill>
                  <a:schemeClr val="bg2">
                    <a:lumMod val="10000"/>
                  </a:schemeClr>
                </a:solidFill>
                <a:latin typeface="Arial" pitchFamily="34" charset="0"/>
                <a:cs typeface="Arial" pitchFamily="34" charset="0"/>
              </a:rPr>
              <a:t>) /</a:t>
            </a:r>
            <a:r>
              <a:rPr lang="ru-RU" sz="1600" dirty="0" err="1" smtClean="0">
                <a:solidFill>
                  <a:schemeClr val="bg2">
                    <a:lumMod val="10000"/>
                  </a:schemeClr>
                </a:solidFill>
                <a:latin typeface="Arial" pitchFamily="34" charset="0"/>
                <a:cs typeface="Arial" pitchFamily="34" charset="0"/>
              </a:rPr>
              <a:t>аГнРГ</a:t>
            </a:r>
            <a:r>
              <a:rPr lang="ru-RU" sz="1600" dirty="0" smtClean="0">
                <a:solidFill>
                  <a:schemeClr val="bg2">
                    <a:lumMod val="10000"/>
                  </a:schemeClr>
                </a:solidFill>
                <a:latin typeface="Arial" pitchFamily="34" charset="0"/>
                <a:cs typeface="Arial" pitchFamily="34" charset="0"/>
              </a:rPr>
              <a:t> - </a:t>
            </a:r>
            <a:r>
              <a:rPr lang="ru-RU" sz="1600" dirty="0">
                <a:solidFill>
                  <a:schemeClr val="bg2">
                    <a:lumMod val="10000"/>
                  </a:schemeClr>
                </a:solidFill>
                <a:latin typeface="Arial" pitchFamily="34" charset="0"/>
                <a:cs typeface="Arial" pitchFamily="34" charset="0"/>
              </a:rPr>
              <a:t>6 </a:t>
            </a:r>
            <a:r>
              <a:rPr lang="ru-RU" sz="1600" dirty="0" err="1">
                <a:solidFill>
                  <a:schemeClr val="bg2">
                    <a:lumMod val="10000"/>
                  </a:schemeClr>
                </a:solidFill>
                <a:latin typeface="Arial" pitchFamily="34" charset="0"/>
                <a:cs typeface="Arial" pitchFamily="34" charset="0"/>
              </a:rPr>
              <a:t>мес</a:t>
            </a:r>
            <a:r>
              <a:rPr lang="ru-RU" sz="1600" dirty="0">
                <a:solidFill>
                  <a:schemeClr val="bg2">
                    <a:lumMod val="10000"/>
                  </a:schemeClr>
                </a:solidFill>
                <a:latin typeface="Arial" pitchFamily="34" charset="0"/>
                <a:cs typeface="Arial" pitchFamily="34" charset="0"/>
              </a:rPr>
              <a:t> после первой операции</a:t>
            </a:r>
          </a:p>
          <a:p>
            <a:pPr algn="just">
              <a:buFont typeface="Wingdings" pitchFamily="2" charset="2"/>
              <a:buChar char="§"/>
            </a:pPr>
            <a:r>
              <a:rPr lang="ru-RU" sz="1600" dirty="0">
                <a:solidFill>
                  <a:schemeClr val="bg2">
                    <a:lumMod val="10000"/>
                  </a:schemeClr>
                </a:solidFill>
                <a:latin typeface="Arial" pitchFamily="34" charset="0"/>
                <a:cs typeface="Arial" pitchFamily="34" charset="0"/>
              </a:rPr>
              <a:t>По УЗИ </a:t>
            </a:r>
            <a:r>
              <a:rPr lang="ru-RU" sz="1600" dirty="0" smtClean="0">
                <a:solidFill>
                  <a:schemeClr val="bg2">
                    <a:lumMod val="10000"/>
                  </a:schemeClr>
                </a:solidFill>
                <a:latin typeface="Arial" pitchFamily="34" charset="0"/>
                <a:cs typeface="Arial" pitchFamily="34" charset="0"/>
              </a:rPr>
              <a:t>- признаки </a:t>
            </a:r>
            <a:r>
              <a:rPr lang="ru-RU" sz="1600" dirty="0">
                <a:solidFill>
                  <a:schemeClr val="bg2">
                    <a:lumMod val="10000"/>
                  </a:schemeClr>
                </a:solidFill>
                <a:latin typeface="Arial" pitchFamily="34" charset="0"/>
                <a:cs typeface="Arial" pitchFamily="34" charset="0"/>
              </a:rPr>
              <a:t>эндометриоза брюшины и 	</a:t>
            </a:r>
            <a:r>
              <a:rPr lang="ru-RU" sz="1600" dirty="0" err="1">
                <a:solidFill>
                  <a:schemeClr val="bg2">
                    <a:lumMod val="10000"/>
                  </a:schemeClr>
                </a:solidFill>
                <a:latin typeface="Arial" pitchFamily="34" charset="0"/>
                <a:cs typeface="Arial" pitchFamily="34" charset="0"/>
              </a:rPr>
              <a:t>перитонеальных</a:t>
            </a:r>
            <a:r>
              <a:rPr lang="ru-RU" sz="1600" dirty="0">
                <a:solidFill>
                  <a:schemeClr val="bg2">
                    <a:lumMod val="10000"/>
                  </a:schemeClr>
                </a:solidFill>
                <a:latin typeface="Arial" pitchFamily="34" charset="0"/>
                <a:cs typeface="Arial" pitchFamily="34" charset="0"/>
              </a:rPr>
              <a:t> спаек</a:t>
            </a:r>
          </a:p>
          <a:p>
            <a:pPr algn="just">
              <a:buFont typeface="Wingdings" pitchFamily="2" charset="2"/>
              <a:buChar char="§"/>
            </a:pPr>
            <a:r>
              <a:rPr lang="ru-RU" sz="1600" dirty="0">
                <a:solidFill>
                  <a:schemeClr val="bg2">
                    <a:lumMod val="10000"/>
                  </a:schemeClr>
                </a:solidFill>
                <a:latin typeface="Arial" pitchFamily="34" charset="0"/>
                <a:cs typeface="Arial" pitchFamily="34" charset="0"/>
              </a:rPr>
              <a:t>Инфильтративная форма эндометриоза</a:t>
            </a:r>
          </a:p>
          <a:p>
            <a:pPr algn="just">
              <a:buFont typeface="Wingdings" pitchFamily="2" charset="2"/>
              <a:buChar char="§"/>
            </a:pPr>
            <a:r>
              <a:rPr lang="ru-RU" sz="1600" dirty="0">
                <a:solidFill>
                  <a:schemeClr val="bg2">
                    <a:lumMod val="10000"/>
                  </a:schemeClr>
                </a:solidFill>
                <a:latin typeface="Arial" pitchFamily="34" charset="0"/>
                <a:cs typeface="Arial" pitchFamily="34" charset="0"/>
              </a:rPr>
              <a:t>Узловая форма </a:t>
            </a:r>
            <a:r>
              <a:rPr lang="ru-RU" sz="1600" dirty="0" err="1">
                <a:solidFill>
                  <a:schemeClr val="bg2">
                    <a:lumMod val="10000"/>
                  </a:schemeClr>
                </a:solidFill>
                <a:latin typeface="Arial" pitchFamily="34" charset="0"/>
                <a:cs typeface="Arial" pitchFamily="34" charset="0"/>
              </a:rPr>
              <a:t>аденомиоза</a:t>
            </a:r>
            <a:r>
              <a:rPr lang="ru-RU" sz="1600" dirty="0">
                <a:solidFill>
                  <a:schemeClr val="bg2">
                    <a:lumMod val="10000"/>
                  </a:schemeClr>
                </a:solidFill>
                <a:latin typeface="Arial" pitchFamily="34" charset="0"/>
                <a:cs typeface="Arial" pitchFamily="34" charset="0"/>
              </a:rPr>
              <a:t> при отсутствии эффекта от </a:t>
            </a:r>
            <a:r>
              <a:rPr lang="ru-RU" sz="1600" dirty="0" smtClean="0">
                <a:solidFill>
                  <a:schemeClr val="bg2">
                    <a:lumMod val="10000"/>
                  </a:schemeClr>
                </a:solidFill>
                <a:latin typeface="Arial" pitchFamily="34" charset="0"/>
                <a:cs typeface="Arial" pitchFamily="34" charset="0"/>
              </a:rPr>
              <a:t>медикаментозного </a:t>
            </a:r>
            <a:r>
              <a:rPr lang="ru-RU" sz="1600" dirty="0">
                <a:solidFill>
                  <a:schemeClr val="bg2">
                    <a:lumMod val="10000"/>
                  </a:schemeClr>
                </a:solidFill>
                <a:latin typeface="Arial" pitchFamily="34" charset="0"/>
                <a:cs typeface="Arial" pitchFamily="34" charset="0"/>
              </a:rPr>
              <a:t>лечения</a:t>
            </a:r>
          </a:p>
          <a:p>
            <a:pPr algn="just">
              <a:buFont typeface="Wingdings" pitchFamily="2" charset="2"/>
              <a:buChar char="§"/>
            </a:pPr>
            <a:r>
              <a:rPr lang="ru-RU" sz="1600" dirty="0">
                <a:solidFill>
                  <a:schemeClr val="bg2">
                    <a:lumMod val="10000"/>
                  </a:schemeClr>
                </a:solidFill>
                <a:latin typeface="Arial" pitchFamily="34" charset="0"/>
                <a:cs typeface="Arial" pitchFamily="34" charset="0"/>
              </a:rPr>
              <a:t>Инфильтративная форма эндометриоза при наличии хронической тазовой боли</a:t>
            </a:r>
          </a:p>
        </p:txBody>
      </p:sp>
      <p:sp>
        <p:nvSpPr>
          <p:cNvPr id="5" name="Прямоугольник 4"/>
          <p:cNvSpPr/>
          <p:nvPr/>
        </p:nvSpPr>
        <p:spPr>
          <a:xfrm>
            <a:off x="469060" y="6581101"/>
            <a:ext cx="8674940" cy="261610"/>
          </a:xfrm>
          <a:prstGeom prst="rect">
            <a:avLst/>
          </a:prstGeom>
        </p:spPr>
        <p:txBody>
          <a:bodyPr wrap="square">
            <a:spAutoFit/>
          </a:bodyPr>
          <a:lstStyle/>
          <a:p>
            <a:r>
              <a:rPr lang="ru-RU" sz="1050" dirty="0" err="1" smtClean="0"/>
              <a:t>Эндометриоз</a:t>
            </a:r>
            <a:r>
              <a:rPr lang="ru-RU" sz="1050" dirty="0" smtClean="0"/>
              <a:t>: диагностика, лечение и реабилитация. Клинические рекомендации. Москва, 2013, 86 с.</a:t>
            </a:r>
            <a:endParaRPr lang="ru-RU" sz="1050" dirty="0"/>
          </a:p>
        </p:txBody>
      </p:sp>
      <p:cxnSp>
        <p:nvCxnSpPr>
          <p:cNvPr id="6" name="Прямая соединительная линия 5"/>
          <p:cNvCxnSpPr/>
          <p:nvPr/>
        </p:nvCxnSpPr>
        <p:spPr>
          <a:xfrm>
            <a:off x="357188" y="1500188"/>
            <a:ext cx="8429625"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 name="Rectangle 2"/>
          <p:cNvSpPr>
            <a:spLocks noGrp="1" noChangeArrowheads="1"/>
          </p:cNvSpPr>
          <p:nvPr>
            <p:ph type="title"/>
          </p:nvPr>
        </p:nvSpPr>
        <p:spPr>
          <a:xfrm>
            <a:off x="771556" y="274638"/>
            <a:ext cx="8229600" cy="1143000"/>
          </a:xfrm>
          <a:effectLst>
            <a:outerShdw dist="53882" dir="2700000" algn="ctr" rotWithShape="0">
              <a:schemeClr val="bg1"/>
            </a:outerShdw>
          </a:effectLst>
        </p:spPr>
        <p:txBody>
          <a:bodyPr>
            <a:normAutofit/>
          </a:bodyPr>
          <a:lstStyle/>
          <a:p>
            <a:r>
              <a:rPr lang="ru-RU" sz="2400" b="1" dirty="0">
                <a:latin typeface="Arial Black" pitchFamily="34" charset="0"/>
              </a:rPr>
              <a:t>ЛЕЧЕНИЕ </a:t>
            </a:r>
            <a:r>
              <a:rPr lang="ru-RU" sz="2400" b="1" dirty="0" smtClean="0">
                <a:latin typeface="Arial Black" pitchFamily="34" charset="0"/>
              </a:rPr>
              <a:t>ЭНДОМЕТРИОЗА: ПОКАЗАНИЯ</a:t>
            </a:r>
            <a:endParaRPr lang="ru-RU" sz="2400" dirty="0">
              <a:latin typeface="Arial Black" pitchFamily="34" charset="0"/>
            </a:endParaRPr>
          </a:p>
        </p:txBody>
      </p:sp>
      <p:sp>
        <p:nvSpPr>
          <p:cNvPr id="10" name="TextBox 9"/>
          <p:cNvSpPr txBox="1"/>
          <p:nvPr/>
        </p:nvSpPr>
        <p:spPr>
          <a:xfrm>
            <a:off x="467544" y="1484784"/>
            <a:ext cx="8280920" cy="369332"/>
          </a:xfrm>
          <a:prstGeom prst="rect">
            <a:avLst/>
          </a:prstGeom>
          <a:noFill/>
        </p:spPr>
        <p:txBody>
          <a:bodyPr wrap="square" rtlCol="0">
            <a:spAutoFit/>
          </a:bodyPr>
          <a:lstStyle/>
          <a:p>
            <a:pPr algn="r"/>
            <a:r>
              <a:rPr lang="ru-RU" b="1" dirty="0" smtClean="0"/>
              <a:t>Хирургическое лечение                                   Медикаментозное лечение                                              </a:t>
            </a:r>
            <a:endParaRPr lang="ru-RU" b="1" dirty="0"/>
          </a:p>
        </p:txBody>
      </p:sp>
      <p:sp>
        <p:nvSpPr>
          <p:cNvPr id="11" name="Объект 2"/>
          <p:cNvSpPr txBox="1">
            <a:spLocks/>
          </p:cNvSpPr>
          <p:nvPr/>
        </p:nvSpPr>
        <p:spPr>
          <a:xfrm>
            <a:off x="4929190" y="2132857"/>
            <a:ext cx="4214810" cy="338437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ru-RU" sz="2000" b="0" i="0" u="none" strike="noStrike" kern="1200" cap="none" spc="0" normalizeH="0" baseline="0" noProof="0" dirty="0" err="1" smtClean="0">
                <a:ln>
                  <a:noFill/>
                </a:ln>
                <a:solidFill>
                  <a:schemeClr val="bg2">
                    <a:lumMod val="10000"/>
                  </a:schemeClr>
                </a:solidFill>
                <a:effectLst/>
                <a:uLnTx/>
                <a:uFillTx/>
                <a:latin typeface="Arial" pitchFamily="34" charset="0"/>
                <a:cs typeface="Arial" pitchFamily="34" charset="0"/>
              </a:rPr>
              <a:t>Противорецидивная</a:t>
            </a:r>
            <a:r>
              <a:rPr kumimoji="0" lang="ru-RU" sz="2000" b="0" i="0" u="none" strike="noStrike" kern="1200" cap="none" spc="0" normalizeH="0" baseline="0" noProof="0" dirty="0" smtClean="0">
                <a:ln>
                  <a:noFill/>
                </a:ln>
                <a:solidFill>
                  <a:schemeClr val="bg2">
                    <a:lumMod val="10000"/>
                  </a:schemeClr>
                </a:solidFill>
                <a:effectLst/>
                <a:uLnTx/>
                <a:uFillTx/>
                <a:latin typeface="Arial" pitchFamily="34" charset="0"/>
                <a:cs typeface="Arial" pitchFamily="34" charset="0"/>
              </a:rPr>
              <a:t> терапия</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ru-RU" sz="2000" b="0" i="0" u="none" strike="noStrike" kern="1200" cap="none" spc="0" normalizeH="0" baseline="0" noProof="0" dirty="0" smtClean="0">
                <a:ln>
                  <a:noFill/>
                </a:ln>
                <a:solidFill>
                  <a:schemeClr val="bg2">
                    <a:lumMod val="10000"/>
                  </a:schemeClr>
                </a:solidFill>
                <a:effectLst/>
                <a:uLnTx/>
                <a:uFillTx/>
                <a:latin typeface="Arial" pitchFamily="34" charset="0"/>
                <a:cs typeface="Arial" pitchFamily="34" charset="0"/>
              </a:rPr>
              <a:t>Подготовка к ВРТ</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ru-RU" sz="2000" b="0" i="0" u="none" strike="noStrike" kern="1200" cap="none" spc="0" normalizeH="0" baseline="0" noProof="0" dirty="0" err="1" smtClean="0">
                <a:ln>
                  <a:noFill/>
                </a:ln>
                <a:solidFill>
                  <a:schemeClr val="bg2">
                    <a:lumMod val="10000"/>
                  </a:schemeClr>
                </a:solidFill>
                <a:effectLst/>
                <a:uLnTx/>
                <a:uFillTx/>
                <a:latin typeface="Arial" pitchFamily="34" charset="0"/>
                <a:cs typeface="Arial" pitchFamily="34" charset="0"/>
              </a:rPr>
              <a:t>Аденомиоз</a:t>
            </a:r>
            <a:r>
              <a:rPr kumimoji="0" lang="ru-RU" sz="2000" b="0" i="0" u="none" strike="noStrike" kern="1200" cap="none" spc="0" normalizeH="0" baseline="0" noProof="0" dirty="0" smtClean="0">
                <a:ln>
                  <a:noFill/>
                </a:ln>
                <a:solidFill>
                  <a:schemeClr val="bg2">
                    <a:lumMod val="10000"/>
                  </a:schemeClr>
                </a:solidFill>
                <a:effectLst/>
                <a:uLnTx/>
                <a:uFillTx/>
                <a:latin typeface="Arial" pitchFamily="34" charset="0"/>
                <a:cs typeface="Arial" pitchFamily="34" charset="0"/>
              </a:rPr>
              <a:t>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ru-RU" sz="2000" b="0" i="0" u="none" strike="noStrike" kern="1200" cap="none" spc="0" normalizeH="0" baseline="0" noProof="0" dirty="0" err="1" smtClean="0">
                <a:ln>
                  <a:noFill/>
                </a:ln>
                <a:solidFill>
                  <a:schemeClr val="bg2">
                    <a:lumMod val="10000"/>
                  </a:schemeClr>
                </a:solidFill>
                <a:effectLst/>
                <a:uLnTx/>
                <a:uFillTx/>
                <a:latin typeface="Arial" pitchFamily="34" charset="0"/>
                <a:cs typeface="Arial" pitchFamily="34" charset="0"/>
              </a:rPr>
              <a:t>Эндометриоз</a:t>
            </a:r>
            <a:r>
              <a:rPr kumimoji="0" lang="ru-RU" sz="2000" b="0" i="0" u="none" strike="noStrike" kern="1200" cap="none" spc="0" normalizeH="0" baseline="0" noProof="0" dirty="0" smtClean="0">
                <a:ln>
                  <a:noFill/>
                </a:ln>
                <a:solidFill>
                  <a:schemeClr val="bg2">
                    <a:lumMod val="10000"/>
                  </a:schemeClr>
                </a:solidFill>
                <a:effectLst/>
                <a:uLnTx/>
                <a:uFillTx/>
                <a:latin typeface="Arial" pitchFamily="34" charset="0"/>
                <a:cs typeface="Arial" pitchFamily="34" charset="0"/>
              </a:rPr>
              <a:t> у девочек-подростков (важно сохранить репродуктивную функцию!)</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ru-RU" sz="2000" b="0" i="0" u="none" strike="noStrike" kern="1200" cap="none" spc="0" normalizeH="0" baseline="0" noProof="0" dirty="0" smtClean="0">
                <a:ln>
                  <a:noFill/>
                </a:ln>
                <a:solidFill>
                  <a:schemeClr val="bg2">
                    <a:lumMod val="10000"/>
                  </a:schemeClr>
                </a:solidFill>
                <a:effectLst/>
                <a:uLnTx/>
                <a:uFillTx/>
                <a:latin typeface="Arial" pitchFamily="34" charset="0"/>
                <a:cs typeface="Arial" pitchFamily="34" charset="0"/>
              </a:rPr>
              <a:t>Наличие тазовой боли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ru-RU" sz="2000" b="0" i="0" u="none" strike="noStrike" kern="1200" cap="none" spc="0" normalizeH="0" baseline="0" noProof="0" dirty="0" smtClean="0">
                <a:ln>
                  <a:noFill/>
                </a:ln>
                <a:solidFill>
                  <a:schemeClr val="bg2">
                    <a:lumMod val="10000"/>
                  </a:schemeClr>
                </a:solidFill>
                <a:effectLst/>
                <a:uLnTx/>
                <a:uFillTx/>
                <a:latin typeface="Arial" pitchFamily="34" charset="0"/>
                <a:cs typeface="Arial" pitchFamily="34" charset="0"/>
              </a:rPr>
              <a:t>Отказ от оперативного лечения  </a:t>
            </a:r>
            <a:endParaRPr kumimoji="0" lang="ru-RU" sz="2000" b="0" i="0" u="none" strike="noStrike" kern="1200" cap="none" spc="0" normalizeH="0" baseline="0" noProof="0" dirty="0">
              <a:ln>
                <a:noFill/>
              </a:ln>
              <a:solidFill>
                <a:schemeClr val="bg2">
                  <a:lumMod val="10000"/>
                </a:schemeClr>
              </a:solidFill>
              <a:effectLst/>
              <a:uLnTx/>
              <a:uFillTx/>
              <a:latin typeface="Arial" pitchFamily="34" charset="0"/>
              <a:cs typeface="Arial" pitchFamily="34" charset="0"/>
            </a:endParaRPr>
          </a:p>
        </p:txBody>
      </p:sp>
    </p:spTree>
    <p:extLst>
      <p:ext uri="{BB962C8B-B14F-4D97-AF65-F5344CB8AC3E}">
        <p14:creationId xmlns="" xmlns:p14="http://schemas.microsoft.com/office/powerpoint/2010/main" val="3935689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rrowheads="1"/>
          </p:cNvSpPr>
          <p:nvPr>
            <p:ph type="title"/>
          </p:nvPr>
        </p:nvSpPr>
        <p:spPr>
          <a:xfrm>
            <a:off x="642910" y="285736"/>
            <a:ext cx="8293128" cy="767000"/>
          </a:xfrm>
        </p:spPr>
        <p:txBody>
          <a:bodyPr>
            <a:normAutofit fontScale="90000"/>
          </a:bodyPr>
          <a:lstStyle/>
          <a:p>
            <a:pPr algn="ctr" eaLnBrk="1" hangingPunct="1">
              <a:defRPr/>
            </a:pPr>
            <a:r>
              <a:rPr lang="ru-RU" sz="2400" b="1" dirty="0" smtClean="0">
                <a:latin typeface="Arial Black" pitchFamily="34" charset="0"/>
                <a:cs typeface="Times New Roman" pitchFamily="18" charset="0"/>
              </a:rPr>
              <a:t>ЭНДОМЕТРИОЗ – ЛЕЧЕНИЕ </a:t>
            </a:r>
            <a:br>
              <a:rPr lang="ru-RU" sz="2400" b="1" dirty="0" smtClean="0">
                <a:latin typeface="Arial Black" pitchFamily="34" charset="0"/>
                <a:cs typeface="Times New Roman" pitchFamily="18" charset="0"/>
              </a:rPr>
            </a:br>
            <a:endParaRPr lang="ru-RU" sz="2400" b="1" dirty="0" smtClean="0">
              <a:latin typeface="Arial Black" pitchFamily="34" charset="0"/>
              <a:cs typeface="Times New Roman" pitchFamily="18" charset="0"/>
            </a:endParaRPr>
          </a:p>
        </p:txBody>
      </p:sp>
      <p:sp>
        <p:nvSpPr>
          <p:cNvPr id="226307" name="Rectangle 3"/>
          <p:cNvSpPr>
            <a:spLocks noGrp="1" noRot="1" noChangeArrowheads="1"/>
          </p:cNvSpPr>
          <p:nvPr>
            <p:ph type="body" idx="1"/>
          </p:nvPr>
        </p:nvSpPr>
        <p:spPr>
          <a:xfrm>
            <a:off x="179512" y="1124745"/>
            <a:ext cx="8856984" cy="5733280"/>
          </a:xfrm>
        </p:spPr>
        <p:txBody>
          <a:bodyPr>
            <a:normAutofit/>
          </a:bodyPr>
          <a:lstStyle/>
          <a:p>
            <a:pPr marL="609600" indent="-609600" eaLnBrk="1" hangingPunct="1">
              <a:lnSpc>
                <a:spcPct val="80000"/>
              </a:lnSpc>
              <a:buFont typeface="Arial" charset="0"/>
              <a:buNone/>
              <a:defRPr/>
            </a:pPr>
            <a:endParaRPr lang="ru-RU" sz="2000" b="1" dirty="0" smtClean="0">
              <a:solidFill>
                <a:srgbClr val="FF9900"/>
              </a:solidFill>
            </a:endParaRPr>
          </a:p>
          <a:p>
            <a:pPr marL="179388" indent="-179388" algn="just" eaLnBrk="1" hangingPunct="1">
              <a:lnSpc>
                <a:spcPct val="80000"/>
              </a:lnSpc>
              <a:buFont typeface="Wingdings" pitchFamily="2" charset="2"/>
              <a:buChar char="§"/>
              <a:defRPr/>
            </a:pPr>
            <a:r>
              <a:rPr lang="ru-RU" sz="2200" dirty="0" smtClean="0">
                <a:latin typeface="Arial" pitchFamily="34" charset="0"/>
                <a:cs typeface="Arial" pitchFamily="34" charset="0"/>
              </a:rPr>
              <a:t>Лапароскопия – «золотой стандарт» в диагностике и лечении </a:t>
            </a:r>
            <a:r>
              <a:rPr lang="ru-RU" sz="2200" dirty="0" err="1" smtClean="0">
                <a:latin typeface="Arial" pitchFamily="34" charset="0"/>
                <a:cs typeface="Arial" pitchFamily="34" charset="0"/>
              </a:rPr>
              <a:t>эндометриоза</a:t>
            </a:r>
            <a:endParaRPr lang="ru-RU" sz="2200" dirty="0" smtClean="0">
              <a:latin typeface="Arial" pitchFamily="34" charset="0"/>
              <a:cs typeface="Arial" pitchFamily="34" charset="0"/>
            </a:endParaRPr>
          </a:p>
          <a:p>
            <a:pPr marL="179388" indent="-179388" algn="just" eaLnBrk="1" hangingPunct="1">
              <a:lnSpc>
                <a:spcPct val="80000"/>
              </a:lnSpc>
              <a:buFont typeface="Wingdings" pitchFamily="2" charset="2"/>
              <a:buChar char="§"/>
              <a:defRPr/>
            </a:pPr>
            <a:r>
              <a:rPr lang="ru-RU" sz="2200" dirty="0" smtClean="0">
                <a:latin typeface="Arial" pitchFamily="34" charset="0"/>
                <a:cs typeface="Arial" pitchFamily="34" charset="0"/>
              </a:rPr>
              <a:t>Малые формы </a:t>
            </a:r>
            <a:r>
              <a:rPr lang="ru-RU" sz="2200" dirty="0" err="1" smtClean="0">
                <a:latin typeface="Arial" pitchFamily="34" charset="0"/>
                <a:cs typeface="Arial" pitchFamily="34" charset="0"/>
              </a:rPr>
              <a:t>эндометриоза</a:t>
            </a:r>
            <a:r>
              <a:rPr lang="ru-RU" sz="2200" dirty="0" smtClean="0">
                <a:latin typeface="Arial" pitchFamily="34" charset="0"/>
                <a:cs typeface="Arial" pitchFamily="34" charset="0"/>
              </a:rPr>
              <a:t> - только овариальная </a:t>
            </a:r>
            <a:r>
              <a:rPr lang="ru-RU" sz="2200" dirty="0" err="1" smtClean="0">
                <a:latin typeface="Arial" pitchFamily="34" charset="0"/>
                <a:cs typeface="Arial" pitchFamily="34" charset="0"/>
              </a:rPr>
              <a:t>суппрессия</a:t>
            </a:r>
            <a:r>
              <a:rPr lang="ru-RU" sz="2200" dirty="0" smtClean="0">
                <a:latin typeface="Arial" pitchFamily="34" charset="0"/>
                <a:cs typeface="Arial" pitchFamily="34" charset="0"/>
              </a:rPr>
              <a:t> недостаточно эффективна для восстановления фертильности</a:t>
            </a:r>
          </a:p>
          <a:p>
            <a:pPr marL="179388" indent="-179388" algn="just" eaLnBrk="1" hangingPunct="1">
              <a:lnSpc>
                <a:spcPct val="80000"/>
              </a:lnSpc>
              <a:buFont typeface="Wingdings" pitchFamily="2" charset="2"/>
              <a:buChar char="§"/>
              <a:defRPr/>
            </a:pPr>
            <a:r>
              <a:rPr lang="ru-RU" sz="2200" dirty="0" err="1" smtClean="0">
                <a:latin typeface="Arial" pitchFamily="34" charset="0"/>
                <a:cs typeface="Arial" pitchFamily="34" charset="0"/>
              </a:rPr>
              <a:t>Аблация</a:t>
            </a:r>
            <a:r>
              <a:rPr lang="ru-RU" sz="2200" dirty="0" smtClean="0">
                <a:latin typeface="Arial" pitchFamily="34" charset="0"/>
                <a:cs typeface="Arial" pitchFamily="34" charset="0"/>
              </a:rPr>
              <a:t> </a:t>
            </a:r>
            <a:r>
              <a:rPr lang="ru-RU" sz="2200" dirty="0" err="1" smtClean="0">
                <a:latin typeface="Arial" pitchFamily="34" charset="0"/>
                <a:cs typeface="Arial" pitchFamily="34" charset="0"/>
              </a:rPr>
              <a:t>гетеропопий</a:t>
            </a:r>
            <a:r>
              <a:rPr lang="ru-RU" sz="2200" dirty="0" smtClean="0">
                <a:latin typeface="Arial" pitchFamily="34" charset="0"/>
                <a:cs typeface="Arial" pitchFamily="34" charset="0"/>
              </a:rPr>
              <a:t> и рассечение спаек -  эффективно для восстановления фертильности в сравнении с диагностической процедурой</a:t>
            </a:r>
          </a:p>
          <a:p>
            <a:pPr marL="179388" indent="-179388" algn="just" eaLnBrk="1" hangingPunct="1">
              <a:lnSpc>
                <a:spcPct val="80000"/>
              </a:lnSpc>
              <a:buFont typeface="Wingdings" pitchFamily="2" charset="2"/>
              <a:buChar char="§"/>
              <a:defRPr/>
            </a:pPr>
            <a:r>
              <a:rPr lang="ru-RU" sz="2200" dirty="0" smtClean="0">
                <a:latin typeface="Arial" pitchFamily="34" charset="0"/>
                <a:cs typeface="Arial" pitchFamily="34" charset="0"/>
              </a:rPr>
              <a:t>Нет достаточных доказательств влияет ли хирургическая </a:t>
            </a:r>
            <a:r>
              <a:rPr lang="ru-RU" sz="2200" dirty="0" err="1" smtClean="0">
                <a:latin typeface="Arial" pitchFamily="34" charset="0"/>
                <a:cs typeface="Arial" pitchFamily="34" charset="0"/>
              </a:rPr>
              <a:t>аблация</a:t>
            </a:r>
            <a:r>
              <a:rPr lang="ru-RU" sz="2200" dirty="0" smtClean="0">
                <a:latin typeface="Arial" pitchFamily="34" charset="0"/>
                <a:cs typeface="Arial" pitchFamily="34" charset="0"/>
              </a:rPr>
              <a:t> при тяжелом </a:t>
            </a:r>
            <a:r>
              <a:rPr lang="ru-RU" sz="2200" dirty="0" err="1" smtClean="0">
                <a:latin typeface="Arial" pitchFamily="34" charset="0"/>
                <a:cs typeface="Arial" pitchFamily="34" charset="0"/>
              </a:rPr>
              <a:t>эндометриозе</a:t>
            </a:r>
            <a:r>
              <a:rPr lang="ru-RU" sz="2200" dirty="0" smtClean="0">
                <a:latin typeface="Arial" pitchFamily="34" charset="0"/>
                <a:cs typeface="Arial" pitchFamily="34" charset="0"/>
              </a:rPr>
              <a:t> на повышение частоты наступления беременности</a:t>
            </a:r>
          </a:p>
          <a:p>
            <a:pPr marL="179388" indent="-179388" algn="just" eaLnBrk="1" hangingPunct="1">
              <a:lnSpc>
                <a:spcPct val="80000"/>
              </a:lnSpc>
              <a:buFont typeface="Wingdings" pitchFamily="2" charset="2"/>
              <a:buChar char="§"/>
              <a:defRPr/>
            </a:pPr>
            <a:r>
              <a:rPr lang="ru-RU" sz="2200" dirty="0" smtClean="0">
                <a:latin typeface="Arial" pitchFamily="34" charset="0"/>
                <a:cs typeface="Arial" pitchFamily="34" charset="0"/>
              </a:rPr>
              <a:t>ЭКО - лучшее лечение у пациенток, страдающих бесплодием, оценить показания для лапароскопии</a:t>
            </a:r>
          </a:p>
          <a:p>
            <a:pPr marL="179388" indent="-179388" algn="just" eaLnBrk="1" hangingPunct="1">
              <a:lnSpc>
                <a:spcPct val="80000"/>
              </a:lnSpc>
              <a:buFont typeface="Wingdings" pitchFamily="2" charset="2"/>
              <a:buChar char="§"/>
              <a:defRPr/>
            </a:pPr>
            <a:r>
              <a:rPr lang="ru-RU" sz="2200" dirty="0" smtClean="0">
                <a:latin typeface="Arial" pitchFamily="34" charset="0"/>
                <a:cs typeface="Arial" pitchFamily="34" charset="0"/>
              </a:rPr>
              <a:t>Лечение </a:t>
            </a:r>
            <a:r>
              <a:rPr lang="ru-RU" sz="2200" dirty="0" err="1" smtClean="0">
                <a:latin typeface="Arial" pitchFamily="34" charset="0"/>
                <a:cs typeface="Arial" pitchFamily="34" charset="0"/>
              </a:rPr>
              <a:t>эндометриоза</a:t>
            </a:r>
            <a:r>
              <a:rPr lang="ru-RU" sz="2200" dirty="0" smtClean="0">
                <a:latin typeface="Arial" pitchFamily="34" charset="0"/>
                <a:cs typeface="Arial" pitchFamily="34" charset="0"/>
              </a:rPr>
              <a:t> </a:t>
            </a:r>
            <a:r>
              <a:rPr lang="ru-RU" sz="2200" b="1" dirty="0" smtClean="0">
                <a:latin typeface="Arial" pitchFamily="34" charset="0"/>
                <a:cs typeface="Arial" pitchFamily="34" charset="0"/>
              </a:rPr>
              <a:t>комплексное</a:t>
            </a:r>
            <a:r>
              <a:rPr lang="ru-RU" sz="2200" dirty="0" smtClean="0">
                <a:latin typeface="Arial" pitchFamily="34" charset="0"/>
                <a:cs typeface="Arial" pitchFamily="34" charset="0"/>
              </a:rPr>
              <a:t> и должно проводиться в клиниках, где есть обширный опыт и возможности лечения данного заболевания</a:t>
            </a:r>
          </a:p>
          <a:p>
            <a:pPr marL="609600" indent="-609600" algn="just" eaLnBrk="1" hangingPunct="1">
              <a:lnSpc>
                <a:spcPct val="80000"/>
              </a:lnSpc>
              <a:buFont typeface="Wingdings" pitchFamily="2" charset="2"/>
              <a:buChar char="§"/>
              <a:defRPr/>
            </a:pPr>
            <a:endParaRPr lang="ru-RU" sz="2000" dirty="0" smtClean="0"/>
          </a:p>
          <a:p>
            <a:pPr marL="609600" indent="-609600" algn="r">
              <a:lnSpc>
                <a:spcPct val="80000"/>
              </a:lnSpc>
              <a:buNone/>
              <a:defRPr/>
            </a:pPr>
            <a:r>
              <a:rPr lang="ru-RU" sz="2000" b="1" dirty="0" smtClean="0">
                <a:solidFill>
                  <a:srgbClr val="FF9900"/>
                </a:solidFill>
                <a:hlinkClick r:id="rId2"/>
              </a:rPr>
              <a:t> </a:t>
            </a:r>
            <a:r>
              <a:rPr lang="en-US" sz="2000" b="1" dirty="0" smtClean="0">
                <a:solidFill>
                  <a:srgbClr val="FF9900"/>
                </a:solidFill>
                <a:hlinkClick r:id="rId2"/>
              </a:rPr>
              <a:t>www.endometriosis.org/guidelines.html</a:t>
            </a:r>
            <a:endParaRPr lang="ru-RU" sz="2000" b="1" dirty="0" smtClean="0">
              <a:solidFill>
                <a:srgbClr val="FF9900"/>
              </a:solidFill>
            </a:endParaRPr>
          </a:p>
          <a:p>
            <a:pPr marL="609600" indent="-609600" algn="r" eaLnBrk="1" hangingPunct="1">
              <a:lnSpc>
                <a:spcPct val="80000"/>
              </a:lnSpc>
              <a:buNone/>
              <a:defRPr/>
            </a:pPr>
            <a:r>
              <a:rPr lang="ru-RU" sz="2000" dirty="0" smtClean="0"/>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381000" y="5445224"/>
            <a:ext cx="8458200" cy="864096"/>
          </a:xfrm>
        </p:spPr>
        <p:txBody>
          <a:bodyPr>
            <a:noAutofit/>
          </a:bodyPr>
          <a:lstStyle/>
          <a:p>
            <a:pPr marL="274320" indent="-274320" algn="r">
              <a:defRPr/>
            </a:pPr>
            <a:r>
              <a:rPr lang="en-US" sz="1200" dirty="0" smtClean="0"/>
              <a:t>Charles </a:t>
            </a:r>
            <a:r>
              <a:rPr lang="en-US" sz="1200" dirty="0" err="1" smtClean="0"/>
              <a:t>Chapron</a:t>
            </a:r>
            <a:r>
              <a:rPr lang="ru-RU" sz="1200" dirty="0" smtClean="0"/>
              <a:t>,</a:t>
            </a:r>
            <a:r>
              <a:rPr lang="en-US" sz="1200" dirty="0" smtClean="0"/>
              <a:t> Carlos Souza</a:t>
            </a:r>
            <a:r>
              <a:rPr lang="ru-RU" sz="1200" dirty="0" smtClean="0"/>
              <a:t>,</a:t>
            </a:r>
            <a:r>
              <a:rPr lang="en-US" sz="1200" dirty="0" smtClean="0"/>
              <a:t> Bruno Borghese  Oral contraceptives and endometriosis: the past use of oral contraceptives for treating severe primary </a:t>
            </a:r>
            <a:r>
              <a:rPr lang="en-US" sz="1200" dirty="0" err="1" smtClean="0"/>
              <a:t>dysmenorrhea</a:t>
            </a:r>
            <a:r>
              <a:rPr lang="en-US" sz="1200" dirty="0" smtClean="0"/>
              <a:t> is associated with endometriosis, especially deep infiltrating endometriosis  Human Reproduction, Vol.26, No.8 pp. 2028–2035, 2011</a:t>
            </a:r>
            <a:r>
              <a:rPr lang="ru-RU" sz="1200" dirty="0" smtClean="0">
                <a:solidFill>
                  <a:prstClr val="white">
                    <a:lumMod val="50000"/>
                  </a:prstClr>
                </a:solidFill>
                <a:latin typeface="Arial" pitchFamily="34" charset="0"/>
                <a:cs typeface="Arial" pitchFamily="34" charset="0"/>
              </a:rPr>
              <a:t/>
            </a:r>
            <a:br>
              <a:rPr lang="ru-RU" sz="1200" dirty="0" smtClean="0">
                <a:solidFill>
                  <a:prstClr val="white">
                    <a:lumMod val="50000"/>
                  </a:prstClr>
                </a:solidFill>
                <a:latin typeface="Arial" pitchFamily="34" charset="0"/>
                <a:cs typeface="Arial" pitchFamily="34" charset="0"/>
              </a:rPr>
            </a:br>
            <a:r>
              <a:rPr lang="ru-RU" altLang="ru-RU" sz="1200" dirty="0" smtClean="0"/>
              <a:t>Гуде К.  и </a:t>
            </a:r>
            <a:r>
              <a:rPr lang="ru-RU" altLang="ru-RU" sz="1200" dirty="0" err="1" smtClean="0"/>
              <a:t>соавт</a:t>
            </a:r>
            <a:r>
              <a:rPr lang="ru-RU" altLang="ru-RU" sz="1200" dirty="0" smtClean="0"/>
              <a:t>., 2015</a:t>
            </a: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r>
              <a:rPr lang="ru-RU" sz="1200" dirty="0" smtClean="0"/>
              <a:t/>
            </a:r>
            <a:br>
              <a:rPr lang="ru-RU" sz="1200" dirty="0" smtClean="0"/>
            </a:br>
            <a:endParaRPr lang="ru-RU" sz="1100" dirty="0"/>
          </a:p>
        </p:txBody>
      </p:sp>
      <p:sp>
        <p:nvSpPr>
          <p:cNvPr id="5" name="Подзаголовок 4"/>
          <p:cNvSpPr>
            <a:spLocks noGrp="1"/>
          </p:cNvSpPr>
          <p:nvPr>
            <p:ph type="subTitle" idx="1"/>
          </p:nvPr>
        </p:nvSpPr>
        <p:spPr>
          <a:xfrm>
            <a:off x="381000" y="0"/>
            <a:ext cx="8458200" cy="5301208"/>
          </a:xfrm>
        </p:spPr>
        <p:txBody>
          <a:bodyPr>
            <a:normAutofit fontScale="92500" lnSpcReduction="20000"/>
          </a:bodyPr>
          <a:lstStyle/>
          <a:p>
            <a:pPr marL="274320" indent="-274320" algn="ctr">
              <a:defRPr/>
            </a:pPr>
            <a:endParaRPr lang="ru-RU" b="1" dirty="0" smtClean="0">
              <a:solidFill>
                <a:schemeClr val="bg2">
                  <a:lumMod val="25000"/>
                </a:schemeClr>
              </a:solidFill>
            </a:endParaRPr>
          </a:p>
          <a:p>
            <a:pPr marL="274320" indent="-274320" algn="ctr">
              <a:defRPr/>
            </a:pPr>
            <a:endParaRPr lang="ru-RU" b="1" dirty="0" smtClean="0">
              <a:solidFill>
                <a:schemeClr val="bg2">
                  <a:lumMod val="25000"/>
                </a:schemeClr>
              </a:solidFill>
            </a:endParaRPr>
          </a:p>
          <a:p>
            <a:pPr marL="274320" indent="-274320" algn="ctr">
              <a:defRPr/>
            </a:pPr>
            <a:r>
              <a:rPr lang="ru-RU" b="1" dirty="0" err="1" smtClean="0">
                <a:solidFill>
                  <a:schemeClr val="bg2">
                    <a:lumMod val="25000"/>
                  </a:schemeClr>
                </a:solidFill>
                <a:latin typeface="Arial" pitchFamily="34" charset="0"/>
                <a:cs typeface="Arial" pitchFamily="34" charset="0"/>
              </a:rPr>
              <a:t>Эндометриоз</a:t>
            </a:r>
            <a:r>
              <a:rPr lang="ru-RU" b="1" dirty="0" smtClean="0">
                <a:solidFill>
                  <a:schemeClr val="bg2">
                    <a:lumMod val="25000"/>
                  </a:schemeClr>
                </a:solidFill>
                <a:latin typeface="Arial" pitchFamily="34" charset="0"/>
                <a:cs typeface="Arial" pitchFamily="34" charset="0"/>
              </a:rPr>
              <a:t> у подростков</a:t>
            </a:r>
          </a:p>
          <a:p>
            <a:pPr marL="274320" indent="-274320">
              <a:buFont typeface="Wingdings 3"/>
              <a:buChar char=""/>
              <a:defRPr/>
            </a:pPr>
            <a:endParaRPr lang="ru-RU" dirty="0" smtClean="0">
              <a:latin typeface="Times New Roman" pitchFamily="18" charset="0"/>
              <a:cs typeface="Times New Roman" pitchFamily="18" charset="0"/>
            </a:endParaRPr>
          </a:p>
          <a:p>
            <a:pPr marL="274320" indent="-274320">
              <a:buFont typeface="Wingdings 3"/>
              <a:buChar char=""/>
              <a:defRPr/>
            </a:pPr>
            <a:r>
              <a:rPr lang="ru-RU" sz="2600" dirty="0" smtClean="0">
                <a:latin typeface="Arial" pitchFamily="34" charset="0"/>
                <a:cs typeface="Arial" pitchFamily="34" charset="0"/>
              </a:rPr>
              <a:t>38% – первые симптомы появляются до 19 лет; 21% - до 15 лет; 17% - между 15и 19 годами</a:t>
            </a:r>
          </a:p>
          <a:p>
            <a:pPr marL="274320" indent="-274320">
              <a:buFont typeface="Wingdings 3"/>
              <a:buChar char=""/>
              <a:defRPr/>
            </a:pPr>
            <a:r>
              <a:rPr lang="ru-RU" sz="2600" dirty="0" smtClean="0">
                <a:latin typeface="Arial" pitchFamily="34" charset="0"/>
                <a:cs typeface="Arial" pitchFamily="34" charset="0"/>
              </a:rPr>
              <a:t>Основные жалобы: циклическая боль (9,4%), ациклические боли с дисменореей или без нее (</a:t>
            </a:r>
            <a:r>
              <a:rPr lang="en-US" sz="2600" dirty="0" smtClean="0">
                <a:latin typeface="Arial" pitchFamily="34" charset="0"/>
                <a:cs typeface="Arial" pitchFamily="34" charset="0"/>
              </a:rPr>
              <a:t>~ 90%)</a:t>
            </a:r>
            <a:endParaRPr lang="ru-RU" sz="2600" dirty="0" smtClean="0">
              <a:latin typeface="Arial" pitchFamily="34" charset="0"/>
              <a:cs typeface="Arial" pitchFamily="34" charset="0"/>
            </a:endParaRPr>
          </a:p>
          <a:p>
            <a:pPr marL="274320" indent="-274320">
              <a:buFont typeface="Wingdings 3"/>
              <a:buChar char=""/>
              <a:defRPr/>
            </a:pPr>
            <a:r>
              <a:rPr lang="ru-RU" sz="2600" dirty="0" smtClean="0">
                <a:latin typeface="Arial" pitchFamily="34" charset="0"/>
                <a:cs typeface="Arial" pitchFamily="34" charset="0"/>
              </a:rPr>
              <a:t>Диагноз: первичная дисменорея («нормальная»  для подросткового возраста ситуация); 10% - вторичная дисменорея; 76% - аномалии развития матки и/или влагалища, нарушение оттока менструальной крови</a:t>
            </a:r>
          </a:p>
          <a:p>
            <a:pPr marL="274320" indent="-274320">
              <a:buFont typeface="Wingdings 3"/>
              <a:buChar char=""/>
              <a:defRPr/>
            </a:pPr>
            <a:r>
              <a:rPr lang="ru-RU" sz="2800" b="1" dirty="0" smtClean="0">
                <a:solidFill>
                  <a:srgbClr val="000099"/>
                </a:solidFill>
                <a:latin typeface="Arial" pitchFamily="34" charset="0"/>
                <a:cs typeface="Arial" pitchFamily="34" charset="0"/>
              </a:rPr>
              <a:t>Жалобы распространены и вызывают сострадание, но не стимулируют поиск причины</a:t>
            </a:r>
            <a:endParaRPr lang="ru-RU" sz="2600" dirty="0" smtClean="0">
              <a:latin typeface="Arial" pitchFamily="34" charset="0"/>
              <a:cs typeface="Arial" pitchFamily="34" charset="0"/>
            </a:endParaRPr>
          </a:p>
          <a:p>
            <a:pPr marL="274320" indent="-274320">
              <a:buFont typeface="Wingdings 3"/>
              <a:buChar char=""/>
              <a:defRPr/>
            </a:pPr>
            <a:endParaRPr lang="ru-RU" dirty="0" smtClean="0">
              <a:latin typeface="Times New Roman" pitchFamily="18" charset="0"/>
              <a:cs typeface="Times New Roman" pitchFamily="18" charset="0"/>
            </a:endParaRPr>
          </a:p>
          <a:p>
            <a:pPr marL="274320" indent="-274320">
              <a:buFont typeface="Wingdings 3"/>
              <a:buChar char=""/>
              <a:defRPr/>
            </a:pPr>
            <a:endParaRPr lang="ru-RU" dirty="0" smtClean="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51917326"/>
              </p:ext>
            </p:extLst>
          </p:nvPr>
        </p:nvGraphicFramePr>
        <p:xfrm>
          <a:off x="179512" y="260649"/>
          <a:ext cx="8964488" cy="6900690"/>
        </p:xfrm>
        <a:graphic>
          <a:graphicData uri="http://schemas.openxmlformats.org/drawingml/2006/table">
            <a:tbl>
              <a:tblPr firstRow="1" bandRow="1">
                <a:tableStyleId>{5C22544A-7EE6-4342-B048-85BDC9FD1C3A}</a:tableStyleId>
              </a:tblPr>
              <a:tblGrid>
                <a:gridCol w="4363246"/>
                <a:gridCol w="4601242"/>
              </a:tblGrid>
              <a:tr h="86592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200" cap="none" spc="0" normalizeH="0" baseline="0" noProof="0" dirty="0" err="1" smtClean="0">
                          <a:ln>
                            <a:noFill/>
                          </a:ln>
                          <a:solidFill>
                            <a:srgbClr val="000099"/>
                          </a:solidFill>
                          <a:effectLst/>
                          <a:uLnTx/>
                          <a:uFillTx/>
                          <a:latin typeface="Arial" pitchFamily="34" charset="0"/>
                          <a:ea typeface="+mn-ea"/>
                          <a:cs typeface="Arial" pitchFamily="34" charset="0"/>
                        </a:rPr>
                        <a:t>Эндометриоз</a:t>
                      </a:r>
                      <a:r>
                        <a:rPr kumimoji="0" lang="ru-RU" sz="2800" b="1" i="0" u="none" strike="noStrike" kern="1200" cap="none" spc="0" normalizeH="0" baseline="0" noProof="0" dirty="0" smtClean="0">
                          <a:ln>
                            <a:noFill/>
                          </a:ln>
                          <a:solidFill>
                            <a:srgbClr val="000099"/>
                          </a:solidFill>
                          <a:effectLst/>
                          <a:uLnTx/>
                          <a:uFillTx/>
                          <a:latin typeface="Arial" pitchFamily="34" charset="0"/>
                          <a:ea typeface="+mn-ea"/>
                          <a:cs typeface="Arial" pitchFamily="34" charset="0"/>
                        </a:rPr>
                        <a:t> у подростков - </a:t>
                      </a:r>
                      <a:r>
                        <a:rPr kumimoji="0" lang="ru-RU" sz="28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прогрессирующая болезнь, которая должна быть диагностирована и требует лечения</a:t>
                      </a:r>
                      <a:endParaRPr kumimoji="0" lang="en-US" sz="2800" b="1" i="0" u="none" strike="noStrike" kern="1200" cap="none" spc="0" normalizeH="0" baseline="0" noProof="0" dirty="0" smtClean="0">
                        <a:ln>
                          <a:noFill/>
                        </a:ln>
                        <a:solidFill>
                          <a:srgbClr val="000099"/>
                        </a:solidFill>
                        <a:effectLst/>
                        <a:uLnTx/>
                        <a:uFillTx/>
                        <a:latin typeface="Arial" pitchFamily="34" charset="0"/>
                        <a:ea typeface="+mn-ea"/>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000099"/>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r>
              <a:tr h="783454">
                <a:tc>
                  <a:txBody>
                    <a:bodyPr/>
                    <a:lstStyle/>
                    <a:p>
                      <a:r>
                        <a:rPr lang="ru-RU" sz="2800" b="1" dirty="0" smtClean="0">
                          <a:solidFill>
                            <a:schemeClr val="bg1"/>
                          </a:solidFill>
                          <a:latin typeface="Arial" pitchFamily="34" charset="0"/>
                          <a:cs typeface="Arial" pitchFamily="34" charset="0"/>
                        </a:rPr>
                        <a:t>Цели</a:t>
                      </a:r>
                      <a:endParaRPr lang="en-US" sz="2800" b="1" dirty="0">
                        <a:solidFill>
                          <a:schemeClr val="bg1"/>
                        </a:solidFill>
                        <a:latin typeface="Arial" pitchFamily="34" charset="0"/>
                        <a:cs typeface="Arial" pitchFamily="34" charset="0"/>
                      </a:endParaRPr>
                    </a:p>
                  </a:txBody>
                  <a:tcPr>
                    <a:lnL w="12700" cap="flat" cmpd="sng" algn="ctr">
                      <a:no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ru-RU" sz="2800" b="1" dirty="0" smtClean="0">
                          <a:solidFill>
                            <a:schemeClr val="bg1"/>
                          </a:solidFill>
                          <a:latin typeface="Arial" pitchFamily="34" charset="0"/>
                          <a:cs typeface="Arial" pitchFamily="34" charset="0"/>
                        </a:rPr>
                        <a:t>Стратегии</a:t>
                      </a:r>
                      <a:endParaRPr lang="en-US" sz="2800" b="1" dirty="0">
                        <a:solidFill>
                          <a:schemeClr val="bg1"/>
                        </a:solidFill>
                        <a:latin typeface="Arial" pitchFamily="34" charset="0"/>
                        <a:cs typeface="Arial" pitchFamily="34" charset="0"/>
                      </a:endParaRPr>
                    </a:p>
                  </a:txBody>
                  <a:tcPr>
                    <a:lnL w="38100" cap="flat" cmpd="sng" algn="ctr">
                      <a:solidFill>
                        <a:prstClr val="white"/>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587396">
                <a:tc>
                  <a:txBody>
                    <a:bodyPr/>
                    <a:lstStyle/>
                    <a:p>
                      <a:pPr marL="514350" indent="-514350">
                        <a:buFont typeface="+mj-lt"/>
                        <a:buAutoNum type="arabicPeriod"/>
                      </a:pPr>
                      <a:r>
                        <a:rPr lang="ru-RU" sz="2400" b="1" dirty="0" smtClean="0">
                          <a:solidFill>
                            <a:schemeClr val="tx1"/>
                          </a:solidFill>
                        </a:rPr>
                        <a:t>Уменьшение</a:t>
                      </a:r>
                      <a:r>
                        <a:rPr lang="ru-RU" sz="2400" b="1" baseline="0" dirty="0" smtClean="0">
                          <a:solidFill>
                            <a:schemeClr val="tx1"/>
                          </a:solidFill>
                        </a:rPr>
                        <a:t> выраженности симптомов, повышение качества жизни</a:t>
                      </a:r>
                    </a:p>
                    <a:p>
                      <a:pPr marL="514350" indent="-514350">
                        <a:buFont typeface="+mj-lt"/>
                        <a:buAutoNum type="arabicPeriod"/>
                      </a:pPr>
                      <a:r>
                        <a:rPr lang="ru-RU" sz="2400" b="1" dirty="0" smtClean="0">
                          <a:solidFill>
                            <a:schemeClr val="tx1"/>
                          </a:solidFill>
                        </a:rPr>
                        <a:t>Предотвращение негативного влияния на репродуктивную</a:t>
                      </a:r>
                      <a:r>
                        <a:rPr lang="ru-RU" sz="2400" b="1" baseline="0" dirty="0" smtClean="0">
                          <a:solidFill>
                            <a:schemeClr val="tx1"/>
                          </a:solidFill>
                        </a:rPr>
                        <a:t> систему</a:t>
                      </a:r>
                    </a:p>
                    <a:p>
                      <a:pPr marL="514350" indent="-514350">
                        <a:buFont typeface="+mj-lt"/>
                        <a:buAutoNum type="arabicPeriod"/>
                      </a:pPr>
                      <a:r>
                        <a:rPr lang="ru-RU" sz="2400" b="1" dirty="0" smtClean="0">
                          <a:solidFill>
                            <a:schemeClr val="tx1"/>
                          </a:solidFill>
                        </a:rPr>
                        <a:t>Сохранение </a:t>
                      </a:r>
                      <a:r>
                        <a:rPr lang="ru-RU" sz="2400" b="1" baseline="0" dirty="0" smtClean="0">
                          <a:solidFill>
                            <a:schemeClr val="tx1"/>
                          </a:solidFill>
                        </a:rPr>
                        <a:t>фертильности</a:t>
                      </a:r>
                      <a:endParaRPr lang="en-US" sz="2400" b="1" dirty="0">
                        <a:solidFill>
                          <a:schemeClr val="tx1"/>
                        </a:solidFill>
                      </a:endParaRPr>
                    </a:p>
                  </a:txBody>
                  <a:tcP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rgbClr val="0F6FC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514350" indent="-514350">
                        <a:buFont typeface="+mj-lt"/>
                        <a:buAutoNum type="arabicPeriod"/>
                      </a:pPr>
                      <a:r>
                        <a:rPr lang="ru-RU" sz="2400" b="1" baseline="0" dirty="0" smtClean="0">
                          <a:solidFill>
                            <a:schemeClr val="tx1"/>
                          </a:solidFill>
                        </a:rPr>
                        <a:t>Раннее наблюдение (диагноз и план лечения)</a:t>
                      </a:r>
                    </a:p>
                    <a:p>
                      <a:pPr marL="514350" indent="-514350">
                        <a:buFont typeface="+mj-lt"/>
                        <a:buAutoNum type="arabicPeriod"/>
                      </a:pPr>
                      <a:r>
                        <a:rPr lang="ru-RU" sz="2400" b="1" dirty="0" smtClean="0">
                          <a:solidFill>
                            <a:schemeClr val="tx1"/>
                          </a:solidFill>
                        </a:rPr>
                        <a:t>Акцент на медикаментозное лечение, избегать повторных операций</a:t>
                      </a:r>
                    </a:p>
                    <a:p>
                      <a:pPr marL="514350" indent="-514350">
                        <a:buFont typeface="+mj-lt"/>
                        <a:buAutoNum type="arabicPeriod"/>
                      </a:pPr>
                      <a:r>
                        <a:rPr lang="ru-RU" sz="2400" b="1" dirty="0" smtClean="0">
                          <a:solidFill>
                            <a:schemeClr val="tx1"/>
                          </a:solidFill>
                        </a:rPr>
                        <a:t>Длительный план лечения</a:t>
                      </a:r>
                    </a:p>
                  </a:txBody>
                  <a:tcPr>
                    <a:lnL w="381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rgbClr val="0F6FC6"/>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1113330">
                <a:tc gridSpan="2">
                  <a:txBody>
                    <a:bodyPr/>
                    <a:lstStyle/>
                    <a:p>
                      <a:r>
                        <a:rPr lang="en-US" sz="1400" b="1" dirty="0" smtClean="0">
                          <a:solidFill>
                            <a:schemeClr val="tx1"/>
                          </a:solidFill>
                        </a:rPr>
                        <a:t>American College of Obstetricians and Gynecologists. Obstet Gynecol. 2005 Apr;105(4):921-7.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Özyer</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S, et al. J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Pediatr</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Adolesc</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Gynecol. 2013 Jun;26(3):176-9. Sanfilippo J, in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Rombauts</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L, et al. eds. Endometriosis 2008, </a:t>
                      </a:r>
                      <a:r>
                        <a:rPr kumimoji="0" lang="en-US" sz="1400" b="1" i="0" u="none" strike="noStrike" kern="1200" cap="none" spc="0" normalizeH="0" baseline="0" noProof="0" dirty="0" err="1" smtClean="0">
                          <a:ln>
                            <a:noFill/>
                          </a:ln>
                          <a:solidFill>
                            <a:prstClr val="black"/>
                          </a:solidFill>
                          <a:effectLst/>
                          <a:uLnTx/>
                          <a:uFillTx/>
                          <a:latin typeface="+mn-lt"/>
                          <a:ea typeface="+mn-ea"/>
                          <a:cs typeface="+mn-cs"/>
                        </a:rPr>
                        <a:t>ed</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1, Blackwell Publishing, 2008.</a:t>
                      </a:r>
                      <a:endParaRPr kumimoji="0" lang="ru-RU" sz="1400" b="1" i="0" u="none" strike="noStrike" kern="1200" cap="none" spc="0" normalizeH="0" baseline="0" noProof="0" dirty="0" smtClean="0">
                        <a:ln>
                          <a:noFill/>
                        </a:ln>
                        <a:solidFill>
                          <a:prstClr val="black"/>
                        </a:solidFill>
                        <a:effectLst/>
                        <a:uLnTx/>
                        <a:uFillTx/>
                        <a:latin typeface="+mn-lt"/>
                        <a:ea typeface="+mn-ea"/>
                        <a:cs typeface="+mn-cs"/>
                      </a:endParaRPr>
                    </a:p>
                    <a:p>
                      <a:r>
                        <a:rPr lang="en-US" sz="1400" dirty="0" smtClean="0">
                          <a:cs typeface="Tahoma" pitchFamily="34" charset="0"/>
                        </a:rPr>
                        <a:t>ACOG</a:t>
                      </a:r>
                      <a:r>
                        <a:rPr lang="ru-RU" sz="1400" dirty="0" smtClean="0">
                          <a:cs typeface="Tahoma" pitchFamily="34" charset="0"/>
                        </a:rPr>
                        <a:t>,2010; </a:t>
                      </a:r>
                      <a:r>
                        <a:rPr lang="en-US" sz="1400" dirty="0" smtClean="0">
                          <a:cs typeface="Tahoma" pitchFamily="34" charset="0"/>
                        </a:rPr>
                        <a:t>SOG</a:t>
                      </a:r>
                      <a:r>
                        <a:rPr lang="ru-RU" sz="1400" dirty="0" smtClean="0">
                          <a:cs typeface="Tahoma" pitchFamily="34" charset="0"/>
                        </a:rPr>
                        <a:t>С, 2010</a:t>
                      </a:r>
                      <a:endParaRPr kumimoji="0" lang="ru-RU" sz="1400" b="1" i="0" u="none" strike="noStrike" kern="1200" cap="none" spc="0" normalizeH="0" baseline="0" noProof="0" dirty="0" smtClean="0">
                        <a:ln>
                          <a:noFill/>
                        </a:ln>
                        <a:solidFill>
                          <a:prstClr val="black"/>
                        </a:solidFill>
                        <a:effectLst/>
                        <a:uLnTx/>
                        <a:uFillTx/>
                        <a:latin typeface="+mn-lt"/>
                        <a:ea typeface="+mn-ea"/>
                        <a:cs typeface="+mn-cs"/>
                      </a:endParaRPr>
                    </a:p>
                    <a:p>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F6FC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6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rgbClr val="0F6FC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xmlns="" val="1593545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b="1" dirty="0" err="1" smtClean="0">
                <a:solidFill>
                  <a:schemeClr val="bg2">
                    <a:lumMod val="25000"/>
                  </a:schemeClr>
                </a:solidFill>
              </a:rPr>
              <a:t>Эндометриоз</a:t>
            </a:r>
            <a:r>
              <a:rPr lang="ru-RU" sz="2800" b="1" dirty="0" smtClean="0">
                <a:solidFill>
                  <a:schemeClr val="bg2">
                    <a:lumMod val="25000"/>
                  </a:schemeClr>
                </a:solidFill>
              </a:rPr>
              <a:t> у подростков - лечение</a:t>
            </a:r>
            <a:br>
              <a:rPr lang="ru-RU" sz="2800" b="1" dirty="0" smtClean="0">
                <a:solidFill>
                  <a:schemeClr val="bg2">
                    <a:lumMod val="25000"/>
                  </a:schemeClr>
                </a:solidFill>
              </a:rPr>
            </a:br>
            <a:endParaRPr lang="ru-RU" sz="2800" dirty="0"/>
          </a:p>
        </p:txBody>
      </p:sp>
      <p:sp>
        <p:nvSpPr>
          <p:cNvPr id="3" name="Содержимое 2"/>
          <p:cNvSpPr>
            <a:spLocks noGrp="1"/>
          </p:cNvSpPr>
          <p:nvPr>
            <p:ph idx="1"/>
          </p:nvPr>
        </p:nvSpPr>
        <p:spPr>
          <a:xfrm>
            <a:off x="304800" y="1052736"/>
            <a:ext cx="8686800" cy="5027389"/>
          </a:xfrm>
        </p:spPr>
        <p:txBody>
          <a:bodyPr>
            <a:normAutofit lnSpcReduction="10000"/>
          </a:bodyPr>
          <a:lstStyle/>
          <a:p>
            <a:r>
              <a:rPr lang="ru-RU" altLang="ru-RU" dirty="0" smtClean="0">
                <a:latin typeface="Arial" pitchFamily="34" charset="0"/>
                <a:cs typeface="Arial" pitchFamily="34" charset="0"/>
              </a:rPr>
              <a:t>Эмпирическая терапия   НПВП и КГК – терапия 1-й  линии при дисменорее и отсутствии ЭК</a:t>
            </a:r>
          </a:p>
          <a:p>
            <a:r>
              <a:rPr lang="ru-RU" altLang="ru-RU" dirty="0" smtClean="0">
                <a:latin typeface="Arial" pitchFamily="34" charset="0"/>
                <a:cs typeface="Arial" pitchFamily="34" charset="0"/>
              </a:rPr>
              <a:t>ЭК – оперативное лечение, минимально </a:t>
            </a:r>
            <a:r>
              <a:rPr lang="ru-RU" altLang="ru-RU" dirty="0" err="1" smtClean="0">
                <a:latin typeface="Arial" pitchFamily="34" charset="0"/>
                <a:cs typeface="Arial" pitchFamily="34" charset="0"/>
              </a:rPr>
              <a:t>инвазивный</a:t>
            </a:r>
            <a:r>
              <a:rPr lang="ru-RU" altLang="ru-RU" dirty="0" smtClean="0">
                <a:latin typeface="Arial" pitchFamily="34" charset="0"/>
                <a:cs typeface="Arial" pitchFamily="34" charset="0"/>
              </a:rPr>
              <a:t> объем операции, послеоперационная реабилитация</a:t>
            </a:r>
          </a:p>
          <a:p>
            <a:r>
              <a:rPr lang="ru-RU" altLang="ru-RU" dirty="0" err="1" smtClean="0">
                <a:latin typeface="Arial" pitchFamily="34" charset="0"/>
                <a:cs typeface="Arial" pitchFamily="34" charset="0"/>
              </a:rPr>
              <a:t>Низкодозированные</a:t>
            </a:r>
            <a:r>
              <a:rPr lang="ru-RU" altLang="ru-RU" dirty="0" smtClean="0">
                <a:latin typeface="Arial" pitchFamily="34" charset="0"/>
                <a:cs typeface="Arial" pitchFamily="34" charset="0"/>
              </a:rPr>
              <a:t> КГК – низкий профиль побочных эффектов, купирование болей, предотвращение прогрессирования заболевания</a:t>
            </a:r>
          </a:p>
          <a:p>
            <a:pPr algn="r">
              <a:buNone/>
            </a:pPr>
            <a:r>
              <a:rPr lang="en-US" sz="1500" dirty="0" smtClean="0">
                <a:latin typeface="Arial" pitchFamily="34" charset="0"/>
                <a:cs typeface="Arial" pitchFamily="34" charset="0"/>
              </a:rPr>
              <a:t>RCOG</a:t>
            </a:r>
            <a:r>
              <a:rPr lang="ru-RU" sz="1500" dirty="0" smtClean="0">
                <a:latin typeface="Arial" pitchFamily="34" charset="0"/>
                <a:cs typeface="Arial" pitchFamily="34" charset="0"/>
              </a:rPr>
              <a:t>, 2006;</a:t>
            </a:r>
            <a:r>
              <a:rPr lang="en-US" sz="1600" dirty="0" smtClean="0">
                <a:latin typeface="Arial" pitchFamily="34" charset="0"/>
                <a:cs typeface="Arial" pitchFamily="34" charset="0"/>
              </a:rPr>
              <a:t> ACOG</a:t>
            </a:r>
            <a:r>
              <a:rPr lang="ru-RU" sz="1600" dirty="0" smtClean="0">
                <a:latin typeface="Arial" pitchFamily="34" charset="0"/>
                <a:cs typeface="Arial" pitchFamily="34" charset="0"/>
              </a:rPr>
              <a:t>,2010</a:t>
            </a:r>
            <a:r>
              <a:rPr lang="ru-RU" sz="1500" dirty="0" smtClean="0">
                <a:latin typeface="Arial" pitchFamily="34" charset="0"/>
                <a:cs typeface="Arial" pitchFamily="34" charset="0"/>
              </a:rPr>
              <a:t> </a:t>
            </a:r>
            <a:endParaRPr lang="ru-RU" altLang="ru-RU" sz="1500" dirty="0" smtClean="0">
              <a:latin typeface="Arial" pitchFamily="34" charset="0"/>
              <a:cs typeface="Arial" pitchFamily="34" charset="0"/>
            </a:endParaRP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95,1 % женщин с </a:t>
            </a:r>
            <a:r>
              <a:rPr lang="ru-RU" sz="2400" dirty="0" err="1"/>
              <a:t>гистологически</a:t>
            </a:r>
            <a:r>
              <a:rPr lang="ru-RU" sz="2400" dirty="0"/>
              <a:t> подтвержденным глубоким инфильтративным </a:t>
            </a:r>
            <a:r>
              <a:rPr lang="ru-RU" sz="2400" dirty="0" err="1"/>
              <a:t>эндометриозом</a:t>
            </a:r>
            <a:r>
              <a:rPr lang="ru-RU" sz="2400" dirty="0"/>
              <a:t> принимали ранее </a:t>
            </a:r>
            <a:r>
              <a:rPr lang="ru-RU" sz="2400" dirty="0" smtClean="0"/>
              <a:t>КГТ </a:t>
            </a:r>
            <a:r>
              <a:rPr lang="ru-RU" sz="2400" dirty="0"/>
              <a:t>по поводу тяжелой дисменореи</a:t>
            </a:r>
            <a:r>
              <a:rPr lang="en-US" sz="2400" dirty="0"/>
              <a:t>*</a:t>
            </a:r>
          </a:p>
        </p:txBody>
      </p:sp>
      <p:pic>
        <p:nvPicPr>
          <p:cNvPr id="3" name="Рисунок 2" descr="Вырезка экрана"/>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505" y="1805798"/>
            <a:ext cx="9017564" cy="4503522"/>
          </a:xfrm>
          <a:prstGeom prst="rect">
            <a:avLst/>
          </a:prstGeom>
        </p:spPr>
      </p:pic>
      <p:sp>
        <p:nvSpPr>
          <p:cNvPr id="4" name="TextBox 3"/>
          <p:cNvSpPr txBox="1"/>
          <p:nvPr/>
        </p:nvSpPr>
        <p:spPr>
          <a:xfrm>
            <a:off x="755576" y="6400680"/>
            <a:ext cx="8208912" cy="338554"/>
          </a:xfrm>
          <a:prstGeom prst="rect">
            <a:avLst/>
          </a:prstGeom>
          <a:noFill/>
        </p:spPr>
        <p:txBody>
          <a:bodyPr wrap="square" rtlCol="0">
            <a:spAutoFit/>
          </a:bodyPr>
          <a:lstStyle/>
          <a:p>
            <a:r>
              <a:rPr lang="ru-RU" sz="700" dirty="0" smtClean="0">
                <a:solidFill>
                  <a:prstClr val="white">
                    <a:lumMod val="50000"/>
                  </a:prstClr>
                </a:solidFill>
                <a:latin typeface="Arial" pitchFamily="34" charset="0"/>
                <a:cs typeface="Arial" pitchFamily="34" charset="0"/>
              </a:rPr>
              <a:t>*</a:t>
            </a:r>
            <a:r>
              <a:rPr lang="en-US" sz="800" dirty="0"/>
              <a:t>Charles </a:t>
            </a:r>
            <a:r>
              <a:rPr lang="en-US" sz="800" dirty="0" err="1" smtClean="0"/>
              <a:t>Chapron</a:t>
            </a:r>
            <a:r>
              <a:rPr lang="ru-RU" sz="800" dirty="0" smtClean="0"/>
              <a:t>,</a:t>
            </a:r>
            <a:r>
              <a:rPr lang="en-US" sz="800" dirty="0" smtClean="0"/>
              <a:t> </a:t>
            </a:r>
            <a:r>
              <a:rPr lang="en-US" sz="800" dirty="0"/>
              <a:t>Carlos </a:t>
            </a:r>
            <a:r>
              <a:rPr lang="en-US" sz="800" dirty="0" smtClean="0"/>
              <a:t>Souza</a:t>
            </a:r>
            <a:r>
              <a:rPr lang="ru-RU" sz="800" dirty="0" smtClean="0"/>
              <a:t>,</a:t>
            </a:r>
            <a:r>
              <a:rPr lang="en-US" sz="800" dirty="0" smtClean="0"/>
              <a:t> </a:t>
            </a:r>
            <a:r>
              <a:rPr lang="en-US" sz="800" dirty="0"/>
              <a:t>Bruno </a:t>
            </a:r>
            <a:r>
              <a:rPr lang="en-US" sz="800" dirty="0" smtClean="0"/>
              <a:t>Borghese  </a:t>
            </a:r>
            <a:r>
              <a:rPr lang="en-US" sz="800" dirty="0"/>
              <a:t>Oral contraceptives and </a:t>
            </a:r>
            <a:r>
              <a:rPr lang="en-US" sz="800" dirty="0" smtClean="0"/>
              <a:t>endometriosis: the </a:t>
            </a:r>
            <a:r>
              <a:rPr lang="en-US" sz="800" dirty="0"/>
              <a:t>past use of oral contraceptives </a:t>
            </a:r>
            <a:r>
              <a:rPr lang="en-US" sz="800" dirty="0" smtClean="0"/>
              <a:t>for treating </a:t>
            </a:r>
            <a:r>
              <a:rPr lang="en-US" sz="800" dirty="0"/>
              <a:t>severe primary </a:t>
            </a:r>
            <a:r>
              <a:rPr lang="en-US" sz="800" dirty="0" smtClean="0"/>
              <a:t>dysmenorrhea is </a:t>
            </a:r>
            <a:r>
              <a:rPr lang="en-US" sz="800" dirty="0"/>
              <a:t>associated with </a:t>
            </a:r>
            <a:r>
              <a:rPr lang="en-US" sz="800" dirty="0" smtClean="0"/>
              <a:t>endometriosis, especially </a:t>
            </a:r>
            <a:r>
              <a:rPr lang="en-US" sz="800" dirty="0"/>
              <a:t>deep </a:t>
            </a:r>
            <a:r>
              <a:rPr lang="en-US" sz="800" dirty="0" smtClean="0"/>
              <a:t>infiltrating endometriosis  </a:t>
            </a:r>
            <a:r>
              <a:rPr lang="en-US" sz="800" dirty="0"/>
              <a:t>Human Reproduction, Vol.26, No.8 pp. 2028–2035, 2011</a:t>
            </a:r>
            <a:endParaRPr lang="ru-RU" sz="700" dirty="0">
              <a:solidFill>
                <a:prstClr val="white">
                  <a:lumMod val="50000"/>
                </a:prstClr>
              </a:solidFill>
              <a:latin typeface="Arial" pitchFamily="34" charset="0"/>
              <a:cs typeface="Arial" pitchFamily="34" charset="0"/>
            </a:endParaRPr>
          </a:p>
        </p:txBody>
      </p:sp>
    </p:spTree>
    <p:extLst>
      <p:ext uri="{BB962C8B-B14F-4D97-AF65-F5344CB8AC3E}">
        <p14:creationId xmlns:p14="http://schemas.microsoft.com/office/powerpoint/2010/main" xmlns="" val="335947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normAutofit fontScale="90000"/>
          </a:bodyPr>
          <a:lstStyle/>
          <a:p>
            <a:pPr algn="ctr" eaLnBrk="1" hangingPunct="1"/>
            <a:r>
              <a:rPr lang="ru-RU" altLang="ru-RU" smtClean="0"/>
              <a:t>Эндометриоз у подростков - лечение</a:t>
            </a:r>
          </a:p>
        </p:txBody>
      </p:sp>
      <p:sp>
        <p:nvSpPr>
          <p:cNvPr id="38915" name="Содержимое 2"/>
          <p:cNvSpPr>
            <a:spLocks noGrp="1"/>
          </p:cNvSpPr>
          <p:nvPr>
            <p:ph sz="quarter" idx="1"/>
          </p:nvPr>
        </p:nvSpPr>
        <p:spPr/>
        <p:txBody>
          <a:bodyPr>
            <a:normAutofit fontScale="85000" lnSpcReduction="10000"/>
          </a:bodyPr>
          <a:lstStyle/>
          <a:p>
            <a:pPr eaLnBrk="1" hangingPunct="1"/>
            <a:r>
              <a:rPr lang="ru-RU" altLang="ru-RU" dirty="0" err="1" smtClean="0"/>
              <a:t>Прогестины</a:t>
            </a:r>
            <a:r>
              <a:rPr lang="ru-RU" altLang="ru-RU" dirty="0" smtClean="0"/>
              <a:t> в непрерывном режиме (</a:t>
            </a:r>
            <a:r>
              <a:rPr lang="ru-RU" altLang="ru-RU" dirty="0" err="1" smtClean="0"/>
              <a:t>диеногест</a:t>
            </a:r>
            <a:r>
              <a:rPr lang="ru-RU" altLang="ru-RU" dirty="0" smtClean="0"/>
              <a:t> 2 мг) – сохранение МПКТ, невыраженное ингибирующее влияние на продукцию эстрогенов в яичниках, отсутствие метаболических нарушений и </a:t>
            </a:r>
            <a:r>
              <a:rPr lang="ru-RU" altLang="ru-RU" dirty="0" err="1" smtClean="0"/>
              <a:t>акне</a:t>
            </a:r>
            <a:endParaRPr lang="ru-RU" altLang="ru-RU" dirty="0" smtClean="0"/>
          </a:p>
          <a:p>
            <a:pPr eaLnBrk="1" hangingPunct="1"/>
            <a:r>
              <a:rPr lang="ru-RU" altLang="ru-RU" dirty="0" smtClean="0"/>
              <a:t>В тяжелых случаях - </a:t>
            </a:r>
            <a:r>
              <a:rPr lang="ru-RU" altLang="ru-RU" dirty="0" err="1" smtClean="0"/>
              <a:t>аГнРг</a:t>
            </a:r>
            <a:r>
              <a:rPr lang="ru-RU" altLang="ru-RU" dirty="0" smtClean="0"/>
              <a:t> в сочетании с «возвратной терапией»  – старше 18 л (неблагоприятное влияние на МПКТ), потребление адекватного количества кальция и вит. </a:t>
            </a:r>
            <a:r>
              <a:rPr lang="en-US" altLang="ru-RU" dirty="0" smtClean="0"/>
              <a:t>D</a:t>
            </a:r>
            <a:r>
              <a:rPr lang="ru-RU" altLang="ru-RU" dirty="0" smtClean="0"/>
              <a:t>, контроль за МПКТ</a:t>
            </a:r>
          </a:p>
          <a:p>
            <a:pPr eaLnBrk="1" hangingPunct="1"/>
            <a:r>
              <a:rPr lang="ru-RU" altLang="ru-RU" dirty="0" smtClean="0"/>
              <a:t>Психосоциальная поддержка, поведенческая и когнитивная терапия </a:t>
            </a:r>
          </a:p>
          <a:p>
            <a:pPr algn="r">
              <a:buNone/>
            </a:pPr>
            <a:r>
              <a:rPr lang="en-US" sz="1900" dirty="0" err="1" smtClean="0"/>
              <a:t>Merz</a:t>
            </a:r>
            <a:r>
              <a:rPr lang="en-US" sz="1900" dirty="0" smtClean="0"/>
              <a:t> M. et al</a:t>
            </a:r>
            <a:r>
              <a:rPr lang="ru-RU" sz="1900" dirty="0" smtClean="0"/>
              <a:t>, </a:t>
            </a:r>
            <a:r>
              <a:rPr lang="en-US" sz="1900" dirty="0" smtClean="0"/>
              <a:t>SEUD </a:t>
            </a:r>
            <a:r>
              <a:rPr lang="ru-RU" sz="1900" dirty="0" smtClean="0"/>
              <a:t>2015</a:t>
            </a:r>
          </a:p>
          <a:p>
            <a:pPr algn="r">
              <a:buNone/>
            </a:pPr>
            <a:r>
              <a:rPr lang="en-US" sz="1800" dirty="0" smtClean="0"/>
              <a:t>SEUD </a:t>
            </a:r>
            <a:r>
              <a:rPr lang="ru-RU" sz="1800" dirty="0" smtClean="0"/>
              <a:t>2015</a:t>
            </a:r>
            <a:endParaRPr lang="en-US" sz="1800" dirty="0" smtClean="0"/>
          </a:p>
          <a:p>
            <a:pPr algn="r">
              <a:buNone/>
            </a:pPr>
            <a:endParaRPr lang="en-US" sz="1900" dirty="0" smtClean="0"/>
          </a:p>
          <a:p>
            <a:pPr eaLnBrk="1" hangingPunct="1"/>
            <a:endParaRPr lang="ru-RU" altLang="ru-RU" dirty="0" smtClean="0"/>
          </a:p>
          <a:p>
            <a:pPr eaLnBrk="1" hangingPunct="1"/>
            <a:endParaRPr lang="ru-RU" altLang="ru-RU" dirty="0" smtClean="0"/>
          </a:p>
          <a:p>
            <a:pPr eaLnBrk="1" hangingPunct="1"/>
            <a:endParaRPr lang="ru-RU" altLang="ru-RU"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286</TotalTime>
  <Words>2221</Words>
  <Application>Microsoft Office PowerPoint</Application>
  <PresentationFormat>Экран (4:3)</PresentationFormat>
  <Paragraphs>228</Paragraphs>
  <Slides>22</Slides>
  <Notes>4</Notes>
  <HiddenSlides>0</HiddenSlides>
  <MMClips>1</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 ГЕНИТАЛЬНЫЙ ЭНДОМЕТРИОЗ ОТ ПОДРОСТКОВОГО ВОЗРАСТА ДО МЕНОПАУЗЫ – ВЫБОР ТАКТИКИ ЛЕЧЕНИЯ</vt:lpstr>
      <vt:lpstr>Отсроченная диагностика эндометриоза</vt:lpstr>
      <vt:lpstr>ЛЕЧЕНИЕ ЭНДОМЕТРИОЗА: ПОКАЗАНИЯ</vt:lpstr>
      <vt:lpstr>ЭНДОМЕТРИОЗ – ЛЕЧЕНИЕ  </vt:lpstr>
      <vt:lpstr>Charles Chapron, Carlos Souza, Bruno Borghese  Oral contraceptives and endometriosis: the past use of oral contraceptives for treating severe primary dysmenorrhea is associated with endometriosis, especially deep infiltrating endometriosis  Human Reproduction, Vol.26, No.8 pp. 2028–2035, 2011 Гуде К.  и соавт., 2015     </vt:lpstr>
      <vt:lpstr>Слайд 6</vt:lpstr>
      <vt:lpstr>Эндометриоз у подростков - лечение </vt:lpstr>
      <vt:lpstr>95,1 % женщин с гистологически подтвержденным глубоким инфильтративным эндометриозом принимали ранее КГТ по поводу тяжелой дисменореи*</vt:lpstr>
      <vt:lpstr>Эндометриоз у подростков - лечение</vt:lpstr>
      <vt:lpstr>Трипторелин – необходимые эффекты для лечения эндометриоза у подростков*,**</vt:lpstr>
      <vt:lpstr>Хирургическое лечение – основной этап в лечении эндометриоза</vt:lpstr>
      <vt:lpstr>Эндометриоз – рецидивирующее заболевание</vt:lpstr>
      <vt:lpstr>Рецидив эндометриоза –группы риска</vt:lpstr>
      <vt:lpstr>Хирургическое лечение – правила проведения</vt:lpstr>
      <vt:lpstr>Хирургическое лечение – правила проведения</vt:lpstr>
      <vt:lpstr>Консервативные методы лечения</vt:lpstr>
      <vt:lpstr>НПВС</vt:lpstr>
      <vt:lpstr>Какую терапию выбрать?</vt:lpstr>
      <vt:lpstr>Трипторелин уменьшает основные симптомы эндометриоза</vt:lpstr>
      <vt:lpstr>Перезагрузка» репродуктивной системы женщины на фоне терапии трипторелином</vt:lpstr>
      <vt:lpstr>Слайд 21</vt:lpstr>
      <vt:lpstr>               СПАСИБО ЗА ВНИМАНИЕ!</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ГЕНИТАЛЬНЫЙ ЭНДОМЕТРИОЗ ОТ ПОДРОСТКОВОГО ВОЗРАСТА ДО МЕНОПАУЗЫ – ВЫБОР ТАКТИКИ ЛЕЧЕНИЯ</dc:title>
  <dc:creator>Асият</dc:creator>
  <cp:lastModifiedBy>Асият</cp:lastModifiedBy>
  <cp:revision>41</cp:revision>
  <dcterms:created xsi:type="dcterms:W3CDTF">2017-01-15T12:35:37Z</dcterms:created>
  <dcterms:modified xsi:type="dcterms:W3CDTF">2017-01-16T04:19:19Z</dcterms:modified>
</cp:coreProperties>
</file>