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88"/>
  </p:notesMasterIdLst>
  <p:sldIdLst>
    <p:sldId id="503" r:id="rId2"/>
    <p:sldId id="415" r:id="rId3"/>
    <p:sldId id="416" r:id="rId4"/>
    <p:sldId id="417" r:id="rId5"/>
    <p:sldId id="418" r:id="rId6"/>
    <p:sldId id="419" r:id="rId7"/>
    <p:sldId id="420" r:id="rId8"/>
    <p:sldId id="421" r:id="rId9"/>
    <p:sldId id="422" r:id="rId10"/>
    <p:sldId id="423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443" r:id="rId31"/>
    <p:sldId id="444" r:id="rId32"/>
    <p:sldId id="445" r:id="rId33"/>
    <p:sldId id="446" r:id="rId34"/>
    <p:sldId id="447" r:id="rId35"/>
    <p:sldId id="448" r:id="rId36"/>
    <p:sldId id="449" r:id="rId37"/>
    <p:sldId id="450" r:id="rId38"/>
    <p:sldId id="451" r:id="rId39"/>
    <p:sldId id="452" r:id="rId40"/>
    <p:sldId id="453" r:id="rId41"/>
    <p:sldId id="454" r:id="rId42"/>
    <p:sldId id="455" r:id="rId43"/>
    <p:sldId id="456" r:id="rId44"/>
    <p:sldId id="457" r:id="rId45"/>
    <p:sldId id="458" r:id="rId46"/>
    <p:sldId id="459" r:id="rId47"/>
    <p:sldId id="460" r:id="rId48"/>
    <p:sldId id="461" r:id="rId49"/>
    <p:sldId id="495" r:id="rId50"/>
    <p:sldId id="496" r:id="rId51"/>
    <p:sldId id="497" r:id="rId52"/>
    <p:sldId id="462" r:id="rId53"/>
    <p:sldId id="463" r:id="rId54"/>
    <p:sldId id="464" r:id="rId55"/>
    <p:sldId id="490" r:id="rId56"/>
    <p:sldId id="498" r:id="rId57"/>
    <p:sldId id="499" r:id="rId58"/>
    <p:sldId id="492" r:id="rId59"/>
    <p:sldId id="465" r:id="rId60"/>
    <p:sldId id="466" r:id="rId61"/>
    <p:sldId id="467" r:id="rId62"/>
    <p:sldId id="468" r:id="rId63"/>
    <p:sldId id="469" r:id="rId64"/>
    <p:sldId id="470" r:id="rId65"/>
    <p:sldId id="471" r:id="rId66"/>
    <p:sldId id="472" r:id="rId67"/>
    <p:sldId id="473" r:id="rId68"/>
    <p:sldId id="474" r:id="rId69"/>
    <p:sldId id="475" r:id="rId70"/>
    <p:sldId id="476" r:id="rId71"/>
    <p:sldId id="477" r:id="rId72"/>
    <p:sldId id="478" r:id="rId73"/>
    <p:sldId id="479" r:id="rId74"/>
    <p:sldId id="500" r:id="rId75"/>
    <p:sldId id="501" r:id="rId76"/>
    <p:sldId id="502" r:id="rId77"/>
    <p:sldId id="480" r:id="rId78"/>
    <p:sldId id="481" r:id="rId79"/>
    <p:sldId id="482" r:id="rId80"/>
    <p:sldId id="483" r:id="rId81"/>
    <p:sldId id="484" r:id="rId82"/>
    <p:sldId id="485" r:id="rId83"/>
    <p:sldId id="486" r:id="rId84"/>
    <p:sldId id="487" r:id="rId85"/>
    <p:sldId id="488" r:id="rId86"/>
    <p:sldId id="489" r:id="rId8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52" d="100"/>
          <a:sy n="52" d="100"/>
        </p:scale>
        <p:origin x="1500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в ислед</c:v>
                </c:pt>
                <c:pt idx="2">
                  <c:v>исключено</c:v>
                </c:pt>
                <c:pt idx="3">
                  <c:v> ПГ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47103</c:v>
                </c:pt>
                <c:pt idx="1">
                  <c:v>34754</c:v>
                </c:pt>
                <c:pt idx="2">
                  <c:v>123</c:v>
                </c:pt>
                <c:pt idx="3">
                  <c:v>2130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942608880703404E-2"/>
          <c:y val="4.3657559726791799E-2"/>
          <c:w val="0.75384268727574899"/>
          <c:h val="0.9126848805464160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3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UI</c:v>
                </c:pt>
                <c:pt idx="1">
                  <c:v>POP</c:v>
                </c:pt>
                <c:pt idx="2">
                  <c:v>RP-FI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762</c:v>
                </c:pt>
                <c:pt idx="1">
                  <c:v>1508</c:v>
                </c:pt>
                <c:pt idx="2">
                  <c:v>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UI</c:v>
                </c:pt>
                <c:pt idx="1">
                  <c:v>POP</c:v>
                </c:pt>
                <c:pt idx="2">
                  <c:v>RP-FI</c:v>
                </c:pt>
                <c:pt idx="3">
                  <c:v>Comb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609</c:v>
                </c:pt>
                <c:pt idx="1">
                  <c:v>1357</c:v>
                </c:pt>
                <c:pt idx="2">
                  <c:v>78</c:v>
                </c:pt>
                <c:pt idx="3">
                  <c:v>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1233095683359904"/>
          <c:y val="0.53642843670708196"/>
          <c:w val="0.168787817668415"/>
          <c:h val="0.46357180033317003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microsoft.com/office/2007/relationships/hdphoto" Target="../media/hdphoto1.wdp"/><Relationship Id="rId1" Type="http://schemas.openxmlformats.org/officeDocument/2006/relationships/image" Target="../media/image18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png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2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2" Type="http://schemas.openxmlformats.org/officeDocument/2006/relationships/image" Target="../media/image191.png"/><Relationship Id="rId1" Type="http://schemas.openxmlformats.org/officeDocument/2006/relationships/image" Target="../media/image190.png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3.png"/><Relationship Id="rId7" Type="http://schemas.openxmlformats.org/officeDocument/2006/relationships/image" Target="../media/image194.png"/><Relationship Id="rId2" Type="http://schemas.openxmlformats.org/officeDocument/2006/relationships/image" Target="../media/image192.png"/><Relationship Id="rId1" Type="http://schemas.openxmlformats.org/officeDocument/2006/relationships/image" Target="../media/image210.png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10" Type="http://schemas.openxmlformats.org/officeDocument/2006/relationships/image" Target="../media/image197.png"/><Relationship Id="rId4" Type="http://schemas.openxmlformats.org/officeDocument/2006/relationships/image" Target="../media/image203.png"/><Relationship Id="rId9" Type="http://schemas.openxmlformats.org/officeDocument/2006/relationships/image" Target="../media/image196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14.png"/><Relationship Id="rId1" Type="http://schemas.openxmlformats.org/officeDocument/2006/relationships/image" Target="../media/image192.png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2" Type="http://schemas.openxmlformats.org/officeDocument/2006/relationships/image" Target="../media/image247.png"/><Relationship Id="rId1" Type="http://schemas.openxmlformats.org/officeDocument/2006/relationships/image" Target="../media/image246.png"/><Relationship Id="rId6" Type="http://schemas.openxmlformats.org/officeDocument/2006/relationships/image" Target="../media/image251.png"/><Relationship Id="rId11" Type="http://schemas.openxmlformats.org/officeDocument/2006/relationships/image" Target="../media/image256.png"/><Relationship Id="rId5" Type="http://schemas.openxmlformats.org/officeDocument/2006/relationships/image" Target="../media/image250.png"/><Relationship Id="rId10" Type="http://schemas.openxmlformats.org/officeDocument/2006/relationships/image" Target="../media/image255.png"/><Relationship Id="rId4" Type="http://schemas.openxmlformats.org/officeDocument/2006/relationships/image" Target="../media/image249.png"/><Relationship Id="rId9" Type="http://schemas.openxmlformats.org/officeDocument/2006/relationships/image" Target="../media/image254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image" Target="../media/image263.png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image" Target="../media/image268.png"/><Relationship Id="rId4" Type="http://schemas.openxmlformats.org/officeDocument/2006/relationships/image" Target="../media/image27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image" Target="../media/image16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77B1E-5AE3-4523-B7D4-5E0D8BFB5B3E}" type="datetimeFigureOut">
              <a:rPr lang="ru-RU" smtClean="0"/>
              <a:t>12.02.2018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A6E69-BEBD-46CD-9113-0B9C7F4AE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541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ru-RU">
              <a:latin typeface="Calibri" charset="0"/>
            </a:endParaRPr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C4F65DE2-51A8-3D41-BCBC-9E101F6FBEFB}" type="slidenum">
              <a:rPr lang="ru-RU">
                <a:solidFill>
                  <a:prstClr val="black"/>
                </a:solidFill>
              </a:rPr>
              <a:pPr eaLnBrk="1" hangingPunct="1"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95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hangingPunct="1"/>
            <a:fld id="{6A8DAF40-2416-A64A-988C-B16187034489}" type="slidenum">
              <a:rPr lang="ru-RU">
                <a:solidFill>
                  <a:prstClr val="black"/>
                </a:solidFill>
              </a:rPr>
              <a:pPr eaLnBrk="1" hangingPunct="1"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01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17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60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E0E5970D-8485-834C-99E5-6E65486B9949}" type="slidenum">
              <a:rPr lang="ru-RU">
                <a:solidFill>
                  <a:prstClr val="black"/>
                </a:solidFill>
                <a:latin typeface="Times New Roman" charset="0"/>
              </a:rPr>
              <a:pPr eaLnBrk="1" hangingPunct="1"/>
              <a:t>74</a:t>
            </a:fld>
            <a:endParaRPr lang="ru-RU">
              <a:solidFill>
                <a:prstClr val="black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022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07BDD1F5-0A42-E146-ADA5-4CFCF2E58CC7}" type="slidenum">
              <a:rPr lang="ru-RU">
                <a:solidFill>
                  <a:prstClr val="black"/>
                </a:solidFill>
              </a:rPr>
              <a:pPr eaLnBrk="1" hangingPunct="1"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02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3BA2781F-8CDD-6342-BB89-38AEF617B41B}" type="slidenum">
              <a:rPr lang="ru-RU">
                <a:solidFill>
                  <a:prstClr val="black"/>
                </a:solidFill>
              </a:rPr>
              <a:pPr eaLnBrk="1" hangingPunct="1"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14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2E1D8C-256F-7840-A4CB-B032597B429F}" type="datetimeFigureOut">
              <a:rPr lang="ru-RU"/>
              <a:pPr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6FAA1-E192-A34E-AC92-C5ECCEB1CD7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76944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722034-5BE0-7045-888D-B0AD204BD02B}" type="datetimeFigureOut">
              <a:rPr lang="ru-RU"/>
              <a:pPr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578DB-50CB-FE42-A3BA-C613E5E8981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69023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677CB2-5044-6441-924F-A20278A0E1C4}" type="datetimeFigureOut">
              <a:rPr lang="ru-RU"/>
              <a:pPr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05739-0898-044D-A0DE-F61D561897F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83475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9AFF7-71BE-414E-B3F4-7A375837BEC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12752"/>
      </p:ext>
    </p:extLst>
  </p:cSld>
  <p:clrMapOvr>
    <a:masterClrMapping/>
  </p:clrMapOvr>
  <p:transition>
    <p:wheel spokes="2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290FF-FE3C-4B45-8407-6BBAE61A091B}" type="slidenum">
              <a:rPr lang="ru-RU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ru-R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9500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2CD421-301E-3D41-9D77-1B1DEBA6651E}" type="slidenum">
              <a:rPr lang="ru-RU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ru-R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5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23ED3B-3475-CC4D-A8B4-6E5E79F06567}" type="datetimeFigureOut">
              <a:rPr lang="ru-RU"/>
              <a:pPr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5741B-9C6D-9B42-B0CB-98A4E85D659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35853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16711B-1372-DB40-BC01-9B6A97E2D2E9}" type="datetimeFigureOut">
              <a:rPr lang="ru-RU"/>
              <a:pPr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E7207-EE26-1240-B6F1-46EC1E4B2E9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61966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839048-F0C9-BF4B-AE78-3982CC41E002}" type="datetimeFigureOut">
              <a:rPr lang="ru-RU"/>
              <a:pPr/>
              <a:t>12.02.2018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04630-0B51-804F-A105-88EA2644B55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57130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F01E30-6709-F448-A022-05D8327B1191}" type="datetimeFigureOut">
              <a:rPr lang="ru-RU"/>
              <a:pPr/>
              <a:t>12.02.2018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4B492-5B7B-174F-809C-95BB3329951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80671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BCB417-AC14-3947-9E71-700FC790057D}" type="datetimeFigureOut">
              <a:rPr lang="ru-RU"/>
              <a:pPr/>
              <a:t>12.02.2018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337E71-E20A-1B4C-8B5D-004C19743A4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82578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4642B0-D4CE-B748-8053-B12FC65682BC}" type="datetimeFigureOut">
              <a:rPr lang="ru-RU"/>
              <a:pPr/>
              <a:t>12.02.2018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C3D6DC-9D10-0F47-BD45-FAEF229744F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43801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0396B3-E462-8241-83C4-F407DD43A518}" type="datetimeFigureOut">
              <a:rPr lang="ru-RU"/>
              <a:pPr/>
              <a:t>12.02.2018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CD7C5-F058-C142-880D-623361BD6CF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32656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EBEAC4-DC0B-C241-BF92-08CF2D0DBF3C}" type="datetimeFigureOut">
              <a:rPr lang="ru-RU"/>
              <a:pPr/>
              <a:t>12.02.2018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A1A587-F07F-F443-A206-67E07669F01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71180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BFF39D-7953-4E4F-9F36-112D89C67090}" type="datetimeFigureOut">
              <a:rPr lang="ru-RU" smtClean="0">
                <a:latin typeface="Calibri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12.02.2018</a:t>
            </a:fld>
            <a:endParaRPr lang="ru-RU" smtClean="0"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260BD3-5381-6C42-9C5F-6564FE1996A0}" type="slidenum">
              <a:rPr lang="ru-RU" smtClean="0">
                <a:latin typeface="Calibri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latin typeface="Calibri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27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57" r:id="rId12"/>
    <p:sldLayoutId id="2147483758" r:id="rId13"/>
    <p:sldLayoutId id="2147483759" r:id="rId14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jpeg"/><Relationship Id="rId7" Type="http://schemas.openxmlformats.org/officeDocument/2006/relationships/hyperlink" Target="http://www.ncbi.nlm.nih.gov/pubmed/22455618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cbi.nlm.nih.gov/pubmed?term=Chittawar%20PB%5bAuthor%5d&amp;cauthor=true&amp;cauthor_uid=23833535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4.pn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12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39.png"/><Relationship Id="rId5" Type="http://schemas.openxmlformats.org/officeDocument/2006/relationships/hyperlink" Target="http://www.ncbi.nlm.nih.gov/pubmed/22455618" TargetMode="External"/><Relationship Id="rId10" Type="http://schemas.openxmlformats.org/officeDocument/2006/relationships/hyperlink" Target="http://www.google.ru/url?sa=i&amp;rct=j&amp;q=&amp;esrc=s&amp;frm=1&amp;source=images&amp;cd=&amp;cad=rja&amp;docid=XFRfn48LZB_p3M&amp;tbnid=dnv2t__xj9Lx7M:&amp;ved=0CAUQjRw&amp;url=http://www.publichealthwatchdog.com/jj-failed-to-warn-about-risks-of-prolift-transvaginal-mesh-jury-rules/&amp;ei=3VJBUvbSDoiJ4gSx0oCAAw&amp;bvm=bv.52434380,d.bGE&amp;psig=AFQjCNETWpB9kT9lq4DYNJFoHR3OIQRnOg&amp;ust=1380099136865312" TargetMode="External"/><Relationship Id="rId4" Type="http://schemas.openxmlformats.org/officeDocument/2006/relationships/image" Target="../media/image49.jpeg"/><Relationship Id="rId9" Type="http://schemas.openxmlformats.org/officeDocument/2006/relationships/hyperlink" Target="http://www.ncbi.nlm.nih.gov/pubmed?term=Deffieux%20X%5bAuthor%5d&amp;cauthor=true&amp;cauthor_uid=23182784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_____Microsoft_Excel_97-20032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5.png"/><Relationship Id="rId4" Type="http://schemas.openxmlformats.org/officeDocument/2006/relationships/oleObject" Target="../embeddings/_____Microsoft_Excel_97-20031.xls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jpeg"/><Relationship Id="rId18" Type="http://schemas.openxmlformats.org/officeDocument/2006/relationships/image" Target="../media/image39.png"/><Relationship Id="rId3" Type="http://schemas.openxmlformats.org/officeDocument/2006/relationships/image" Target="../media/image51.jpeg"/><Relationship Id="rId7" Type="http://schemas.openxmlformats.org/officeDocument/2006/relationships/image" Target="../media/image65.png"/><Relationship Id="rId12" Type="http://schemas.openxmlformats.org/officeDocument/2006/relationships/hyperlink" Target="http://www.ncbi.nlm.nih.gov/pubmed/?term=Greenberg%20JA%5bauth%5d" TargetMode="External"/><Relationship Id="rId17" Type="http://schemas.openxmlformats.org/officeDocument/2006/relationships/image" Target="../media/image38.jpeg"/><Relationship Id="rId2" Type="http://schemas.openxmlformats.org/officeDocument/2006/relationships/image" Target="../media/image61.png"/><Relationship Id="rId16" Type="http://schemas.openxmlformats.org/officeDocument/2006/relationships/hyperlink" Target="http://www.ncbi.nlm.nih.gov/pubmed/22455618" TargetMode="External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8.jpeg"/><Relationship Id="rId5" Type="http://schemas.openxmlformats.org/officeDocument/2006/relationships/image" Target="../media/image63.png"/><Relationship Id="rId15" Type="http://schemas.openxmlformats.org/officeDocument/2006/relationships/image" Target="../media/image52.jpeg"/><Relationship Id="rId10" Type="http://schemas.openxmlformats.org/officeDocument/2006/relationships/hyperlink" Target="http://www.google.ru/url?sa=i&amp;rct=j&amp;q=&amp;esrc=s&amp;frm=1&amp;source=images&amp;cd=&amp;cad=rja&amp;docid=88u7yvrehCs39M&amp;tbnid=rvhOodlP3RrlDM:&amp;ved=0CAUQjRw&amp;url=http://biotextiles2012.wordpress.com/barbed-surgical-sutures/&amp;ei=gFRAUqicGKmM4ASc6YH4DA&amp;bvm=bv.52434380,d.bGE&amp;psig=AFQjCNEKhL9lTpQDxmvP-b-LP5AiuTN3qA&amp;ust=1380034026493125" TargetMode="External"/><Relationship Id="rId19" Type="http://schemas.openxmlformats.org/officeDocument/2006/relationships/image" Target="../media/image71.jpe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4.jpeg"/><Relationship Id="rId11" Type="http://schemas.openxmlformats.org/officeDocument/2006/relationships/image" Target="../media/image78.jpeg"/><Relationship Id="rId5" Type="http://schemas.openxmlformats.org/officeDocument/2006/relationships/image" Target="../media/image71.jpeg"/><Relationship Id="rId10" Type="http://schemas.openxmlformats.org/officeDocument/2006/relationships/image" Target="../media/image77.jpe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hyperlink" Target="http://www.ncbi.nlm.nih.gov/pubmed?term=Chudnoff%20SG%5bAuthor%5d&amp;cauthor=true&amp;cauthor_uid=23635746" TargetMode="External"/><Relationship Id="rId7" Type="http://schemas.openxmlformats.org/officeDocument/2006/relationships/image" Target="../media/image85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hyperlink" Target="http://www.google.ru/imgres?imgurl=http://www.gynfert.gr/photos/hydrosalpinx.jpg&amp;imgrefurl=http://www.gynfert.gr/en/photo_gallery.asp&amp;usg=__0NRZ76nGD8ADRISDkzPkqvROx5E=&amp;h=529&amp;w=650&amp;sz=31&amp;hl=ru&amp;start=4&amp;zoom=1&amp;itbs=1&amp;tbnid=pxoAKELPxOggFM:&amp;tbnh=111&amp;tbnw=137&amp;prev=/images?q=hydrosalpinx&amp;hl=ru&amp;newwindow=1&amp;sa=G&amp;gbv=2&amp;tbs=isch:1" TargetMode="External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40.png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85.jpeg"/><Relationship Id="rId3" Type="http://schemas.openxmlformats.org/officeDocument/2006/relationships/image" Target="../media/image101.jpe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40.png"/><Relationship Id="rId5" Type="http://schemas.openxmlformats.org/officeDocument/2006/relationships/image" Target="../media/image103.png"/><Relationship Id="rId15" Type="http://schemas.openxmlformats.org/officeDocument/2006/relationships/image" Target="../media/image90.jpeg"/><Relationship Id="rId10" Type="http://schemas.openxmlformats.org/officeDocument/2006/relationships/image" Target="../media/image87.png"/><Relationship Id="rId4" Type="http://schemas.openxmlformats.org/officeDocument/2006/relationships/image" Target="../media/image102.jpeg"/><Relationship Id="rId9" Type="http://schemas.openxmlformats.org/officeDocument/2006/relationships/image" Target="../media/image106.png"/><Relationship Id="rId1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8.png"/><Relationship Id="rId7" Type="http://schemas.openxmlformats.org/officeDocument/2006/relationships/image" Target="../media/image110.jpeg"/><Relationship Id="rId12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0.png"/><Relationship Id="rId4" Type="http://schemas.openxmlformats.org/officeDocument/2006/relationships/image" Target="../media/image109.png"/><Relationship Id="rId9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5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6.png"/><Relationship Id="rId5" Type="http://schemas.openxmlformats.org/officeDocument/2006/relationships/hyperlink" Target="http://www.ncbi.nlm.nih.gov/pubmed/23932024" TargetMode="External"/><Relationship Id="rId10" Type="http://schemas.openxmlformats.org/officeDocument/2006/relationships/image" Target="../media/image117.jpeg"/><Relationship Id="rId4" Type="http://schemas.openxmlformats.org/officeDocument/2006/relationships/image" Target="../media/image44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19.png"/><Relationship Id="rId7" Type="http://schemas.openxmlformats.org/officeDocument/2006/relationships/image" Target="../media/image8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nikolaykhoroshun\Desktop\&#1076;&#1086;&#1082;&#1083;&#1072;&#1076;%20&#1074;%20%20&#1091;&#1087;&#1088;&#1072;&#1074;%20&#1076;&#1087;\ADATA%20UFD:&#1057;&#1087;&#1088;&#1072;&#1074;&#1086;&#1095;&#1085;&#1080;&#1082;%20&#1079;&#1072;%202013.doc!OLE_LINK1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file:///\\localhost\Users\nikolaykhoroshun\Desktop\&#1076;&#1086;&#1082;&#1083;&#1072;&#1076;%20&#1074;%20%20&#1091;&#1087;&#1088;&#1072;&#1074;%20&#1076;&#1087;\ADATA%20UFD:&#1057;&#1087;&#1088;&#1072;&#1074;&#1086;&#1095;&#1085;&#1080;&#1082;%20&#1079;&#1072;%202013.doc!OLE_LINK3" TargetMode="Externa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F:\&#1082;&#1086;&#1079;&#1072;&#1095;&#1077;&#1085;&#1082;&#1086;%20&#1080;&#1092;%20&#1092;&#1086;&#1088;&#1091;&#1084;\&#1092;&#1080;&#1083;&#1100;&#1084;12%20&#1084;&#1080;&#1086;&#1084;&#1072;%20+%20&#1088;&#1077;&#1090;&#1088;&#1086;-&#1094;&#1077;&#1088;&#1074;&#1080;&#1082;&#1072;&#1083;&#1100;&#1085;&#1099;&#1081;%20&#1101;&#1085;&#1076;&#1086;&#1084;&#1077;&#1090;&#1088;&#1080;&#1086;&#1079;.wmv" TargetMode="External"/><Relationship Id="rId1" Type="http://schemas.microsoft.com/office/2007/relationships/media" Target="file:///F:\&#1082;&#1086;&#1079;&#1072;&#1095;&#1077;&#1085;&#1082;&#1086;%20&#1080;&#1092;%20&#1092;&#1086;&#1088;&#1091;&#1084;\&#1092;&#1080;&#1083;&#1100;&#1084;12%20&#1084;&#1080;&#1086;&#1084;&#1072;%20+%20&#1088;&#1077;&#1090;&#1088;&#1086;-&#1094;&#1077;&#1088;&#1074;&#1080;&#1082;&#1072;&#1083;&#1100;&#1085;&#1099;&#1081;%20&#1101;&#1085;&#1076;&#1086;&#1084;&#1077;&#1090;&#1088;&#1080;&#1086;&#1079;.wmv" TargetMode="Externa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_____Microsoft_Excel_97-20033.xls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50.jpeg"/><Relationship Id="rId3" Type="http://schemas.openxmlformats.org/officeDocument/2006/relationships/image" Target="../media/image130.png"/><Relationship Id="rId7" Type="http://schemas.openxmlformats.org/officeDocument/2006/relationships/image" Target="../media/image134.jpeg"/><Relationship Id="rId12" Type="http://schemas.openxmlformats.org/officeDocument/2006/relationships/image" Target="../media/image139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5" Type="http://schemas.openxmlformats.org/officeDocument/2006/relationships/image" Target="../media/image40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png"/><Relationship Id="rId2" Type="http://schemas.openxmlformats.org/officeDocument/2006/relationships/video" Target="file:///H:\Wmv\&#1082;&#1080;&#1089;&#1090;&#1072;.wmv" TargetMode="External"/><Relationship Id="rId1" Type="http://schemas.microsoft.com/office/2007/relationships/media" Target="file:///H:\Wmv\&#1082;&#1080;&#1089;&#1090;&#1072;.wmv" TargetMode="External"/><Relationship Id="rId6" Type="http://schemas.openxmlformats.org/officeDocument/2006/relationships/image" Target="../media/image89.jpeg"/><Relationship Id="rId5" Type="http://schemas.openxmlformats.org/officeDocument/2006/relationships/image" Target="../media/image40.png"/><Relationship Id="rId4" Type="http://schemas.openxmlformats.org/officeDocument/2006/relationships/image" Target="../media/image1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nikolaykhoroshun\Desktop\&#1076;&#1086;&#1082;&#1083;&#1072;&#1076;%20&#1074;%20%20&#1091;&#1087;&#1088;&#1072;&#1074;%20&#1076;&#1087;\ADATA%20UFD:&#1057;&#1087;&#1088;&#1072;&#1074;&#1086;&#1095;&#1085;&#1080;&#1082;%20&#1079;&#1072;%202013.doc!OLE_LINK5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file:///\\localhost\Users\nikolaykhoroshun\Desktop\&#1076;&#1086;&#1082;&#1083;&#1072;&#1076;%20&#1074;%20%20&#1091;&#1087;&#1088;&#1072;&#1074;%20&#1076;&#1087;\ADATA%20UFD:&#1057;&#1087;&#1088;&#1072;&#1074;&#1086;&#1095;&#1085;&#1080;&#1082;%20&#1079;&#1072;%202013.doc!OLE_LINK6" TargetMode="Externa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0.png"/><Relationship Id="rId4" Type="http://schemas.openxmlformats.org/officeDocument/2006/relationships/image" Target="../media/image1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13" Type="http://schemas.openxmlformats.org/officeDocument/2006/relationships/image" Target="../media/image169.jpeg"/><Relationship Id="rId18" Type="http://schemas.openxmlformats.org/officeDocument/2006/relationships/image" Target="../media/image170.png"/><Relationship Id="rId3" Type="http://schemas.openxmlformats.org/officeDocument/2006/relationships/video" Target="file:///E:\radio2.avi" TargetMode="External"/><Relationship Id="rId7" Type="http://schemas.openxmlformats.org/officeDocument/2006/relationships/hyperlink" Target="http://www.google.ru/imgres?imgurl=http://www.gynfert.gr/photos/hydrosalpinx.jpg&amp;imgrefurl=http://www.gynfert.gr/en/photo_gallery.asp&amp;usg=__0NRZ76nGD8ADRISDkzPkqvROx5E=&amp;h=529&amp;w=650&amp;sz=31&amp;hl=ru&amp;start=4&amp;zoom=1&amp;itbs=1&amp;tbnid=pxoAKELPxOggFM:&amp;tbnh=111&amp;tbnw=137&amp;prev=/images?q=hydrosalpinx&amp;hl=ru&amp;newwindow=1&amp;sa=G&amp;gbv=2&amp;tbs=isch:1" TargetMode="External"/><Relationship Id="rId12" Type="http://schemas.openxmlformats.org/officeDocument/2006/relationships/image" Target="../media/image168.png"/><Relationship Id="rId17" Type="http://schemas.openxmlformats.org/officeDocument/2006/relationships/image" Target="../media/image162.png"/><Relationship Id="rId2" Type="http://schemas.microsoft.com/office/2007/relationships/media" Target="file:///E:\radio2.avi" TargetMode="External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90.jpeg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4.jpeg"/><Relationship Id="rId11" Type="http://schemas.openxmlformats.org/officeDocument/2006/relationships/image" Target="../media/image167.jpeg"/><Relationship Id="rId5" Type="http://schemas.openxmlformats.org/officeDocument/2006/relationships/image" Target="../media/image163.png"/><Relationship Id="rId15" Type="http://schemas.openxmlformats.org/officeDocument/2006/relationships/image" Target="../media/image161.png"/><Relationship Id="rId10" Type="http://schemas.openxmlformats.org/officeDocument/2006/relationships/image" Target="../media/image166.jpeg"/><Relationship Id="rId19" Type="http://schemas.openxmlformats.org/officeDocument/2006/relationships/image" Target="../media/image89.jpeg"/><Relationship Id="rId4" Type="http://schemas.openxmlformats.org/officeDocument/2006/relationships/slideLayout" Target="../slideLayouts/slideLayout7.xml"/><Relationship Id="rId9" Type="http://schemas.openxmlformats.org/officeDocument/2006/relationships/hyperlink" Target="http://www.google.ru/imgres?imgurl=http://www.cincinnatifertility.com/page_assets/14/large/cause_c.jpg?1229439558&amp;imgrefurl=http://www.cincinnatifertility.com/causes-of-infertility/finding-the-cause&amp;usg=__oAqhsVUOmJeoouPqZOKIQ7nKgC8=&amp;h=346&amp;w=463&amp;sz=45&amp;hl=ru&amp;start=16&amp;zoom=1&amp;itbs=1&amp;tbnid=pqVQSfY1zsHPGM:&amp;tbnh=96&amp;tbnw=128&amp;prev=/images?q=hydrosalpinx&amp;hl=ru&amp;newwindow=1&amp;sa=G&amp;gbv=2&amp;tbs=isch:1" TargetMode="External"/><Relationship Id="rId14" Type="http://schemas.openxmlformats.org/officeDocument/2006/relationships/oleObject" Target="../embeddings/oleObject7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87.png"/><Relationship Id="rId4" Type="http://schemas.openxmlformats.org/officeDocument/2006/relationships/image" Target="../media/image17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5.jpeg"/><Relationship Id="rId7" Type="http://schemas.openxmlformats.org/officeDocument/2006/relationships/hyperlink" Target="http://www.google.ru/url?sa=i&amp;rct=j&amp;q=&amp;esrc=s&amp;frm=1&amp;source=images&amp;cd=&amp;cad=rja&amp;uact=8&amp;ved=0CAcQjRw&amp;url=http://www.gyndr.com/nyc-laparoscopic-surgeon-cy-liu.php&amp;ei=DAIdVdfODoGqsgH_roDwAg&amp;bvm=bv.89744112,d.bGg&amp;psig=AFQjCNGg5M9XrElBoqCHfh0kmXqje3i01w&amp;ust=142805035496604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nikolaykhoroshun\Desktop\&#1076;&#1086;&#1082;&#1083;&#1072;&#1076;%20&#1074;%20%20&#1091;&#1087;&#1088;&#1072;&#1074;%20&#1076;&#1087;\ADATA%20UFD:&#1057;&#1087;&#1088;&#1072;&#1074;&#1086;&#1095;&#1085;&#1080;&#1082;%20&#1079;&#1072;%202013.doc!OLE_LINK7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file:///\\localhost\Users\nikolaykhoroshun\Desktop\&#1076;&#1086;&#1082;&#1083;&#1072;&#1076;%20&#1074;%20%20&#1091;&#1087;&#1088;&#1072;&#1074;%20&#1076;&#1087;\ADATA%20UFD:&#1057;&#1087;&#1088;&#1072;&#1074;&#1086;&#1095;&#1085;&#1080;&#1082;%20&#1079;&#1072;%202013.doc!OLE_LINK8" TargetMode="External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18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microsoft.com/office/2007/relationships/hdphoto" Target="../media/hdphoto1.wdp"/><Relationship Id="rId4" Type="http://schemas.openxmlformats.org/officeDocument/2006/relationships/image" Target="../media/image18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hyperlink" Target="http://www.ncbi.nlm.nih.gov/pubmed/?term=Dietz%20HP%5bAuthor%5d&amp;cauthor=true&amp;cauthor_uid=16171474" TargetMode="Externa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hyperlink" Target="http://www.ncbi.nlm.nih.gov/pubmed/?term=Clarke%20B%5bAuthor%5d&amp;cauthor=true&amp;cauthor_uid=16171474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06.jpeg"/><Relationship Id="rId18" Type="http://schemas.openxmlformats.org/officeDocument/2006/relationships/oleObject" Target="../embeddings/oleObject16.bin"/><Relationship Id="rId26" Type="http://schemas.openxmlformats.org/officeDocument/2006/relationships/oleObject" Target="../embeddings/oleObject20.bin"/><Relationship Id="rId39" Type="http://schemas.openxmlformats.org/officeDocument/2006/relationships/oleObject" Target="../embeddings/oleObject27.bin"/><Relationship Id="rId3" Type="http://schemas.openxmlformats.org/officeDocument/2006/relationships/image" Target="../media/image204.jpeg"/><Relationship Id="rId21" Type="http://schemas.openxmlformats.org/officeDocument/2006/relationships/image" Target="../media/image195.png"/><Relationship Id="rId34" Type="http://schemas.openxmlformats.org/officeDocument/2006/relationships/oleObject" Target="../embeddings/oleObject24.bin"/><Relationship Id="rId7" Type="http://schemas.openxmlformats.org/officeDocument/2006/relationships/image" Target="../media/image191.png"/><Relationship Id="rId12" Type="http://schemas.openxmlformats.org/officeDocument/2006/relationships/image" Target="../media/image205.jpeg"/><Relationship Id="rId17" Type="http://schemas.openxmlformats.org/officeDocument/2006/relationships/image" Target="../media/image209.png"/><Relationship Id="rId25" Type="http://schemas.openxmlformats.org/officeDocument/2006/relationships/image" Target="../media/image197.png"/><Relationship Id="rId33" Type="http://schemas.openxmlformats.org/officeDocument/2006/relationships/image" Target="../media/image201.png"/><Relationship Id="rId38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6" Type="http://schemas.openxmlformats.org/officeDocument/2006/relationships/hyperlink" Target="http://www.americanmedicalsystems.com/corporate/index.asp" TargetMode="External"/><Relationship Id="rId20" Type="http://schemas.openxmlformats.org/officeDocument/2006/relationships/oleObject" Target="../embeddings/oleObject17.bin"/><Relationship Id="rId29" Type="http://schemas.openxmlformats.org/officeDocument/2006/relationships/image" Target="../media/image199.png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193.png"/><Relationship Id="rId24" Type="http://schemas.openxmlformats.org/officeDocument/2006/relationships/oleObject" Target="../embeddings/oleObject19.bin"/><Relationship Id="rId32" Type="http://schemas.openxmlformats.org/officeDocument/2006/relationships/oleObject" Target="../embeddings/oleObject23.bin"/><Relationship Id="rId37" Type="http://schemas.openxmlformats.org/officeDocument/2006/relationships/image" Target="../media/image203.png"/><Relationship Id="rId5" Type="http://schemas.openxmlformats.org/officeDocument/2006/relationships/image" Target="../media/image190.png"/><Relationship Id="rId15" Type="http://schemas.openxmlformats.org/officeDocument/2006/relationships/image" Target="../media/image208.jpeg"/><Relationship Id="rId23" Type="http://schemas.openxmlformats.org/officeDocument/2006/relationships/image" Target="../media/image196.png"/><Relationship Id="rId28" Type="http://schemas.openxmlformats.org/officeDocument/2006/relationships/oleObject" Target="../embeddings/oleObject21.bin"/><Relationship Id="rId36" Type="http://schemas.openxmlformats.org/officeDocument/2006/relationships/oleObject" Target="../embeddings/oleObject25.bin"/><Relationship Id="rId10" Type="http://schemas.openxmlformats.org/officeDocument/2006/relationships/oleObject" Target="../embeddings/oleObject15.bin"/><Relationship Id="rId19" Type="http://schemas.openxmlformats.org/officeDocument/2006/relationships/image" Target="../media/image194.png"/><Relationship Id="rId31" Type="http://schemas.openxmlformats.org/officeDocument/2006/relationships/image" Target="../media/image200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92.png"/><Relationship Id="rId14" Type="http://schemas.openxmlformats.org/officeDocument/2006/relationships/image" Target="../media/image207.jpeg"/><Relationship Id="rId22" Type="http://schemas.openxmlformats.org/officeDocument/2006/relationships/oleObject" Target="../embeddings/oleObject18.bin"/><Relationship Id="rId27" Type="http://schemas.openxmlformats.org/officeDocument/2006/relationships/image" Target="../media/image198.png"/><Relationship Id="rId30" Type="http://schemas.openxmlformats.org/officeDocument/2006/relationships/oleObject" Target="../embeddings/oleObject22.bin"/><Relationship Id="rId35" Type="http://schemas.openxmlformats.org/officeDocument/2006/relationships/image" Target="../media/image20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ru/url?sa=i&amp;rct=j&amp;q=&amp;esrc=s&amp;frm=1&amp;source=images&amp;cd=&amp;cad=rja&amp;docid=XFRfn48LZB_p3M&amp;tbnid=dnv2t__xj9Lx7M:&amp;ved=0CAUQjRw&amp;url=http://www.publichealthwatchdog.com/jj-failed-to-warn-about-risks-of-prolift-transvaginal-mesh-jury-rules/&amp;ei=3VJBUvbSDoiJ4gSx0oCAAw&amp;bvm=bv.52434380,d.bGE&amp;psig=AFQjCNETWpB9kT9lq4DYNJFoHR3OIQRnOg&amp;ust=1380099136865312" TargetMode="External"/><Relationship Id="rId13" Type="http://schemas.openxmlformats.org/officeDocument/2006/relationships/image" Target="../media/image193.png"/><Relationship Id="rId18" Type="http://schemas.openxmlformats.org/officeDocument/2006/relationships/oleObject" Target="../embeddings/oleObject33.bin"/><Relationship Id="rId26" Type="http://schemas.openxmlformats.org/officeDocument/2006/relationships/oleObject" Target="../embeddings/oleObject37.bin"/><Relationship Id="rId3" Type="http://schemas.openxmlformats.org/officeDocument/2006/relationships/image" Target="../media/image86.jpeg"/><Relationship Id="rId21" Type="http://schemas.openxmlformats.org/officeDocument/2006/relationships/image" Target="../media/image194.png"/><Relationship Id="rId7" Type="http://schemas.openxmlformats.org/officeDocument/2006/relationships/image" Target="../media/image212.png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198.png"/><Relationship Id="rId25" Type="http://schemas.openxmlformats.org/officeDocument/2006/relationships/image" Target="../media/image196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29" Type="http://schemas.openxmlformats.org/officeDocument/2006/relationships/oleObject" Target="../embeddings/oleObject39.bin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11.png"/><Relationship Id="rId11" Type="http://schemas.openxmlformats.org/officeDocument/2006/relationships/image" Target="../media/image192.png"/><Relationship Id="rId24" Type="http://schemas.openxmlformats.org/officeDocument/2006/relationships/oleObject" Target="../embeddings/oleObject36.bin"/><Relationship Id="rId5" Type="http://schemas.openxmlformats.org/officeDocument/2006/relationships/image" Target="../media/image210.png"/><Relationship Id="rId15" Type="http://schemas.openxmlformats.org/officeDocument/2006/relationships/image" Target="../media/image203.png"/><Relationship Id="rId23" Type="http://schemas.openxmlformats.org/officeDocument/2006/relationships/image" Target="../media/image195.png"/><Relationship Id="rId28" Type="http://schemas.openxmlformats.org/officeDocument/2006/relationships/oleObject" Target="../embeddings/oleObject38.bin"/><Relationship Id="rId10" Type="http://schemas.openxmlformats.org/officeDocument/2006/relationships/oleObject" Target="../embeddings/oleObject29.bin"/><Relationship Id="rId19" Type="http://schemas.openxmlformats.org/officeDocument/2006/relationships/image" Target="../media/image199.png"/><Relationship Id="rId4" Type="http://schemas.openxmlformats.org/officeDocument/2006/relationships/oleObject" Target="../embeddings/oleObject28.bin"/><Relationship Id="rId9" Type="http://schemas.openxmlformats.org/officeDocument/2006/relationships/image" Target="../media/image213.jpeg"/><Relationship Id="rId14" Type="http://schemas.openxmlformats.org/officeDocument/2006/relationships/oleObject" Target="../embeddings/oleObject31.bin"/><Relationship Id="rId22" Type="http://schemas.openxmlformats.org/officeDocument/2006/relationships/oleObject" Target="../embeddings/oleObject35.bin"/><Relationship Id="rId27" Type="http://schemas.openxmlformats.org/officeDocument/2006/relationships/image" Target="../media/image197.png"/><Relationship Id="rId30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eg"/><Relationship Id="rId13" Type="http://schemas.openxmlformats.org/officeDocument/2006/relationships/image" Target="../media/image222.jpeg"/><Relationship Id="rId18" Type="http://schemas.openxmlformats.org/officeDocument/2006/relationships/image" Target="../media/image190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26.jpeg"/><Relationship Id="rId7" Type="http://schemas.openxmlformats.org/officeDocument/2006/relationships/image" Target="../media/image216.jpeg"/><Relationship Id="rId12" Type="http://schemas.openxmlformats.org/officeDocument/2006/relationships/image" Target="../media/image221.jpeg"/><Relationship Id="rId17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4.png"/><Relationship Id="rId20" Type="http://schemas.openxmlformats.org/officeDocument/2006/relationships/image" Target="../media/image225.jpeg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15.jpeg"/><Relationship Id="rId11" Type="http://schemas.openxmlformats.org/officeDocument/2006/relationships/image" Target="../media/image220.jpeg"/><Relationship Id="rId5" Type="http://schemas.openxmlformats.org/officeDocument/2006/relationships/image" Target="../media/image192.png"/><Relationship Id="rId15" Type="http://schemas.openxmlformats.org/officeDocument/2006/relationships/oleObject" Target="../embeddings/oleObject41.bin"/><Relationship Id="rId10" Type="http://schemas.openxmlformats.org/officeDocument/2006/relationships/image" Target="../media/image219.png"/><Relationship Id="rId19" Type="http://schemas.openxmlformats.org/officeDocument/2006/relationships/image" Target="../media/image224.jpeg"/><Relationship Id="rId4" Type="http://schemas.openxmlformats.org/officeDocument/2006/relationships/oleObject" Target="../embeddings/oleObject40.bin"/><Relationship Id="rId9" Type="http://schemas.openxmlformats.org/officeDocument/2006/relationships/image" Target="../media/image218.jpeg"/><Relationship Id="rId14" Type="http://schemas.openxmlformats.org/officeDocument/2006/relationships/image" Target="../media/image2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.jpeg"/><Relationship Id="rId5" Type="http://schemas.openxmlformats.org/officeDocument/2006/relationships/image" Target="../media/image234.png"/><Relationship Id="rId4" Type="http://schemas.openxmlformats.org/officeDocument/2006/relationships/image" Target="../media/image233.jpeg"/><Relationship Id="rId9" Type="http://schemas.openxmlformats.org/officeDocument/2006/relationships/image" Target="../media/image23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42.png"/><Relationship Id="rId7" Type="http://schemas.openxmlformats.org/officeDocument/2006/relationships/image" Target="../media/image86.jpe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244.jpeg"/><Relationship Id="rId4" Type="http://schemas.openxmlformats.org/officeDocument/2006/relationships/image" Target="../media/image2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oleObject" Target="../embeddings/oleObject45.bin"/><Relationship Id="rId18" Type="http://schemas.openxmlformats.org/officeDocument/2006/relationships/image" Target="../media/image250.png"/><Relationship Id="rId26" Type="http://schemas.openxmlformats.org/officeDocument/2006/relationships/image" Target="../media/image254.png"/><Relationship Id="rId3" Type="http://schemas.openxmlformats.org/officeDocument/2006/relationships/image" Target="../media/image257.png"/><Relationship Id="rId21" Type="http://schemas.openxmlformats.org/officeDocument/2006/relationships/oleObject" Target="../embeddings/oleObject49.bin"/><Relationship Id="rId7" Type="http://schemas.openxmlformats.org/officeDocument/2006/relationships/image" Target="../media/image259.png"/><Relationship Id="rId12" Type="http://schemas.openxmlformats.org/officeDocument/2006/relationships/image" Target="../media/image247.png"/><Relationship Id="rId17" Type="http://schemas.openxmlformats.org/officeDocument/2006/relationships/oleObject" Target="../embeddings/oleObject47.bin"/><Relationship Id="rId25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9.png"/><Relationship Id="rId20" Type="http://schemas.openxmlformats.org/officeDocument/2006/relationships/image" Target="../media/image251.png"/><Relationship Id="rId29" Type="http://schemas.openxmlformats.org/officeDocument/2006/relationships/oleObject" Target="../embeddings/oleObject53.bin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46.png"/><Relationship Id="rId11" Type="http://schemas.openxmlformats.org/officeDocument/2006/relationships/oleObject" Target="../embeddings/oleObject44.bin"/><Relationship Id="rId24" Type="http://schemas.openxmlformats.org/officeDocument/2006/relationships/image" Target="../media/image253.png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6.bin"/><Relationship Id="rId23" Type="http://schemas.openxmlformats.org/officeDocument/2006/relationships/oleObject" Target="../embeddings/oleObject50.bin"/><Relationship Id="rId28" Type="http://schemas.openxmlformats.org/officeDocument/2006/relationships/image" Target="../media/image255.png"/><Relationship Id="rId10" Type="http://schemas.openxmlformats.org/officeDocument/2006/relationships/image" Target="../media/image262.png"/><Relationship Id="rId19" Type="http://schemas.openxmlformats.org/officeDocument/2006/relationships/oleObject" Target="../embeddings/oleObject48.bin"/><Relationship Id="rId4" Type="http://schemas.openxmlformats.org/officeDocument/2006/relationships/image" Target="../media/image258.png"/><Relationship Id="rId9" Type="http://schemas.openxmlformats.org/officeDocument/2006/relationships/image" Target="../media/image261.png"/><Relationship Id="rId14" Type="http://schemas.openxmlformats.org/officeDocument/2006/relationships/image" Target="../media/image248.png"/><Relationship Id="rId22" Type="http://schemas.openxmlformats.org/officeDocument/2006/relationships/image" Target="../media/image252.png"/><Relationship Id="rId27" Type="http://schemas.openxmlformats.org/officeDocument/2006/relationships/oleObject" Target="../embeddings/oleObject52.bin"/><Relationship Id="rId30" Type="http://schemas.openxmlformats.org/officeDocument/2006/relationships/image" Target="../media/image25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oleObject" Target="../embeddings/oleObject54.bin"/><Relationship Id="rId7" Type="http://schemas.openxmlformats.org/officeDocument/2006/relationships/image" Target="../media/image26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64.png"/><Relationship Id="rId11" Type="http://schemas.openxmlformats.org/officeDocument/2006/relationships/image" Target="../media/image267.png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266.png"/><Relationship Id="rId4" Type="http://schemas.openxmlformats.org/officeDocument/2006/relationships/image" Target="../media/image263.png"/><Relationship Id="rId9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jpeg"/><Relationship Id="rId13" Type="http://schemas.openxmlformats.org/officeDocument/2006/relationships/oleObject" Target="../embeddings/oleObject59.bin"/><Relationship Id="rId3" Type="http://schemas.openxmlformats.org/officeDocument/2006/relationships/image" Target="../media/image272.jpeg"/><Relationship Id="rId7" Type="http://schemas.openxmlformats.org/officeDocument/2006/relationships/image" Target="../media/image268.png"/><Relationship Id="rId12" Type="http://schemas.openxmlformats.org/officeDocument/2006/relationships/image" Target="../media/image27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5.png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6.bin"/><Relationship Id="rId11" Type="http://schemas.openxmlformats.org/officeDocument/2006/relationships/oleObject" Target="../embeddings/oleObject58.bin"/><Relationship Id="rId5" Type="http://schemas.openxmlformats.org/officeDocument/2006/relationships/image" Target="../media/image100.png"/><Relationship Id="rId15" Type="http://schemas.openxmlformats.org/officeDocument/2006/relationships/image" Target="../media/image8.png"/><Relationship Id="rId10" Type="http://schemas.openxmlformats.org/officeDocument/2006/relationships/image" Target="../media/image269.png"/><Relationship Id="rId4" Type="http://schemas.openxmlformats.org/officeDocument/2006/relationships/image" Target="../media/image273.jpeg"/><Relationship Id="rId9" Type="http://schemas.openxmlformats.org/officeDocument/2006/relationships/oleObject" Target="../embeddings/oleObject57.bin"/><Relationship Id="rId14" Type="http://schemas.openxmlformats.org/officeDocument/2006/relationships/image" Target="../media/image27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278.jpeg"/><Relationship Id="rId4" Type="http://schemas.openxmlformats.org/officeDocument/2006/relationships/image" Target="../media/image12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285.png"/><Relationship Id="rId7" Type="http://schemas.openxmlformats.org/officeDocument/2006/relationships/image" Target="../media/image8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jpeg"/><Relationship Id="rId13" Type="http://schemas.openxmlformats.org/officeDocument/2006/relationships/image" Target="../media/image303.jpeg"/><Relationship Id="rId3" Type="http://schemas.openxmlformats.org/officeDocument/2006/relationships/image" Target="../media/image293.jpeg"/><Relationship Id="rId7" Type="http://schemas.openxmlformats.org/officeDocument/2006/relationships/image" Target="../media/image297.jpeg"/><Relationship Id="rId12" Type="http://schemas.openxmlformats.org/officeDocument/2006/relationships/image" Target="../media/image302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6.jpeg"/><Relationship Id="rId11" Type="http://schemas.openxmlformats.org/officeDocument/2006/relationships/image" Target="../media/image301.jpeg"/><Relationship Id="rId5" Type="http://schemas.openxmlformats.org/officeDocument/2006/relationships/image" Target="../media/image295.png"/><Relationship Id="rId10" Type="http://schemas.openxmlformats.org/officeDocument/2006/relationships/image" Target="../media/image300.jpeg"/><Relationship Id="rId4" Type="http://schemas.openxmlformats.org/officeDocument/2006/relationships/image" Target="../media/image294.png"/><Relationship Id="rId9" Type="http://schemas.openxmlformats.org/officeDocument/2006/relationships/image" Target="../media/image29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7" Type="http://schemas.openxmlformats.org/officeDocument/2006/relationships/image" Target="../media/image309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8.jpeg"/><Relationship Id="rId5" Type="http://schemas.openxmlformats.org/officeDocument/2006/relationships/image" Target="../media/image307.jpeg"/><Relationship Id="rId4" Type="http://schemas.openxmlformats.org/officeDocument/2006/relationships/image" Target="../media/image306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3" Type="http://schemas.openxmlformats.org/officeDocument/2006/relationships/image" Target="../media/image49.jpeg"/><Relationship Id="rId7" Type="http://schemas.openxmlformats.org/officeDocument/2006/relationships/image" Target="../media/image311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5" Type="http://schemas.openxmlformats.org/officeDocument/2006/relationships/image" Target="../media/image87.png"/><Relationship Id="rId4" Type="http://schemas.openxmlformats.org/officeDocument/2006/relationships/hyperlink" Target="http://www.ncbi.nlm.nih.gov/pubmed/22455618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eg"/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9.jpeg"/><Relationship Id="rId4" Type="http://schemas.openxmlformats.org/officeDocument/2006/relationships/image" Target="../media/image31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28.png"/><Relationship Id="rId4" Type="http://schemas.openxmlformats.org/officeDocument/2006/relationships/image" Target="../media/image3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68312" y="2276872"/>
            <a:ext cx="8351837" cy="107721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Дискуссионные вопросы в современной гинекологии</a:t>
            </a:r>
            <a:endParaRPr lang="ru-RU" altLang="ru-RU" sz="3200" dirty="0" smtClean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323528" y="6165304"/>
            <a:ext cx="5832475" cy="46166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FFFFFF"/>
                </a:solidFill>
                <a:latin typeface="Arial" pitchFamily="34" charset="0"/>
              </a:rPr>
              <a:t>НЦ АГ и П им. В.И. Кулакова</a:t>
            </a:r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251520" y="4581128"/>
            <a:ext cx="8382000" cy="111415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4000" dirty="0" smtClean="0">
                <a:solidFill>
                  <a:srgbClr val="FFFF00"/>
                </a:solidFill>
                <a:latin typeface="Arial" pitchFamily="34" charset="0"/>
              </a:rPr>
              <a:t>Л. В. </a:t>
            </a:r>
            <a:r>
              <a:rPr lang="ru-RU" altLang="ru-RU" sz="4000" dirty="0" err="1" smtClean="0">
                <a:solidFill>
                  <a:srgbClr val="FFFF00"/>
                </a:solidFill>
                <a:latin typeface="Arial" pitchFamily="34" charset="0"/>
              </a:rPr>
              <a:t>Адамян</a:t>
            </a:r>
            <a:endParaRPr lang="ru-RU" altLang="ru-RU" sz="4000" dirty="0" smtClean="0">
              <a:solidFill>
                <a:srgbClr val="FFFF00"/>
              </a:solidFill>
              <a:latin typeface="Arial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smtClean="0">
                <a:solidFill>
                  <a:srgbClr val="FFFF00"/>
                </a:solidFill>
                <a:latin typeface="Arial" pitchFamily="34" charset="0"/>
              </a:rPr>
              <a:t>Академик РАН, профессор</a:t>
            </a:r>
            <a:endParaRPr lang="en-US" altLang="ru-RU" sz="2800" dirty="0" smtClean="0"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8" name="Изображение 7" descr="эмблем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757729"/>
            <a:ext cx="1524000" cy="1066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1043608" y="692696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Научно-практическая конференция высокотехнологичная помощь в гинекологии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26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44475" y="33338"/>
            <a:ext cx="180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smtClean="0">
                <a:solidFill>
                  <a:srgbClr val="FFFF00"/>
                </a:solidFill>
              </a:rPr>
              <a:t>Эндоскопия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538" y="496888"/>
            <a:ext cx="5695950" cy="369887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smtClean="0">
                <a:solidFill>
                  <a:srgbClr val="FFFFFF"/>
                </a:solidFill>
              </a:rPr>
              <a:t>М</a:t>
            </a:r>
            <a:r>
              <a:rPr kumimoji="0" lang="ru-RU" sz="1800" smtClean="0">
                <a:solidFill>
                  <a:srgbClr val="FFFFFF"/>
                </a:solidFill>
              </a:rPr>
              <a:t>инимизация доступов/альтернарнативные доступы</a:t>
            </a:r>
            <a:endParaRPr kumimoji="0" lang="en-US" sz="1800" smtClean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6113" y="866775"/>
            <a:ext cx="7883525" cy="400050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srgbClr val="FFFFFF"/>
                </a:solidFill>
              </a:rPr>
              <a:t>«</a:t>
            </a:r>
            <a:r>
              <a:rPr kumimoji="0" lang="en-US" sz="2000" smtClean="0">
                <a:solidFill>
                  <a:srgbClr val="FFFFFF"/>
                </a:solidFill>
              </a:rPr>
              <a:t>М</a:t>
            </a:r>
            <a:r>
              <a:rPr kumimoji="0" lang="ru-RU" sz="2000" smtClean="0">
                <a:solidFill>
                  <a:srgbClr val="FFFFFF"/>
                </a:solidFill>
              </a:rPr>
              <a:t>инимальноинвазивная революция» во всех областях хирургии</a:t>
            </a:r>
            <a:endParaRPr kumimoji="0" lang="en-US" sz="2000" smtClean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700" y="1330325"/>
            <a:ext cx="8535988" cy="400050"/>
          </a:xfrm>
          <a:prstGeom prst="rect">
            <a:avLst/>
          </a:prstGeom>
          <a:solidFill>
            <a:schemeClr val="accent1">
              <a:lumMod val="20000"/>
              <a:lumOff val="80000"/>
              <a:alpha val="42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1" smtClean="0">
                <a:solidFill>
                  <a:prstClr val="white"/>
                </a:solidFill>
              </a:rPr>
              <a:t>О</a:t>
            </a:r>
            <a:r>
              <a:rPr kumimoji="0" lang="ru-RU" sz="2000" b="1" smtClean="0">
                <a:solidFill>
                  <a:prstClr val="white"/>
                </a:solidFill>
              </a:rPr>
              <a:t>т принципа «большому хирургу </a:t>
            </a:r>
            <a:r>
              <a:rPr kumimoji="0" lang="en-US" sz="2000" b="1" smtClean="0">
                <a:solidFill>
                  <a:prstClr val="white"/>
                </a:solidFill>
              </a:rPr>
              <a:t>–</a:t>
            </a:r>
            <a:r>
              <a:rPr kumimoji="0" lang="ru-RU" sz="2000" b="1" smtClean="0">
                <a:solidFill>
                  <a:prstClr val="white"/>
                </a:solidFill>
              </a:rPr>
              <a:t> большой разрез» перешли</a:t>
            </a:r>
            <a:endParaRPr kumimoji="0" lang="en-US" sz="2000" b="1" smtClean="0">
              <a:solidFill>
                <a:prstClr val="white"/>
              </a:solidFill>
            </a:endParaRPr>
          </a:p>
        </p:txBody>
      </p:sp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77788" y="1766888"/>
            <a:ext cx="8940800" cy="25844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 Минилапаротомия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 </a:t>
            </a:r>
            <a:r>
              <a:rPr kumimoji="0" lang="en-US" sz="1800" smtClean="0">
                <a:solidFill>
                  <a:prstClr val="black"/>
                </a:solidFill>
              </a:rPr>
              <a:t>Л</a:t>
            </a:r>
            <a:r>
              <a:rPr kumimoji="0" lang="ru-RU" sz="1800" smtClean="0">
                <a:solidFill>
                  <a:prstClr val="black"/>
                </a:solidFill>
              </a:rPr>
              <a:t>апароскопия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 Минилапароскопия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 </a:t>
            </a:r>
            <a:r>
              <a:rPr kumimoji="0" lang="en-US" sz="1800" smtClean="0">
                <a:solidFill>
                  <a:prstClr val="black"/>
                </a:solidFill>
              </a:rPr>
              <a:t>М</a:t>
            </a:r>
            <a:r>
              <a:rPr kumimoji="0" lang="ru-RU" sz="1800" smtClean="0">
                <a:solidFill>
                  <a:prstClr val="black"/>
                </a:solidFill>
              </a:rPr>
              <a:t>ульпорт Лапароскопия </a:t>
            </a:r>
            <a:r>
              <a:rPr kumimoji="0" lang="en-US" sz="1800" smtClean="0">
                <a:solidFill>
                  <a:prstClr val="black"/>
                </a:solidFill>
              </a:rPr>
              <a:t>–</a:t>
            </a:r>
            <a:r>
              <a:rPr kumimoji="0" lang="ru-RU" sz="1800" smtClean="0">
                <a:solidFill>
                  <a:prstClr val="black"/>
                </a:solidFill>
              </a:rPr>
              <a:t> Роботическая хирургия</a:t>
            </a:r>
            <a:endParaRPr kumimoji="0" lang="ru-RU" sz="1600" i="1" smtClean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 </a:t>
            </a:r>
            <a:r>
              <a:rPr kumimoji="0" lang="en-US" sz="1800" smtClean="0">
                <a:solidFill>
                  <a:prstClr val="black"/>
                </a:solidFill>
              </a:rPr>
              <a:t>SILS  (Single Incision Laparoscopic Surgery ) – </a:t>
            </a:r>
            <a:r>
              <a:rPr kumimoji="0" lang="ru-RU" sz="1800" smtClean="0">
                <a:solidFill>
                  <a:prstClr val="black"/>
                </a:solidFill>
              </a:rPr>
              <a:t>лапароскопия одного порта</a:t>
            </a:r>
            <a:endParaRPr kumimoji="0" lang="en-US" sz="1800" smtClean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smtClean="0">
                <a:solidFill>
                  <a:prstClr val="black"/>
                </a:solidFill>
              </a:rPr>
              <a:t>     LESS Laparoendoscopic Single-Site Surgery </a:t>
            </a:r>
            <a:r>
              <a:rPr kumimoji="0" lang="ru-RU" sz="1800" smtClean="0">
                <a:solidFill>
                  <a:prstClr val="black"/>
                </a:solidFill>
              </a:rPr>
              <a:t>– лапароскопия одного прокола</a:t>
            </a:r>
            <a:endParaRPr kumimoji="0" lang="en-US" sz="1800" smtClean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smtClean="0">
                <a:solidFill>
                  <a:prstClr val="black"/>
                </a:solidFill>
              </a:rPr>
              <a:t>     OPUS: One Port Umbilical Surgery </a:t>
            </a:r>
            <a:r>
              <a:rPr kumimoji="0" lang="ru-RU" sz="1800" smtClean="0">
                <a:solidFill>
                  <a:prstClr val="black"/>
                </a:solidFill>
              </a:rPr>
              <a:t>– однопортовая пупочная лапароскопия</a:t>
            </a:r>
            <a:endParaRPr kumimoji="0" lang="en-US" sz="1800" smtClean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smtClean="0">
                <a:solidFill>
                  <a:prstClr val="black"/>
                </a:solidFill>
              </a:rPr>
              <a:t>     </a:t>
            </a:r>
            <a:r>
              <a:rPr kumimoji="0" lang="pt-BR" sz="1800" smtClean="0">
                <a:solidFill>
                  <a:prstClr val="black"/>
                </a:solidFill>
              </a:rPr>
              <a:t>NOTES: Natural Orifice Translumenal Endoscopic Surgery </a:t>
            </a:r>
            <a:r>
              <a:rPr kumimoji="0" lang="ru-RU" sz="1800" smtClean="0">
                <a:solidFill>
                  <a:prstClr val="black"/>
                </a:solidFill>
              </a:rPr>
              <a:t>– лапароскопическая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                    хирургия через полые органы</a:t>
            </a:r>
            <a:endParaRPr kumimoji="0" lang="pt-BR" sz="1800" smtClean="0">
              <a:solidFill>
                <a:prstClr val="black"/>
              </a:solidFill>
            </a:endParaRPr>
          </a:p>
        </p:txBody>
      </p:sp>
      <p:pic>
        <p:nvPicPr>
          <p:cNvPr id="11271" name="Picture 5" descr="pediatr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345113"/>
            <a:ext cx="1603375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7" descr="2012_09_19_TechnologySILS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5345113"/>
            <a:ext cx="2716212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8" descr="minilaparoscopy s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5343525"/>
            <a:ext cx="1544638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>
          <a:xfrm>
            <a:off x="77788" y="1927225"/>
            <a:ext cx="123825" cy="6191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7788" y="2217738"/>
            <a:ext cx="123825" cy="6032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7788" y="2470150"/>
            <a:ext cx="123825" cy="6032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7788" y="2709863"/>
            <a:ext cx="123825" cy="6191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7788" y="2997200"/>
            <a:ext cx="123825" cy="6191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8263" y="1831975"/>
            <a:ext cx="3560762" cy="8318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smtClean="0">
                <a:solidFill>
                  <a:srgbClr val="0D0D0D"/>
                </a:solidFill>
              </a:rPr>
              <a:t>Минимизация хирургической травмы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smtClean="0">
                <a:solidFill>
                  <a:srgbClr val="0D0D0D"/>
                </a:solidFill>
              </a:rPr>
              <a:t>Уменьшение болей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smtClean="0">
                <a:solidFill>
                  <a:srgbClr val="0D0D0D"/>
                </a:solidFill>
              </a:rPr>
              <a:t>Лучший косметический эффект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65825" y="2632075"/>
            <a:ext cx="3022600" cy="277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smtClean="0">
                <a:solidFill>
                  <a:srgbClr val="0D0D0D"/>
                </a:solidFill>
                <a:latin typeface="Calibri" charset="0"/>
                <a:ea typeface="Arial" charset="0"/>
                <a:cs typeface="Arial" charset="0"/>
              </a:rPr>
              <a:t>Fader A., The Skinny on the Mini – AAGL,2013</a:t>
            </a:r>
            <a:endParaRPr lang="ru-RU" sz="1200" smtClean="0">
              <a:solidFill>
                <a:srgbClr val="0D0D0D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11281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2909888"/>
            <a:ext cx="1143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7788" y="4351338"/>
            <a:ext cx="8315325" cy="8318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200" i="1" u="sng" smtClean="0">
                <a:solidFill>
                  <a:srgbClr val="0D0D0D"/>
                </a:solidFill>
              </a:rPr>
              <a:t>Th. Carus </a:t>
            </a:r>
            <a:r>
              <a:rPr kumimoji="0" lang="en-US" sz="1200" i="1" smtClean="0">
                <a:solidFill>
                  <a:srgbClr val="0D0D0D"/>
                </a:solidFill>
              </a:rPr>
              <a:t>, Archives of Surgery (2013)Current advances in single-port laparoscopic surgery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200" smtClean="0">
                <a:solidFill>
                  <a:prstClr val="black"/>
                </a:solidFill>
                <a:hlinkClick r:id="rId6" action="ppaction://hlinkfile"/>
              </a:rPr>
              <a:t>Chittawar PB</a:t>
            </a:r>
            <a:r>
              <a:rPr kumimoji="0" lang="en-US" sz="1200" smtClean="0">
                <a:solidFill>
                  <a:prstClr val="black"/>
                </a:solidFill>
              </a:rPr>
              <a:t>, </a:t>
            </a:r>
            <a:r>
              <a:rPr kumimoji="0" lang="en-US" sz="1200" smtClean="0">
                <a:solidFill>
                  <a:prstClr val="black"/>
                </a:solidFill>
                <a:hlinkClick r:id="rId7" action="ppaction://hlinkfile" tooltip="Journal of mid-life health."/>
              </a:rPr>
              <a:t>J Midlife Health.</a:t>
            </a:r>
            <a:r>
              <a:rPr kumimoji="0" lang="en-US" sz="1200" smtClean="0">
                <a:solidFill>
                  <a:prstClr val="black"/>
                </a:solidFill>
              </a:rPr>
              <a:t> </a:t>
            </a:r>
            <a:r>
              <a:rPr kumimoji="0" lang="en-US" sz="1200" smtClean="0">
                <a:solidFill>
                  <a:srgbClr val="0D0D0D"/>
                </a:solidFill>
              </a:rPr>
              <a:t>(2013) </a:t>
            </a:r>
            <a:r>
              <a:rPr kumimoji="0" lang="en-US" sz="1200" i="1" smtClean="0">
                <a:solidFill>
                  <a:srgbClr val="0D0D0D"/>
                </a:solidFill>
              </a:rPr>
              <a:t>Laparoendoscopic single-site surgery in gynecology: LESS is actually how much less?</a:t>
            </a:r>
            <a:r>
              <a:rPr kumimoji="0" lang="ru-RU" sz="1200" i="1" smtClean="0">
                <a:solidFill>
                  <a:srgbClr val="0D0D0D"/>
                </a:solidFill>
              </a:rPr>
              <a:t> </a:t>
            </a:r>
            <a:r>
              <a:rPr kumimoji="0" lang="en-US" sz="1200" i="1" smtClean="0">
                <a:solidFill>
                  <a:srgbClr val="0D0D0D"/>
                </a:solidFill>
              </a:rPr>
              <a:t>           </a:t>
            </a:r>
            <a:r>
              <a:rPr kumimoji="0" lang="en-US" sz="1200" i="1" u="sng" smtClean="0">
                <a:solidFill>
                  <a:srgbClr val="0D0D0D"/>
                </a:solidFill>
              </a:rPr>
              <a:t>Stepp K</a:t>
            </a:r>
            <a:r>
              <a:rPr kumimoji="0" lang="en-US" sz="1200" i="1" smtClean="0">
                <a:solidFill>
                  <a:srgbClr val="0D0D0D"/>
                </a:solidFill>
              </a:rPr>
              <a:t>. The fututer of  single port surgery – ESGE, Berlin 2013</a:t>
            </a:r>
            <a:r>
              <a:rPr kumimoji="0" lang="ru-RU" sz="1200" i="1" smtClean="0">
                <a:solidFill>
                  <a:srgbClr val="0D0D0D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200" i="1" u="sng" smtClean="0">
                <a:solidFill>
                  <a:srgbClr val="0D0D0D"/>
                </a:solidFill>
              </a:rPr>
              <a:t>Stefano A</a:t>
            </a:r>
            <a:r>
              <a:rPr kumimoji="0" lang="en-US" sz="1200" i="1" smtClean="0">
                <a:solidFill>
                  <a:srgbClr val="0D0D0D"/>
                </a:solidFill>
              </a:rPr>
              <a:t>., Single port access laparoscopy (SPAL) in gynecology – 10</a:t>
            </a:r>
            <a:r>
              <a:rPr kumimoji="0" lang="en-US" sz="1200" i="1" baseline="30000" smtClean="0">
                <a:solidFill>
                  <a:srgbClr val="0D0D0D"/>
                </a:solidFill>
              </a:rPr>
              <a:t>th</a:t>
            </a:r>
            <a:r>
              <a:rPr kumimoji="0" lang="en-US" sz="1200" i="1" smtClean="0">
                <a:solidFill>
                  <a:srgbClr val="0D0D0D"/>
                </a:solidFill>
              </a:rPr>
              <a:t> Congress of the ESG, Brussels, 2013</a:t>
            </a:r>
            <a:endParaRPr kumimoji="0" lang="ru-RU" sz="1200" i="1" smtClean="0">
              <a:solidFill>
                <a:srgbClr val="0D0D0D"/>
              </a:solidFill>
            </a:endParaRPr>
          </a:p>
        </p:txBody>
      </p:sp>
      <p:pic>
        <p:nvPicPr>
          <p:cNvPr id="11283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4959350"/>
            <a:ext cx="2281237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5805488"/>
            <a:ext cx="1608138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7133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863" y="188913"/>
            <a:ext cx="3189287" cy="400050"/>
          </a:xfrm>
          <a:prstGeom prst="rect">
            <a:avLst/>
          </a:prstGeom>
          <a:solidFill>
            <a:schemeClr val="tx2">
              <a:lumMod val="75000"/>
              <a:alpha val="45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1" smtClean="0">
                <a:solidFill>
                  <a:srgbClr val="FFFF00"/>
                </a:solidFill>
              </a:rPr>
              <a:t>Х</a:t>
            </a:r>
            <a:r>
              <a:rPr kumimoji="0" lang="ru-RU" sz="2000" b="1" smtClean="0">
                <a:solidFill>
                  <a:srgbClr val="FFFF00"/>
                </a:solidFill>
              </a:rPr>
              <a:t>ирургические энергии</a:t>
            </a:r>
            <a:endParaRPr kumimoji="0" lang="en-US" sz="2000" b="1" smtClean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25" y="6042025"/>
            <a:ext cx="1135063" cy="461963"/>
          </a:xfrm>
          <a:prstGeom prst="rect">
            <a:avLst/>
          </a:prstGeom>
          <a:solidFill>
            <a:schemeClr val="tx2">
              <a:lumMod val="75000"/>
              <a:alpha val="82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smtClean="0">
                <a:solidFill>
                  <a:srgbClr val="FFFFFF"/>
                </a:solidFill>
              </a:rPr>
              <a:t> Лазер </a:t>
            </a:r>
          </a:p>
        </p:txBody>
      </p:sp>
      <p:pic>
        <p:nvPicPr>
          <p:cNvPr id="1229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028700"/>
            <a:ext cx="24955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/>
          <p:nvPr/>
        </p:nvSpPr>
        <p:spPr>
          <a:xfrm>
            <a:off x="3082925" y="1806575"/>
            <a:ext cx="1344613" cy="400050"/>
          </a:xfrm>
          <a:prstGeom prst="rect">
            <a:avLst/>
          </a:prstGeom>
          <a:solidFill>
            <a:schemeClr val="tx2">
              <a:lumMod val="75000"/>
              <a:alpha val="76000"/>
            </a:schemeClr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Б</a:t>
            </a:r>
            <a:r>
              <a:rPr lang="ru-RU" sz="200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иполяр</a:t>
            </a:r>
          </a:p>
        </p:txBody>
      </p:sp>
      <p:pic>
        <p:nvPicPr>
          <p:cNvPr id="1229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0287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438525"/>
            <a:ext cx="25717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/>
          <p:nvPr/>
        </p:nvSpPr>
        <p:spPr>
          <a:xfrm>
            <a:off x="3082925" y="4033838"/>
            <a:ext cx="1338263" cy="369887"/>
          </a:xfrm>
          <a:prstGeom prst="rect">
            <a:avLst/>
          </a:prstGeom>
          <a:solidFill>
            <a:schemeClr val="tx2">
              <a:lumMod val="75000"/>
              <a:alpha val="65000"/>
            </a:schemeClr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М</a:t>
            </a:r>
            <a:r>
              <a:rPr lang="ru-RU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онополяр</a:t>
            </a:r>
          </a:p>
        </p:txBody>
      </p:sp>
      <p:pic>
        <p:nvPicPr>
          <p:cNvPr id="12297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3646488"/>
            <a:ext cx="24130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96125" y="4033838"/>
            <a:ext cx="1639888" cy="461962"/>
          </a:xfrm>
          <a:prstGeom prst="rect">
            <a:avLst/>
          </a:prstGeom>
          <a:solidFill>
            <a:schemeClr val="tx2">
              <a:lumMod val="75000"/>
              <a:alpha val="71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FFFFFF"/>
                </a:solidFill>
                <a:latin typeface="Calibri"/>
                <a:ea typeface="Arial" charset="0"/>
                <a:cs typeface="Arial" charset="0"/>
              </a:rPr>
              <a:t>PlasmaJet</a:t>
            </a:r>
            <a:endParaRPr lang="en-US" sz="2400" dirty="0">
              <a:solidFill>
                <a:srgbClr val="FFFFFF"/>
              </a:solidFill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1229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4995863"/>
            <a:ext cx="3744912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/>
          <p:nvPr/>
        </p:nvSpPr>
        <p:spPr>
          <a:xfrm>
            <a:off x="7096125" y="1806575"/>
            <a:ext cx="2047875" cy="1014413"/>
          </a:xfrm>
          <a:prstGeom prst="rect">
            <a:avLst/>
          </a:prstGeom>
          <a:solidFill>
            <a:schemeClr val="tx2">
              <a:lumMod val="75000"/>
              <a:alpha val="67000"/>
            </a:schemeClr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Ротационный </a:t>
            </a:r>
            <a:r>
              <a:rPr lang="en-US" sz="200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Б</a:t>
            </a:r>
            <a:r>
              <a:rPr lang="ru-RU" sz="200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иполяр</a:t>
            </a:r>
            <a:r>
              <a:rPr lang="en-US" sz="200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/</a:t>
            </a:r>
            <a:r>
              <a:rPr lang="ru-RU" sz="200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Зажим/диссектор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916238" y="1557338"/>
            <a:ext cx="150495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2" name="Picture 16" descr="https://encrypted-tbn0.gstatic.com/images?q=tbn:ANd9GcRlTO5EjY2sZbf3MlHKVTqgKz138yRhJ8FkpkghMtXxdmIg72zI5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8" y="0"/>
            <a:ext cx="12271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7312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713" y="182563"/>
            <a:ext cx="2387600" cy="369887"/>
          </a:xfrm>
          <a:prstGeom prst="rect">
            <a:avLst/>
          </a:prstGeom>
          <a:solidFill>
            <a:schemeClr val="tx2">
              <a:lumMod val="75000"/>
              <a:alpha val="39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srgbClr val="FFFF00"/>
                </a:solidFill>
              </a:rPr>
              <a:t>Новые технологии</a:t>
            </a:r>
          </a:p>
        </p:txBody>
      </p:sp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5170488" y="85725"/>
            <a:ext cx="2090737" cy="338138"/>
          </a:xfrm>
          <a:prstGeom prst="rect">
            <a:avLst/>
          </a:prstGeom>
          <a:solidFill>
            <a:srgbClr val="00B05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HYSTEROMAT E.A.S.I.™</a:t>
            </a:r>
          </a:p>
        </p:txBody>
      </p:sp>
      <p:pic>
        <p:nvPicPr>
          <p:cNvPr id="13316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723900"/>
            <a:ext cx="1231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12"/>
          <p:cNvSpPr>
            <a:spLocks noChangeArrowheads="1"/>
          </p:cNvSpPr>
          <p:nvPr/>
        </p:nvSpPr>
        <p:spPr bwMode="auto">
          <a:xfrm>
            <a:off x="5700713" y="1049338"/>
            <a:ext cx="2408237" cy="338137"/>
          </a:xfrm>
          <a:prstGeom prst="rect">
            <a:avLst/>
          </a:prstGeom>
          <a:solidFill>
            <a:srgbClr val="00B050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HAMOU® ENDOMAT® SCB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76738" y="414338"/>
            <a:ext cx="3805237" cy="369887"/>
          </a:xfrm>
          <a:prstGeom prst="rect">
            <a:avLst/>
          </a:prstGeom>
          <a:solidFill>
            <a:schemeClr val="tx2">
              <a:lumMod val="50000"/>
              <a:alpha val="74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FFFF00"/>
                </a:solidFill>
              </a:rPr>
              <a:t>Новые эндоматы для гистероскопии </a:t>
            </a:r>
          </a:p>
        </p:txBody>
      </p:sp>
      <p:pic>
        <p:nvPicPr>
          <p:cNvPr id="13319" name="Picture 6" descr="3223545_3223545_3223545_5_rdax_385x3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149225"/>
            <a:ext cx="10604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5" descr="3225798_3225798_3225798_3_rdax_361x3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887538"/>
            <a:ext cx="1144587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9"/>
          <p:cNvSpPr txBox="1">
            <a:spLocks noChangeArrowheads="1"/>
          </p:cNvSpPr>
          <p:nvPr/>
        </p:nvSpPr>
        <p:spPr bwMode="auto">
          <a:xfrm>
            <a:off x="4552950" y="2070100"/>
            <a:ext cx="4424363" cy="831850"/>
          </a:xfrm>
          <a:prstGeom prst="rect">
            <a:avLst/>
          </a:prstGeom>
          <a:solidFill>
            <a:srgbClr val="00B050">
              <a:alpha val="8705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smtClean="0">
                <a:solidFill>
                  <a:srgbClr val="FFFFFF"/>
                </a:solidFill>
              </a:rPr>
              <a:t>Б</a:t>
            </a:r>
            <a:r>
              <a:rPr kumimoji="0" lang="ru-RU" sz="1600" smtClean="0">
                <a:solidFill>
                  <a:srgbClr val="FFFFFF"/>
                </a:solidFill>
              </a:rPr>
              <a:t>иполярный резектоскоп  (безопасность, эффективность, меньший процент образования синехий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73688" y="2601913"/>
            <a:ext cx="3581400" cy="6000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1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Mencaglia</a:t>
            </a:r>
            <a:r>
              <a:rPr lang="en-US" sz="11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L, et al., Minim Invasive </a:t>
            </a:r>
            <a:r>
              <a:rPr lang="en-US" sz="11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Ther</a:t>
            </a:r>
            <a:r>
              <a:rPr lang="en-US" sz="11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Allied Technol. 20 </a:t>
            </a:r>
            <a:r>
              <a:rPr lang="en-US" sz="11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  <a:hlinkClick r:id="rId5" action="ppaction://hlinkfile"/>
              </a:rPr>
              <a:t>Feasibility and complications in </a:t>
            </a:r>
            <a:r>
              <a:rPr lang="en-US" sz="1100" b="1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  <a:hlinkClick r:id="rId5" action="ppaction://hlinkfile"/>
              </a:rPr>
              <a:t>bipolar</a:t>
            </a:r>
            <a:r>
              <a:rPr lang="en-US" sz="11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  <a:hlinkClick r:id="rId5" action="ppaction://hlinkfile"/>
              </a:rPr>
              <a:t> resectoscopy: preliminary experience</a:t>
            </a:r>
            <a:r>
              <a:rPr lang="en-US" sz="11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  <a:hlinkClick r:id="rId5" action="ppaction://hlinkfile"/>
              </a:rPr>
              <a:t>.</a:t>
            </a:r>
            <a:endParaRPr lang="en-US" sz="1100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3588" y="1647825"/>
            <a:ext cx="4156075" cy="368300"/>
          </a:xfrm>
          <a:prstGeom prst="rect">
            <a:avLst/>
          </a:prstGeom>
          <a:solidFill>
            <a:schemeClr val="tx2">
              <a:lumMod val="50000"/>
              <a:alpha val="79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FFFF00"/>
                </a:solidFill>
              </a:rPr>
              <a:t>Внедрение биполярных резектоскопов</a:t>
            </a:r>
          </a:p>
        </p:txBody>
      </p:sp>
      <p:pic>
        <p:nvPicPr>
          <p:cNvPr id="13324" name="Picture 7" descr="3225801_3225801_3225801_4_rdax_341x35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284538"/>
            <a:ext cx="1147762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Rectangle 10"/>
          <p:cNvSpPr>
            <a:spLocks noChangeArrowheads="1"/>
          </p:cNvSpPr>
          <p:nvPr/>
        </p:nvSpPr>
        <p:spPr bwMode="auto">
          <a:xfrm>
            <a:off x="4573588" y="3860800"/>
            <a:ext cx="4445000" cy="585788"/>
          </a:xfrm>
          <a:prstGeom prst="rect">
            <a:avLst/>
          </a:prstGeom>
          <a:solidFill>
            <a:srgbClr val="00B050">
              <a:alpha val="9686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o-RO" sz="160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CAMPO Compact Hysteroscope TROPHYSCOPE®</a:t>
            </a:r>
            <a:r>
              <a:rPr lang="ru-RU" sz="160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 (наружный диаметр 2,9 мм) </a:t>
            </a:r>
            <a:endParaRPr lang="en-US" sz="1600" smtClean="0">
              <a:solidFill>
                <a:srgbClr val="FFFFFF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3588" y="3376613"/>
            <a:ext cx="4268787" cy="369887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FFFF00"/>
                </a:solidFill>
              </a:rPr>
              <a:t>Внедрение компактных резектоскопов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01888" y="4637088"/>
            <a:ext cx="4859337" cy="369887"/>
          </a:xfrm>
          <a:prstGeom prst="rect">
            <a:avLst/>
          </a:prstGeom>
          <a:solidFill>
            <a:schemeClr val="tx2">
              <a:lumMod val="50000"/>
              <a:alpha val="95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FFFF00"/>
                </a:solidFill>
              </a:rPr>
              <a:t>Внедрение гистероскопических морцелляторов</a:t>
            </a:r>
          </a:p>
        </p:txBody>
      </p:sp>
      <p:pic>
        <p:nvPicPr>
          <p:cNvPr id="13328" name="Picture 2" descr="2304OBG_Update.REV-fig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4697413"/>
            <a:ext cx="1014412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2" descr="https://encrypted-tbn1.gstatic.com/images?q=tbn:ANd9GcRQ2T3JU6_BTD6IN1Yi8fovKTho0NxDnf8r-S8OTDfoNlOsUk6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5875338"/>
            <a:ext cx="148113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0" name="TextBox 18"/>
          <p:cNvSpPr txBox="1">
            <a:spLocks noChangeArrowheads="1"/>
          </p:cNvSpPr>
          <p:nvPr/>
        </p:nvSpPr>
        <p:spPr bwMode="auto">
          <a:xfrm>
            <a:off x="3163888" y="5283200"/>
            <a:ext cx="1419225" cy="338138"/>
          </a:xfrm>
          <a:prstGeom prst="rect">
            <a:avLst/>
          </a:prstGeom>
          <a:solidFill>
            <a:srgbClr val="00B050">
              <a:alpha val="9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smtClean="0">
                <a:solidFill>
                  <a:srgbClr val="FFFFFF"/>
                </a:solidFill>
              </a:rPr>
              <a:t>Truclear Ultra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71788" y="6237288"/>
            <a:ext cx="4359275" cy="5222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i="1" smtClean="0">
                <a:solidFill>
                  <a:prstClr val="black"/>
                </a:solidFill>
                <a:hlinkClick r:id="rId9" action="ppaction://hlinkfile"/>
              </a:rPr>
              <a:t>Deffieux X</a:t>
            </a:r>
            <a:r>
              <a:rPr kumimoji="0" lang="ru-RU" sz="1400" i="1" smtClean="0">
                <a:solidFill>
                  <a:prstClr val="black"/>
                </a:solidFill>
              </a:rPr>
              <a:t> </a:t>
            </a:r>
            <a:r>
              <a:rPr kumimoji="0" lang="en-US" sz="1400" i="1" smtClean="0">
                <a:solidFill>
                  <a:prstClr val="black"/>
                </a:solidFill>
              </a:rPr>
              <a:t>et al </a:t>
            </a:r>
            <a:r>
              <a:rPr kumimoji="0" lang="en-US" sz="1400" i="1" smtClean="0">
                <a:solidFill>
                  <a:srgbClr val="7F7F7F"/>
                </a:solidFill>
                <a:hlinkClick r:id="rId10" action="ppaction://hlinkfile" tooltip="Journal de gynécologie, obstétrique et biologie de la reproduction."/>
              </a:rPr>
              <a:t>J Gynecol Obstet Biol Reprod (Paris).</a:t>
            </a:r>
            <a:r>
              <a:rPr kumimoji="0" lang="en-US" sz="1400" i="1" smtClean="0">
                <a:solidFill>
                  <a:srgbClr val="7F7F7F"/>
                </a:solidFill>
              </a:rPr>
              <a:t> </a:t>
            </a:r>
            <a:r>
              <a:rPr kumimoji="0" lang="en-US" sz="1400" i="1" smtClean="0">
                <a:solidFill>
                  <a:prstClr val="black"/>
                </a:solidFill>
              </a:rPr>
              <a:t>2013 Hysteroscopic morcellation: Myosure™ procedure.</a:t>
            </a:r>
          </a:p>
        </p:txBody>
      </p:sp>
      <p:sp>
        <p:nvSpPr>
          <p:cNvPr id="13332" name="TextBox 20"/>
          <p:cNvSpPr txBox="1">
            <a:spLocks noChangeArrowheads="1"/>
          </p:cNvSpPr>
          <p:nvPr/>
        </p:nvSpPr>
        <p:spPr bwMode="auto">
          <a:xfrm>
            <a:off x="4905375" y="5283200"/>
            <a:ext cx="1152525" cy="338138"/>
          </a:xfrm>
          <a:prstGeom prst="rect">
            <a:avLst/>
          </a:prstGeom>
          <a:solidFill>
            <a:srgbClr val="00B050">
              <a:alpha val="9686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smtClean="0">
                <a:solidFill>
                  <a:prstClr val="white"/>
                </a:solidFill>
              </a:rPr>
              <a:t>Myosure</a:t>
            </a:r>
            <a:endParaRPr kumimoji="0" lang="ru-RU" sz="1600" smtClean="0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74988" y="5694363"/>
            <a:ext cx="4156075" cy="522287"/>
          </a:xfrm>
          <a:prstGeom prst="rect">
            <a:avLst/>
          </a:prstGeom>
          <a:solidFill>
            <a:schemeClr val="accent6">
              <a:lumMod val="60000"/>
              <a:lumOff val="40000"/>
              <a:alpha val="76000"/>
            </a:schemeClr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безопасность, эффективность, меньший процент образования синехий</a:t>
            </a:r>
          </a:p>
        </p:txBody>
      </p:sp>
      <p:pic>
        <p:nvPicPr>
          <p:cNvPr id="13334" name="Рисунок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6008688"/>
            <a:ext cx="171450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4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5" y="0"/>
            <a:ext cx="873125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696913"/>
            <a:ext cx="2555875" cy="34909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7" name="TextBox 24"/>
          <p:cNvSpPr txBox="1">
            <a:spLocks noChangeArrowheads="1"/>
          </p:cNvSpPr>
          <p:nvPr/>
        </p:nvSpPr>
        <p:spPr bwMode="auto">
          <a:xfrm>
            <a:off x="1979613" y="723900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prstClr val="black"/>
                </a:solidFill>
              </a:rPr>
              <a:t>1991</a:t>
            </a:r>
            <a:endParaRPr kumimoji="0" lang="en-US" sz="1800" b="1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982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Диаграмма 1"/>
          <p:cNvGraphicFramePr>
            <a:graphicFrameLocks/>
          </p:cNvGraphicFramePr>
          <p:nvPr/>
        </p:nvGraphicFramePr>
        <p:xfrm>
          <a:off x="3419475" y="2997200"/>
          <a:ext cx="5724525" cy="387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461" r:id="rId4" imgW="7271927" imgH="4632577" progId="Excel.Chart.8">
                  <p:embed/>
                </p:oleObj>
              </mc:Choice>
              <mc:Fallback>
                <p:oleObj r:id="rId4" imgW="7271927" imgH="463257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2997200"/>
                        <a:ext cx="5724525" cy="387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98"/>
          <p:cNvSpPr>
            <a:spLocks noChangeArrowheads="1"/>
          </p:cNvSpPr>
          <p:nvPr/>
        </p:nvSpPr>
        <p:spPr bwMode="auto">
          <a:xfrm>
            <a:off x="0" y="0"/>
            <a:ext cx="9144000" cy="89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663300"/>
            </a:out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10000"/>
              </a:lnSpc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pitchFamily="34" charset="0"/>
              </a:rPr>
              <a:t>Частота использования малоинвазивных доступов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pitchFamily="34" charset="0"/>
              </a:rPr>
              <a:t> 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pitchFamily="34" charset="0"/>
              </a:rPr>
              <a:t>в НЦ </a:t>
            </a: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pitchFamily="34" charset="0"/>
              </a:rPr>
              <a:t>АГиП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pitchFamily="34" charset="0"/>
              </a:rPr>
              <a:t>  (201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pitchFamily="34" charset="0"/>
              </a:rPr>
              <a:t>4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pitchFamily="34" charset="0"/>
              </a:rPr>
              <a:t> г.)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pitchFamily="34" charset="0"/>
              </a:rPr>
              <a:t> (%)</a:t>
            </a:r>
            <a:endParaRPr lang="ru-RU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ea typeface="Arial" charset="0"/>
              <a:cs typeface="Arial" pitchFamily="34" charset="0"/>
            </a:endParaRPr>
          </a:p>
        </p:txBody>
      </p:sp>
      <p:grpSp>
        <p:nvGrpSpPr>
          <p:cNvPr id="14340" name="Группа 10"/>
          <p:cNvGrpSpPr>
            <a:grpSpLocks/>
          </p:cNvGrpSpPr>
          <p:nvPr/>
        </p:nvGrpSpPr>
        <p:grpSpPr bwMode="auto">
          <a:xfrm>
            <a:off x="130175" y="641350"/>
            <a:ext cx="6046788" cy="4165600"/>
            <a:chOff x="949300" y="1306498"/>
            <a:chExt cx="6197600" cy="4165600"/>
          </a:xfrm>
        </p:grpSpPr>
        <p:graphicFrame>
          <p:nvGraphicFramePr>
            <p:cNvPr id="14351" name="Диаграмма 11"/>
            <p:cNvGraphicFramePr>
              <a:graphicFrameLocks/>
            </p:cNvGraphicFramePr>
            <p:nvPr/>
          </p:nvGraphicFramePr>
          <p:xfrm>
            <a:off x="949300" y="1306498"/>
            <a:ext cx="6197600" cy="416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5462" name="Диаграмма" r:id="rId7" imgW="6193024" imgH="4169319" progId="Excel.Chart.8">
                    <p:embed/>
                  </p:oleObj>
                </mc:Choice>
                <mc:Fallback>
                  <p:oleObj name="Диаграмма" r:id="rId7" imgW="6193024" imgH="4169319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9300" y="1306498"/>
                          <a:ext cx="6197600" cy="4165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Овал 12"/>
            <p:cNvSpPr/>
            <p:nvPr/>
          </p:nvSpPr>
          <p:spPr>
            <a:xfrm>
              <a:off x="3286116" y="2428868"/>
              <a:ext cx="1500198" cy="121444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254000" dist="38100" dir="2700000" sx="101000" sy="101000" algn="tl" rotWithShape="0">
                <a:prstClr val="black">
                  <a:alpha val="83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Прямоугольник 13"/>
            <p:cNvSpPr/>
            <p:nvPr/>
          </p:nvSpPr>
          <p:spPr>
            <a:xfrm>
              <a:off x="3634004" y="2857486"/>
              <a:ext cx="789141" cy="369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  <a:ea typeface="Arial" charset="0"/>
                  <a:cs typeface="Arial" pitchFamily="34" charset="0"/>
                </a:rPr>
                <a:t>5</a:t>
              </a:r>
              <a:r>
                <a:rPr lang="ru-RU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  <a:ea typeface="Arial" charset="0"/>
                  <a:cs typeface="Arial" pitchFamily="34" charset="0"/>
                </a:rPr>
                <a:t>8</a:t>
              </a:r>
              <a:r>
                <a:rPr lang="en-US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  <a:ea typeface="Arial" charset="0"/>
                  <a:cs typeface="Arial" pitchFamily="34" charset="0"/>
                </a:rPr>
                <a:t>341</a:t>
              </a:r>
              <a:endParaRPr lang="ru-RU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Arial" charset="0"/>
                <a:cs typeface="Arial" pitchFamily="34" charset="0"/>
              </a:endParaRPr>
            </a:p>
          </p:txBody>
        </p:sp>
      </p:grpSp>
      <p:grpSp>
        <p:nvGrpSpPr>
          <p:cNvPr id="14341" name="Группа 8"/>
          <p:cNvGrpSpPr>
            <a:grpSpLocks/>
          </p:cNvGrpSpPr>
          <p:nvPr/>
        </p:nvGrpSpPr>
        <p:grpSpPr bwMode="auto">
          <a:xfrm>
            <a:off x="179388" y="5084763"/>
            <a:ext cx="2827337" cy="1547812"/>
            <a:chOff x="2795392" y="4913973"/>
            <a:chExt cx="3475327" cy="1547643"/>
          </a:xfrm>
        </p:grpSpPr>
        <p:sp>
          <p:nvSpPr>
            <p:cNvPr id="13" name="Скругленный прямоугольник 14"/>
            <p:cNvSpPr/>
            <p:nvPr/>
          </p:nvSpPr>
          <p:spPr>
            <a:xfrm>
              <a:off x="6056405" y="5032856"/>
              <a:ext cx="214314" cy="214314"/>
            </a:xfrm>
            <a:prstGeom prst="roundRect">
              <a:avLst/>
            </a:prstGeom>
            <a:solidFill>
              <a:srgbClr val="FF5050"/>
            </a:solidFill>
            <a:ln>
              <a:noFill/>
            </a:ln>
            <a:scene3d>
              <a:camera prst="isometricOffAxis2Left"/>
              <a:lightRig rig="sunrise" dir="t"/>
            </a:scene3d>
            <a:sp3d extrusionH="17780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Скругленный прямоугольник 15"/>
            <p:cNvSpPr/>
            <p:nvPr/>
          </p:nvSpPr>
          <p:spPr>
            <a:xfrm>
              <a:off x="6056405" y="5430162"/>
              <a:ext cx="214314" cy="21431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isometricOffAxis2Left"/>
              <a:lightRig rig="sunrise" dir="t"/>
            </a:scene3d>
            <a:sp3d extrusionH="17780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Скругленный прямоугольник 16"/>
            <p:cNvSpPr/>
            <p:nvPr/>
          </p:nvSpPr>
          <p:spPr>
            <a:xfrm>
              <a:off x="6056405" y="5827468"/>
              <a:ext cx="214314" cy="214314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scene3d>
              <a:camera prst="isometricOffAxis2Left"/>
              <a:lightRig rig="sunrise" dir="t"/>
            </a:scene3d>
            <a:sp3d extrusionH="17780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Скругленный прямоугольник 17"/>
            <p:cNvSpPr/>
            <p:nvPr/>
          </p:nvSpPr>
          <p:spPr>
            <a:xfrm>
              <a:off x="6056405" y="6224775"/>
              <a:ext cx="214314" cy="214314"/>
            </a:xfrm>
            <a:prstGeom prst="roundRect">
              <a:avLst/>
            </a:prstGeom>
            <a:solidFill>
              <a:srgbClr val="33CC33"/>
            </a:solidFill>
            <a:ln>
              <a:noFill/>
            </a:ln>
            <a:scene3d>
              <a:camera prst="isometricOffAxis2Left"/>
              <a:lightRig rig="sunrise" dir="t"/>
            </a:scene3d>
            <a:sp3d extrusionH="177800"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179" name="Rectangle 84"/>
            <p:cNvSpPr>
              <a:spLocks noChangeArrowheads="1"/>
            </p:cNvSpPr>
            <p:nvPr/>
          </p:nvSpPr>
          <p:spPr bwMode="auto">
            <a:xfrm>
              <a:off x="3345668" y="5329853"/>
              <a:ext cx="2521125" cy="30476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20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Гистероскопия</a:t>
              </a:r>
            </a:p>
          </p:txBody>
        </p:sp>
        <p:sp>
          <p:nvSpPr>
            <p:cNvPr id="7180" name="Rectangle 113"/>
            <p:cNvSpPr>
              <a:spLocks noChangeArrowheads="1"/>
            </p:cNvSpPr>
            <p:nvPr/>
          </p:nvSpPr>
          <p:spPr bwMode="auto">
            <a:xfrm>
              <a:off x="3347619" y="4913973"/>
              <a:ext cx="2519174" cy="30794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20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Лапароскопия</a:t>
              </a:r>
            </a:p>
          </p:txBody>
        </p:sp>
        <p:sp>
          <p:nvSpPr>
            <p:cNvPr id="7181" name="Rectangle 113"/>
            <p:cNvSpPr>
              <a:spLocks noChangeArrowheads="1"/>
            </p:cNvSpPr>
            <p:nvPr/>
          </p:nvSpPr>
          <p:spPr bwMode="auto">
            <a:xfrm>
              <a:off x="3347619" y="6156849"/>
              <a:ext cx="2519174" cy="30476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20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Лапаротомия</a:t>
              </a:r>
            </a:p>
          </p:txBody>
        </p:sp>
        <p:sp>
          <p:nvSpPr>
            <p:cNvPr id="7182" name="Rectangle 85"/>
            <p:cNvSpPr>
              <a:spLocks noChangeArrowheads="1"/>
            </p:cNvSpPr>
            <p:nvPr/>
          </p:nvSpPr>
          <p:spPr bwMode="auto">
            <a:xfrm>
              <a:off x="2795392" y="5744144"/>
              <a:ext cx="3071401" cy="30476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700" dir="54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20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Влагалищный доступ</a:t>
              </a:r>
            </a:p>
          </p:txBody>
        </p:sp>
      </p:grpSp>
      <p:pic>
        <p:nvPicPr>
          <p:cNvPr id="21" name="Picture 2" descr="http://www.cryocenter.ru/files/image/ncagip-fron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449263"/>
            <a:ext cx="3167063" cy="24288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8297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765175"/>
            <a:ext cx="9036050" cy="2376488"/>
          </a:xfrm>
          <a:prstGeom prst="rect">
            <a:avLst/>
          </a:prstGeom>
          <a:solidFill>
            <a:srgbClr val="E6E0EC">
              <a:alpha val="45882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800" y="71438"/>
            <a:ext cx="22828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Миома матки</a:t>
            </a:r>
          </a:p>
        </p:txBody>
      </p:sp>
      <p:sp>
        <p:nvSpPr>
          <p:cNvPr id="15364" name="Прямоугольник 4"/>
          <p:cNvSpPr>
            <a:spLocks noChangeArrowheads="1"/>
          </p:cNvSpPr>
          <p:nvPr/>
        </p:nvSpPr>
        <p:spPr bwMode="auto">
          <a:xfrm>
            <a:off x="395288" y="1268413"/>
            <a:ext cx="81375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Научно доказана взаимосвязь между миомой матки и бесплодием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при наличии опухоли контактирующей с полостью матки.</a:t>
            </a:r>
            <a:endParaRPr lang="en-US" sz="2000" smtClean="0">
              <a:solidFill>
                <a:srgbClr val="FFFF00"/>
              </a:solidFill>
              <a:latin typeface="Calibri" charset="0"/>
              <a:ea typeface="Arial" charset="0"/>
              <a:cs typeface="Arial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Management of Uterine Fibroids. Summary, Evidence Report/Technology Assessment: Number 34. AHRQ Publication No. 01-E051, January 2001.</a:t>
            </a:r>
            <a:r>
              <a:rPr lang="ru-RU" sz="10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323850" y="908050"/>
            <a:ext cx="5273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Органосохраняющая хирургия - </a:t>
            </a:r>
            <a:r>
              <a:rPr lang="ru-RU" sz="20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миомэктомия.</a:t>
            </a:r>
          </a:p>
        </p:txBody>
      </p:sp>
      <p:pic>
        <p:nvPicPr>
          <p:cNvPr id="15366" name="Picture 11" descr="вопро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36838"/>
            <a:ext cx="8223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288" y="2205038"/>
            <a:ext cx="8640762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Прогресс:</a:t>
            </a:r>
            <a:r>
              <a:rPr lang="ru-RU" sz="20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    Использование малоинвазивных оперативных доступов (</a:t>
            </a:r>
            <a:r>
              <a:rPr lang="en-US" sz="20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LS</a:t>
            </a:r>
            <a:r>
              <a:rPr lang="ru-RU" sz="20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 и </a:t>
            </a:r>
            <a:r>
              <a:rPr lang="en-US" sz="20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HS)</a:t>
            </a:r>
            <a:r>
              <a:rPr lang="ru-RU" sz="20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Дискуссия:</a:t>
            </a:r>
            <a:r>
              <a:rPr lang="ru-RU" sz="20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  Крайне разноречивые взгляды на показания к операции 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                       критерии выбора оперативного доступа.</a:t>
            </a:r>
          </a:p>
        </p:txBody>
      </p:sp>
      <p:pic>
        <p:nvPicPr>
          <p:cNvPr id="10" name="Picture 36" descr="1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38" y="404813"/>
            <a:ext cx="1389062" cy="14605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9" name="Group 2"/>
          <p:cNvGrpSpPr>
            <a:grpSpLocks/>
          </p:cNvGrpSpPr>
          <p:nvPr/>
        </p:nvGrpSpPr>
        <p:grpSpPr bwMode="auto">
          <a:xfrm>
            <a:off x="2771775" y="3860800"/>
            <a:ext cx="3746500" cy="2346325"/>
            <a:chOff x="1701" y="1406"/>
            <a:chExt cx="2360" cy="1478"/>
          </a:xfrm>
        </p:grpSpPr>
        <p:sp>
          <p:nvSpPr>
            <p:cNvPr id="15380" name="Rectangle 3"/>
            <p:cNvSpPr>
              <a:spLocks noChangeArrowheads="1"/>
            </p:cNvSpPr>
            <p:nvPr/>
          </p:nvSpPr>
          <p:spPr bwMode="auto">
            <a:xfrm>
              <a:off x="2842" y="2074"/>
              <a:ext cx="890" cy="133"/>
            </a:xfrm>
            <a:prstGeom prst="rect">
              <a:avLst/>
            </a:prstGeom>
            <a:solidFill>
              <a:srgbClr val="7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81" name="Freeform 4"/>
            <p:cNvSpPr>
              <a:spLocks/>
            </p:cNvSpPr>
            <p:nvPr/>
          </p:nvSpPr>
          <p:spPr bwMode="auto">
            <a:xfrm>
              <a:off x="2901" y="2095"/>
              <a:ext cx="851" cy="330"/>
            </a:xfrm>
            <a:custGeom>
              <a:avLst/>
              <a:gdLst>
                <a:gd name="T0" fmla="*/ 0 w 4253"/>
                <a:gd name="T1" fmla="*/ 0 h 1649"/>
                <a:gd name="T2" fmla="*/ 0 w 4253"/>
                <a:gd name="T3" fmla="*/ 0 h 1649"/>
                <a:gd name="T4" fmla="*/ 0 w 4253"/>
                <a:gd name="T5" fmla="*/ 0 h 1649"/>
                <a:gd name="T6" fmla="*/ 0 w 4253"/>
                <a:gd name="T7" fmla="*/ 0 h 1649"/>
                <a:gd name="T8" fmla="*/ 0 w 4253"/>
                <a:gd name="T9" fmla="*/ 0 h 16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53" h="1649">
                  <a:moveTo>
                    <a:pt x="4253" y="982"/>
                  </a:moveTo>
                  <a:lnTo>
                    <a:pt x="4253" y="1649"/>
                  </a:lnTo>
                  <a:lnTo>
                    <a:pt x="0" y="667"/>
                  </a:lnTo>
                  <a:lnTo>
                    <a:pt x="0" y="0"/>
                  </a:lnTo>
                  <a:lnTo>
                    <a:pt x="4253" y="982"/>
                  </a:lnTo>
                  <a:close/>
                </a:path>
              </a:pathLst>
            </a:custGeom>
            <a:solidFill>
              <a:srgbClr val="7F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82" name="Freeform 5"/>
            <p:cNvSpPr>
              <a:spLocks/>
            </p:cNvSpPr>
            <p:nvPr/>
          </p:nvSpPr>
          <p:spPr bwMode="auto">
            <a:xfrm>
              <a:off x="3750" y="2095"/>
              <a:ext cx="41" cy="334"/>
            </a:xfrm>
            <a:custGeom>
              <a:avLst/>
              <a:gdLst>
                <a:gd name="T0" fmla="*/ 0 w 205"/>
                <a:gd name="T1" fmla="*/ 0 h 1672"/>
                <a:gd name="T2" fmla="*/ 0 w 205"/>
                <a:gd name="T3" fmla="*/ 0 h 1672"/>
                <a:gd name="T4" fmla="*/ 0 w 205"/>
                <a:gd name="T5" fmla="*/ 0 h 1672"/>
                <a:gd name="T6" fmla="*/ 0 w 205"/>
                <a:gd name="T7" fmla="*/ 0 h 1672"/>
                <a:gd name="T8" fmla="*/ 0 w 205"/>
                <a:gd name="T9" fmla="*/ 0 h 1672"/>
                <a:gd name="T10" fmla="*/ 0 w 205"/>
                <a:gd name="T11" fmla="*/ 0 h 1672"/>
                <a:gd name="T12" fmla="*/ 0 w 205"/>
                <a:gd name="T13" fmla="*/ 0 h 1672"/>
                <a:gd name="T14" fmla="*/ 0 w 205"/>
                <a:gd name="T15" fmla="*/ 0 h 1672"/>
                <a:gd name="T16" fmla="*/ 0 w 205"/>
                <a:gd name="T17" fmla="*/ 0 h 1672"/>
                <a:gd name="T18" fmla="*/ 0 w 205"/>
                <a:gd name="T19" fmla="*/ 0 h 1672"/>
                <a:gd name="T20" fmla="*/ 0 w 205"/>
                <a:gd name="T21" fmla="*/ 0 h 16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5" h="1672">
                  <a:moveTo>
                    <a:pt x="0" y="1005"/>
                  </a:moveTo>
                  <a:lnTo>
                    <a:pt x="87" y="764"/>
                  </a:lnTo>
                  <a:lnTo>
                    <a:pt x="152" y="515"/>
                  </a:lnTo>
                  <a:lnTo>
                    <a:pt x="191" y="260"/>
                  </a:lnTo>
                  <a:lnTo>
                    <a:pt x="205" y="0"/>
                  </a:lnTo>
                  <a:lnTo>
                    <a:pt x="205" y="667"/>
                  </a:lnTo>
                  <a:lnTo>
                    <a:pt x="191" y="927"/>
                  </a:lnTo>
                  <a:lnTo>
                    <a:pt x="152" y="1182"/>
                  </a:lnTo>
                  <a:lnTo>
                    <a:pt x="87" y="1430"/>
                  </a:lnTo>
                  <a:lnTo>
                    <a:pt x="0" y="1672"/>
                  </a:lnTo>
                  <a:lnTo>
                    <a:pt x="0" y="1005"/>
                  </a:lnTo>
                  <a:close/>
                </a:path>
              </a:pathLst>
            </a:custGeom>
            <a:solidFill>
              <a:srgbClr val="7F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83" name="Freeform 6"/>
            <p:cNvSpPr>
              <a:spLocks/>
            </p:cNvSpPr>
            <p:nvPr/>
          </p:nvSpPr>
          <p:spPr bwMode="auto">
            <a:xfrm>
              <a:off x="2902" y="2108"/>
              <a:ext cx="330" cy="754"/>
            </a:xfrm>
            <a:custGeom>
              <a:avLst/>
              <a:gdLst>
                <a:gd name="T0" fmla="*/ 0 w 1653"/>
                <a:gd name="T1" fmla="*/ 0 h 3767"/>
                <a:gd name="T2" fmla="*/ 0 w 1653"/>
                <a:gd name="T3" fmla="*/ 0 h 3767"/>
                <a:gd name="T4" fmla="*/ 0 w 1653"/>
                <a:gd name="T5" fmla="*/ 0 h 3767"/>
                <a:gd name="T6" fmla="*/ 0 w 1653"/>
                <a:gd name="T7" fmla="*/ 0 h 3767"/>
                <a:gd name="T8" fmla="*/ 0 w 1653"/>
                <a:gd name="T9" fmla="*/ 0 h 37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3" h="3767">
                  <a:moveTo>
                    <a:pt x="1653" y="3100"/>
                  </a:moveTo>
                  <a:lnTo>
                    <a:pt x="1653" y="3767"/>
                  </a:lnTo>
                  <a:lnTo>
                    <a:pt x="0" y="667"/>
                  </a:lnTo>
                  <a:lnTo>
                    <a:pt x="0" y="0"/>
                  </a:lnTo>
                  <a:lnTo>
                    <a:pt x="1653" y="310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84" name="Freeform 7"/>
            <p:cNvSpPr>
              <a:spLocks/>
            </p:cNvSpPr>
            <p:nvPr/>
          </p:nvSpPr>
          <p:spPr bwMode="auto">
            <a:xfrm>
              <a:off x="3238" y="2309"/>
              <a:ext cx="513" cy="551"/>
            </a:xfrm>
            <a:custGeom>
              <a:avLst/>
              <a:gdLst>
                <a:gd name="T0" fmla="*/ 0 w 2562"/>
                <a:gd name="T1" fmla="*/ 0 h 2754"/>
                <a:gd name="T2" fmla="*/ 0 w 2562"/>
                <a:gd name="T3" fmla="*/ 0 h 2754"/>
                <a:gd name="T4" fmla="*/ 0 w 2562"/>
                <a:gd name="T5" fmla="*/ 0 h 2754"/>
                <a:gd name="T6" fmla="*/ 0 w 2562"/>
                <a:gd name="T7" fmla="*/ 0 h 2754"/>
                <a:gd name="T8" fmla="*/ 0 w 2562"/>
                <a:gd name="T9" fmla="*/ 0 h 2754"/>
                <a:gd name="T10" fmla="*/ 0 w 2562"/>
                <a:gd name="T11" fmla="*/ 0 h 2754"/>
                <a:gd name="T12" fmla="*/ 0 w 2562"/>
                <a:gd name="T13" fmla="*/ 0 h 2754"/>
                <a:gd name="T14" fmla="*/ 0 w 2562"/>
                <a:gd name="T15" fmla="*/ 0 h 2754"/>
                <a:gd name="T16" fmla="*/ 0 w 2562"/>
                <a:gd name="T17" fmla="*/ 0 h 2754"/>
                <a:gd name="T18" fmla="*/ 0 w 2562"/>
                <a:gd name="T19" fmla="*/ 0 h 2754"/>
                <a:gd name="T20" fmla="*/ 0 w 2562"/>
                <a:gd name="T21" fmla="*/ 0 h 2754"/>
                <a:gd name="T22" fmla="*/ 0 w 2562"/>
                <a:gd name="T23" fmla="*/ 0 h 2754"/>
                <a:gd name="T24" fmla="*/ 0 w 2562"/>
                <a:gd name="T25" fmla="*/ 0 h 2754"/>
                <a:gd name="T26" fmla="*/ 0 w 2562"/>
                <a:gd name="T27" fmla="*/ 0 h 2754"/>
                <a:gd name="T28" fmla="*/ 0 w 2562"/>
                <a:gd name="T29" fmla="*/ 0 h 2754"/>
                <a:gd name="T30" fmla="*/ 0 w 2562"/>
                <a:gd name="T31" fmla="*/ 0 h 2754"/>
                <a:gd name="T32" fmla="*/ 0 w 2562"/>
                <a:gd name="T33" fmla="*/ 0 h 2754"/>
                <a:gd name="T34" fmla="*/ 0 w 2562"/>
                <a:gd name="T35" fmla="*/ 0 h 2754"/>
                <a:gd name="T36" fmla="*/ 0 w 2562"/>
                <a:gd name="T37" fmla="*/ 0 h 2754"/>
                <a:gd name="T38" fmla="*/ 0 w 2562"/>
                <a:gd name="T39" fmla="*/ 0 h 2754"/>
                <a:gd name="T40" fmla="*/ 0 w 2562"/>
                <a:gd name="T41" fmla="*/ 0 h 2754"/>
                <a:gd name="T42" fmla="*/ 0 w 2562"/>
                <a:gd name="T43" fmla="*/ 0 h 2754"/>
                <a:gd name="T44" fmla="*/ 0 w 2562"/>
                <a:gd name="T45" fmla="*/ 0 h 2754"/>
                <a:gd name="T46" fmla="*/ 0 w 2562"/>
                <a:gd name="T47" fmla="*/ 0 h 2754"/>
                <a:gd name="T48" fmla="*/ 0 w 2562"/>
                <a:gd name="T49" fmla="*/ 0 h 2754"/>
                <a:gd name="T50" fmla="*/ 0 w 2562"/>
                <a:gd name="T51" fmla="*/ 0 h 2754"/>
                <a:gd name="T52" fmla="*/ 0 w 2562"/>
                <a:gd name="T53" fmla="*/ 0 h 2754"/>
                <a:gd name="T54" fmla="*/ 0 w 2562"/>
                <a:gd name="T55" fmla="*/ 0 h 2754"/>
                <a:gd name="T56" fmla="*/ 0 w 2562"/>
                <a:gd name="T57" fmla="*/ 0 h 2754"/>
                <a:gd name="T58" fmla="*/ 0 w 2562"/>
                <a:gd name="T59" fmla="*/ 0 h 2754"/>
                <a:gd name="T60" fmla="*/ 0 w 2562"/>
                <a:gd name="T61" fmla="*/ 0 h 2754"/>
                <a:gd name="T62" fmla="*/ 0 w 2562"/>
                <a:gd name="T63" fmla="*/ 0 h 2754"/>
                <a:gd name="T64" fmla="*/ 0 w 2562"/>
                <a:gd name="T65" fmla="*/ 0 h 2754"/>
                <a:gd name="T66" fmla="*/ 0 w 2562"/>
                <a:gd name="T67" fmla="*/ 0 h 2754"/>
                <a:gd name="T68" fmla="*/ 0 w 2562"/>
                <a:gd name="T69" fmla="*/ 0 h 27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62" h="2754">
                  <a:moveTo>
                    <a:pt x="0" y="2087"/>
                  </a:moveTo>
                  <a:lnTo>
                    <a:pt x="224" y="2012"/>
                  </a:lnTo>
                  <a:lnTo>
                    <a:pt x="442" y="1928"/>
                  </a:lnTo>
                  <a:lnTo>
                    <a:pt x="653" y="1836"/>
                  </a:lnTo>
                  <a:lnTo>
                    <a:pt x="857" y="1737"/>
                  </a:lnTo>
                  <a:lnTo>
                    <a:pt x="1052" y="1628"/>
                  </a:lnTo>
                  <a:lnTo>
                    <a:pt x="1239" y="1512"/>
                  </a:lnTo>
                  <a:lnTo>
                    <a:pt x="1418" y="1388"/>
                  </a:lnTo>
                  <a:lnTo>
                    <a:pt x="1587" y="1259"/>
                  </a:lnTo>
                  <a:lnTo>
                    <a:pt x="1747" y="1122"/>
                  </a:lnTo>
                  <a:lnTo>
                    <a:pt x="1897" y="978"/>
                  </a:lnTo>
                  <a:lnTo>
                    <a:pt x="2035" y="828"/>
                  </a:lnTo>
                  <a:lnTo>
                    <a:pt x="2164" y="673"/>
                  </a:lnTo>
                  <a:lnTo>
                    <a:pt x="2281" y="513"/>
                  </a:lnTo>
                  <a:lnTo>
                    <a:pt x="2386" y="346"/>
                  </a:lnTo>
                  <a:lnTo>
                    <a:pt x="2481" y="175"/>
                  </a:lnTo>
                  <a:lnTo>
                    <a:pt x="2562" y="0"/>
                  </a:lnTo>
                  <a:lnTo>
                    <a:pt x="2562" y="667"/>
                  </a:lnTo>
                  <a:lnTo>
                    <a:pt x="2481" y="842"/>
                  </a:lnTo>
                  <a:lnTo>
                    <a:pt x="2386" y="1013"/>
                  </a:lnTo>
                  <a:lnTo>
                    <a:pt x="2281" y="1180"/>
                  </a:lnTo>
                  <a:lnTo>
                    <a:pt x="2164" y="1340"/>
                  </a:lnTo>
                  <a:lnTo>
                    <a:pt x="2035" y="1495"/>
                  </a:lnTo>
                  <a:lnTo>
                    <a:pt x="1897" y="1645"/>
                  </a:lnTo>
                  <a:lnTo>
                    <a:pt x="1747" y="1789"/>
                  </a:lnTo>
                  <a:lnTo>
                    <a:pt x="1587" y="1926"/>
                  </a:lnTo>
                  <a:lnTo>
                    <a:pt x="1418" y="2055"/>
                  </a:lnTo>
                  <a:lnTo>
                    <a:pt x="1239" y="2179"/>
                  </a:lnTo>
                  <a:lnTo>
                    <a:pt x="1052" y="2295"/>
                  </a:lnTo>
                  <a:lnTo>
                    <a:pt x="857" y="2403"/>
                  </a:lnTo>
                  <a:lnTo>
                    <a:pt x="653" y="2503"/>
                  </a:lnTo>
                  <a:lnTo>
                    <a:pt x="442" y="2595"/>
                  </a:lnTo>
                  <a:lnTo>
                    <a:pt x="224" y="2679"/>
                  </a:lnTo>
                  <a:lnTo>
                    <a:pt x="0" y="2754"/>
                  </a:lnTo>
                  <a:lnTo>
                    <a:pt x="0" y="2087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85" name="Freeform 8"/>
            <p:cNvSpPr>
              <a:spLocks/>
            </p:cNvSpPr>
            <p:nvPr/>
          </p:nvSpPr>
          <p:spPr bwMode="auto">
            <a:xfrm>
              <a:off x="3238" y="2309"/>
              <a:ext cx="513" cy="551"/>
            </a:xfrm>
            <a:custGeom>
              <a:avLst/>
              <a:gdLst>
                <a:gd name="T0" fmla="*/ 0 w 2562"/>
                <a:gd name="T1" fmla="*/ 0 h 2754"/>
                <a:gd name="T2" fmla="*/ 0 w 2562"/>
                <a:gd name="T3" fmla="*/ 0 h 2754"/>
                <a:gd name="T4" fmla="*/ 0 w 2562"/>
                <a:gd name="T5" fmla="*/ 0 h 2754"/>
                <a:gd name="T6" fmla="*/ 0 w 2562"/>
                <a:gd name="T7" fmla="*/ 0 h 2754"/>
                <a:gd name="T8" fmla="*/ 0 w 2562"/>
                <a:gd name="T9" fmla="*/ 0 h 2754"/>
                <a:gd name="T10" fmla="*/ 0 w 2562"/>
                <a:gd name="T11" fmla="*/ 0 h 2754"/>
                <a:gd name="T12" fmla="*/ 0 w 2562"/>
                <a:gd name="T13" fmla="*/ 0 h 2754"/>
                <a:gd name="T14" fmla="*/ 0 w 2562"/>
                <a:gd name="T15" fmla="*/ 0 h 2754"/>
                <a:gd name="T16" fmla="*/ 0 w 2562"/>
                <a:gd name="T17" fmla="*/ 0 h 2754"/>
                <a:gd name="T18" fmla="*/ 0 w 2562"/>
                <a:gd name="T19" fmla="*/ 0 h 2754"/>
                <a:gd name="T20" fmla="*/ 0 w 2562"/>
                <a:gd name="T21" fmla="*/ 0 h 2754"/>
                <a:gd name="T22" fmla="*/ 0 w 2562"/>
                <a:gd name="T23" fmla="*/ 0 h 2754"/>
                <a:gd name="T24" fmla="*/ 0 w 2562"/>
                <a:gd name="T25" fmla="*/ 0 h 2754"/>
                <a:gd name="T26" fmla="*/ 0 w 2562"/>
                <a:gd name="T27" fmla="*/ 0 h 2754"/>
                <a:gd name="T28" fmla="*/ 0 w 2562"/>
                <a:gd name="T29" fmla="*/ 0 h 2754"/>
                <a:gd name="T30" fmla="*/ 0 w 2562"/>
                <a:gd name="T31" fmla="*/ 0 h 2754"/>
                <a:gd name="T32" fmla="*/ 0 w 2562"/>
                <a:gd name="T33" fmla="*/ 0 h 2754"/>
                <a:gd name="T34" fmla="*/ 0 w 2562"/>
                <a:gd name="T35" fmla="*/ 0 h 2754"/>
                <a:gd name="T36" fmla="*/ 0 w 2562"/>
                <a:gd name="T37" fmla="*/ 0 h 2754"/>
                <a:gd name="T38" fmla="*/ 0 w 2562"/>
                <a:gd name="T39" fmla="*/ 0 h 2754"/>
                <a:gd name="T40" fmla="*/ 0 w 2562"/>
                <a:gd name="T41" fmla="*/ 0 h 2754"/>
                <a:gd name="T42" fmla="*/ 0 w 2562"/>
                <a:gd name="T43" fmla="*/ 0 h 2754"/>
                <a:gd name="T44" fmla="*/ 0 w 2562"/>
                <a:gd name="T45" fmla="*/ 0 h 2754"/>
                <a:gd name="T46" fmla="*/ 0 w 2562"/>
                <a:gd name="T47" fmla="*/ 0 h 2754"/>
                <a:gd name="T48" fmla="*/ 0 w 2562"/>
                <a:gd name="T49" fmla="*/ 0 h 2754"/>
                <a:gd name="T50" fmla="*/ 0 w 2562"/>
                <a:gd name="T51" fmla="*/ 0 h 2754"/>
                <a:gd name="T52" fmla="*/ 0 w 2562"/>
                <a:gd name="T53" fmla="*/ 0 h 2754"/>
                <a:gd name="T54" fmla="*/ 0 w 2562"/>
                <a:gd name="T55" fmla="*/ 0 h 2754"/>
                <a:gd name="T56" fmla="*/ 0 w 2562"/>
                <a:gd name="T57" fmla="*/ 0 h 2754"/>
                <a:gd name="T58" fmla="*/ 0 w 2562"/>
                <a:gd name="T59" fmla="*/ 0 h 2754"/>
                <a:gd name="T60" fmla="*/ 0 w 2562"/>
                <a:gd name="T61" fmla="*/ 0 h 2754"/>
                <a:gd name="T62" fmla="*/ 0 w 2562"/>
                <a:gd name="T63" fmla="*/ 0 h 2754"/>
                <a:gd name="T64" fmla="*/ 0 w 2562"/>
                <a:gd name="T65" fmla="*/ 0 h 2754"/>
                <a:gd name="T66" fmla="*/ 0 w 2562"/>
                <a:gd name="T67" fmla="*/ 0 h 2754"/>
                <a:gd name="T68" fmla="*/ 0 w 2562"/>
                <a:gd name="T69" fmla="*/ 0 h 27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62" h="2754">
                  <a:moveTo>
                    <a:pt x="2562" y="0"/>
                  </a:moveTo>
                  <a:lnTo>
                    <a:pt x="2481" y="175"/>
                  </a:lnTo>
                  <a:lnTo>
                    <a:pt x="2386" y="346"/>
                  </a:lnTo>
                  <a:lnTo>
                    <a:pt x="2281" y="513"/>
                  </a:lnTo>
                  <a:lnTo>
                    <a:pt x="2164" y="673"/>
                  </a:lnTo>
                  <a:lnTo>
                    <a:pt x="2035" y="828"/>
                  </a:lnTo>
                  <a:lnTo>
                    <a:pt x="1897" y="978"/>
                  </a:lnTo>
                  <a:lnTo>
                    <a:pt x="1747" y="1122"/>
                  </a:lnTo>
                  <a:lnTo>
                    <a:pt x="1587" y="1259"/>
                  </a:lnTo>
                  <a:lnTo>
                    <a:pt x="1418" y="1388"/>
                  </a:lnTo>
                  <a:lnTo>
                    <a:pt x="1239" y="1512"/>
                  </a:lnTo>
                  <a:lnTo>
                    <a:pt x="1052" y="1628"/>
                  </a:lnTo>
                  <a:lnTo>
                    <a:pt x="857" y="1737"/>
                  </a:lnTo>
                  <a:lnTo>
                    <a:pt x="653" y="1836"/>
                  </a:lnTo>
                  <a:lnTo>
                    <a:pt x="442" y="1928"/>
                  </a:lnTo>
                  <a:lnTo>
                    <a:pt x="224" y="2012"/>
                  </a:lnTo>
                  <a:lnTo>
                    <a:pt x="0" y="2087"/>
                  </a:lnTo>
                  <a:lnTo>
                    <a:pt x="0" y="2754"/>
                  </a:lnTo>
                  <a:lnTo>
                    <a:pt x="224" y="2679"/>
                  </a:lnTo>
                  <a:lnTo>
                    <a:pt x="442" y="2595"/>
                  </a:lnTo>
                  <a:lnTo>
                    <a:pt x="653" y="2503"/>
                  </a:lnTo>
                  <a:lnTo>
                    <a:pt x="857" y="2403"/>
                  </a:lnTo>
                  <a:lnTo>
                    <a:pt x="1052" y="2295"/>
                  </a:lnTo>
                  <a:lnTo>
                    <a:pt x="1239" y="2179"/>
                  </a:lnTo>
                  <a:lnTo>
                    <a:pt x="1418" y="2055"/>
                  </a:lnTo>
                  <a:lnTo>
                    <a:pt x="1587" y="1926"/>
                  </a:lnTo>
                  <a:lnTo>
                    <a:pt x="1747" y="1789"/>
                  </a:lnTo>
                  <a:lnTo>
                    <a:pt x="1897" y="1645"/>
                  </a:lnTo>
                  <a:lnTo>
                    <a:pt x="2035" y="1495"/>
                  </a:lnTo>
                  <a:lnTo>
                    <a:pt x="2164" y="1340"/>
                  </a:lnTo>
                  <a:lnTo>
                    <a:pt x="2281" y="1180"/>
                  </a:lnTo>
                  <a:lnTo>
                    <a:pt x="2386" y="1013"/>
                  </a:lnTo>
                  <a:lnTo>
                    <a:pt x="2481" y="842"/>
                  </a:lnTo>
                  <a:lnTo>
                    <a:pt x="2562" y="667"/>
                  </a:lnTo>
                  <a:lnTo>
                    <a:pt x="2562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86" name="Freeform 9"/>
            <p:cNvSpPr>
              <a:spLocks/>
            </p:cNvSpPr>
            <p:nvPr/>
          </p:nvSpPr>
          <p:spPr bwMode="auto">
            <a:xfrm>
              <a:off x="1952" y="2074"/>
              <a:ext cx="1226" cy="801"/>
            </a:xfrm>
            <a:custGeom>
              <a:avLst/>
              <a:gdLst>
                <a:gd name="T0" fmla="*/ 0 w 6132"/>
                <a:gd name="T1" fmla="*/ 0 h 4006"/>
                <a:gd name="T2" fmla="*/ 0 w 6132"/>
                <a:gd name="T3" fmla="*/ 0 h 4006"/>
                <a:gd name="T4" fmla="*/ 0 w 6132"/>
                <a:gd name="T5" fmla="*/ 0 h 4006"/>
                <a:gd name="T6" fmla="*/ 0 w 6132"/>
                <a:gd name="T7" fmla="*/ 0 h 4006"/>
                <a:gd name="T8" fmla="*/ 0 w 6132"/>
                <a:gd name="T9" fmla="*/ 0 h 4006"/>
                <a:gd name="T10" fmla="*/ 0 w 6132"/>
                <a:gd name="T11" fmla="*/ 0 h 4006"/>
                <a:gd name="T12" fmla="*/ 0 w 6132"/>
                <a:gd name="T13" fmla="*/ 0 h 4006"/>
                <a:gd name="T14" fmla="*/ 0 w 6132"/>
                <a:gd name="T15" fmla="*/ 0 h 4006"/>
                <a:gd name="T16" fmla="*/ 0 w 6132"/>
                <a:gd name="T17" fmla="*/ 0 h 4006"/>
                <a:gd name="T18" fmla="*/ 0 w 6132"/>
                <a:gd name="T19" fmla="*/ 0 h 4006"/>
                <a:gd name="T20" fmla="*/ 0 w 6132"/>
                <a:gd name="T21" fmla="*/ 0 h 4006"/>
                <a:gd name="T22" fmla="*/ 0 w 6132"/>
                <a:gd name="T23" fmla="*/ 0 h 4006"/>
                <a:gd name="T24" fmla="*/ 0 w 6132"/>
                <a:gd name="T25" fmla="*/ 0 h 4006"/>
                <a:gd name="T26" fmla="*/ 0 w 6132"/>
                <a:gd name="T27" fmla="*/ 0 h 4006"/>
                <a:gd name="T28" fmla="*/ 0 w 6132"/>
                <a:gd name="T29" fmla="*/ 0 h 4006"/>
                <a:gd name="T30" fmla="*/ 0 w 6132"/>
                <a:gd name="T31" fmla="*/ 0 h 4006"/>
                <a:gd name="T32" fmla="*/ 0 w 6132"/>
                <a:gd name="T33" fmla="*/ 0 h 4006"/>
                <a:gd name="T34" fmla="*/ 0 w 6132"/>
                <a:gd name="T35" fmla="*/ 0 h 4006"/>
                <a:gd name="T36" fmla="*/ 0 w 6132"/>
                <a:gd name="T37" fmla="*/ 0 h 4006"/>
                <a:gd name="T38" fmla="*/ 0 w 6132"/>
                <a:gd name="T39" fmla="*/ 0 h 4006"/>
                <a:gd name="T40" fmla="*/ 0 w 6132"/>
                <a:gd name="T41" fmla="*/ 0 h 4006"/>
                <a:gd name="T42" fmla="*/ 0 w 6132"/>
                <a:gd name="T43" fmla="*/ 0 h 4006"/>
                <a:gd name="T44" fmla="*/ 0 w 6132"/>
                <a:gd name="T45" fmla="*/ 0 h 4006"/>
                <a:gd name="T46" fmla="*/ 0 w 6132"/>
                <a:gd name="T47" fmla="*/ 0 h 4006"/>
                <a:gd name="T48" fmla="*/ 0 w 6132"/>
                <a:gd name="T49" fmla="*/ 0 h 4006"/>
                <a:gd name="T50" fmla="*/ 0 w 6132"/>
                <a:gd name="T51" fmla="*/ 0 h 4006"/>
                <a:gd name="T52" fmla="*/ 0 w 6132"/>
                <a:gd name="T53" fmla="*/ 0 h 4006"/>
                <a:gd name="T54" fmla="*/ 0 w 6132"/>
                <a:gd name="T55" fmla="*/ 0 h 4006"/>
                <a:gd name="T56" fmla="*/ 0 w 6132"/>
                <a:gd name="T57" fmla="*/ 0 h 4006"/>
                <a:gd name="T58" fmla="*/ 0 w 6132"/>
                <a:gd name="T59" fmla="*/ 0 h 4006"/>
                <a:gd name="T60" fmla="*/ 0 w 6132"/>
                <a:gd name="T61" fmla="*/ 0 h 4006"/>
                <a:gd name="T62" fmla="*/ 0 w 6132"/>
                <a:gd name="T63" fmla="*/ 0 h 4006"/>
                <a:gd name="T64" fmla="*/ 0 w 6132"/>
                <a:gd name="T65" fmla="*/ 0 h 4006"/>
                <a:gd name="T66" fmla="*/ 0 w 6132"/>
                <a:gd name="T67" fmla="*/ 0 h 4006"/>
                <a:gd name="T68" fmla="*/ 0 w 6132"/>
                <a:gd name="T69" fmla="*/ 0 h 4006"/>
                <a:gd name="T70" fmla="*/ 0 w 6132"/>
                <a:gd name="T71" fmla="*/ 0 h 4006"/>
                <a:gd name="T72" fmla="*/ 0 w 6132"/>
                <a:gd name="T73" fmla="*/ 0 h 4006"/>
                <a:gd name="T74" fmla="*/ 0 w 6132"/>
                <a:gd name="T75" fmla="*/ 0 h 4006"/>
                <a:gd name="T76" fmla="*/ 0 w 6132"/>
                <a:gd name="T77" fmla="*/ 0 h 4006"/>
                <a:gd name="T78" fmla="*/ 0 w 6132"/>
                <a:gd name="T79" fmla="*/ 0 h 4006"/>
                <a:gd name="T80" fmla="*/ 0 w 6132"/>
                <a:gd name="T81" fmla="*/ 0 h 40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132" h="4006">
                  <a:moveTo>
                    <a:pt x="6132" y="3091"/>
                  </a:moveTo>
                  <a:lnTo>
                    <a:pt x="5935" y="3147"/>
                  </a:lnTo>
                  <a:lnTo>
                    <a:pt x="5733" y="3197"/>
                  </a:lnTo>
                  <a:lnTo>
                    <a:pt x="5528" y="3239"/>
                  </a:lnTo>
                  <a:lnTo>
                    <a:pt x="5319" y="3274"/>
                  </a:lnTo>
                  <a:lnTo>
                    <a:pt x="5106" y="3302"/>
                  </a:lnTo>
                  <a:lnTo>
                    <a:pt x="4890" y="3322"/>
                  </a:lnTo>
                  <a:lnTo>
                    <a:pt x="4671" y="3334"/>
                  </a:lnTo>
                  <a:lnTo>
                    <a:pt x="4450" y="3339"/>
                  </a:lnTo>
                  <a:lnTo>
                    <a:pt x="4220" y="3334"/>
                  </a:lnTo>
                  <a:lnTo>
                    <a:pt x="3994" y="3321"/>
                  </a:lnTo>
                  <a:lnTo>
                    <a:pt x="3772" y="3300"/>
                  </a:lnTo>
                  <a:lnTo>
                    <a:pt x="3552" y="3271"/>
                  </a:lnTo>
                  <a:lnTo>
                    <a:pt x="3336" y="3233"/>
                  </a:lnTo>
                  <a:lnTo>
                    <a:pt x="3126" y="3188"/>
                  </a:lnTo>
                  <a:lnTo>
                    <a:pt x="2919" y="3136"/>
                  </a:lnTo>
                  <a:lnTo>
                    <a:pt x="2717" y="3076"/>
                  </a:lnTo>
                  <a:lnTo>
                    <a:pt x="2520" y="3009"/>
                  </a:lnTo>
                  <a:lnTo>
                    <a:pt x="2327" y="2935"/>
                  </a:lnTo>
                  <a:lnTo>
                    <a:pt x="2141" y="2854"/>
                  </a:lnTo>
                  <a:lnTo>
                    <a:pt x="1961" y="2768"/>
                  </a:lnTo>
                  <a:lnTo>
                    <a:pt x="1787" y="2675"/>
                  </a:lnTo>
                  <a:lnTo>
                    <a:pt x="1619" y="2575"/>
                  </a:lnTo>
                  <a:lnTo>
                    <a:pt x="1457" y="2471"/>
                  </a:lnTo>
                  <a:lnTo>
                    <a:pt x="1302" y="2360"/>
                  </a:lnTo>
                  <a:lnTo>
                    <a:pt x="1155" y="2244"/>
                  </a:lnTo>
                  <a:lnTo>
                    <a:pt x="1016" y="2123"/>
                  </a:lnTo>
                  <a:lnTo>
                    <a:pt x="883" y="1997"/>
                  </a:lnTo>
                  <a:lnTo>
                    <a:pt x="759" y="1866"/>
                  </a:lnTo>
                  <a:lnTo>
                    <a:pt x="644" y="1730"/>
                  </a:lnTo>
                  <a:lnTo>
                    <a:pt x="536" y="1591"/>
                  </a:lnTo>
                  <a:lnTo>
                    <a:pt x="437" y="1447"/>
                  </a:lnTo>
                  <a:lnTo>
                    <a:pt x="349" y="1298"/>
                  </a:lnTo>
                  <a:lnTo>
                    <a:pt x="270" y="1147"/>
                  </a:lnTo>
                  <a:lnTo>
                    <a:pt x="199" y="992"/>
                  </a:lnTo>
                  <a:lnTo>
                    <a:pt x="139" y="833"/>
                  </a:lnTo>
                  <a:lnTo>
                    <a:pt x="89" y="672"/>
                  </a:lnTo>
                  <a:lnTo>
                    <a:pt x="51" y="508"/>
                  </a:lnTo>
                  <a:lnTo>
                    <a:pt x="22" y="341"/>
                  </a:lnTo>
                  <a:lnTo>
                    <a:pt x="5" y="171"/>
                  </a:lnTo>
                  <a:lnTo>
                    <a:pt x="0" y="0"/>
                  </a:lnTo>
                  <a:lnTo>
                    <a:pt x="0" y="667"/>
                  </a:lnTo>
                  <a:lnTo>
                    <a:pt x="5" y="838"/>
                  </a:lnTo>
                  <a:lnTo>
                    <a:pt x="22" y="1008"/>
                  </a:lnTo>
                  <a:lnTo>
                    <a:pt x="51" y="1175"/>
                  </a:lnTo>
                  <a:lnTo>
                    <a:pt x="89" y="1339"/>
                  </a:lnTo>
                  <a:lnTo>
                    <a:pt x="139" y="1500"/>
                  </a:lnTo>
                  <a:lnTo>
                    <a:pt x="199" y="1659"/>
                  </a:lnTo>
                  <a:lnTo>
                    <a:pt x="270" y="1814"/>
                  </a:lnTo>
                  <a:lnTo>
                    <a:pt x="349" y="1965"/>
                  </a:lnTo>
                  <a:lnTo>
                    <a:pt x="437" y="2114"/>
                  </a:lnTo>
                  <a:lnTo>
                    <a:pt x="536" y="2258"/>
                  </a:lnTo>
                  <a:lnTo>
                    <a:pt x="644" y="2397"/>
                  </a:lnTo>
                  <a:lnTo>
                    <a:pt x="759" y="2533"/>
                  </a:lnTo>
                  <a:lnTo>
                    <a:pt x="883" y="2664"/>
                  </a:lnTo>
                  <a:lnTo>
                    <a:pt x="1016" y="2790"/>
                  </a:lnTo>
                  <a:lnTo>
                    <a:pt x="1155" y="2911"/>
                  </a:lnTo>
                  <a:lnTo>
                    <a:pt x="1302" y="3027"/>
                  </a:lnTo>
                  <a:lnTo>
                    <a:pt x="1457" y="3138"/>
                  </a:lnTo>
                  <a:lnTo>
                    <a:pt x="1619" y="3242"/>
                  </a:lnTo>
                  <a:lnTo>
                    <a:pt x="1787" y="3342"/>
                  </a:lnTo>
                  <a:lnTo>
                    <a:pt x="1961" y="3435"/>
                  </a:lnTo>
                  <a:lnTo>
                    <a:pt x="2141" y="3521"/>
                  </a:lnTo>
                  <a:lnTo>
                    <a:pt x="2327" y="3602"/>
                  </a:lnTo>
                  <a:lnTo>
                    <a:pt x="2520" y="3675"/>
                  </a:lnTo>
                  <a:lnTo>
                    <a:pt x="2717" y="3742"/>
                  </a:lnTo>
                  <a:lnTo>
                    <a:pt x="2919" y="3803"/>
                  </a:lnTo>
                  <a:lnTo>
                    <a:pt x="3126" y="3855"/>
                  </a:lnTo>
                  <a:lnTo>
                    <a:pt x="3336" y="3900"/>
                  </a:lnTo>
                  <a:lnTo>
                    <a:pt x="3552" y="3937"/>
                  </a:lnTo>
                  <a:lnTo>
                    <a:pt x="3772" y="3967"/>
                  </a:lnTo>
                  <a:lnTo>
                    <a:pt x="3994" y="3987"/>
                  </a:lnTo>
                  <a:lnTo>
                    <a:pt x="4220" y="4001"/>
                  </a:lnTo>
                  <a:lnTo>
                    <a:pt x="4450" y="4006"/>
                  </a:lnTo>
                  <a:lnTo>
                    <a:pt x="4671" y="4001"/>
                  </a:lnTo>
                  <a:lnTo>
                    <a:pt x="4890" y="3989"/>
                  </a:lnTo>
                  <a:lnTo>
                    <a:pt x="5106" y="3969"/>
                  </a:lnTo>
                  <a:lnTo>
                    <a:pt x="5319" y="3941"/>
                  </a:lnTo>
                  <a:lnTo>
                    <a:pt x="5528" y="3906"/>
                  </a:lnTo>
                  <a:lnTo>
                    <a:pt x="5733" y="3864"/>
                  </a:lnTo>
                  <a:lnTo>
                    <a:pt x="5935" y="3814"/>
                  </a:lnTo>
                  <a:lnTo>
                    <a:pt x="6132" y="3758"/>
                  </a:lnTo>
                  <a:lnTo>
                    <a:pt x="6132" y="3091"/>
                  </a:lnTo>
                  <a:close/>
                </a:path>
              </a:pathLst>
            </a:custGeom>
            <a:solidFill>
              <a:srgbClr val="7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87" name="Freeform 10"/>
            <p:cNvSpPr>
              <a:spLocks/>
            </p:cNvSpPr>
            <p:nvPr/>
          </p:nvSpPr>
          <p:spPr bwMode="auto">
            <a:xfrm>
              <a:off x="1952" y="1406"/>
              <a:ext cx="1780" cy="1335"/>
            </a:xfrm>
            <a:custGeom>
              <a:avLst/>
              <a:gdLst>
                <a:gd name="T0" fmla="*/ 1 w 8900"/>
                <a:gd name="T1" fmla="*/ 0 h 6678"/>
                <a:gd name="T2" fmla="*/ 1 w 8900"/>
                <a:gd name="T3" fmla="*/ 0 h 6678"/>
                <a:gd name="T4" fmla="*/ 1 w 8900"/>
                <a:gd name="T5" fmla="*/ 0 h 6678"/>
                <a:gd name="T6" fmla="*/ 1 w 8900"/>
                <a:gd name="T7" fmla="*/ 0 h 6678"/>
                <a:gd name="T8" fmla="*/ 1 w 8900"/>
                <a:gd name="T9" fmla="*/ 0 h 6678"/>
                <a:gd name="T10" fmla="*/ 1 w 8900"/>
                <a:gd name="T11" fmla="*/ 0 h 6678"/>
                <a:gd name="T12" fmla="*/ 1 w 8900"/>
                <a:gd name="T13" fmla="*/ 0 h 6678"/>
                <a:gd name="T14" fmla="*/ 0 w 8900"/>
                <a:gd name="T15" fmla="*/ 0 h 6678"/>
                <a:gd name="T16" fmla="*/ 0 w 8900"/>
                <a:gd name="T17" fmla="*/ 0 h 6678"/>
                <a:gd name="T18" fmla="*/ 0 w 8900"/>
                <a:gd name="T19" fmla="*/ 0 h 6678"/>
                <a:gd name="T20" fmla="*/ 0 w 8900"/>
                <a:gd name="T21" fmla="*/ 0 h 6678"/>
                <a:gd name="T22" fmla="*/ 0 w 8900"/>
                <a:gd name="T23" fmla="*/ 0 h 6678"/>
                <a:gd name="T24" fmla="*/ 0 w 8900"/>
                <a:gd name="T25" fmla="*/ 0 h 6678"/>
                <a:gd name="T26" fmla="*/ 0 w 8900"/>
                <a:gd name="T27" fmla="*/ 0 h 6678"/>
                <a:gd name="T28" fmla="*/ 0 w 8900"/>
                <a:gd name="T29" fmla="*/ 0 h 6678"/>
                <a:gd name="T30" fmla="*/ 0 w 8900"/>
                <a:gd name="T31" fmla="*/ 0 h 6678"/>
                <a:gd name="T32" fmla="*/ 0 w 8900"/>
                <a:gd name="T33" fmla="*/ 0 h 6678"/>
                <a:gd name="T34" fmla="*/ 0 w 8900"/>
                <a:gd name="T35" fmla="*/ 0 h 6678"/>
                <a:gd name="T36" fmla="*/ 0 w 8900"/>
                <a:gd name="T37" fmla="*/ 0 h 6678"/>
                <a:gd name="T38" fmla="*/ 0 w 8900"/>
                <a:gd name="T39" fmla="*/ 0 h 6678"/>
                <a:gd name="T40" fmla="*/ 0 w 8900"/>
                <a:gd name="T41" fmla="*/ 0 h 6678"/>
                <a:gd name="T42" fmla="*/ 0 w 8900"/>
                <a:gd name="T43" fmla="*/ 0 h 6678"/>
                <a:gd name="T44" fmla="*/ 0 w 8900"/>
                <a:gd name="T45" fmla="*/ 0 h 6678"/>
                <a:gd name="T46" fmla="*/ 0 w 8900"/>
                <a:gd name="T47" fmla="*/ 0 h 6678"/>
                <a:gd name="T48" fmla="*/ 0 w 8900"/>
                <a:gd name="T49" fmla="*/ 0 h 6678"/>
                <a:gd name="T50" fmla="*/ 0 w 8900"/>
                <a:gd name="T51" fmla="*/ 0 h 6678"/>
                <a:gd name="T52" fmla="*/ 0 w 8900"/>
                <a:gd name="T53" fmla="*/ 0 h 6678"/>
                <a:gd name="T54" fmla="*/ 0 w 8900"/>
                <a:gd name="T55" fmla="*/ 0 h 6678"/>
                <a:gd name="T56" fmla="*/ 0 w 8900"/>
                <a:gd name="T57" fmla="*/ 0 h 6678"/>
                <a:gd name="T58" fmla="*/ 0 w 8900"/>
                <a:gd name="T59" fmla="*/ 0 h 6678"/>
                <a:gd name="T60" fmla="*/ 0 w 8900"/>
                <a:gd name="T61" fmla="*/ 0 h 6678"/>
                <a:gd name="T62" fmla="*/ 0 w 8900"/>
                <a:gd name="T63" fmla="*/ 0 h 6678"/>
                <a:gd name="T64" fmla="*/ 0 w 8900"/>
                <a:gd name="T65" fmla="*/ 0 h 6678"/>
                <a:gd name="T66" fmla="*/ 0 w 8900"/>
                <a:gd name="T67" fmla="*/ 0 h 6678"/>
                <a:gd name="T68" fmla="*/ 0 w 8900"/>
                <a:gd name="T69" fmla="*/ 0 h 6678"/>
                <a:gd name="T70" fmla="*/ 0 w 8900"/>
                <a:gd name="T71" fmla="*/ 0 h 6678"/>
                <a:gd name="T72" fmla="*/ 0 w 8900"/>
                <a:gd name="T73" fmla="*/ 0 h 6678"/>
                <a:gd name="T74" fmla="*/ 0 w 8900"/>
                <a:gd name="T75" fmla="*/ 0 h 6678"/>
                <a:gd name="T76" fmla="*/ 0 w 8900"/>
                <a:gd name="T77" fmla="*/ 0 h 6678"/>
                <a:gd name="T78" fmla="*/ 0 w 8900"/>
                <a:gd name="T79" fmla="*/ 0 h 6678"/>
                <a:gd name="T80" fmla="*/ 0 w 8900"/>
                <a:gd name="T81" fmla="*/ 0 h 6678"/>
                <a:gd name="T82" fmla="*/ 0 w 8900"/>
                <a:gd name="T83" fmla="*/ 0 h 6678"/>
                <a:gd name="T84" fmla="*/ 0 w 8900"/>
                <a:gd name="T85" fmla="*/ 0 h 6678"/>
                <a:gd name="T86" fmla="*/ 0 w 8900"/>
                <a:gd name="T87" fmla="*/ 0 h 6678"/>
                <a:gd name="T88" fmla="*/ 0 w 8900"/>
                <a:gd name="T89" fmla="*/ 0 h 6678"/>
                <a:gd name="T90" fmla="*/ 0 w 8900"/>
                <a:gd name="T91" fmla="*/ 0 h 6678"/>
                <a:gd name="T92" fmla="*/ 0 w 8900"/>
                <a:gd name="T93" fmla="*/ 0 h 6678"/>
                <a:gd name="T94" fmla="*/ 0 w 8900"/>
                <a:gd name="T95" fmla="*/ 0 h 6678"/>
                <a:gd name="T96" fmla="*/ 0 w 8900"/>
                <a:gd name="T97" fmla="*/ 0 h 6678"/>
                <a:gd name="T98" fmla="*/ 0 w 8900"/>
                <a:gd name="T99" fmla="*/ 0 h 6678"/>
                <a:gd name="T100" fmla="*/ 0 w 8900"/>
                <a:gd name="T101" fmla="*/ 0 h 6678"/>
                <a:gd name="T102" fmla="*/ 0 w 8900"/>
                <a:gd name="T103" fmla="*/ 0 h 6678"/>
                <a:gd name="T104" fmla="*/ 0 w 8900"/>
                <a:gd name="T105" fmla="*/ 0 h 66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900" h="6678">
                  <a:moveTo>
                    <a:pt x="8900" y="3339"/>
                  </a:moveTo>
                  <a:lnTo>
                    <a:pt x="8893" y="3166"/>
                  </a:lnTo>
                  <a:lnTo>
                    <a:pt x="8876" y="2996"/>
                  </a:lnTo>
                  <a:lnTo>
                    <a:pt x="8848" y="2829"/>
                  </a:lnTo>
                  <a:lnTo>
                    <a:pt x="8809" y="2665"/>
                  </a:lnTo>
                  <a:lnTo>
                    <a:pt x="8759" y="2504"/>
                  </a:lnTo>
                  <a:lnTo>
                    <a:pt x="8699" y="2345"/>
                  </a:lnTo>
                  <a:lnTo>
                    <a:pt x="8629" y="2190"/>
                  </a:lnTo>
                  <a:lnTo>
                    <a:pt x="8550" y="2039"/>
                  </a:lnTo>
                  <a:lnTo>
                    <a:pt x="8461" y="1890"/>
                  </a:lnTo>
                  <a:lnTo>
                    <a:pt x="8363" y="1746"/>
                  </a:lnTo>
                  <a:lnTo>
                    <a:pt x="8255" y="1607"/>
                  </a:lnTo>
                  <a:lnTo>
                    <a:pt x="8139" y="1471"/>
                  </a:lnTo>
                  <a:lnTo>
                    <a:pt x="8016" y="1340"/>
                  </a:lnTo>
                  <a:lnTo>
                    <a:pt x="7883" y="1214"/>
                  </a:lnTo>
                  <a:lnTo>
                    <a:pt x="7744" y="1093"/>
                  </a:lnTo>
                  <a:lnTo>
                    <a:pt x="7596" y="977"/>
                  </a:lnTo>
                  <a:lnTo>
                    <a:pt x="7442" y="866"/>
                  </a:lnTo>
                  <a:lnTo>
                    <a:pt x="7280" y="762"/>
                  </a:lnTo>
                  <a:lnTo>
                    <a:pt x="7112" y="662"/>
                  </a:lnTo>
                  <a:lnTo>
                    <a:pt x="6937" y="569"/>
                  </a:lnTo>
                  <a:lnTo>
                    <a:pt x="6757" y="483"/>
                  </a:lnTo>
                  <a:lnTo>
                    <a:pt x="6571" y="402"/>
                  </a:lnTo>
                  <a:lnTo>
                    <a:pt x="6378" y="329"/>
                  </a:lnTo>
                  <a:lnTo>
                    <a:pt x="6181" y="262"/>
                  </a:lnTo>
                  <a:lnTo>
                    <a:pt x="5979" y="202"/>
                  </a:lnTo>
                  <a:lnTo>
                    <a:pt x="5773" y="149"/>
                  </a:lnTo>
                  <a:lnTo>
                    <a:pt x="5562" y="104"/>
                  </a:lnTo>
                  <a:lnTo>
                    <a:pt x="5347" y="67"/>
                  </a:lnTo>
                  <a:lnTo>
                    <a:pt x="5127" y="37"/>
                  </a:lnTo>
                  <a:lnTo>
                    <a:pt x="4905" y="17"/>
                  </a:lnTo>
                  <a:lnTo>
                    <a:pt x="4679" y="3"/>
                  </a:lnTo>
                  <a:lnTo>
                    <a:pt x="4450" y="0"/>
                  </a:lnTo>
                  <a:lnTo>
                    <a:pt x="4220" y="3"/>
                  </a:lnTo>
                  <a:lnTo>
                    <a:pt x="3994" y="17"/>
                  </a:lnTo>
                  <a:lnTo>
                    <a:pt x="3772" y="37"/>
                  </a:lnTo>
                  <a:lnTo>
                    <a:pt x="3552" y="67"/>
                  </a:lnTo>
                  <a:lnTo>
                    <a:pt x="3336" y="104"/>
                  </a:lnTo>
                  <a:lnTo>
                    <a:pt x="3126" y="149"/>
                  </a:lnTo>
                  <a:lnTo>
                    <a:pt x="2919" y="202"/>
                  </a:lnTo>
                  <a:lnTo>
                    <a:pt x="2717" y="262"/>
                  </a:lnTo>
                  <a:lnTo>
                    <a:pt x="2520" y="329"/>
                  </a:lnTo>
                  <a:lnTo>
                    <a:pt x="2327" y="402"/>
                  </a:lnTo>
                  <a:lnTo>
                    <a:pt x="2141" y="483"/>
                  </a:lnTo>
                  <a:lnTo>
                    <a:pt x="1961" y="569"/>
                  </a:lnTo>
                  <a:lnTo>
                    <a:pt x="1787" y="662"/>
                  </a:lnTo>
                  <a:lnTo>
                    <a:pt x="1619" y="762"/>
                  </a:lnTo>
                  <a:lnTo>
                    <a:pt x="1457" y="866"/>
                  </a:lnTo>
                  <a:lnTo>
                    <a:pt x="1302" y="977"/>
                  </a:lnTo>
                  <a:lnTo>
                    <a:pt x="1155" y="1093"/>
                  </a:lnTo>
                  <a:lnTo>
                    <a:pt x="1016" y="1214"/>
                  </a:lnTo>
                  <a:lnTo>
                    <a:pt x="883" y="1340"/>
                  </a:lnTo>
                  <a:lnTo>
                    <a:pt x="759" y="1471"/>
                  </a:lnTo>
                  <a:lnTo>
                    <a:pt x="644" y="1607"/>
                  </a:lnTo>
                  <a:lnTo>
                    <a:pt x="536" y="1746"/>
                  </a:lnTo>
                  <a:lnTo>
                    <a:pt x="437" y="1890"/>
                  </a:lnTo>
                  <a:lnTo>
                    <a:pt x="349" y="2039"/>
                  </a:lnTo>
                  <a:lnTo>
                    <a:pt x="270" y="2190"/>
                  </a:lnTo>
                  <a:lnTo>
                    <a:pt x="199" y="2345"/>
                  </a:lnTo>
                  <a:lnTo>
                    <a:pt x="139" y="2504"/>
                  </a:lnTo>
                  <a:lnTo>
                    <a:pt x="89" y="2665"/>
                  </a:lnTo>
                  <a:lnTo>
                    <a:pt x="51" y="2829"/>
                  </a:lnTo>
                  <a:lnTo>
                    <a:pt x="22" y="2996"/>
                  </a:lnTo>
                  <a:lnTo>
                    <a:pt x="5" y="3166"/>
                  </a:lnTo>
                  <a:lnTo>
                    <a:pt x="0" y="3339"/>
                  </a:lnTo>
                  <a:lnTo>
                    <a:pt x="5" y="3510"/>
                  </a:lnTo>
                  <a:lnTo>
                    <a:pt x="22" y="3680"/>
                  </a:lnTo>
                  <a:lnTo>
                    <a:pt x="51" y="3847"/>
                  </a:lnTo>
                  <a:lnTo>
                    <a:pt x="89" y="4011"/>
                  </a:lnTo>
                  <a:lnTo>
                    <a:pt x="139" y="4172"/>
                  </a:lnTo>
                  <a:lnTo>
                    <a:pt x="199" y="4331"/>
                  </a:lnTo>
                  <a:lnTo>
                    <a:pt x="270" y="4486"/>
                  </a:lnTo>
                  <a:lnTo>
                    <a:pt x="349" y="4637"/>
                  </a:lnTo>
                  <a:lnTo>
                    <a:pt x="437" y="4786"/>
                  </a:lnTo>
                  <a:lnTo>
                    <a:pt x="536" y="4930"/>
                  </a:lnTo>
                  <a:lnTo>
                    <a:pt x="644" y="5069"/>
                  </a:lnTo>
                  <a:lnTo>
                    <a:pt x="759" y="5205"/>
                  </a:lnTo>
                  <a:lnTo>
                    <a:pt x="883" y="5336"/>
                  </a:lnTo>
                  <a:lnTo>
                    <a:pt x="1016" y="5462"/>
                  </a:lnTo>
                  <a:lnTo>
                    <a:pt x="1155" y="5583"/>
                  </a:lnTo>
                  <a:lnTo>
                    <a:pt x="1302" y="5699"/>
                  </a:lnTo>
                  <a:lnTo>
                    <a:pt x="1457" y="5810"/>
                  </a:lnTo>
                  <a:lnTo>
                    <a:pt x="1619" y="5914"/>
                  </a:lnTo>
                  <a:lnTo>
                    <a:pt x="1787" y="6014"/>
                  </a:lnTo>
                  <a:lnTo>
                    <a:pt x="1961" y="6107"/>
                  </a:lnTo>
                  <a:lnTo>
                    <a:pt x="2141" y="6193"/>
                  </a:lnTo>
                  <a:lnTo>
                    <a:pt x="2327" y="6274"/>
                  </a:lnTo>
                  <a:lnTo>
                    <a:pt x="2520" y="6348"/>
                  </a:lnTo>
                  <a:lnTo>
                    <a:pt x="2717" y="6415"/>
                  </a:lnTo>
                  <a:lnTo>
                    <a:pt x="2919" y="6475"/>
                  </a:lnTo>
                  <a:lnTo>
                    <a:pt x="3126" y="6527"/>
                  </a:lnTo>
                  <a:lnTo>
                    <a:pt x="3336" y="6572"/>
                  </a:lnTo>
                  <a:lnTo>
                    <a:pt x="3552" y="6610"/>
                  </a:lnTo>
                  <a:lnTo>
                    <a:pt x="3772" y="6639"/>
                  </a:lnTo>
                  <a:lnTo>
                    <a:pt x="3994" y="6660"/>
                  </a:lnTo>
                  <a:lnTo>
                    <a:pt x="4220" y="6673"/>
                  </a:lnTo>
                  <a:lnTo>
                    <a:pt x="4450" y="6678"/>
                  </a:lnTo>
                  <a:lnTo>
                    <a:pt x="4671" y="6673"/>
                  </a:lnTo>
                  <a:lnTo>
                    <a:pt x="4890" y="6661"/>
                  </a:lnTo>
                  <a:lnTo>
                    <a:pt x="5106" y="6641"/>
                  </a:lnTo>
                  <a:lnTo>
                    <a:pt x="5319" y="6613"/>
                  </a:lnTo>
                  <a:lnTo>
                    <a:pt x="5528" y="6578"/>
                  </a:lnTo>
                  <a:lnTo>
                    <a:pt x="5733" y="6536"/>
                  </a:lnTo>
                  <a:lnTo>
                    <a:pt x="5935" y="6486"/>
                  </a:lnTo>
                  <a:lnTo>
                    <a:pt x="6132" y="6430"/>
                  </a:lnTo>
                  <a:lnTo>
                    <a:pt x="4450" y="3339"/>
                  </a:lnTo>
                  <a:lnTo>
                    <a:pt x="8900" y="33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88" name="Line 11"/>
            <p:cNvSpPr>
              <a:spLocks noChangeShapeType="1"/>
            </p:cNvSpPr>
            <p:nvPr/>
          </p:nvSpPr>
          <p:spPr bwMode="auto">
            <a:xfrm flipH="1" flipV="1">
              <a:off x="2025" y="1659"/>
              <a:ext cx="80" cy="4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89" name="Freeform 12"/>
            <p:cNvSpPr>
              <a:spLocks/>
            </p:cNvSpPr>
            <p:nvPr/>
          </p:nvSpPr>
          <p:spPr bwMode="auto">
            <a:xfrm>
              <a:off x="2901" y="2095"/>
              <a:ext cx="890" cy="201"/>
            </a:xfrm>
            <a:custGeom>
              <a:avLst/>
              <a:gdLst>
                <a:gd name="T0" fmla="*/ 0 w 4450"/>
                <a:gd name="T1" fmla="*/ 0 h 1005"/>
                <a:gd name="T2" fmla="*/ 0 w 4450"/>
                <a:gd name="T3" fmla="*/ 0 h 1005"/>
                <a:gd name="T4" fmla="*/ 0 w 4450"/>
                <a:gd name="T5" fmla="*/ 0 h 1005"/>
                <a:gd name="T6" fmla="*/ 0 w 4450"/>
                <a:gd name="T7" fmla="*/ 0 h 1005"/>
                <a:gd name="T8" fmla="*/ 0 w 4450"/>
                <a:gd name="T9" fmla="*/ 0 h 1005"/>
                <a:gd name="T10" fmla="*/ 0 w 4450"/>
                <a:gd name="T11" fmla="*/ 0 h 1005"/>
                <a:gd name="T12" fmla="*/ 0 w 4450"/>
                <a:gd name="T13" fmla="*/ 0 h 10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50" h="1005">
                  <a:moveTo>
                    <a:pt x="4245" y="1005"/>
                  </a:moveTo>
                  <a:lnTo>
                    <a:pt x="4332" y="764"/>
                  </a:lnTo>
                  <a:lnTo>
                    <a:pt x="4397" y="515"/>
                  </a:lnTo>
                  <a:lnTo>
                    <a:pt x="4436" y="260"/>
                  </a:lnTo>
                  <a:lnTo>
                    <a:pt x="4450" y="0"/>
                  </a:lnTo>
                  <a:lnTo>
                    <a:pt x="0" y="0"/>
                  </a:lnTo>
                  <a:lnTo>
                    <a:pt x="4245" y="1005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90" name="Line 13"/>
            <p:cNvSpPr>
              <a:spLocks noChangeShapeType="1"/>
            </p:cNvSpPr>
            <p:nvPr/>
          </p:nvSpPr>
          <p:spPr bwMode="auto">
            <a:xfrm>
              <a:off x="3781" y="2328"/>
              <a:ext cx="89" cy="1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91" name="Freeform 14"/>
            <p:cNvSpPr>
              <a:spLocks/>
            </p:cNvSpPr>
            <p:nvPr/>
          </p:nvSpPr>
          <p:spPr bwMode="auto">
            <a:xfrm>
              <a:off x="2902" y="2108"/>
              <a:ext cx="849" cy="619"/>
            </a:xfrm>
            <a:custGeom>
              <a:avLst/>
              <a:gdLst>
                <a:gd name="T0" fmla="*/ 0 w 4245"/>
                <a:gd name="T1" fmla="*/ 0 h 3092"/>
                <a:gd name="T2" fmla="*/ 0 w 4245"/>
                <a:gd name="T3" fmla="*/ 0 h 3092"/>
                <a:gd name="T4" fmla="*/ 0 w 4245"/>
                <a:gd name="T5" fmla="*/ 0 h 3092"/>
                <a:gd name="T6" fmla="*/ 0 w 4245"/>
                <a:gd name="T7" fmla="*/ 0 h 3092"/>
                <a:gd name="T8" fmla="*/ 0 w 4245"/>
                <a:gd name="T9" fmla="*/ 0 h 3092"/>
                <a:gd name="T10" fmla="*/ 0 w 4245"/>
                <a:gd name="T11" fmla="*/ 0 h 3092"/>
                <a:gd name="T12" fmla="*/ 0 w 4245"/>
                <a:gd name="T13" fmla="*/ 0 h 3092"/>
                <a:gd name="T14" fmla="*/ 0 w 4245"/>
                <a:gd name="T15" fmla="*/ 0 h 3092"/>
                <a:gd name="T16" fmla="*/ 0 w 4245"/>
                <a:gd name="T17" fmla="*/ 0 h 3092"/>
                <a:gd name="T18" fmla="*/ 0 w 4245"/>
                <a:gd name="T19" fmla="*/ 0 h 3092"/>
                <a:gd name="T20" fmla="*/ 0 w 4245"/>
                <a:gd name="T21" fmla="*/ 0 h 3092"/>
                <a:gd name="T22" fmla="*/ 0 w 4245"/>
                <a:gd name="T23" fmla="*/ 0 h 3092"/>
                <a:gd name="T24" fmla="*/ 0 w 4245"/>
                <a:gd name="T25" fmla="*/ 0 h 3092"/>
                <a:gd name="T26" fmla="*/ 0 w 4245"/>
                <a:gd name="T27" fmla="*/ 0 h 3092"/>
                <a:gd name="T28" fmla="*/ 0 w 4245"/>
                <a:gd name="T29" fmla="*/ 0 h 3092"/>
                <a:gd name="T30" fmla="*/ 0 w 4245"/>
                <a:gd name="T31" fmla="*/ 0 h 3092"/>
                <a:gd name="T32" fmla="*/ 0 w 4245"/>
                <a:gd name="T33" fmla="*/ 0 h 3092"/>
                <a:gd name="T34" fmla="*/ 0 w 4245"/>
                <a:gd name="T35" fmla="*/ 0 h 3092"/>
                <a:gd name="T36" fmla="*/ 0 w 4245"/>
                <a:gd name="T37" fmla="*/ 0 h 30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245" h="3092">
                  <a:moveTo>
                    <a:pt x="1683" y="3092"/>
                  </a:moveTo>
                  <a:lnTo>
                    <a:pt x="1907" y="3017"/>
                  </a:lnTo>
                  <a:lnTo>
                    <a:pt x="2125" y="2933"/>
                  </a:lnTo>
                  <a:lnTo>
                    <a:pt x="2336" y="2841"/>
                  </a:lnTo>
                  <a:lnTo>
                    <a:pt x="2540" y="2742"/>
                  </a:lnTo>
                  <a:lnTo>
                    <a:pt x="2735" y="2633"/>
                  </a:lnTo>
                  <a:lnTo>
                    <a:pt x="2922" y="2517"/>
                  </a:lnTo>
                  <a:lnTo>
                    <a:pt x="3101" y="2393"/>
                  </a:lnTo>
                  <a:lnTo>
                    <a:pt x="3270" y="2264"/>
                  </a:lnTo>
                  <a:lnTo>
                    <a:pt x="3430" y="2127"/>
                  </a:lnTo>
                  <a:lnTo>
                    <a:pt x="3580" y="1983"/>
                  </a:lnTo>
                  <a:lnTo>
                    <a:pt x="3718" y="1833"/>
                  </a:lnTo>
                  <a:lnTo>
                    <a:pt x="3847" y="1678"/>
                  </a:lnTo>
                  <a:lnTo>
                    <a:pt x="3964" y="1518"/>
                  </a:lnTo>
                  <a:lnTo>
                    <a:pt x="4069" y="1351"/>
                  </a:lnTo>
                  <a:lnTo>
                    <a:pt x="4164" y="1180"/>
                  </a:lnTo>
                  <a:lnTo>
                    <a:pt x="4245" y="1005"/>
                  </a:lnTo>
                  <a:lnTo>
                    <a:pt x="0" y="0"/>
                  </a:lnTo>
                  <a:lnTo>
                    <a:pt x="1683" y="30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92" name="Line 15"/>
            <p:cNvSpPr>
              <a:spLocks noChangeShapeType="1"/>
            </p:cNvSpPr>
            <p:nvPr/>
          </p:nvSpPr>
          <p:spPr bwMode="auto">
            <a:xfrm>
              <a:off x="3556" y="2695"/>
              <a:ext cx="73" cy="50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93" name="Rectangle 16"/>
            <p:cNvSpPr>
              <a:spLocks noChangeArrowheads="1"/>
            </p:cNvSpPr>
            <p:nvPr/>
          </p:nvSpPr>
          <p:spPr bwMode="auto">
            <a:xfrm>
              <a:off x="1701" y="1480"/>
              <a:ext cx="19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81%</a:t>
              </a:r>
            </a:p>
          </p:txBody>
        </p:sp>
        <p:sp>
          <p:nvSpPr>
            <p:cNvPr id="15394" name="Rectangle 17"/>
            <p:cNvSpPr>
              <a:spLocks noChangeArrowheads="1"/>
            </p:cNvSpPr>
            <p:nvPr/>
          </p:nvSpPr>
          <p:spPr bwMode="auto">
            <a:xfrm>
              <a:off x="3629" y="2748"/>
              <a:ext cx="19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15</a:t>
              </a:r>
              <a:r>
                <a:rPr lang="ru-RU" sz="14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%</a:t>
              </a:r>
            </a:p>
          </p:txBody>
        </p:sp>
        <p:sp>
          <p:nvSpPr>
            <p:cNvPr id="15395" name="Rectangle 18"/>
            <p:cNvSpPr>
              <a:spLocks noChangeArrowheads="1"/>
            </p:cNvSpPr>
            <p:nvPr/>
          </p:nvSpPr>
          <p:spPr bwMode="auto">
            <a:xfrm>
              <a:off x="3923" y="2296"/>
              <a:ext cx="13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4%</a:t>
              </a:r>
            </a:p>
          </p:txBody>
        </p:sp>
        <p:sp>
          <p:nvSpPr>
            <p:cNvPr id="31" name="Oval 22"/>
            <p:cNvSpPr>
              <a:spLocks noChangeArrowheads="1"/>
            </p:cNvSpPr>
            <p:nvPr/>
          </p:nvSpPr>
          <p:spPr bwMode="auto">
            <a:xfrm>
              <a:off x="2517" y="1797"/>
              <a:ext cx="635" cy="499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  <a:effectLst>
              <a:outerShdw blurRad="63500" dist="71842" dir="2700000" algn="ctr" rotWithShape="0">
                <a:srgbClr val="000000">
                  <a:alpha val="1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charset="0"/>
                </a:rPr>
                <a:t>6857</a:t>
              </a:r>
              <a:endParaRPr lang="ru-RU" sz="1600" dirty="0">
                <a:solidFill>
                  <a:prstClr val="black"/>
                </a:solidFill>
                <a:latin typeface="Calibri" pitchFamily="34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5370" name="Прямоугольник 41"/>
          <p:cNvSpPr>
            <a:spLocks noChangeArrowheads="1"/>
          </p:cNvSpPr>
          <p:nvPr/>
        </p:nvSpPr>
        <p:spPr bwMode="auto">
          <a:xfrm>
            <a:off x="1908175" y="3429000"/>
            <a:ext cx="55435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charset="0"/>
              <a:buNone/>
            </a:pPr>
            <a:r>
              <a:rPr lang="ru-RU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Миомэктомии в НЦ АГиП</a:t>
            </a:r>
            <a:r>
              <a:rPr lang="en-US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ru-RU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(</a:t>
            </a:r>
            <a:r>
              <a:rPr lang="en-US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1991</a:t>
            </a:r>
            <a:r>
              <a:rPr lang="ru-RU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-20</a:t>
            </a:r>
            <a:r>
              <a:rPr lang="en-US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1</a:t>
            </a:r>
            <a:r>
              <a:rPr lang="ru-RU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4 гг.)</a:t>
            </a:r>
            <a:endParaRPr lang="en-US" sz="2400" b="1" smtClean="0">
              <a:solidFill>
                <a:srgbClr val="FFFF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grpSp>
        <p:nvGrpSpPr>
          <p:cNvPr id="15371" name="Группа 46"/>
          <p:cNvGrpSpPr>
            <a:grpSpLocks/>
          </p:cNvGrpSpPr>
          <p:nvPr/>
        </p:nvGrpSpPr>
        <p:grpSpPr bwMode="auto">
          <a:xfrm>
            <a:off x="6659563" y="4292600"/>
            <a:ext cx="701675" cy="1449388"/>
            <a:chOff x="7020272" y="4725144"/>
            <a:chExt cx="700771" cy="1449452"/>
          </a:xfrm>
        </p:grpSpPr>
        <p:sp>
          <p:nvSpPr>
            <p:cNvPr id="15374" name="Rectangle 31"/>
            <p:cNvSpPr>
              <a:spLocks noChangeArrowheads="1"/>
            </p:cNvSpPr>
            <p:nvPr/>
          </p:nvSpPr>
          <p:spPr bwMode="auto">
            <a:xfrm>
              <a:off x="7020272" y="4863430"/>
              <a:ext cx="144016" cy="136649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20099988" rev="0"/>
              </a:camera>
              <a:lightRig rig="legacyFlat4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75" name="Rectangle 32"/>
            <p:cNvSpPr>
              <a:spLocks noChangeArrowheads="1"/>
            </p:cNvSpPr>
            <p:nvPr/>
          </p:nvSpPr>
          <p:spPr bwMode="auto">
            <a:xfrm>
              <a:off x="7020272" y="5406355"/>
              <a:ext cx="144016" cy="136649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20099988" rev="0"/>
              </a:camera>
              <a:lightRig rig="legacyFlat4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76" name="Rectangle 33"/>
            <p:cNvSpPr>
              <a:spLocks noChangeArrowheads="1"/>
            </p:cNvSpPr>
            <p:nvPr/>
          </p:nvSpPr>
          <p:spPr bwMode="auto">
            <a:xfrm>
              <a:off x="7020272" y="5949280"/>
              <a:ext cx="144016" cy="138238"/>
            </a:xfrm>
            <a:prstGeom prst="rect">
              <a:avLst/>
            </a:prstGeom>
            <a:solidFill>
              <a:srgbClr val="FF993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20099988" rev="0"/>
              </a:camera>
              <a:lightRig rig="legacyFlat4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77" name="Прямоугольник 43"/>
            <p:cNvSpPr>
              <a:spLocks noChangeArrowheads="1"/>
            </p:cNvSpPr>
            <p:nvPr/>
          </p:nvSpPr>
          <p:spPr bwMode="auto">
            <a:xfrm>
              <a:off x="7164288" y="4725144"/>
              <a:ext cx="3882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LS</a:t>
              </a:r>
              <a:endPara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78" name="Прямоугольник 44"/>
            <p:cNvSpPr>
              <a:spLocks noChangeArrowheads="1"/>
            </p:cNvSpPr>
            <p:nvPr/>
          </p:nvSpPr>
          <p:spPr bwMode="auto">
            <a:xfrm>
              <a:off x="7164288" y="5265204"/>
              <a:ext cx="5567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HRS</a:t>
              </a:r>
              <a:endPara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5379" name="Прямоугольник 45"/>
            <p:cNvSpPr>
              <a:spLocks noChangeArrowheads="1"/>
            </p:cNvSpPr>
            <p:nvPr/>
          </p:nvSpPr>
          <p:spPr bwMode="auto">
            <a:xfrm>
              <a:off x="7164288" y="5805264"/>
              <a:ext cx="3882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LT</a:t>
              </a:r>
              <a:endPara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41" name="Picture 2" descr="http://www.cryocenter.ru/files/image/ncagip-fro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4567238"/>
            <a:ext cx="3006726" cy="2305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Box 3"/>
          <p:cNvSpPr txBox="1">
            <a:spLocks noChangeArrowheads="1"/>
          </p:cNvSpPr>
          <p:nvPr/>
        </p:nvSpPr>
        <p:spPr bwMode="auto">
          <a:xfrm>
            <a:off x="5211763" y="6354763"/>
            <a:ext cx="3889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FFFF00"/>
                </a:solidFill>
              </a:rPr>
              <a:t>516 миомэктомий при беременности</a:t>
            </a:r>
          </a:p>
        </p:txBody>
      </p:sp>
    </p:spTree>
    <p:extLst>
      <p:ext uri="{BB962C8B-B14F-4D97-AF65-F5344CB8AC3E}">
        <p14:creationId xmlns:p14="http://schemas.microsoft.com/office/powerpoint/2010/main" val="5497763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0825" y="549275"/>
            <a:ext cx="8785225" cy="5903913"/>
          </a:xfrm>
          <a:prstGeom prst="rect">
            <a:avLst/>
          </a:prstGeom>
          <a:solidFill>
            <a:srgbClr val="F2DCDB">
              <a:alpha val="59999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4F81BD">
                  <a:lumMod val="20000"/>
                  <a:lumOff val="80000"/>
                </a:srgbClr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468313" y="2420938"/>
            <a:ext cx="7848600" cy="1079500"/>
          </a:xfrm>
          <a:prstGeom prst="rect">
            <a:avLst/>
          </a:prstGeom>
          <a:gradFill rotWithShape="1">
            <a:gsLst>
              <a:gs pos="0">
                <a:srgbClr val="FF3300">
                  <a:alpha val="0"/>
                </a:srgbClr>
              </a:gs>
              <a:gs pos="100000">
                <a:srgbClr val="FF3300">
                  <a:alpha val="62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539750" y="2565400"/>
            <a:ext cx="78486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У подавляющего большинства женщин не оказывает отрицательного влияния на течение беременности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611188" y="4005263"/>
            <a:ext cx="762317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угроза прерывания в различные сроки гестации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фетоплацентарная недостаточность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синдром задержки роста плода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рост опухоли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нарушение кровоснабжения и некроз узла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отслойка плаценты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неправильные положения и предлежания плода</a:t>
            </a:r>
          </a:p>
        </p:txBody>
      </p:sp>
      <p:sp>
        <p:nvSpPr>
          <p:cNvPr id="16390" name="Rectangle 11"/>
          <p:cNvSpPr>
            <a:spLocks noChangeArrowheads="1"/>
          </p:cNvSpPr>
          <p:nvPr/>
        </p:nvSpPr>
        <p:spPr bwMode="auto">
          <a:xfrm>
            <a:off x="250825" y="1484313"/>
            <a:ext cx="86423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Миома - наиболее часто встречающаяся доброкачественная опухоль женских половых органов.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По данным патоморфологов имеется у 77% женщин</a:t>
            </a:r>
          </a:p>
        </p:txBody>
      </p:sp>
      <p:sp>
        <p:nvSpPr>
          <p:cNvPr id="16391" name="Rectangle 14"/>
          <p:cNvSpPr>
            <a:spLocks noChangeArrowheads="1"/>
          </p:cNvSpPr>
          <p:nvPr/>
        </p:nvSpPr>
        <p:spPr bwMode="auto">
          <a:xfrm>
            <a:off x="611188" y="3644900"/>
            <a:ext cx="29003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Возможные осложнения :</a:t>
            </a:r>
          </a:p>
        </p:txBody>
      </p:sp>
      <p:pic>
        <p:nvPicPr>
          <p:cNvPr id="16392" name="Picture 0" descr="1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05263"/>
            <a:ext cx="198596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843213" y="0"/>
            <a:ext cx="3671887" cy="5794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50000"/>
            </a:pPr>
            <a:r>
              <a:rPr lang="ru-RU" sz="3200" b="1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Лапароскопия</a:t>
            </a:r>
            <a:endParaRPr lang="ru-RU" sz="3200" b="1" smtClean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971550" y="620713"/>
            <a:ext cx="73596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SzPct val="50000"/>
            </a:pPr>
            <a:r>
              <a:rPr lang="ru-RU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Хирургическое лечение опухолей матки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SzPct val="50000"/>
            </a:pPr>
            <a:r>
              <a:rPr lang="ru-RU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во время беременности:</a:t>
            </a:r>
          </a:p>
        </p:txBody>
      </p:sp>
    </p:spTree>
    <p:extLst>
      <p:ext uri="{BB962C8B-B14F-4D97-AF65-F5344CB8AC3E}">
        <p14:creationId xmlns:p14="http://schemas.microsoft.com/office/powerpoint/2010/main" val="4715605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549275"/>
            <a:ext cx="9036050" cy="5903913"/>
          </a:xfrm>
          <a:prstGeom prst="rect">
            <a:avLst/>
          </a:prstGeom>
          <a:solidFill>
            <a:srgbClr val="F2DCDB">
              <a:alpha val="63921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4F81BD">
                  <a:lumMod val="20000"/>
                  <a:lumOff val="80000"/>
                </a:srgbClr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3419475" y="1844675"/>
            <a:ext cx="5400675" cy="12827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66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55000"/>
              <a:buFontTx/>
              <a:buBlip>
                <a:blip r:embed="rId2"/>
              </a:buBlip>
            </a:pPr>
            <a:r>
              <a:rPr lang="ru-RU" sz="2000" b="1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2000" b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Лапароскопия проводится при  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55000"/>
            </a:pPr>
            <a:r>
              <a:rPr lang="ru-RU" sz="2000" b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наличии субсерозной миомы матки 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55000"/>
            </a:pPr>
            <a:r>
              <a:rPr lang="ru-RU" sz="2000" b="1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на ножке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2627313" y="15875"/>
            <a:ext cx="3671887" cy="5794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50000"/>
            </a:pPr>
            <a:r>
              <a:rPr lang="ru-RU" sz="3200" b="1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Лапароскопия</a:t>
            </a:r>
            <a:endParaRPr lang="ru-RU" sz="3200" b="1" smtClean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971550" y="836613"/>
            <a:ext cx="73596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SzPct val="50000"/>
            </a:pPr>
            <a:r>
              <a:rPr lang="ru-RU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Хирургическое лечение опухолей матки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SzPct val="50000"/>
            </a:pPr>
            <a:r>
              <a:rPr lang="ru-RU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во время беременности:</a:t>
            </a:r>
          </a:p>
        </p:txBody>
      </p:sp>
      <p:pic>
        <p:nvPicPr>
          <p:cNvPr id="17414" name="Picture 5" descr="1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44675"/>
            <a:ext cx="15065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 descr="Без имени-копирова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504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3"/>
          <p:cNvSpPr>
            <a:spLocks noChangeArrowheads="1"/>
          </p:cNvSpPr>
          <p:nvPr/>
        </p:nvSpPr>
        <p:spPr bwMode="auto">
          <a:xfrm>
            <a:off x="755650" y="3860800"/>
            <a:ext cx="70675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0000"/>
              <a:buFont typeface="Wingdings" charset="0"/>
              <a:buNone/>
            </a:pPr>
            <a:endParaRPr lang="ru-RU" sz="2800" smtClean="0">
              <a:solidFill>
                <a:srgbClr val="FFFF99"/>
              </a:solidFill>
              <a:latin typeface="Calibri" charset="0"/>
              <a:ea typeface="Arial" charset="0"/>
              <a:cs typeface="Arial" charset="0"/>
            </a:endParaRPr>
          </a:p>
          <a:p>
            <a:pPr marL="609600" indent="-6096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z="20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Рост миоматозных  узлов, сопровождающийся признаками угрозы прерывания беременности – 55%</a:t>
            </a:r>
          </a:p>
          <a:p>
            <a:pPr marL="609600" indent="-6096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z="20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Нарушение кровоснабжения узла с болевым синдромом – 45%</a:t>
            </a: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250825" y="3644900"/>
            <a:ext cx="8229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Показания для лапароскопического лечения миомы матки у беременных</a:t>
            </a:r>
          </a:p>
        </p:txBody>
      </p:sp>
    </p:spTree>
    <p:extLst>
      <p:ext uri="{BB962C8B-B14F-4D97-AF65-F5344CB8AC3E}">
        <p14:creationId xmlns:p14="http://schemas.microsoft.com/office/powerpoint/2010/main" val="31813208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9" descr="миома"/>
          <p:cNvPicPr>
            <a:picLocks noChangeAspect="1" noChangeArrowheads="1"/>
          </p:cNvPicPr>
          <p:nvPr/>
        </p:nvPicPr>
        <p:blipFill>
          <a:blip r:embed="rId2">
            <a:alphaModFix amt="15000"/>
          </a:blip>
          <a:srcRect/>
          <a:stretch>
            <a:fillRect/>
          </a:stretch>
        </p:blipFill>
        <p:spPr bwMode="auto">
          <a:xfrm>
            <a:off x="8054975" y="6350"/>
            <a:ext cx="1073150" cy="1300163"/>
          </a:xfrm>
          <a:prstGeom prst="rect">
            <a:avLst/>
          </a:prstGeom>
          <a:solidFill>
            <a:schemeClr val="accent5">
              <a:lumMod val="20000"/>
              <a:lumOff val="80000"/>
              <a:alpha val="15000"/>
            </a:schemeClr>
          </a:solidFill>
          <a:ln>
            <a:noFill/>
          </a:ln>
          <a:extLst/>
        </p:spPr>
      </p:pic>
      <p:sp>
        <p:nvSpPr>
          <p:cNvPr id="7173" name="Прямоугольник 7172"/>
          <p:cNvSpPr/>
          <p:nvPr/>
        </p:nvSpPr>
        <p:spPr>
          <a:xfrm>
            <a:off x="2867025" y="2633663"/>
            <a:ext cx="6226175" cy="3814762"/>
          </a:xfrm>
          <a:prstGeom prst="rect">
            <a:avLst/>
          </a:prstGeom>
          <a:solidFill>
            <a:srgbClr val="00B05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436" name="Picture 2" descr="2304OBG_Update.REV-fig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181350"/>
            <a:ext cx="1014413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Прямоугольник 7170"/>
          <p:cNvSpPr/>
          <p:nvPr/>
        </p:nvSpPr>
        <p:spPr>
          <a:xfrm>
            <a:off x="3367088" y="1093788"/>
            <a:ext cx="5651500" cy="1450975"/>
          </a:xfrm>
          <a:prstGeom prst="rect">
            <a:avLst/>
          </a:prstGeom>
          <a:solidFill>
            <a:schemeClr val="tx2">
              <a:lumMod val="50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675" y="593725"/>
            <a:ext cx="2735263" cy="3778250"/>
          </a:xfrm>
          <a:prstGeom prst="rect">
            <a:avLst/>
          </a:prstGeom>
          <a:solidFill>
            <a:schemeClr val="tx2">
              <a:lumMod val="50000"/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3" y="20638"/>
            <a:ext cx="4392612" cy="461962"/>
          </a:xfrm>
          <a:prstGeom prst="rect">
            <a:avLst/>
          </a:prstGeom>
          <a:solidFill>
            <a:schemeClr val="tx2">
              <a:lumMod val="50000"/>
              <a:alpha val="38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smtClean="0">
                <a:solidFill>
                  <a:srgbClr val="FFFF00"/>
                </a:solidFill>
              </a:rPr>
              <a:t>Новое в лечении миомы матки </a:t>
            </a:r>
          </a:p>
        </p:txBody>
      </p: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64987" y="593165"/>
            <a:ext cx="2697232" cy="3778820"/>
            <a:chOff x="3242" y="565"/>
            <a:chExt cx="2269" cy="3023"/>
          </a:xfrm>
          <a:solidFill>
            <a:schemeClr val="tx2">
              <a:lumMod val="50000"/>
              <a:alpha val="24000"/>
            </a:schemeClr>
          </a:solidFill>
        </p:grpSpPr>
        <p:pic>
          <p:nvPicPr>
            <p:cNvPr id="22" name="Picture 8" descr="Без имени-1копирование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" y="565"/>
              <a:ext cx="1089" cy="9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9" descr="Без имени-1копирование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" y="1570"/>
              <a:ext cx="1089" cy="9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0" descr="Без имени-1копирование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566"/>
              <a:ext cx="1088" cy="9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1" descr="Без имени-1копирование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1570"/>
              <a:ext cx="1089" cy="9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2" descr="Без имени-1копирование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2605"/>
              <a:ext cx="1089" cy="9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3" descr="Без имени-1копирование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2614"/>
              <a:ext cx="1089" cy="95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3297238" y="404813"/>
            <a:ext cx="4773612" cy="590550"/>
          </a:xfrm>
          <a:prstGeom prst="rect">
            <a:avLst/>
          </a:prstGeom>
          <a:solidFill>
            <a:schemeClr val="tx2">
              <a:lumMod val="50000"/>
              <a:alpha val="72000"/>
            </a:scheme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50000"/>
            </a:pPr>
            <a:r>
              <a:rPr lang="ru-RU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Ключевой момент миомэктомии – адекватное восстановление целостности маточной стенки</a:t>
            </a:r>
          </a:p>
        </p:txBody>
      </p:sp>
      <p:grpSp>
        <p:nvGrpSpPr>
          <p:cNvPr id="18442" name="Группа 27"/>
          <p:cNvGrpSpPr>
            <a:grpSpLocks/>
          </p:cNvGrpSpPr>
          <p:nvPr/>
        </p:nvGrpSpPr>
        <p:grpSpPr bwMode="auto">
          <a:xfrm>
            <a:off x="3330575" y="1019175"/>
            <a:ext cx="5762625" cy="1463675"/>
            <a:chOff x="3350014" y="1474804"/>
            <a:chExt cx="5761086" cy="1462689"/>
          </a:xfrm>
        </p:grpSpPr>
        <p:sp>
          <p:nvSpPr>
            <p:cNvPr id="18455" name="TextBox 29"/>
            <p:cNvSpPr txBox="1">
              <a:spLocks noChangeArrowheads="1"/>
            </p:cNvSpPr>
            <p:nvPr/>
          </p:nvSpPr>
          <p:spPr bwMode="auto">
            <a:xfrm>
              <a:off x="3350014" y="1474804"/>
              <a:ext cx="21196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800" smtClean="0">
                  <a:solidFill>
                    <a:srgbClr val="FFFF00"/>
                  </a:solidFill>
                </a:rPr>
                <a:t>Шовный материал </a:t>
              </a:r>
            </a:p>
          </p:txBody>
        </p:sp>
        <p:pic>
          <p:nvPicPr>
            <p:cNvPr id="18456" name="Picture 2" descr="http://biotextiles2012.files.wordpress.com/2012/03/barbedsuture.jp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8242" y="1896227"/>
              <a:ext cx="1474626" cy="104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7" name="TextBox 31"/>
            <p:cNvSpPr txBox="1">
              <a:spLocks noChangeArrowheads="1"/>
            </p:cNvSpPr>
            <p:nvPr/>
          </p:nvSpPr>
          <p:spPr bwMode="auto">
            <a:xfrm>
              <a:off x="5292080" y="1585863"/>
              <a:ext cx="381902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600" b="1" smtClean="0">
                  <a:solidFill>
                    <a:prstClr val="white"/>
                  </a:solidFill>
                </a:rPr>
                <a:t>Barbed suture – </a:t>
              </a:r>
              <a:r>
                <a:rPr kumimoji="0" lang="ru-RU" sz="1600" b="1" smtClean="0">
                  <a:solidFill>
                    <a:prstClr val="white"/>
                  </a:solidFill>
                </a:rPr>
                <a:t>шовный материал с тканевой фиксацией  - </a:t>
              </a:r>
              <a:r>
                <a:rPr kumimoji="0" lang="en-US" sz="1600" b="1" smtClean="0">
                  <a:solidFill>
                    <a:prstClr val="white"/>
                  </a:solidFill>
                </a:rPr>
                <a:t>V-Loc™</a:t>
              </a:r>
              <a:r>
                <a:rPr kumimoji="0" lang="en-US" sz="1600" smtClean="0">
                  <a:solidFill>
                    <a:prstClr val="white"/>
                  </a:solidFill>
                </a:rPr>
                <a:t> </a:t>
              </a:r>
              <a:r>
                <a:rPr kumimoji="0" lang="ru-RU" sz="1600" smtClean="0">
                  <a:solidFill>
                    <a:prstClr val="white"/>
                  </a:solidFill>
                </a:rPr>
                <a:t>/</a:t>
              </a:r>
              <a:r>
                <a:rPr kumimoji="0" lang="en-US" sz="1600" smtClean="0">
                  <a:solidFill>
                    <a:prstClr val="white"/>
                  </a:solidFill>
                </a:rPr>
                <a:t>Quill™</a:t>
              </a:r>
              <a:r>
                <a:rPr kumimoji="0" lang="ru-RU" sz="1600" smtClean="0">
                  <a:solidFill>
                    <a:prstClr val="white"/>
                  </a:solidFill>
                </a:rPr>
                <a:t> сохранение натяжения без прорезывания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105400" y="1909763"/>
            <a:ext cx="3924300" cy="646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200" i="1" smtClean="0">
                <a:solidFill>
                  <a:prstClr val="black"/>
                </a:solidFill>
                <a:hlinkClick r:id="rId12" action="ppaction://hlinkfile"/>
              </a:rPr>
              <a:t>James A Greenberg</a:t>
            </a:r>
            <a:r>
              <a:rPr kumimoji="0" lang="ru-RU" sz="1200" i="1" smtClean="0">
                <a:solidFill>
                  <a:prstClr val="black"/>
                </a:solidFill>
              </a:rPr>
              <a:t>, </a:t>
            </a:r>
            <a:r>
              <a:rPr kumimoji="0" lang="en-US" sz="1200" i="1" smtClean="0">
                <a:solidFill>
                  <a:prstClr val="black"/>
                </a:solidFill>
              </a:rPr>
              <a:t>The Use of Barbed Sutures in Obstetrics and Gynecology</a:t>
            </a:r>
            <a:r>
              <a:rPr kumimoji="0" lang="ru-RU" sz="1200" i="1" smtClean="0">
                <a:solidFill>
                  <a:prstClr val="black"/>
                </a:solidFill>
              </a:rPr>
              <a:t>, </a:t>
            </a:r>
            <a:r>
              <a:rPr kumimoji="0" lang="en-US" sz="1200" i="1" smtClean="0">
                <a:solidFill>
                  <a:prstClr val="black"/>
                </a:solidFill>
              </a:rPr>
              <a:t>Rev Obstet Gynecol. 2010</a:t>
            </a:r>
            <a:r>
              <a:rPr kumimoji="0" lang="ru-RU" sz="1200" i="1" smtClean="0">
                <a:solidFill>
                  <a:prstClr val="black"/>
                </a:solidFill>
              </a:rPr>
              <a:t>  </a:t>
            </a:r>
            <a:r>
              <a:rPr kumimoji="0" lang="en-US" sz="1200" i="1" u="sng" smtClean="0">
                <a:solidFill>
                  <a:prstClr val="black"/>
                </a:solidFill>
              </a:rPr>
              <a:t>Einarson J</a:t>
            </a:r>
            <a:r>
              <a:rPr kumimoji="0" lang="en-US" sz="1200" i="1" smtClean="0">
                <a:solidFill>
                  <a:prstClr val="black"/>
                </a:solidFill>
              </a:rPr>
              <a:t>. Barbed suturing: does it works? – ESGE, Berlin 2013</a:t>
            </a:r>
            <a:endParaRPr kumimoji="0" lang="ru-RU" sz="1200" i="1" smtClean="0">
              <a:solidFill>
                <a:prstClr val="black"/>
              </a:solidFill>
            </a:endParaRPr>
          </a:p>
        </p:txBody>
      </p:sp>
      <p:pic>
        <p:nvPicPr>
          <p:cNvPr id="18444" name="Picture 5" descr="3225798_3225798_3225798_3_rdax_361x350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2665413"/>
            <a:ext cx="9350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TextBox 43"/>
          <p:cNvSpPr txBox="1">
            <a:spLocks noChangeArrowheads="1"/>
          </p:cNvSpPr>
          <p:nvPr/>
        </p:nvSpPr>
        <p:spPr bwMode="auto">
          <a:xfrm>
            <a:off x="2867025" y="2706688"/>
            <a:ext cx="3095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prstClr val="black"/>
                </a:solidFill>
              </a:rPr>
              <a:t>Биполярные  и компактные резектоскопы</a:t>
            </a:r>
          </a:p>
        </p:txBody>
      </p:sp>
      <p:pic>
        <p:nvPicPr>
          <p:cNvPr id="18446" name="Picture 7" descr="3225801_3225801_3225801_4_rdax_341x350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2663825"/>
            <a:ext cx="911225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TextBox 46"/>
          <p:cNvSpPr txBox="1">
            <a:spLocks noChangeArrowheads="1"/>
          </p:cNvSpPr>
          <p:nvPr/>
        </p:nvSpPr>
        <p:spPr bwMode="auto">
          <a:xfrm>
            <a:off x="2867025" y="3425825"/>
            <a:ext cx="2344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prstClr val="black"/>
                </a:solidFill>
              </a:rPr>
              <a:t>Гистероскопические  морцелляторы</a:t>
            </a:r>
          </a:p>
        </p:txBody>
      </p:sp>
      <p:pic>
        <p:nvPicPr>
          <p:cNvPr id="18448" name="Picture 2" descr="https://encrypted-tbn1.gstatic.com/images?q=tbn:ANd9GcRQ2T3JU6_BTD6IN1Yi8fovKTho0NxDnf8r-S8OTDfoNlOsUk6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3675063"/>
            <a:ext cx="127476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2978150" y="4176713"/>
            <a:ext cx="2984500" cy="6000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ru-RU" sz="1100" i="1" smtClean="0">
                <a:solidFill>
                  <a:srgbClr val="000000"/>
                </a:solidFill>
                <a:ea typeface="Arial" charset="0"/>
              </a:rPr>
              <a:t>Mencaglia L, et al., Minim Invasive Ther Allied Technol. 2013 </a:t>
            </a:r>
            <a:r>
              <a:rPr kumimoji="0" lang="en-US" altLang="ru-RU" sz="1100" i="1" smtClean="0">
                <a:solidFill>
                  <a:srgbClr val="000000"/>
                </a:solidFill>
                <a:ea typeface="Arial" charset="0"/>
                <a:hlinkClick r:id="rId16" action="ppaction://hlinkfile"/>
              </a:rPr>
              <a:t>Feasibility and complications in </a:t>
            </a:r>
            <a:r>
              <a:rPr kumimoji="0" lang="en-US" altLang="ru-RU" sz="1100" b="1" i="1" smtClean="0">
                <a:solidFill>
                  <a:srgbClr val="000000"/>
                </a:solidFill>
                <a:ea typeface="Arial" charset="0"/>
                <a:hlinkClick r:id="rId16" action="ppaction://hlinkfile"/>
              </a:rPr>
              <a:t>bipolar</a:t>
            </a:r>
            <a:r>
              <a:rPr kumimoji="0" lang="en-US" altLang="ru-RU" sz="1100" i="1" smtClean="0">
                <a:solidFill>
                  <a:srgbClr val="000000"/>
                </a:solidFill>
                <a:ea typeface="Arial" charset="0"/>
                <a:hlinkClick r:id="rId16" action="ppaction://hlinkfile"/>
              </a:rPr>
              <a:t> resectoscopy: preliminary experience</a:t>
            </a:r>
            <a:r>
              <a:rPr kumimoji="0" lang="en-US" altLang="ru-RU" sz="1100" smtClean="0">
                <a:solidFill>
                  <a:srgbClr val="000000"/>
                </a:solidFill>
                <a:ea typeface="Arial" charset="0"/>
                <a:hlinkClick r:id="rId16" action="ppaction://hlinkfile"/>
              </a:rPr>
              <a:t>.</a:t>
            </a:r>
            <a:endParaRPr kumimoji="0" lang="en-US" altLang="ru-RU" sz="1100" smtClean="0">
              <a:solidFill>
                <a:srgbClr val="000000"/>
              </a:solidFill>
              <a:ea typeface="Arial" charset="0"/>
            </a:endParaRPr>
          </a:p>
        </p:txBody>
      </p:sp>
      <p:pic>
        <p:nvPicPr>
          <p:cNvPr id="18450" name="Рисунок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2665413"/>
            <a:ext cx="11430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Рисунок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8" y="4071938"/>
            <a:ext cx="171291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2" name="TextBox 1"/>
          <p:cNvSpPr txBox="1">
            <a:spLocks noChangeArrowheads="1"/>
          </p:cNvSpPr>
          <p:nvPr/>
        </p:nvSpPr>
        <p:spPr bwMode="auto">
          <a:xfrm>
            <a:off x="2881313" y="5084763"/>
            <a:ext cx="301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prstClr val="black"/>
                </a:solidFill>
              </a:rPr>
              <a:t>Роботическая миомэктомия</a:t>
            </a:r>
          </a:p>
        </p:txBody>
      </p:sp>
      <p:pic>
        <p:nvPicPr>
          <p:cNvPr id="18453" name="Picture 25" descr="MediaObjects/11701_2007_14_Fig5_HTML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4806950"/>
            <a:ext cx="1597025" cy="1203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Picture 27" descr="MediaObjects/11701_2007_14_Fig7_HTML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5181600"/>
            <a:ext cx="1565275" cy="1204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5012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34"/>
          <p:cNvGrpSpPr>
            <a:grpSpLocks/>
          </p:cNvGrpSpPr>
          <p:nvPr/>
        </p:nvGrpSpPr>
        <p:grpSpPr bwMode="auto">
          <a:xfrm>
            <a:off x="107950" y="722313"/>
            <a:ext cx="1985963" cy="2843212"/>
            <a:chOff x="106371" y="721622"/>
            <a:chExt cx="1986443" cy="2843170"/>
          </a:xfrm>
        </p:grpSpPr>
        <p:graphicFrame>
          <p:nvGraphicFramePr>
            <p:cNvPr id="19469" name="Объект 3"/>
            <p:cNvGraphicFramePr>
              <a:graphicFrameLocks noChangeAspect="1"/>
            </p:cNvGraphicFramePr>
            <p:nvPr/>
          </p:nvGraphicFramePr>
          <p:xfrm>
            <a:off x="106371" y="721622"/>
            <a:ext cx="1986443" cy="24637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1596" name="Image" r:id="rId3" imgW="3580952" imgH="4444444" progId="Photoshop.Image.9">
                    <p:embed/>
                  </p:oleObj>
                </mc:Choice>
                <mc:Fallback>
                  <p:oleObj name="Image" r:id="rId3" imgW="3580952" imgH="4444444" progId="Photoshop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371" y="721622"/>
                          <a:ext cx="1986443" cy="24637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70" name="Прямоугольник 4"/>
            <p:cNvSpPr>
              <a:spLocks noChangeArrowheads="1"/>
            </p:cNvSpPr>
            <p:nvPr/>
          </p:nvSpPr>
          <p:spPr bwMode="auto">
            <a:xfrm>
              <a:off x="260539" y="3226238"/>
              <a:ext cx="16033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Arnold Advincula</a:t>
              </a:r>
              <a:endPara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19459" name="Picture 25" descr="MediaObjects/11701_2007_14_Fig5_HTM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314325"/>
            <a:ext cx="1857375" cy="1400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6" descr="MediaObjects/11701_2007_14_Fig6_HTM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3" y="295275"/>
            <a:ext cx="1855787" cy="1400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7" descr="MediaObjects/11701_2007_14_Fig7_HTM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1809750"/>
            <a:ext cx="1835150" cy="1411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8" descr="MediaObjects/11701_2007_14_Fig9_HTM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1830388"/>
            <a:ext cx="1892300" cy="1411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822558" y="805353"/>
            <a:ext cx="4321442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Роботоассистированная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 </a:t>
            </a:r>
            <a:endParaRPr lang="en-US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LS </a:t>
            </a: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миомэктомия</a:t>
            </a:r>
            <a:endParaRPr lang="en-GB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19464" name="Picture 11" descr="Безимени-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636713"/>
            <a:ext cx="163512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36977" y="159023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2004</a:t>
            </a:r>
          </a:p>
        </p:txBody>
      </p:sp>
      <p:pic>
        <p:nvPicPr>
          <p:cNvPr id="2049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63988"/>
            <a:ext cx="3748088" cy="27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049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65525"/>
            <a:ext cx="2411413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9468" name="TextBox 1"/>
          <p:cNvSpPr txBox="1">
            <a:spLocks noChangeArrowheads="1"/>
          </p:cNvSpPr>
          <p:nvPr/>
        </p:nvSpPr>
        <p:spPr bwMode="auto">
          <a:xfrm>
            <a:off x="2339975" y="3565525"/>
            <a:ext cx="15160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800" b="1" smtClean="0">
                <a:solidFill>
                  <a:srgbClr val="FFC000"/>
                </a:solidFill>
              </a:rPr>
              <a:t>2014</a:t>
            </a:r>
            <a:endParaRPr kumimoji="0" lang="ru-RU" sz="2800" b="1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70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6977" y="159023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19</a:t>
            </a: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84</a:t>
            </a:r>
          </a:p>
        </p:txBody>
      </p:sp>
      <p:pic>
        <p:nvPicPr>
          <p:cNvPr id="20483" name="Picture 7" descr="fe_cm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33375"/>
            <a:ext cx="187166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8" descr="fe_cm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09563"/>
            <a:ext cx="1905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fe_cmdco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334963"/>
            <a:ext cx="18732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6977" y="2348880"/>
            <a:ext cx="5632796" cy="153272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30000"/>
              </a:lnSpc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Впервые для остановки массивного послеродового кровотечения в 1984 году в НЦ </a:t>
            </a: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АГиП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 произведена ЭМА.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57797" y="4365104"/>
            <a:ext cx="7495467" cy="156966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С 1989 года ЭМА использовалась при хирургическом лечении </a:t>
            </a: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ангиодисплазий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 таза (совместно с институтом хирургии им. А. В. Вишневского)</a:t>
            </a:r>
          </a:p>
        </p:txBody>
      </p:sp>
    </p:spTree>
    <p:extLst>
      <p:ext uri="{BB962C8B-B14F-4D97-AF65-F5344CB8AC3E}">
        <p14:creationId xmlns:p14="http://schemas.microsoft.com/office/powerpoint/2010/main" val="1022482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7950" y="1125538"/>
            <a:ext cx="8928100" cy="5472112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5" name="Прямоугольник 1"/>
          <p:cNvSpPr>
            <a:spLocks noChangeArrowheads="1"/>
          </p:cNvSpPr>
          <p:nvPr/>
        </p:nvSpPr>
        <p:spPr bwMode="auto">
          <a:xfrm>
            <a:off x="379413" y="1268413"/>
            <a:ext cx="82089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Улучшение репродуктивного здоровья нации – одна из важнейших задач государства в области социальной политики</a:t>
            </a:r>
          </a:p>
        </p:txBody>
      </p:sp>
      <p:sp>
        <p:nvSpPr>
          <p:cNvPr id="3076" name="Прямоугольник 2"/>
          <p:cNvSpPr>
            <a:spLocks noChangeArrowheads="1"/>
          </p:cNvSpPr>
          <p:nvPr/>
        </p:nvSpPr>
        <p:spPr bwMode="auto">
          <a:xfrm>
            <a:off x="363538" y="2522538"/>
            <a:ext cx="85852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E46C0A"/>
                </a:solidFill>
                <a:latin typeface="Calibri" charset="0"/>
                <a:ea typeface="Arial" charset="0"/>
                <a:cs typeface="Arial" charset="0"/>
              </a:rPr>
              <a:t>В последние годы наметилась устойчивая тенденция к снижению осложнений при заболеваниях органов репродуктивной системы и росту рождаемости: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prstClr val="white"/>
              </a:solidFill>
              <a:latin typeface="Calibri" charset="0"/>
              <a:ea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внимание государства к процессам реформирования системы здравоохранения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масштабное техническое перевооружение учреждений здравоохранения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подготовка высококвалифицированных специалистов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внедрение новых технологий в диагностике и лечении заболеваний репродуктивной системы.</a:t>
            </a:r>
          </a:p>
        </p:txBody>
      </p:sp>
      <p:sp>
        <p:nvSpPr>
          <p:cNvPr id="4" name="Овал 3"/>
          <p:cNvSpPr/>
          <p:nvPr/>
        </p:nvSpPr>
        <p:spPr>
          <a:xfrm>
            <a:off x="209550" y="4173538"/>
            <a:ext cx="144463" cy="1444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09550" y="4868863"/>
            <a:ext cx="144463" cy="1444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04788" y="5651500"/>
            <a:ext cx="144462" cy="1444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09550" y="6021388"/>
            <a:ext cx="144463" cy="1444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9413" y="188913"/>
            <a:ext cx="7775575" cy="8302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Основные этапы развития репродуктивной хирургии 	</a:t>
            </a:r>
          </a:p>
        </p:txBody>
      </p:sp>
    </p:spTree>
    <p:extLst>
      <p:ext uri="{BB962C8B-B14F-4D97-AF65-F5344CB8AC3E}">
        <p14:creationId xmlns:p14="http://schemas.microsoft.com/office/powerpoint/2010/main" val="35682741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740275"/>
            <a:ext cx="1697038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1887538" y="4868863"/>
            <a:ext cx="5564187" cy="646112"/>
          </a:xfrm>
          <a:prstGeom prst="rect">
            <a:avLst/>
          </a:prstGeom>
          <a:solidFill>
            <a:srgbClr val="00B050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FFFF00"/>
                </a:solidFill>
              </a:rPr>
              <a:t>Радиоволновое разрушение миомы при лапароскопии </a:t>
            </a:r>
            <a:r>
              <a:rPr kumimoji="0" lang="ru-RU" sz="1800" smtClean="0">
                <a:solidFill>
                  <a:srgbClr val="FFFFFF"/>
                </a:solidFill>
              </a:rPr>
              <a:t>(«разрушение миомы без разреза»)</a:t>
            </a:r>
            <a:r>
              <a:rPr kumimoji="0" lang="en-US" sz="1800" smtClean="0">
                <a:solidFill>
                  <a:srgbClr val="FFFFFF"/>
                </a:solidFill>
              </a:rPr>
              <a:t> </a:t>
            </a:r>
            <a:r>
              <a:rPr kumimoji="0" lang="en-US" sz="1800" b="1" smtClean="0">
                <a:solidFill>
                  <a:prstClr val="black"/>
                </a:solidFill>
              </a:rPr>
              <a:t>Acessa System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3263" y="5637213"/>
            <a:ext cx="6897687" cy="954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i="1" smtClean="0">
                <a:solidFill>
                  <a:prstClr val="black"/>
                </a:solidFill>
                <a:hlinkClick r:id="rId3" action="ppaction://hlinkfile"/>
              </a:rPr>
              <a:t>Chudnoff SG</a:t>
            </a:r>
            <a:r>
              <a:rPr kumimoji="0" lang="ru-RU" sz="1400" i="1" smtClean="0">
                <a:solidFill>
                  <a:prstClr val="black"/>
                </a:solidFill>
              </a:rPr>
              <a:t> </a:t>
            </a:r>
            <a:r>
              <a:rPr kumimoji="0" lang="en-US" sz="1400" i="1" smtClean="0">
                <a:solidFill>
                  <a:prstClr val="black"/>
                </a:solidFill>
              </a:rPr>
              <a:t>et al., Outpatient procedure for the treatment and relief of symptomatic uterine myomas, </a:t>
            </a:r>
            <a:r>
              <a:rPr kumimoji="0" lang="en-US" sz="1400" i="1" smtClean="0">
                <a:solidFill>
                  <a:srgbClr val="0D0D0D"/>
                </a:solidFill>
                <a:hlinkClick r:id="rId4" action="ppaction://hlinkfile" tooltip="Obstetrics and gynecology."/>
              </a:rPr>
              <a:t>Obstet Gynecol</a:t>
            </a:r>
            <a:r>
              <a:rPr kumimoji="0" lang="en-US" sz="1400" i="1" smtClean="0">
                <a:solidFill>
                  <a:prstClr val="black"/>
                </a:solidFill>
                <a:hlinkClick r:id="rId4" action="ppaction://hlinkfile" tooltip="Obstetrics and gynecology."/>
              </a:rPr>
              <a:t>.</a:t>
            </a:r>
            <a:r>
              <a:rPr kumimoji="0" lang="en-US" sz="1400" i="1" smtClean="0">
                <a:solidFill>
                  <a:prstClr val="black"/>
                </a:solidFill>
              </a:rPr>
              <a:t> 2013,    </a:t>
            </a:r>
            <a:r>
              <a:rPr kumimoji="0" lang="en-US" sz="1400" i="1" u="sng" smtClean="0">
                <a:solidFill>
                  <a:prstClr val="black"/>
                </a:solidFill>
              </a:rPr>
              <a:t>Brucker S</a:t>
            </a:r>
            <a:r>
              <a:rPr kumimoji="0" lang="en-US" sz="1400" i="1" smtClean="0">
                <a:solidFill>
                  <a:prstClr val="black"/>
                </a:solidFill>
              </a:rPr>
              <a:t>. Fist results of randomized trial Laparoscopic myomectomy vs Laparoscopic Radiofrequency ablation of fibroids – ESGE, berlin 2013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i="1" u="sng" smtClean="0">
                <a:solidFill>
                  <a:prstClr val="black"/>
                </a:solidFill>
              </a:rPr>
              <a:t>Levine D</a:t>
            </a:r>
            <a:r>
              <a:rPr kumimoji="0" lang="en-US" sz="1400" i="1" smtClean="0">
                <a:solidFill>
                  <a:prstClr val="black"/>
                </a:solidFill>
              </a:rPr>
              <a:t>., Acessa an Alternative to Myomectomy  - AAGL, 2013</a:t>
            </a:r>
            <a:endParaRPr kumimoji="0" lang="ru-RU" sz="1400" i="1" smtClean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38" y="115888"/>
            <a:ext cx="4424362" cy="461962"/>
          </a:xfrm>
          <a:prstGeom prst="rect">
            <a:avLst/>
          </a:prstGeom>
          <a:solidFill>
            <a:schemeClr val="tx2">
              <a:lumMod val="50000"/>
              <a:alpha val="44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smtClean="0">
                <a:solidFill>
                  <a:srgbClr val="FFFF00"/>
                </a:solidFill>
              </a:rPr>
              <a:t>Новое в лечении миомы матки </a:t>
            </a:r>
          </a:p>
        </p:txBody>
      </p:sp>
      <p:sp>
        <p:nvSpPr>
          <p:cNvPr id="21510" name="TextBox 10"/>
          <p:cNvSpPr txBox="1">
            <a:spLocks noChangeArrowheads="1"/>
          </p:cNvSpPr>
          <p:nvPr/>
        </p:nvSpPr>
        <p:spPr bwMode="auto">
          <a:xfrm>
            <a:off x="87313" y="692150"/>
            <a:ext cx="2828925" cy="3698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prstClr val="black"/>
                </a:solidFill>
              </a:rPr>
              <a:t>Альтернативные методы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1600" y="1155700"/>
            <a:ext cx="3532188" cy="3698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smtClean="0">
                <a:solidFill>
                  <a:srgbClr val="FFFF66"/>
                </a:solidFill>
                <a:latin typeface="Calibri" charset="0"/>
                <a:ea typeface="Arial" charset="0"/>
                <a:cs typeface="Arial" charset="0"/>
              </a:rPr>
              <a:t>Эмболизация  маточных артерий</a:t>
            </a:r>
            <a:endParaRPr lang="ru-RU" b="1" smtClean="0">
              <a:solidFill>
                <a:prstClr val="white"/>
              </a:solidFill>
              <a:latin typeface="Calibri" charset="0"/>
              <a:ea typeface="Arial" charset="0"/>
              <a:cs typeface="Arial" charset="0"/>
            </a:endParaRPr>
          </a:p>
        </p:txBody>
      </p:sp>
      <p:grpSp>
        <p:nvGrpSpPr>
          <p:cNvPr id="21512" name="Group 5"/>
          <p:cNvGrpSpPr>
            <a:grpSpLocks/>
          </p:cNvGrpSpPr>
          <p:nvPr/>
        </p:nvGrpSpPr>
        <p:grpSpPr bwMode="auto">
          <a:xfrm>
            <a:off x="231775" y="1566863"/>
            <a:ext cx="3116263" cy="1357312"/>
            <a:chOff x="3198" y="799"/>
            <a:chExt cx="2041" cy="998"/>
          </a:xfrm>
        </p:grpSpPr>
        <p:pic>
          <p:nvPicPr>
            <p:cNvPr id="21518" name="Picture 6" descr="Без имени-1копирование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799"/>
              <a:ext cx="998" cy="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7" descr="Без имени-1копирование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799"/>
              <a:ext cx="998" cy="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3644900" y="1581150"/>
            <a:ext cx="4814888" cy="646113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white"/>
                </a:solidFill>
              </a:rPr>
              <a:t>В настоящее время – проведение селективной эмболизации сосудов, питающих миому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80975" y="3394075"/>
            <a:ext cx="4810125" cy="3698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smtClean="0">
                <a:solidFill>
                  <a:srgbClr val="FFFF66"/>
                </a:solidFill>
                <a:latin typeface="Calibri" charset="0"/>
                <a:ea typeface="Arial" charset="0"/>
                <a:cs typeface="Arial" charset="0"/>
              </a:rPr>
              <a:t>Ультразвуковая  аблация под контролем МРТ </a:t>
            </a:r>
            <a:endParaRPr lang="ru-RU" b="1" smtClean="0">
              <a:solidFill>
                <a:prstClr val="white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21515" name="Picture 4" descr="2004-12-01_01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2462213"/>
            <a:ext cx="1984375" cy="22336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2349500"/>
            <a:ext cx="12239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Рисунок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3763963"/>
            <a:ext cx="1970088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5961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650" y="981075"/>
            <a:ext cx="8301038" cy="1727200"/>
          </a:xfrm>
          <a:prstGeom prst="rect">
            <a:avLst/>
          </a:prstGeom>
          <a:solidFill>
            <a:srgbClr val="00B050">
              <a:alpha val="9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38" y="115888"/>
            <a:ext cx="5503862" cy="461962"/>
          </a:xfrm>
          <a:prstGeom prst="rect">
            <a:avLst/>
          </a:prstGeom>
          <a:solidFill>
            <a:schemeClr val="tx2">
              <a:lumMod val="50000"/>
              <a:alpha val="44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smtClean="0">
                <a:solidFill>
                  <a:srgbClr val="FFFF00"/>
                </a:solidFill>
              </a:rPr>
              <a:t>Новое в лечении миомы матки </a:t>
            </a:r>
          </a:p>
        </p:txBody>
      </p:sp>
      <p:sp>
        <p:nvSpPr>
          <p:cNvPr id="22532" name="TextBox 10"/>
          <p:cNvSpPr txBox="1">
            <a:spLocks noChangeArrowheads="1"/>
          </p:cNvSpPr>
          <p:nvPr/>
        </p:nvSpPr>
        <p:spPr bwMode="auto">
          <a:xfrm>
            <a:off x="87313" y="668338"/>
            <a:ext cx="254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srgbClr val="FFFF00"/>
                </a:solidFill>
              </a:rPr>
              <a:t>Лекарственная терапия 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954088" y="2979738"/>
            <a:ext cx="7751762" cy="36036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Селективный модулятор рецепторов прогестерона </a:t>
            </a:r>
            <a:r>
              <a:rPr kumimoji="0" lang="en-GB" sz="2000" smtClean="0">
                <a:solidFill>
                  <a:prstClr val="white"/>
                </a:solidFill>
              </a:rPr>
              <a:t>(</a:t>
            </a:r>
            <a:r>
              <a:rPr kumimoji="0" lang="ru-RU" sz="2000" smtClean="0">
                <a:solidFill>
                  <a:prstClr val="white"/>
                </a:solidFill>
              </a:rPr>
              <a:t>СМРП</a:t>
            </a:r>
            <a:r>
              <a:rPr kumimoji="0" lang="en-GB" sz="2000" smtClean="0">
                <a:solidFill>
                  <a:prstClr val="white"/>
                </a:solidFill>
              </a:rPr>
              <a:t>)</a:t>
            </a:r>
            <a:r>
              <a:rPr kumimoji="0" lang="ru-RU" sz="2000" smtClean="0">
                <a:solidFill>
                  <a:prstClr val="white"/>
                </a:solidFill>
              </a:rPr>
              <a:t> – </a:t>
            </a:r>
            <a:r>
              <a:rPr kumimoji="0" lang="ru-RU" sz="2000" smtClean="0">
                <a:solidFill>
                  <a:srgbClr val="FFFF00"/>
                </a:solidFill>
              </a:rPr>
              <a:t>улипристала ацетат</a:t>
            </a:r>
            <a:r>
              <a:rPr kumimoji="0" lang="en-GB" sz="2000" smtClean="0">
                <a:solidFill>
                  <a:srgbClr val="FFFF00"/>
                </a:solidFill>
              </a:rPr>
              <a:t> </a:t>
            </a:r>
            <a:endParaRPr kumimoji="0" lang="fr-FR" sz="2000" smtClean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6725" y="3635375"/>
            <a:ext cx="8208963" cy="9191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0" tIns="0" rIns="0" bIns="0">
            <a:spAutoFit/>
          </a:bodyPr>
          <a:lstStyle/>
          <a:p>
            <a:pPr lvl="1" fontAlgn="base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811046"/>
              </a:buClr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Антипрогестероновый эффект на рецепторы прогестерона</a:t>
            </a:r>
          </a:p>
          <a:p>
            <a:pPr lvl="1" fontAlgn="base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811046"/>
              </a:buClr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СМРП являются лигандами рецептора прогестерона со смешанной антагонистической/агонистической активностью</a:t>
            </a:r>
            <a:endParaRPr lang="en-GB" sz="1600" smtClean="0">
              <a:solidFill>
                <a:prstClr val="white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2625" y="3729038"/>
            <a:ext cx="144463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82625" y="4081463"/>
            <a:ext cx="144463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ZoneTexte 3"/>
          <p:cNvSpPr txBox="1">
            <a:spLocks noChangeArrowheads="1"/>
          </p:cNvSpPr>
          <p:nvPr/>
        </p:nvSpPr>
        <p:spPr bwMode="auto">
          <a:xfrm>
            <a:off x="3652838" y="4556125"/>
            <a:ext cx="5022850" cy="554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anchor="b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a-DK" sz="1000" i="1" u="sng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Donnez J, et al</a:t>
            </a:r>
            <a:r>
              <a:rPr kumimoji="0" lang="da-DK" sz="1000" i="1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. N Engl J Med 2012;366:421−32</a:t>
            </a:r>
            <a:r>
              <a:rPr kumimoji="0" lang="ru-RU" sz="1000" i="1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, </a:t>
            </a:r>
            <a:r>
              <a:rPr kumimoji="0" lang="en-US" sz="1000" i="1" u="sng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Bouchard P</a:t>
            </a:r>
            <a:r>
              <a:rPr kumimoji="0" lang="en-US" sz="1000" i="1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., SPRM science, evolution &amp; insights into MOA 10</a:t>
            </a:r>
            <a:r>
              <a:rPr kumimoji="0" lang="en-US" sz="1000" i="1" baseline="30000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th</a:t>
            </a:r>
            <a:r>
              <a:rPr kumimoji="0" lang="en-US" sz="1000" i="1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 Congress of the ESG, Brussels, 2013, Nouri K., SPRMs indications and future perspectives – COGI, 2013</a:t>
            </a:r>
            <a:endParaRPr kumimoji="0" lang="ru-RU" sz="1000" i="1" smtClean="0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22538" name="Rectangle 3"/>
          <p:cNvSpPr>
            <a:spLocks noChangeArrowheads="1"/>
          </p:cNvSpPr>
          <p:nvPr/>
        </p:nvSpPr>
        <p:spPr bwMode="auto">
          <a:xfrm>
            <a:off x="169863" y="981075"/>
            <a:ext cx="8856662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55000"/>
              <a:buFontTx/>
              <a:buBlip>
                <a:blip r:embed="rId2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 Антагонисты прогестерона</a:t>
            </a:r>
            <a:r>
              <a:rPr lang="en-US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endParaRPr lang="ru-RU" sz="2000" smtClean="0">
              <a:solidFill>
                <a:prstClr val="white"/>
              </a:solidFill>
              <a:latin typeface="Calibri" charset="0"/>
              <a:ea typeface="Arial" charset="0"/>
              <a:cs typeface="Arial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55000"/>
              <a:buFontTx/>
              <a:buBlip>
                <a:blip r:embed="rId2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Аналоги гонадотропин-рилизинг гормона</a:t>
            </a:r>
            <a:r>
              <a:rPr lang="en-US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  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55000"/>
            </a:pPr>
            <a:r>
              <a:rPr lang="en-US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(</a:t>
            </a: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лейпрорелин, трипторелин, 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55000"/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  бусерилин</a:t>
            </a:r>
            <a:r>
              <a:rPr lang="en-US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)</a:t>
            </a:r>
            <a:endParaRPr lang="ru-RU" sz="2000" smtClean="0">
              <a:solidFill>
                <a:prstClr val="white"/>
              </a:solidFill>
              <a:latin typeface="Calibri" charset="0"/>
              <a:ea typeface="Arial" charset="0"/>
              <a:cs typeface="Arial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55000"/>
              <a:buFontTx/>
              <a:buBlip>
                <a:blip r:embed="rId2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Контрацептивы (КОК, мирена)</a:t>
            </a:r>
          </a:p>
        </p:txBody>
      </p:sp>
      <p:pic>
        <p:nvPicPr>
          <p:cNvPr id="22539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4686300"/>
            <a:ext cx="2894013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TextBox 7"/>
          <p:cNvSpPr txBox="1">
            <a:spLocks noChangeArrowheads="1"/>
          </p:cNvSpPr>
          <p:nvPr/>
        </p:nvSpPr>
        <p:spPr bwMode="auto">
          <a:xfrm>
            <a:off x="450850" y="2744788"/>
            <a:ext cx="463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800" b="1" smtClean="0">
                <a:solidFill>
                  <a:srgbClr val="C00000"/>
                </a:solidFill>
              </a:rPr>
              <a:t>+</a:t>
            </a:r>
          </a:p>
        </p:txBody>
      </p:sp>
      <p:pic>
        <p:nvPicPr>
          <p:cNvPr id="22541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5259388"/>
            <a:ext cx="141605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5259388"/>
            <a:ext cx="21082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2" descr="https://encrypted-tbn3.gstatic.com/images?q=tbn:ANd9GcRvmDsQBNCYQ1uILmjfdle4dwfSl9E8XjYxeuwX7Qjk2r_yUc2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59388"/>
            <a:ext cx="18288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4" t="46585" r="34448" b="10138"/>
          <a:stretch>
            <a:fillRect/>
          </a:stretch>
        </p:blipFill>
        <p:spPr bwMode="auto">
          <a:xfrm>
            <a:off x="5364163" y="31750"/>
            <a:ext cx="20320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3" y="852488"/>
            <a:ext cx="13906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2546" name="TextBox 2"/>
          <p:cNvSpPr txBox="1">
            <a:spLocks noChangeArrowheads="1"/>
          </p:cNvSpPr>
          <p:nvPr/>
        </p:nvSpPr>
        <p:spPr bwMode="auto">
          <a:xfrm>
            <a:off x="5867400" y="188595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b="1" smtClean="0">
                <a:solidFill>
                  <a:prstClr val="black"/>
                </a:solidFill>
              </a:rPr>
              <a:t>J. Donnez</a:t>
            </a:r>
            <a:endParaRPr kumimoji="0" lang="ru-RU" sz="1800" b="1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009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217488" y="663575"/>
            <a:ext cx="8531225" cy="92392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/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FFFF66"/>
                </a:solidFill>
                <a:ea typeface="MS PGothic" charset="0"/>
                <a:cs typeface="MS PGothic" charset="0"/>
              </a:rPr>
              <a:t>Взаимосвязь между миомой матки и нарушениями репродуктивной функции научно доказана только при наличии опухоли, контактирующей с полостью матки.</a:t>
            </a:r>
            <a:r>
              <a:rPr kumimoji="0" lang="en-US" sz="1800" smtClean="0">
                <a:solidFill>
                  <a:srgbClr val="FFFF66"/>
                </a:solidFill>
                <a:ea typeface="MS PGothic" charset="0"/>
                <a:cs typeface="MS PGothic" charset="0"/>
              </a:rPr>
              <a:t>                                    </a:t>
            </a:r>
            <a:r>
              <a:rPr kumimoji="0" lang="ru-RU" sz="1800" smtClean="0">
                <a:solidFill>
                  <a:srgbClr val="FFFF66"/>
                </a:solidFill>
                <a:ea typeface="MS PGothic" charset="0"/>
                <a:cs typeface="MS PGothic" charset="0"/>
              </a:rPr>
              <a:t>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800" i="1" smtClean="0">
                <a:solidFill>
                  <a:srgbClr val="FFFF66"/>
                </a:solidFill>
                <a:ea typeface="MS PGothic" charset="0"/>
                <a:cs typeface="MS PGothic" charset="0"/>
              </a:rPr>
              <a:t>                                                                                                                      </a:t>
            </a:r>
            <a:r>
              <a:rPr kumimoji="0" lang="en-US" sz="1400" i="1" smtClean="0">
                <a:solidFill>
                  <a:prstClr val="white"/>
                </a:solidFill>
                <a:ea typeface="MS PGothic" charset="0"/>
                <a:cs typeface="MS PGothic" charset="0"/>
              </a:rPr>
              <a:t>Almansa J . Hum Reprod 2011</a:t>
            </a:r>
          </a:p>
        </p:txBody>
      </p:sp>
      <p:sp>
        <p:nvSpPr>
          <p:cNvPr id="16388" name="Rectangle 13"/>
          <p:cNvSpPr>
            <a:spLocks noChangeArrowheads="1"/>
          </p:cNvSpPr>
          <p:nvPr/>
        </p:nvSpPr>
        <p:spPr bwMode="auto">
          <a:xfrm>
            <a:off x="279400" y="116632"/>
            <a:ext cx="6207125" cy="39517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80000"/>
              </a:lnSpc>
              <a:buSzPct val="55000"/>
              <a:defRPr/>
            </a:pPr>
            <a:r>
              <a:rPr lang="ru-RU" sz="24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Миома матки и бесплодие</a:t>
            </a:r>
          </a:p>
        </p:txBody>
      </p: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260350" y="1484313"/>
            <a:ext cx="8913813" cy="70802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/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srgbClr val="FFFF66"/>
                </a:solidFill>
                <a:ea typeface="MS PGothic" charset="0"/>
                <a:cs typeface="MS PGothic" charset="0"/>
              </a:rPr>
              <a:t>Мнение о влияние миомы матки другой локализации на репродуктивную функцию противоречиво. </a:t>
            </a:r>
            <a:r>
              <a:rPr kumimoji="0" lang="en-US" sz="2000" smtClean="0">
                <a:solidFill>
                  <a:srgbClr val="FFFF66"/>
                </a:solidFill>
                <a:ea typeface="MS PGothic" charset="0"/>
                <a:cs typeface="MS PGothic" charset="0"/>
              </a:rPr>
              <a:t>  </a:t>
            </a:r>
            <a:r>
              <a:rPr kumimoji="0" lang="en-US" sz="1400" i="1" smtClean="0">
                <a:solidFill>
                  <a:prstClr val="white"/>
                </a:solidFill>
                <a:ea typeface="MS PGothic" charset="0"/>
                <a:cs typeface="MS PGothic" charset="0"/>
              </a:rPr>
              <a:t>Bendifallah S,Sunkara S et al, Hum Reprod 2010</a:t>
            </a:r>
            <a:r>
              <a:rPr kumimoji="0" lang="ru-RU" sz="1400" i="1" smtClean="0">
                <a:solidFill>
                  <a:prstClr val="white"/>
                </a:solidFill>
                <a:ea typeface="MS PGothic" charset="0"/>
                <a:cs typeface="MS PGothic" charset="0"/>
              </a:rPr>
              <a:t>                                           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79388" y="2349500"/>
            <a:ext cx="8893175" cy="1230313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/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  <a:ea typeface="MS PGothic" charset="0"/>
                <a:cs typeface="MS PGothic" charset="0"/>
              </a:rPr>
              <a:t>Субмукозная или интерстициальная миома, деформирующая полость – миомэктомия  </a:t>
            </a:r>
            <a:r>
              <a:rPr kumimoji="0" lang="ru-RU" sz="2000" u="sng" smtClean="0">
                <a:solidFill>
                  <a:srgbClr val="FFFF00"/>
                </a:solidFill>
                <a:ea typeface="MS PGothic" charset="0"/>
                <a:cs typeface="MS PGothic" charset="0"/>
              </a:rPr>
              <a:t>обязательна!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srgbClr val="FFFF00"/>
                </a:solidFill>
                <a:ea typeface="MS PGothic" charset="0"/>
                <a:cs typeface="MS PGothic" charset="0"/>
              </a:rPr>
              <a:t>Улучшает результаты ЭКО на 16% </a:t>
            </a:r>
            <a:endParaRPr kumimoji="0" lang="en-US" sz="2000" smtClean="0">
              <a:solidFill>
                <a:srgbClr val="FFFF00"/>
              </a:solidFill>
              <a:ea typeface="MS PGothic" charset="0"/>
              <a:cs typeface="MS PGothic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i="1" smtClean="0">
                <a:solidFill>
                  <a:prstClr val="white"/>
                </a:solidFill>
                <a:ea typeface="MS PGothic" charset="0"/>
                <a:cs typeface="MS PGothic" charset="0"/>
              </a:rPr>
              <a:t>Tulandi T., Best Prac &amp; Research Clin Obstet &amp; Gyn 2012</a:t>
            </a:r>
            <a:endParaRPr kumimoji="0" lang="ru-RU" sz="1400" i="1" smtClean="0">
              <a:solidFill>
                <a:prstClr val="white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17488" y="3783013"/>
            <a:ext cx="6122987" cy="1538287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/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  <a:ea typeface="MS PGothic" charset="0"/>
                <a:cs typeface="MS PGothic" charset="0"/>
              </a:rPr>
              <a:t>Миома матки без деформации полости –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u="sng" smtClean="0">
                <a:solidFill>
                  <a:srgbClr val="FFFF00"/>
                </a:solidFill>
                <a:ea typeface="MS PGothic" charset="0"/>
                <a:cs typeface="MS PGothic" charset="0"/>
              </a:rPr>
              <a:t>нет однозначного мнения</a:t>
            </a:r>
            <a:r>
              <a:rPr kumimoji="0" lang="ru-RU" sz="2000" u="sng" smtClean="0">
                <a:solidFill>
                  <a:srgbClr val="FF0000"/>
                </a:solidFill>
                <a:ea typeface="MS PGothic" charset="0"/>
                <a:cs typeface="MS PGothic" charset="0"/>
              </a:rPr>
              <a:t> </a:t>
            </a:r>
            <a:r>
              <a:rPr kumimoji="0" lang="ru-RU" sz="2000" smtClean="0">
                <a:solidFill>
                  <a:prstClr val="white"/>
                </a:solidFill>
                <a:ea typeface="MS PGothic" charset="0"/>
                <a:cs typeface="MS PGothic" charset="0"/>
              </a:rPr>
              <a:t>о целесообразности миомэктомии перед ЭКО (кроме случаев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  <a:ea typeface="MS PGothic" charset="0"/>
                <a:cs typeface="MS PGothic" charset="0"/>
              </a:rPr>
              <a:t>вторичных изменений в узлах).</a:t>
            </a:r>
            <a:r>
              <a:rPr kumimoji="0" lang="en-US" sz="2000" smtClean="0">
                <a:solidFill>
                  <a:prstClr val="white"/>
                </a:solidFill>
                <a:ea typeface="MS PGothic" charset="0"/>
                <a:cs typeface="MS PGothic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400" smtClean="0">
                <a:solidFill>
                  <a:prstClr val="white"/>
                </a:solidFill>
                <a:ea typeface="MS PGothic" charset="0"/>
                <a:cs typeface="MS PGothic" charset="0"/>
              </a:rPr>
              <a:t>S</a:t>
            </a:r>
            <a:r>
              <a:rPr kumimoji="0" lang="en-US" sz="1400" i="1" smtClean="0">
                <a:solidFill>
                  <a:prstClr val="white"/>
                </a:solidFill>
                <a:ea typeface="MS PGothic" charset="0"/>
                <a:cs typeface="MS PGothic" charset="0"/>
              </a:rPr>
              <a:t>omigliana E., et al Hum Reprod 2011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34950" y="5721350"/>
            <a:ext cx="5976938" cy="7016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/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  <a:ea typeface="MS PGothic" charset="0"/>
                <a:cs typeface="MS PGothic" charset="0"/>
              </a:rPr>
              <a:t>Реальный риск  роста  миомы на фоне или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  <a:ea typeface="MS PGothic" charset="0"/>
                <a:cs typeface="MS PGothic" charset="0"/>
              </a:rPr>
              <a:t>после стимуляции овуляции </a:t>
            </a:r>
            <a:r>
              <a:rPr kumimoji="0" lang="ru-RU" sz="2000" u="sng" smtClean="0">
                <a:solidFill>
                  <a:srgbClr val="FFFF00"/>
                </a:solidFill>
                <a:ea typeface="MS PGothic" charset="0"/>
                <a:cs typeface="MS PGothic" charset="0"/>
              </a:rPr>
              <a:t>неизвестен . </a:t>
            </a:r>
            <a:endParaRPr kumimoji="0" lang="ru-RU" sz="1200" u="sng" smtClean="0">
              <a:solidFill>
                <a:srgbClr val="FFFF00"/>
              </a:solidFill>
              <a:ea typeface="MS PGothic" charset="0"/>
              <a:cs typeface="MS PGothic" charset="0"/>
            </a:endParaRPr>
          </a:p>
        </p:txBody>
      </p:sp>
      <p:grpSp>
        <p:nvGrpSpPr>
          <p:cNvPr id="23560" name="Group 7"/>
          <p:cNvGrpSpPr>
            <a:grpSpLocks/>
          </p:cNvGrpSpPr>
          <p:nvPr/>
        </p:nvGrpSpPr>
        <p:grpSpPr bwMode="auto">
          <a:xfrm>
            <a:off x="5870575" y="2924175"/>
            <a:ext cx="2878138" cy="3810000"/>
            <a:chOff x="3242" y="565"/>
            <a:chExt cx="2269" cy="3023"/>
          </a:xfrm>
        </p:grpSpPr>
        <p:pic>
          <p:nvPicPr>
            <p:cNvPr id="23561" name="Picture 8" descr="Без имени-1копирование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" y="565"/>
              <a:ext cx="1089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2" name="Picture 9" descr="Без имени-1копирование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" y="1570"/>
              <a:ext cx="1089" cy="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3" name="Picture 10" descr="Без имени-1копирование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566"/>
              <a:ext cx="1088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4" name="Picture 11" descr="Без имени-1копирование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1570"/>
              <a:ext cx="1089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5" name="Picture 12" descr="Без имени-1копирование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2605"/>
              <a:ext cx="1089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13" descr="Без имени-1копирование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2614"/>
              <a:ext cx="1089" cy="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3349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50825" y="908050"/>
            <a:ext cx="8642350" cy="5041900"/>
          </a:xfrm>
          <a:prstGeom prst="rect">
            <a:avLst/>
          </a:prstGeom>
          <a:solidFill>
            <a:srgbClr val="10253F">
              <a:alpha val="78038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24579" name="Rectangle 20"/>
          <p:cNvSpPr>
            <a:spLocks noChangeArrowheads="1"/>
          </p:cNvSpPr>
          <p:nvPr/>
        </p:nvSpPr>
        <p:spPr bwMode="auto">
          <a:xfrm>
            <a:off x="6010275" y="909638"/>
            <a:ext cx="2879725" cy="5040312"/>
          </a:xfrm>
          <a:prstGeom prst="rect">
            <a:avLst/>
          </a:prstGeom>
          <a:solidFill>
            <a:srgbClr val="FF9900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4580" name="Rectangle 19"/>
          <p:cNvSpPr>
            <a:spLocks noChangeArrowheads="1"/>
          </p:cNvSpPr>
          <p:nvPr/>
        </p:nvSpPr>
        <p:spPr bwMode="auto">
          <a:xfrm>
            <a:off x="2770188" y="909638"/>
            <a:ext cx="3168650" cy="5040312"/>
          </a:xfrm>
          <a:prstGeom prst="rect">
            <a:avLst/>
          </a:prstGeom>
          <a:solidFill>
            <a:srgbClr val="33CC33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4581" name="Rectangle 18"/>
          <p:cNvSpPr>
            <a:spLocks noChangeArrowheads="1"/>
          </p:cNvSpPr>
          <p:nvPr/>
        </p:nvSpPr>
        <p:spPr bwMode="auto">
          <a:xfrm>
            <a:off x="249238" y="909638"/>
            <a:ext cx="2449512" cy="5040312"/>
          </a:xfrm>
          <a:prstGeom prst="rect">
            <a:avLst/>
          </a:prstGeom>
          <a:solidFill>
            <a:srgbClr val="FF0000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5606" name="Rectangle 2"/>
          <p:cNvSpPr>
            <a:spLocks noChangeArrowheads="1"/>
          </p:cNvSpPr>
          <p:nvPr/>
        </p:nvSpPr>
        <p:spPr bwMode="auto">
          <a:xfrm>
            <a:off x="2913063" y="954088"/>
            <a:ext cx="3086100" cy="5842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Инфильтративного (ретроцервикального)</a:t>
            </a:r>
          </a:p>
        </p:txBody>
      </p:sp>
      <p:sp>
        <p:nvSpPr>
          <p:cNvPr id="25607" name="Rectangle 3"/>
          <p:cNvSpPr>
            <a:spLocks noChangeArrowheads="1"/>
          </p:cNvSpPr>
          <p:nvPr/>
        </p:nvSpPr>
        <p:spPr bwMode="auto">
          <a:xfrm>
            <a:off x="6370638" y="1063625"/>
            <a:ext cx="2160587" cy="311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Аденомиоза</a:t>
            </a:r>
          </a:p>
        </p:txBody>
      </p:sp>
      <p:pic>
        <p:nvPicPr>
          <p:cNvPr id="25608" name="Picture 4" descr="Без имени-1копирова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1484313"/>
            <a:ext cx="2462212" cy="2611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Rectangle 5"/>
          <p:cNvSpPr>
            <a:spLocks noChangeArrowheads="1"/>
          </p:cNvSpPr>
          <p:nvPr/>
        </p:nvSpPr>
        <p:spPr bwMode="auto">
          <a:xfrm>
            <a:off x="2986088" y="4149725"/>
            <a:ext cx="2662237" cy="3365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Адамян Л.В. с соавт. 1993</a:t>
            </a:r>
          </a:p>
        </p:txBody>
      </p:sp>
      <p:sp>
        <p:nvSpPr>
          <p:cNvPr id="25610" name="Rectangle 6"/>
          <p:cNvSpPr>
            <a:spLocks noChangeArrowheads="1"/>
          </p:cNvSpPr>
          <p:nvPr/>
        </p:nvSpPr>
        <p:spPr bwMode="auto">
          <a:xfrm>
            <a:off x="682625" y="1063625"/>
            <a:ext cx="1800225" cy="3381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Наружного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09600" y="4076700"/>
            <a:ext cx="1960563" cy="33813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err="1">
                <a:solidFill>
                  <a:srgbClr val="FFFF00"/>
                </a:solidFill>
                <a:latin typeface="Calibri" pitchFamily="34" charset="0"/>
                <a:ea typeface="Arial" charset="0"/>
                <a:cs typeface="Arial" charset="0"/>
              </a:rPr>
              <a:t>rASRM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  <a:ea typeface="Arial" charset="0"/>
                <a:cs typeface="Arial" charset="0"/>
              </a:rPr>
              <a:t>,</a:t>
            </a:r>
            <a:r>
              <a:rPr lang="ru-RU" sz="1600" dirty="0">
                <a:solidFill>
                  <a:srgbClr val="FFFF00"/>
                </a:solidFill>
                <a:latin typeface="Calibri" pitchFamily="34" charset="0"/>
                <a:ea typeface="Arial" charset="0"/>
                <a:cs typeface="Arial" charset="0"/>
              </a:rPr>
              <a:t> 199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  <a:ea typeface="Arial" charset="0"/>
                <a:cs typeface="Arial" charset="0"/>
              </a:rPr>
              <a:t>6</a:t>
            </a:r>
            <a:endParaRPr lang="ru-RU" sz="1600" dirty="0">
              <a:solidFill>
                <a:srgbClr val="FFFF00"/>
              </a:solidFill>
              <a:latin typeface="Calibri" pitchFamily="34" charset="0"/>
              <a:ea typeface="Arial" charset="0"/>
              <a:cs typeface="Arial" charset="0"/>
            </a:endParaRPr>
          </a:p>
        </p:txBody>
      </p:sp>
      <p:pic>
        <p:nvPicPr>
          <p:cNvPr id="24588" name="Picture 10" descr="Без имени-1копиров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1484313"/>
            <a:ext cx="257016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Rectangle 11"/>
          <p:cNvSpPr>
            <a:spLocks noChangeArrowheads="1"/>
          </p:cNvSpPr>
          <p:nvPr/>
        </p:nvSpPr>
        <p:spPr bwMode="auto">
          <a:xfrm>
            <a:off x="322263" y="4437063"/>
            <a:ext cx="2305050" cy="136842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Частое несоответствие стадии распространения, определенной путем подсчета баллов, истинной тяжести заболевания </a:t>
            </a:r>
          </a:p>
        </p:txBody>
      </p:sp>
      <p:sp>
        <p:nvSpPr>
          <p:cNvPr id="25614" name="Rectangle 12"/>
          <p:cNvSpPr>
            <a:spLocks noChangeArrowheads="1"/>
          </p:cNvSpPr>
          <p:nvPr/>
        </p:nvSpPr>
        <p:spPr bwMode="auto">
          <a:xfrm>
            <a:off x="2914650" y="4581525"/>
            <a:ext cx="2952750" cy="1206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7620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Закономерности  развития от более легких к более тяжелым стадиям нет</a:t>
            </a:r>
          </a:p>
        </p:txBody>
      </p:sp>
      <p:pic>
        <p:nvPicPr>
          <p:cNvPr id="2459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484313"/>
            <a:ext cx="182086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179388" y="115888"/>
            <a:ext cx="2232025" cy="52387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Эндометриоз</a:t>
            </a: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466725" y="549275"/>
            <a:ext cx="3455988" cy="4572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Классификации</a:t>
            </a:r>
            <a:endParaRPr lang="ru-RU" sz="2000" smtClean="0">
              <a:solidFill>
                <a:srgbClr val="FFFF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2459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257925"/>
            <a:ext cx="50403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4" descr="Gynecologic, Obstetric, and Related Surgery (Gynecologic &amp; Obstetric Surgery (Nichols)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153">
            <a:off x="6338888" y="5478463"/>
            <a:ext cx="94297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5532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Группа 51"/>
          <p:cNvGrpSpPr>
            <a:grpSpLocks/>
          </p:cNvGrpSpPr>
          <p:nvPr/>
        </p:nvGrpSpPr>
        <p:grpSpPr bwMode="auto">
          <a:xfrm>
            <a:off x="420688" y="2995613"/>
            <a:ext cx="4416425" cy="3052762"/>
            <a:chOff x="420443" y="2995850"/>
            <a:chExt cx="4416845" cy="3052219"/>
          </a:xfrm>
        </p:grpSpPr>
        <p:grpSp>
          <p:nvGrpSpPr>
            <p:cNvPr id="25614" name="Group 5"/>
            <p:cNvGrpSpPr>
              <a:grpSpLocks/>
            </p:cNvGrpSpPr>
            <p:nvPr/>
          </p:nvGrpSpPr>
          <p:grpSpPr bwMode="auto">
            <a:xfrm>
              <a:off x="420443" y="2995850"/>
              <a:ext cx="4416845" cy="3052219"/>
              <a:chOff x="1474" y="1392"/>
              <a:chExt cx="2278" cy="1469"/>
            </a:xfrm>
          </p:grpSpPr>
          <p:sp>
            <p:nvSpPr>
              <p:cNvPr id="25617" name="Freeform 6"/>
              <p:cNvSpPr>
                <a:spLocks/>
              </p:cNvSpPr>
              <p:nvPr/>
            </p:nvSpPr>
            <p:spPr bwMode="auto">
              <a:xfrm>
                <a:off x="2652" y="2060"/>
                <a:ext cx="779" cy="457"/>
              </a:xfrm>
              <a:custGeom>
                <a:avLst/>
                <a:gdLst>
                  <a:gd name="T0" fmla="*/ 0 w 3893"/>
                  <a:gd name="T1" fmla="*/ 0 h 2286"/>
                  <a:gd name="T2" fmla="*/ 0 w 3893"/>
                  <a:gd name="T3" fmla="*/ 0 h 2286"/>
                  <a:gd name="T4" fmla="*/ 0 w 3893"/>
                  <a:gd name="T5" fmla="*/ 0 h 2286"/>
                  <a:gd name="T6" fmla="*/ 0 w 3893"/>
                  <a:gd name="T7" fmla="*/ 0 h 2286"/>
                  <a:gd name="T8" fmla="*/ 0 w 3893"/>
                  <a:gd name="T9" fmla="*/ 0 h 2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93" h="2286">
                    <a:moveTo>
                      <a:pt x="3893" y="1619"/>
                    </a:moveTo>
                    <a:lnTo>
                      <a:pt x="3893" y="2286"/>
                    </a:lnTo>
                    <a:lnTo>
                      <a:pt x="0" y="667"/>
                    </a:lnTo>
                    <a:lnTo>
                      <a:pt x="0" y="0"/>
                    </a:lnTo>
                    <a:lnTo>
                      <a:pt x="3893" y="1619"/>
                    </a:lnTo>
                    <a:close/>
                  </a:path>
                </a:pathLst>
              </a:custGeom>
              <a:solidFill>
                <a:srgbClr val="7F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618" name="Freeform 7"/>
              <p:cNvSpPr>
                <a:spLocks/>
              </p:cNvSpPr>
              <p:nvPr/>
            </p:nvSpPr>
            <p:spPr bwMode="auto">
              <a:xfrm>
                <a:off x="3428" y="2060"/>
                <a:ext cx="114" cy="460"/>
              </a:xfrm>
              <a:custGeom>
                <a:avLst/>
                <a:gdLst>
                  <a:gd name="T0" fmla="*/ 0 w 570"/>
                  <a:gd name="T1" fmla="*/ 0 h 2303"/>
                  <a:gd name="T2" fmla="*/ 0 w 570"/>
                  <a:gd name="T3" fmla="*/ 0 h 2303"/>
                  <a:gd name="T4" fmla="*/ 0 w 570"/>
                  <a:gd name="T5" fmla="*/ 0 h 2303"/>
                  <a:gd name="T6" fmla="*/ 0 w 570"/>
                  <a:gd name="T7" fmla="*/ 0 h 2303"/>
                  <a:gd name="T8" fmla="*/ 0 w 570"/>
                  <a:gd name="T9" fmla="*/ 0 h 2303"/>
                  <a:gd name="T10" fmla="*/ 0 w 570"/>
                  <a:gd name="T11" fmla="*/ 0 h 2303"/>
                  <a:gd name="T12" fmla="*/ 0 w 570"/>
                  <a:gd name="T13" fmla="*/ 0 h 2303"/>
                  <a:gd name="T14" fmla="*/ 0 w 570"/>
                  <a:gd name="T15" fmla="*/ 0 h 2303"/>
                  <a:gd name="T16" fmla="*/ 0 w 570"/>
                  <a:gd name="T17" fmla="*/ 0 h 2303"/>
                  <a:gd name="T18" fmla="*/ 0 w 570"/>
                  <a:gd name="T19" fmla="*/ 0 h 2303"/>
                  <a:gd name="T20" fmla="*/ 0 w 570"/>
                  <a:gd name="T21" fmla="*/ 0 h 2303"/>
                  <a:gd name="T22" fmla="*/ 0 w 570"/>
                  <a:gd name="T23" fmla="*/ 0 h 2303"/>
                  <a:gd name="T24" fmla="*/ 0 w 570"/>
                  <a:gd name="T25" fmla="*/ 0 h 2303"/>
                  <a:gd name="T26" fmla="*/ 0 w 570"/>
                  <a:gd name="T27" fmla="*/ 0 h 2303"/>
                  <a:gd name="T28" fmla="*/ 0 w 570"/>
                  <a:gd name="T29" fmla="*/ 0 h 2303"/>
                  <a:gd name="T30" fmla="*/ 0 w 570"/>
                  <a:gd name="T31" fmla="*/ 0 h 2303"/>
                  <a:gd name="T32" fmla="*/ 0 w 570"/>
                  <a:gd name="T33" fmla="*/ 0 h 2303"/>
                  <a:gd name="T34" fmla="*/ 0 w 570"/>
                  <a:gd name="T35" fmla="*/ 0 h 2303"/>
                  <a:gd name="T36" fmla="*/ 0 w 570"/>
                  <a:gd name="T37" fmla="*/ 0 h 230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70" h="2303">
                    <a:moveTo>
                      <a:pt x="0" y="1636"/>
                    </a:moveTo>
                    <a:lnTo>
                      <a:pt x="128" y="1451"/>
                    </a:lnTo>
                    <a:lnTo>
                      <a:pt x="242" y="1259"/>
                    </a:lnTo>
                    <a:lnTo>
                      <a:pt x="339" y="1062"/>
                    </a:lnTo>
                    <a:lnTo>
                      <a:pt x="420" y="859"/>
                    </a:lnTo>
                    <a:lnTo>
                      <a:pt x="484" y="651"/>
                    </a:lnTo>
                    <a:lnTo>
                      <a:pt x="531" y="438"/>
                    </a:lnTo>
                    <a:lnTo>
                      <a:pt x="559" y="220"/>
                    </a:lnTo>
                    <a:lnTo>
                      <a:pt x="570" y="0"/>
                    </a:lnTo>
                    <a:lnTo>
                      <a:pt x="570" y="667"/>
                    </a:lnTo>
                    <a:lnTo>
                      <a:pt x="559" y="887"/>
                    </a:lnTo>
                    <a:lnTo>
                      <a:pt x="531" y="1105"/>
                    </a:lnTo>
                    <a:lnTo>
                      <a:pt x="484" y="1318"/>
                    </a:lnTo>
                    <a:lnTo>
                      <a:pt x="420" y="1526"/>
                    </a:lnTo>
                    <a:lnTo>
                      <a:pt x="339" y="1729"/>
                    </a:lnTo>
                    <a:lnTo>
                      <a:pt x="242" y="1926"/>
                    </a:lnTo>
                    <a:lnTo>
                      <a:pt x="128" y="2118"/>
                    </a:lnTo>
                    <a:lnTo>
                      <a:pt x="0" y="2303"/>
                    </a:lnTo>
                    <a:lnTo>
                      <a:pt x="0" y="1636"/>
                    </a:lnTo>
                    <a:close/>
                  </a:path>
                </a:pathLst>
              </a:custGeom>
              <a:solidFill>
                <a:srgbClr val="7F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619" name="Freeform 8"/>
              <p:cNvSpPr>
                <a:spLocks/>
              </p:cNvSpPr>
              <p:nvPr/>
            </p:nvSpPr>
            <p:spPr bwMode="auto">
              <a:xfrm>
                <a:off x="2716" y="2090"/>
                <a:ext cx="734" cy="511"/>
              </a:xfrm>
              <a:custGeom>
                <a:avLst/>
                <a:gdLst>
                  <a:gd name="T0" fmla="*/ 0 w 3668"/>
                  <a:gd name="T1" fmla="*/ 0 h 2558"/>
                  <a:gd name="T2" fmla="*/ 0 w 3668"/>
                  <a:gd name="T3" fmla="*/ 0 h 2558"/>
                  <a:gd name="T4" fmla="*/ 0 w 3668"/>
                  <a:gd name="T5" fmla="*/ 0 h 2558"/>
                  <a:gd name="T6" fmla="*/ 0 w 3668"/>
                  <a:gd name="T7" fmla="*/ 0 h 2558"/>
                  <a:gd name="T8" fmla="*/ 0 w 3668"/>
                  <a:gd name="T9" fmla="*/ 0 h 25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68" h="2558">
                    <a:moveTo>
                      <a:pt x="3668" y="1891"/>
                    </a:moveTo>
                    <a:lnTo>
                      <a:pt x="3668" y="2558"/>
                    </a:lnTo>
                    <a:lnTo>
                      <a:pt x="0" y="667"/>
                    </a:lnTo>
                    <a:lnTo>
                      <a:pt x="0" y="0"/>
                    </a:lnTo>
                    <a:lnTo>
                      <a:pt x="3668" y="1891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620" name="Freeform 9"/>
              <p:cNvSpPr>
                <a:spLocks/>
              </p:cNvSpPr>
              <p:nvPr/>
            </p:nvSpPr>
            <p:spPr bwMode="auto">
              <a:xfrm>
                <a:off x="3448" y="2417"/>
                <a:ext cx="44" cy="187"/>
              </a:xfrm>
              <a:custGeom>
                <a:avLst/>
                <a:gdLst>
                  <a:gd name="T0" fmla="*/ 0 w 222"/>
                  <a:gd name="T1" fmla="*/ 0 h 933"/>
                  <a:gd name="T2" fmla="*/ 0 w 222"/>
                  <a:gd name="T3" fmla="*/ 0 h 933"/>
                  <a:gd name="T4" fmla="*/ 0 w 222"/>
                  <a:gd name="T5" fmla="*/ 0 h 933"/>
                  <a:gd name="T6" fmla="*/ 0 w 222"/>
                  <a:gd name="T7" fmla="*/ 0 h 933"/>
                  <a:gd name="T8" fmla="*/ 0 w 222"/>
                  <a:gd name="T9" fmla="*/ 0 h 933"/>
                  <a:gd name="T10" fmla="*/ 0 w 222"/>
                  <a:gd name="T11" fmla="*/ 0 h 933"/>
                  <a:gd name="T12" fmla="*/ 0 w 222"/>
                  <a:gd name="T13" fmla="*/ 0 h 9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2" h="933">
                    <a:moveTo>
                      <a:pt x="0" y="266"/>
                    </a:moveTo>
                    <a:lnTo>
                      <a:pt x="114" y="135"/>
                    </a:lnTo>
                    <a:lnTo>
                      <a:pt x="222" y="0"/>
                    </a:lnTo>
                    <a:lnTo>
                      <a:pt x="222" y="667"/>
                    </a:lnTo>
                    <a:lnTo>
                      <a:pt x="114" y="801"/>
                    </a:lnTo>
                    <a:lnTo>
                      <a:pt x="0" y="933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621" name="Freeform 10"/>
              <p:cNvSpPr>
                <a:spLocks/>
              </p:cNvSpPr>
              <p:nvPr/>
            </p:nvSpPr>
            <p:spPr bwMode="auto">
              <a:xfrm>
                <a:off x="3448" y="2417"/>
                <a:ext cx="44" cy="187"/>
              </a:xfrm>
              <a:custGeom>
                <a:avLst/>
                <a:gdLst>
                  <a:gd name="T0" fmla="*/ 0 w 222"/>
                  <a:gd name="T1" fmla="*/ 0 h 933"/>
                  <a:gd name="T2" fmla="*/ 0 w 222"/>
                  <a:gd name="T3" fmla="*/ 0 h 933"/>
                  <a:gd name="T4" fmla="*/ 0 w 222"/>
                  <a:gd name="T5" fmla="*/ 0 h 933"/>
                  <a:gd name="T6" fmla="*/ 0 w 222"/>
                  <a:gd name="T7" fmla="*/ 0 h 933"/>
                  <a:gd name="T8" fmla="*/ 0 w 222"/>
                  <a:gd name="T9" fmla="*/ 0 h 933"/>
                  <a:gd name="T10" fmla="*/ 0 w 222"/>
                  <a:gd name="T11" fmla="*/ 0 h 933"/>
                  <a:gd name="T12" fmla="*/ 0 w 222"/>
                  <a:gd name="T13" fmla="*/ 0 h 9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2" h="933">
                    <a:moveTo>
                      <a:pt x="222" y="0"/>
                    </a:moveTo>
                    <a:lnTo>
                      <a:pt x="114" y="135"/>
                    </a:lnTo>
                    <a:lnTo>
                      <a:pt x="0" y="266"/>
                    </a:lnTo>
                    <a:lnTo>
                      <a:pt x="0" y="933"/>
                    </a:lnTo>
                    <a:lnTo>
                      <a:pt x="114" y="801"/>
                    </a:lnTo>
                    <a:lnTo>
                      <a:pt x="222" y="667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622" name="Freeform 11"/>
              <p:cNvSpPr>
                <a:spLocks/>
              </p:cNvSpPr>
              <p:nvPr/>
            </p:nvSpPr>
            <p:spPr bwMode="auto">
              <a:xfrm>
                <a:off x="1762" y="2060"/>
                <a:ext cx="1622" cy="801"/>
              </a:xfrm>
              <a:custGeom>
                <a:avLst/>
                <a:gdLst>
                  <a:gd name="T0" fmla="*/ 0 w 8108"/>
                  <a:gd name="T1" fmla="*/ 0 h 4006"/>
                  <a:gd name="T2" fmla="*/ 0 w 8108"/>
                  <a:gd name="T3" fmla="*/ 0 h 4006"/>
                  <a:gd name="T4" fmla="*/ 0 w 8108"/>
                  <a:gd name="T5" fmla="*/ 0 h 4006"/>
                  <a:gd name="T6" fmla="*/ 0 w 8108"/>
                  <a:gd name="T7" fmla="*/ 0 h 4006"/>
                  <a:gd name="T8" fmla="*/ 0 w 8108"/>
                  <a:gd name="T9" fmla="*/ 0 h 4006"/>
                  <a:gd name="T10" fmla="*/ 0 w 8108"/>
                  <a:gd name="T11" fmla="*/ 0 h 4006"/>
                  <a:gd name="T12" fmla="*/ 0 w 8108"/>
                  <a:gd name="T13" fmla="*/ 0 h 4006"/>
                  <a:gd name="T14" fmla="*/ 0 w 8108"/>
                  <a:gd name="T15" fmla="*/ 0 h 4006"/>
                  <a:gd name="T16" fmla="*/ 0 w 8108"/>
                  <a:gd name="T17" fmla="*/ 0 h 4006"/>
                  <a:gd name="T18" fmla="*/ 0 w 8108"/>
                  <a:gd name="T19" fmla="*/ 0 h 4006"/>
                  <a:gd name="T20" fmla="*/ 0 w 8108"/>
                  <a:gd name="T21" fmla="*/ 0 h 4006"/>
                  <a:gd name="T22" fmla="*/ 0 w 8108"/>
                  <a:gd name="T23" fmla="*/ 0 h 4006"/>
                  <a:gd name="T24" fmla="*/ 0 w 8108"/>
                  <a:gd name="T25" fmla="*/ 0 h 4006"/>
                  <a:gd name="T26" fmla="*/ 0 w 8108"/>
                  <a:gd name="T27" fmla="*/ 0 h 4006"/>
                  <a:gd name="T28" fmla="*/ 0 w 8108"/>
                  <a:gd name="T29" fmla="*/ 0 h 4006"/>
                  <a:gd name="T30" fmla="*/ 0 w 8108"/>
                  <a:gd name="T31" fmla="*/ 0 h 4006"/>
                  <a:gd name="T32" fmla="*/ 0 w 8108"/>
                  <a:gd name="T33" fmla="*/ 0 h 4006"/>
                  <a:gd name="T34" fmla="*/ 0 w 8108"/>
                  <a:gd name="T35" fmla="*/ 0 h 4006"/>
                  <a:gd name="T36" fmla="*/ 0 w 8108"/>
                  <a:gd name="T37" fmla="*/ 0 h 4006"/>
                  <a:gd name="T38" fmla="*/ 0 w 8108"/>
                  <a:gd name="T39" fmla="*/ 0 h 4006"/>
                  <a:gd name="T40" fmla="*/ 0 w 8108"/>
                  <a:gd name="T41" fmla="*/ 0 h 4006"/>
                  <a:gd name="T42" fmla="*/ 0 w 8108"/>
                  <a:gd name="T43" fmla="*/ 0 h 4006"/>
                  <a:gd name="T44" fmla="*/ 0 w 8108"/>
                  <a:gd name="T45" fmla="*/ 0 h 4006"/>
                  <a:gd name="T46" fmla="*/ 0 w 8108"/>
                  <a:gd name="T47" fmla="*/ 0 h 4006"/>
                  <a:gd name="T48" fmla="*/ 0 w 8108"/>
                  <a:gd name="T49" fmla="*/ 0 h 4006"/>
                  <a:gd name="T50" fmla="*/ 0 w 8108"/>
                  <a:gd name="T51" fmla="*/ 0 h 4006"/>
                  <a:gd name="T52" fmla="*/ 0 w 8108"/>
                  <a:gd name="T53" fmla="*/ 0 h 4006"/>
                  <a:gd name="T54" fmla="*/ 0 w 8108"/>
                  <a:gd name="T55" fmla="*/ 0 h 4006"/>
                  <a:gd name="T56" fmla="*/ 0 w 8108"/>
                  <a:gd name="T57" fmla="*/ 0 h 4006"/>
                  <a:gd name="T58" fmla="*/ 0 w 8108"/>
                  <a:gd name="T59" fmla="*/ 0 h 4006"/>
                  <a:gd name="T60" fmla="*/ 0 w 8108"/>
                  <a:gd name="T61" fmla="*/ 0 h 4006"/>
                  <a:gd name="T62" fmla="*/ 0 w 8108"/>
                  <a:gd name="T63" fmla="*/ 0 h 4006"/>
                  <a:gd name="T64" fmla="*/ 0 w 8108"/>
                  <a:gd name="T65" fmla="*/ 0 h 4006"/>
                  <a:gd name="T66" fmla="*/ 0 w 8108"/>
                  <a:gd name="T67" fmla="*/ 0 h 4006"/>
                  <a:gd name="T68" fmla="*/ 0 w 8108"/>
                  <a:gd name="T69" fmla="*/ 0 h 4006"/>
                  <a:gd name="T70" fmla="*/ 0 w 8108"/>
                  <a:gd name="T71" fmla="*/ 0 h 4006"/>
                  <a:gd name="T72" fmla="*/ 0 w 8108"/>
                  <a:gd name="T73" fmla="*/ 0 h 4006"/>
                  <a:gd name="T74" fmla="*/ 0 w 8108"/>
                  <a:gd name="T75" fmla="*/ 0 h 4006"/>
                  <a:gd name="T76" fmla="*/ 0 w 8108"/>
                  <a:gd name="T77" fmla="*/ 0 h 4006"/>
                  <a:gd name="T78" fmla="*/ 0 w 8108"/>
                  <a:gd name="T79" fmla="*/ 0 h 4006"/>
                  <a:gd name="T80" fmla="*/ 0 w 8108"/>
                  <a:gd name="T81" fmla="*/ 0 h 4006"/>
                  <a:gd name="T82" fmla="*/ 0 w 8108"/>
                  <a:gd name="T83" fmla="*/ 0 h 4006"/>
                  <a:gd name="T84" fmla="*/ 0 w 8108"/>
                  <a:gd name="T85" fmla="*/ 0 h 4006"/>
                  <a:gd name="T86" fmla="*/ 0 w 8108"/>
                  <a:gd name="T87" fmla="*/ 0 h 4006"/>
                  <a:gd name="T88" fmla="*/ 0 w 8108"/>
                  <a:gd name="T89" fmla="*/ 0 h 4006"/>
                  <a:gd name="T90" fmla="*/ 0 w 8108"/>
                  <a:gd name="T91" fmla="*/ 0 h 4006"/>
                  <a:gd name="T92" fmla="*/ 0 w 8108"/>
                  <a:gd name="T93" fmla="*/ 0 h 4006"/>
                  <a:gd name="T94" fmla="*/ 0 w 8108"/>
                  <a:gd name="T95" fmla="*/ 0 h 4006"/>
                  <a:gd name="T96" fmla="*/ 0 w 8108"/>
                  <a:gd name="T97" fmla="*/ 0 h 40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8108" h="4006">
                    <a:moveTo>
                      <a:pt x="8108" y="1902"/>
                    </a:moveTo>
                    <a:lnTo>
                      <a:pt x="7950" y="2061"/>
                    </a:lnTo>
                    <a:lnTo>
                      <a:pt x="7781" y="2213"/>
                    </a:lnTo>
                    <a:lnTo>
                      <a:pt x="7601" y="2357"/>
                    </a:lnTo>
                    <a:lnTo>
                      <a:pt x="7410" y="2493"/>
                    </a:lnTo>
                    <a:lnTo>
                      <a:pt x="7208" y="2620"/>
                    </a:lnTo>
                    <a:lnTo>
                      <a:pt x="6997" y="2738"/>
                    </a:lnTo>
                    <a:lnTo>
                      <a:pt x="6776" y="2847"/>
                    </a:lnTo>
                    <a:lnTo>
                      <a:pt x="6546" y="2946"/>
                    </a:lnTo>
                    <a:lnTo>
                      <a:pt x="6307" y="3035"/>
                    </a:lnTo>
                    <a:lnTo>
                      <a:pt x="6061" y="3114"/>
                    </a:lnTo>
                    <a:lnTo>
                      <a:pt x="5807" y="3181"/>
                    </a:lnTo>
                    <a:lnTo>
                      <a:pt x="5548" y="3236"/>
                    </a:lnTo>
                    <a:lnTo>
                      <a:pt x="5281" y="3280"/>
                    </a:lnTo>
                    <a:lnTo>
                      <a:pt x="5009" y="3312"/>
                    </a:lnTo>
                    <a:lnTo>
                      <a:pt x="4732" y="3333"/>
                    </a:lnTo>
                    <a:lnTo>
                      <a:pt x="4450" y="3339"/>
                    </a:lnTo>
                    <a:lnTo>
                      <a:pt x="4220" y="3335"/>
                    </a:lnTo>
                    <a:lnTo>
                      <a:pt x="3995" y="3321"/>
                    </a:lnTo>
                    <a:lnTo>
                      <a:pt x="3772" y="3301"/>
                    </a:lnTo>
                    <a:lnTo>
                      <a:pt x="3552" y="3271"/>
                    </a:lnTo>
                    <a:lnTo>
                      <a:pt x="3337" y="3234"/>
                    </a:lnTo>
                    <a:lnTo>
                      <a:pt x="3126" y="3188"/>
                    </a:lnTo>
                    <a:lnTo>
                      <a:pt x="2920" y="3136"/>
                    </a:lnTo>
                    <a:lnTo>
                      <a:pt x="2718" y="3076"/>
                    </a:lnTo>
                    <a:lnTo>
                      <a:pt x="2521" y="3009"/>
                    </a:lnTo>
                    <a:lnTo>
                      <a:pt x="2328" y="2936"/>
                    </a:lnTo>
                    <a:lnTo>
                      <a:pt x="2142" y="2855"/>
                    </a:lnTo>
                    <a:lnTo>
                      <a:pt x="1962" y="2769"/>
                    </a:lnTo>
                    <a:lnTo>
                      <a:pt x="1787" y="2676"/>
                    </a:lnTo>
                    <a:lnTo>
                      <a:pt x="1619" y="2576"/>
                    </a:lnTo>
                    <a:lnTo>
                      <a:pt x="1457" y="2472"/>
                    </a:lnTo>
                    <a:lnTo>
                      <a:pt x="1303" y="2361"/>
                    </a:lnTo>
                    <a:lnTo>
                      <a:pt x="1155" y="2245"/>
                    </a:lnTo>
                    <a:lnTo>
                      <a:pt x="1016" y="2123"/>
                    </a:lnTo>
                    <a:lnTo>
                      <a:pt x="883" y="1998"/>
                    </a:lnTo>
                    <a:lnTo>
                      <a:pt x="760" y="1867"/>
                    </a:lnTo>
                    <a:lnTo>
                      <a:pt x="644" y="1731"/>
                    </a:lnTo>
                    <a:lnTo>
                      <a:pt x="536" y="1592"/>
                    </a:lnTo>
                    <a:lnTo>
                      <a:pt x="438" y="1448"/>
                    </a:lnTo>
                    <a:lnTo>
                      <a:pt x="349" y="1299"/>
                    </a:lnTo>
                    <a:lnTo>
                      <a:pt x="270" y="1148"/>
                    </a:lnTo>
                    <a:lnTo>
                      <a:pt x="200" y="993"/>
                    </a:lnTo>
                    <a:lnTo>
                      <a:pt x="140" y="834"/>
                    </a:lnTo>
                    <a:lnTo>
                      <a:pt x="90" y="673"/>
                    </a:lnTo>
                    <a:lnTo>
                      <a:pt x="51" y="508"/>
                    </a:lnTo>
                    <a:lnTo>
                      <a:pt x="23" y="342"/>
                    </a:lnTo>
                    <a:lnTo>
                      <a:pt x="6" y="172"/>
                    </a:lnTo>
                    <a:lnTo>
                      <a:pt x="0" y="0"/>
                    </a:lnTo>
                    <a:lnTo>
                      <a:pt x="0" y="667"/>
                    </a:lnTo>
                    <a:lnTo>
                      <a:pt x="6" y="838"/>
                    </a:lnTo>
                    <a:lnTo>
                      <a:pt x="23" y="1009"/>
                    </a:lnTo>
                    <a:lnTo>
                      <a:pt x="51" y="1175"/>
                    </a:lnTo>
                    <a:lnTo>
                      <a:pt x="90" y="1340"/>
                    </a:lnTo>
                    <a:lnTo>
                      <a:pt x="140" y="1501"/>
                    </a:lnTo>
                    <a:lnTo>
                      <a:pt x="200" y="1660"/>
                    </a:lnTo>
                    <a:lnTo>
                      <a:pt x="270" y="1815"/>
                    </a:lnTo>
                    <a:lnTo>
                      <a:pt x="349" y="1966"/>
                    </a:lnTo>
                    <a:lnTo>
                      <a:pt x="438" y="2114"/>
                    </a:lnTo>
                    <a:lnTo>
                      <a:pt x="536" y="2258"/>
                    </a:lnTo>
                    <a:lnTo>
                      <a:pt x="644" y="2398"/>
                    </a:lnTo>
                    <a:lnTo>
                      <a:pt x="760" y="2534"/>
                    </a:lnTo>
                    <a:lnTo>
                      <a:pt x="883" y="2664"/>
                    </a:lnTo>
                    <a:lnTo>
                      <a:pt x="1016" y="2790"/>
                    </a:lnTo>
                    <a:lnTo>
                      <a:pt x="1155" y="2912"/>
                    </a:lnTo>
                    <a:lnTo>
                      <a:pt x="1303" y="3027"/>
                    </a:lnTo>
                    <a:lnTo>
                      <a:pt x="1457" y="3139"/>
                    </a:lnTo>
                    <a:lnTo>
                      <a:pt x="1619" y="3243"/>
                    </a:lnTo>
                    <a:lnTo>
                      <a:pt x="1787" y="3343"/>
                    </a:lnTo>
                    <a:lnTo>
                      <a:pt x="1962" y="3436"/>
                    </a:lnTo>
                    <a:lnTo>
                      <a:pt x="2142" y="3522"/>
                    </a:lnTo>
                    <a:lnTo>
                      <a:pt x="2328" y="3602"/>
                    </a:lnTo>
                    <a:lnTo>
                      <a:pt x="2521" y="3676"/>
                    </a:lnTo>
                    <a:lnTo>
                      <a:pt x="2718" y="3743"/>
                    </a:lnTo>
                    <a:lnTo>
                      <a:pt x="2920" y="3803"/>
                    </a:lnTo>
                    <a:lnTo>
                      <a:pt x="3126" y="3855"/>
                    </a:lnTo>
                    <a:lnTo>
                      <a:pt x="3337" y="3901"/>
                    </a:lnTo>
                    <a:lnTo>
                      <a:pt x="3552" y="3938"/>
                    </a:lnTo>
                    <a:lnTo>
                      <a:pt x="3772" y="3968"/>
                    </a:lnTo>
                    <a:lnTo>
                      <a:pt x="3995" y="3988"/>
                    </a:lnTo>
                    <a:lnTo>
                      <a:pt x="4220" y="4002"/>
                    </a:lnTo>
                    <a:lnTo>
                      <a:pt x="4450" y="4006"/>
                    </a:lnTo>
                    <a:lnTo>
                      <a:pt x="4732" y="3999"/>
                    </a:lnTo>
                    <a:lnTo>
                      <a:pt x="5009" y="3979"/>
                    </a:lnTo>
                    <a:lnTo>
                      <a:pt x="5281" y="3947"/>
                    </a:lnTo>
                    <a:lnTo>
                      <a:pt x="5548" y="3903"/>
                    </a:lnTo>
                    <a:lnTo>
                      <a:pt x="5807" y="3847"/>
                    </a:lnTo>
                    <a:lnTo>
                      <a:pt x="6061" y="3781"/>
                    </a:lnTo>
                    <a:lnTo>
                      <a:pt x="6307" y="3702"/>
                    </a:lnTo>
                    <a:lnTo>
                      <a:pt x="6546" y="3613"/>
                    </a:lnTo>
                    <a:lnTo>
                      <a:pt x="6776" y="3514"/>
                    </a:lnTo>
                    <a:lnTo>
                      <a:pt x="6997" y="3405"/>
                    </a:lnTo>
                    <a:lnTo>
                      <a:pt x="7208" y="3287"/>
                    </a:lnTo>
                    <a:lnTo>
                      <a:pt x="7410" y="3160"/>
                    </a:lnTo>
                    <a:lnTo>
                      <a:pt x="7601" y="3024"/>
                    </a:lnTo>
                    <a:lnTo>
                      <a:pt x="7781" y="2880"/>
                    </a:lnTo>
                    <a:lnTo>
                      <a:pt x="7950" y="2728"/>
                    </a:lnTo>
                    <a:lnTo>
                      <a:pt x="8108" y="2569"/>
                    </a:lnTo>
                    <a:lnTo>
                      <a:pt x="8108" y="1902"/>
                    </a:lnTo>
                    <a:close/>
                  </a:path>
                </a:pathLst>
              </a:custGeom>
              <a:solidFill>
                <a:srgbClr val="7F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623" name="Freeform 12"/>
              <p:cNvSpPr>
                <a:spLocks/>
              </p:cNvSpPr>
              <p:nvPr/>
            </p:nvSpPr>
            <p:spPr bwMode="auto">
              <a:xfrm>
                <a:off x="1762" y="1392"/>
                <a:ext cx="1780" cy="1335"/>
              </a:xfrm>
              <a:custGeom>
                <a:avLst/>
                <a:gdLst>
                  <a:gd name="T0" fmla="*/ 0 w 8901"/>
                  <a:gd name="T1" fmla="*/ 0 h 6678"/>
                  <a:gd name="T2" fmla="*/ 0 w 8901"/>
                  <a:gd name="T3" fmla="*/ 0 h 6678"/>
                  <a:gd name="T4" fmla="*/ 0 w 8901"/>
                  <a:gd name="T5" fmla="*/ 0 h 6678"/>
                  <a:gd name="T6" fmla="*/ 0 w 8901"/>
                  <a:gd name="T7" fmla="*/ 0 h 6678"/>
                  <a:gd name="T8" fmla="*/ 0 w 8901"/>
                  <a:gd name="T9" fmla="*/ 0 h 6678"/>
                  <a:gd name="T10" fmla="*/ 0 w 8901"/>
                  <a:gd name="T11" fmla="*/ 0 h 6678"/>
                  <a:gd name="T12" fmla="*/ 0 w 8901"/>
                  <a:gd name="T13" fmla="*/ 0 h 6678"/>
                  <a:gd name="T14" fmla="*/ 0 w 8901"/>
                  <a:gd name="T15" fmla="*/ 0 h 6678"/>
                  <a:gd name="T16" fmla="*/ 0 w 8901"/>
                  <a:gd name="T17" fmla="*/ 0 h 6678"/>
                  <a:gd name="T18" fmla="*/ 0 w 8901"/>
                  <a:gd name="T19" fmla="*/ 0 h 6678"/>
                  <a:gd name="T20" fmla="*/ 0 w 8901"/>
                  <a:gd name="T21" fmla="*/ 0 h 6678"/>
                  <a:gd name="T22" fmla="*/ 0 w 8901"/>
                  <a:gd name="T23" fmla="*/ 0 h 6678"/>
                  <a:gd name="T24" fmla="*/ 0 w 8901"/>
                  <a:gd name="T25" fmla="*/ 0 h 6678"/>
                  <a:gd name="T26" fmla="*/ 0 w 8901"/>
                  <a:gd name="T27" fmla="*/ 0 h 6678"/>
                  <a:gd name="T28" fmla="*/ 0 w 8901"/>
                  <a:gd name="T29" fmla="*/ 0 h 6678"/>
                  <a:gd name="T30" fmla="*/ 0 w 8901"/>
                  <a:gd name="T31" fmla="*/ 0 h 6678"/>
                  <a:gd name="T32" fmla="*/ 0 w 8901"/>
                  <a:gd name="T33" fmla="*/ 0 h 6678"/>
                  <a:gd name="T34" fmla="*/ 0 w 8901"/>
                  <a:gd name="T35" fmla="*/ 0 h 6678"/>
                  <a:gd name="T36" fmla="*/ 0 w 8901"/>
                  <a:gd name="T37" fmla="*/ 0 h 6678"/>
                  <a:gd name="T38" fmla="*/ 0 w 8901"/>
                  <a:gd name="T39" fmla="*/ 0 h 6678"/>
                  <a:gd name="T40" fmla="*/ 0 w 8901"/>
                  <a:gd name="T41" fmla="*/ 0 h 6678"/>
                  <a:gd name="T42" fmla="*/ 0 w 8901"/>
                  <a:gd name="T43" fmla="*/ 0 h 6678"/>
                  <a:gd name="T44" fmla="*/ 0 w 8901"/>
                  <a:gd name="T45" fmla="*/ 0 h 6678"/>
                  <a:gd name="T46" fmla="*/ 0 w 8901"/>
                  <a:gd name="T47" fmla="*/ 0 h 6678"/>
                  <a:gd name="T48" fmla="*/ 0 w 8901"/>
                  <a:gd name="T49" fmla="*/ 0 h 6678"/>
                  <a:gd name="T50" fmla="*/ 0 w 8901"/>
                  <a:gd name="T51" fmla="*/ 0 h 6678"/>
                  <a:gd name="T52" fmla="*/ 0 w 8901"/>
                  <a:gd name="T53" fmla="*/ 0 h 6678"/>
                  <a:gd name="T54" fmla="*/ 0 w 8901"/>
                  <a:gd name="T55" fmla="*/ 0 h 6678"/>
                  <a:gd name="T56" fmla="*/ 0 w 8901"/>
                  <a:gd name="T57" fmla="*/ 0 h 6678"/>
                  <a:gd name="T58" fmla="*/ 0 w 8901"/>
                  <a:gd name="T59" fmla="*/ 0 h 6678"/>
                  <a:gd name="T60" fmla="*/ 0 w 8901"/>
                  <a:gd name="T61" fmla="*/ 0 h 6678"/>
                  <a:gd name="T62" fmla="*/ 0 w 8901"/>
                  <a:gd name="T63" fmla="*/ 0 h 6678"/>
                  <a:gd name="T64" fmla="*/ 0 w 8901"/>
                  <a:gd name="T65" fmla="*/ 0 h 6678"/>
                  <a:gd name="T66" fmla="*/ 0 w 8901"/>
                  <a:gd name="T67" fmla="*/ 0 h 6678"/>
                  <a:gd name="T68" fmla="*/ 0 w 8901"/>
                  <a:gd name="T69" fmla="*/ 0 h 6678"/>
                  <a:gd name="T70" fmla="*/ 0 w 8901"/>
                  <a:gd name="T71" fmla="*/ 0 h 6678"/>
                  <a:gd name="T72" fmla="*/ 0 w 8901"/>
                  <a:gd name="T73" fmla="*/ 0 h 6678"/>
                  <a:gd name="T74" fmla="*/ 0 w 8901"/>
                  <a:gd name="T75" fmla="*/ 0 h 6678"/>
                  <a:gd name="T76" fmla="*/ 0 w 8901"/>
                  <a:gd name="T77" fmla="*/ 0 h 6678"/>
                  <a:gd name="T78" fmla="*/ 0 w 8901"/>
                  <a:gd name="T79" fmla="*/ 0 h 6678"/>
                  <a:gd name="T80" fmla="*/ 0 w 8901"/>
                  <a:gd name="T81" fmla="*/ 0 h 6678"/>
                  <a:gd name="T82" fmla="*/ 0 w 8901"/>
                  <a:gd name="T83" fmla="*/ 0 h 6678"/>
                  <a:gd name="T84" fmla="*/ 0 w 8901"/>
                  <a:gd name="T85" fmla="*/ 0 h 6678"/>
                  <a:gd name="T86" fmla="*/ 0 w 8901"/>
                  <a:gd name="T87" fmla="*/ 0 h 6678"/>
                  <a:gd name="T88" fmla="*/ 0 w 8901"/>
                  <a:gd name="T89" fmla="*/ 0 h 6678"/>
                  <a:gd name="T90" fmla="*/ 0 w 8901"/>
                  <a:gd name="T91" fmla="*/ 0 h 6678"/>
                  <a:gd name="T92" fmla="*/ 0 w 8901"/>
                  <a:gd name="T93" fmla="*/ 0 h 6678"/>
                  <a:gd name="T94" fmla="*/ 0 w 8901"/>
                  <a:gd name="T95" fmla="*/ 0 h 6678"/>
                  <a:gd name="T96" fmla="*/ 0 w 8901"/>
                  <a:gd name="T97" fmla="*/ 0 h 6678"/>
                  <a:gd name="T98" fmla="*/ 0 w 8901"/>
                  <a:gd name="T99" fmla="*/ 0 h 6678"/>
                  <a:gd name="T100" fmla="*/ 0 w 8901"/>
                  <a:gd name="T101" fmla="*/ 0 h 6678"/>
                  <a:gd name="T102" fmla="*/ 0 w 8901"/>
                  <a:gd name="T103" fmla="*/ 0 h 6678"/>
                  <a:gd name="T104" fmla="*/ 0 w 8901"/>
                  <a:gd name="T105" fmla="*/ 0 h 6678"/>
                  <a:gd name="T106" fmla="*/ 0 w 8901"/>
                  <a:gd name="T107" fmla="*/ 0 h 6678"/>
                  <a:gd name="T108" fmla="*/ 0 w 8901"/>
                  <a:gd name="T109" fmla="*/ 0 h 6678"/>
                  <a:gd name="T110" fmla="*/ 0 w 8901"/>
                  <a:gd name="T111" fmla="*/ 0 h 6678"/>
                  <a:gd name="T112" fmla="*/ 0 w 8901"/>
                  <a:gd name="T113" fmla="*/ 0 h 6678"/>
                  <a:gd name="T114" fmla="*/ 0 w 8901"/>
                  <a:gd name="T115" fmla="*/ 0 h 6678"/>
                  <a:gd name="T116" fmla="*/ 0 w 8901"/>
                  <a:gd name="T117" fmla="*/ 0 h 6678"/>
                  <a:gd name="T118" fmla="*/ 0 w 8901"/>
                  <a:gd name="T119" fmla="*/ 0 h 6678"/>
                  <a:gd name="T120" fmla="*/ 0 w 8901"/>
                  <a:gd name="T121" fmla="*/ 0 h 66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901" h="6678">
                    <a:moveTo>
                      <a:pt x="8331" y="4975"/>
                    </a:moveTo>
                    <a:lnTo>
                      <a:pt x="8459" y="4790"/>
                    </a:lnTo>
                    <a:lnTo>
                      <a:pt x="8573" y="4598"/>
                    </a:lnTo>
                    <a:lnTo>
                      <a:pt x="8670" y="4401"/>
                    </a:lnTo>
                    <a:lnTo>
                      <a:pt x="8751" y="4198"/>
                    </a:lnTo>
                    <a:lnTo>
                      <a:pt x="8815" y="3990"/>
                    </a:lnTo>
                    <a:lnTo>
                      <a:pt x="8862" y="3777"/>
                    </a:lnTo>
                    <a:lnTo>
                      <a:pt x="8890" y="3559"/>
                    </a:lnTo>
                    <a:lnTo>
                      <a:pt x="8901" y="3339"/>
                    </a:lnTo>
                    <a:lnTo>
                      <a:pt x="8894" y="3167"/>
                    </a:lnTo>
                    <a:lnTo>
                      <a:pt x="8877" y="2997"/>
                    </a:lnTo>
                    <a:lnTo>
                      <a:pt x="8848" y="2830"/>
                    </a:lnTo>
                    <a:lnTo>
                      <a:pt x="8810" y="2666"/>
                    </a:lnTo>
                    <a:lnTo>
                      <a:pt x="8760" y="2505"/>
                    </a:lnTo>
                    <a:lnTo>
                      <a:pt x="8700" y="2346"/>
                    </a:lnTo>
                    <a:lnTo>
                      <a:pt x="8630" y="2190"/>
                    </a:lnTo>
                    <a:lnTo>
                      <a:pt x="8550" y="2040"/>
                    </a:lnTo>
                    <a:lnTo>
                      <a:pt x="8462" y="1891"/>
                    </a:lnTo>
                    <a:lnTo>
                      <a:pt x="8363" y="1747"/>
                    </a:lnTo>
                    <a:lnTo>
                      <a:pt x="8255" y="1607"/>
                    </a:lnTo>
                    <a:lnTo>
                      <a:pt x="8140" y="1471"/>
                    </a:lnTo>
                    <a:lnTo>
                      <a:pt x="8016" y="1341"/>
                    </a:lnTo>
                    <a:lnTo>
                      <a:pt x="7883" y="1215"/>
                    </a:lnTo>
                    <a:lnTo>
                      <a:pt x="7744" y="1094"/>
                    </a:lnTo>
                    <a:lnTo>
                      <a:pt x="7597" y="978"/>
                    </a:lnTo>
                    <a:lnTo>
                      <a:pt x="7442" y="867"/>
                    </a:lnTo>
                    <a:lnTo>
                      <a:pt x="7280" y="762"/>
                    </a:lnTo>
                    <a:lnTo>
                      <a:pt x="7112" y="663"/>
                    </a:lnTo>
                    <a:lnTo>
                      <a:pt x="6938" y="570"/>
                    </a:lnTo>
                    <a:lnTo>
                      <a:pt x="6758" y="483"/>
                    </a:lnTo>
                    <a:lnTo>
                      <a:pt x="6572" y="403"/>
                    </a:lnTo>
                    <a:lnTo>
                      <a:pt x="6379" y="329"/>
                    </a:lnTo>
                    <a:lnTo>
                      <a:pt x="6182" y="262"/>
                    </a:lnTo>
                    <a:lnTo>
                      <a:pt x="5980" y="202"/>
                    </a:lnTo>
                    <a:lnTo>
                      <a:pt x="5773" y="150"/>
                    </a:lnTo>
                    <a:lnTo>
                      <a:pt x="5563" y="105"/>
                    </a:lnTo>
                    <a:lnTo>
                      <a:pt x="5347" y="67"/>
                    </a:lnTo>
                    <a:lnTo>
                      <a:pt x="5127" y="38"/>
                    </a:lnTo>
                    <a:lnTo>
                      <a:pt x="4905" y="17"/>
                    </a:lnTo>
                    <a:lnTo>
                      <a:pt x="4679" y="4"/>
                    </a:lnTo>
                    <a:lnTo>
                      <a:pt x="4450" y="0"/>
                    </a:lnTo>
                    <a:lnTo>
                      <a:pt x="4220" y="4"/>
                    </a:lnTo>
                    <a:lnTo>
                      <a:pt x="3995" y="17"/>
                    </a:lnTo>
                    <a:lnTo>
                      <a:pt x="3772" y="38"/>
                    </a:lnTo>
                    <a:lnTo>
                      <a:pt x="3552" y="67"/>
                    </a:lnTo>
                    <a:lnTo>
                      <a:pt x="3337" y="105"/>
                    </a:lnTo>
                    <a:lnTo>
                      <a:pt x="3126" y="150"/>
                    </a:lnTo>
                    <a:lnTo>
                      <a:pt x="2920" y="202"/>
                    </a:lnTo>
                    <a:lnTo>
                      <a:pt x="2718" y="262"/>
                    </a:lnTo>
                    <a:lnTo>
                      <a:pt x="2521" y="329"/>
                    </a:lnTo>
                    <a:lnTo>
                      <a:pt x="2328" y="403"/>
                    </a:lnTo>
                    <a:lnTo>
                      <a:pt x="2142" y="483"/>
                    </a:lnTo>
                    <a:lnTo>
                      <a:pt x="1962" y="570"/>
                    </a:lnTo>
                    <a:lnTo>
                      <a:pt x="1787" y="663"/>
                    </a:lnTo>
                    <a:lnTo>
                      <a:pt x="1619" y="762"/>
                    </a:lnTo>
                    <a:lnTo>
                      <a:pt x="1457" y="867"/>
                    </a:lnTo>
                    <a:lnTo>
                      <a:pt x="1303" y="978"/>
                    </a:lnTo>
                    <a:lnTo>
                      <a:pt x="1155" y="1094"/>
                    </a:lnTo>
                    <a:lnTo>
                      <a:pt x="1016" y="1215"/>
                    </a:lnTo>
                    <a:lnTo>
                      <a:pt x="883" y="1341"/>
                    </a:lnTo>
                    <a:lnTo>
                      <a:pt x="760" y="1471"/>
                    </a:lnTo>
                    <a:lnTo>
                      <a:pt x="644" y="1607"/>
                    </a:lnTo>
                    <a:lnTo>
                      <a:pt x="536" y="1747"/>
                    </a:lnTo>
                    <a:lnTo>
                      <a:pt x="438" y="1891"/>
                    </a:lnTo>
                    <a:lnTo>
                      <a:pt x="349" y="2040"/>
                    </a:lnTo>
                    <a:lnTo>
                      <a:pt x="270" y="2190"/>
                    </a:lnTo>
                    <a:lnTo>
                      <a:pt x="200" y="2346"/>
                    </a:lnTo>
                    <a:lnTo>
                      <a:pt x="140" y="2505"/>
                    </a:lnTo>
                    <a:lnTo>
                      <a:pt x="90" y="2666"/>
                    </a:lnTo>
                    <a:lnTo>
                      <a:pt x="51" y="2830"/>
                    </a:lnTo>
                    <a:lnTo>
                      <a:pt x="23" y="2997"/>
                    </a:lnTo>
                    <a:lnTo>
                      <a:pt x="6" y="3167"/>
                    </a:lnTo>
                    <a:lnTo>
                      <a:pt x="0" y="3339"/>
                    </a:lnTo>
                    <a:lnTo>
                      <a:pt x="6" y="3511"/>
                    </a:lnTo>
                    <a:lnTo>
                      <a:pt x="23" y="3681"/>
                    </a:lnTo>
                    <a:lnTo>
                      <a:pt x="51" y="3847"/>
                    </a:lnTo>
                    <a:lnTo>
                      <a:pt x="90" y="4012"/>
                    </a:lnTo>
                    <a:lnTo>
                      <a:pt x="140" y="4173"/>
                    </a:lnTo>
                    <a:lnTo>
                      <a:pt x="200" y="4332"/>
                    </a:lnTo>
                    <a:lnTo>
                      <a:pt x="270" y="4487"/>
                    </a:lnTo>
                    <a:lnTo>
                      <a:pt x="349" y="4638"/>
                    </a:lnTo>
                    <a:lnTo>
                      <a:pt x="438" y="4787"/>
                    </a:lnTo>
                    <a:lnTo>
                      <a:pt x="536" y="4931"/>
                    </a:lnTo>
                    <a:lnTo>
                      <a:pt x="644" y="5070"/>
                    </a:lnTo>
                    <a:lnTo>
                      <a:pt x="760" y="5206"/>
                    </a:lnTo>
                    <a:lnTo>
                      <a:pt x="883" y="5337"/>
                    </a:lnTo>
                    <a:lnTo>
                      <a:pt x="1016" y="5462"/>
                    </a:lnTo>
                    <a:lnTo>
                      <a:pt x="1155" y="5584"/>
                    </a:lnTo>
                    <a:lnTo>
                      <a:pt x="1303" y="5700"/>
                    </a:lnTo>
                    <a:lnTo>
                      <a:pt x="1457" y="5811"/>
                    </a:lnTo>
                    <a:lnTo>
                      <a:pt x="1619" y="5915"/>
                    </a:lnTo>
                    <a:lnTo>
                      <a:pt x="1787" y="6015"/>
                    </a:lnTo>
                    <a:lnTo>
                      <a:pt x="1962" y="6108"/>
                    </a:lnTo>
                    <a:lnTo>
                      <a:pt x="2142" y="6194"/>
                    </a:lnTo>
                    <a:lnTo>
                      <a:pt x="2328" y="6275"/>
                    </a:lnTo>
                    <a:lnTo>
                      <a:pt x="2521" y="6348"/>
                    </a:lnTo>
                    <a:lnTo>
                      <a:pt x="2718" y="6415"/>
                    </a:lnTo>
                    <a:lnTo>
                      <a:pt x="2920" y="6475"/>
                    </a:lnTo>
                    <a:lnTo>
                      <a:pt x="3126" y="6527"/>
                    </a:lnTo>
                    <a:lnTo>
                      <a:pt x="3337" y="6573"/>
                    </a:lnTo>
                    <a:lnTo>
                      <a:pt x="3552" y="6610"/>
                    </a:lnTo>
                    <a:lnTo>
                      <a:pt x="3772" y="6640"/>
                    </a:lnTo>
                    <a:lnTo>
                      <a:pt x="3995" y="6660"/>
                    </a:lnTo>
                    <a:lnTo>
                      <a:pt x="4220" y="6674"/>
                    </a:lnTo>
                    <a:lnTo>
                      <a:pt x="4450" y="6678"/>
                    </a:lnTo>
                    <a:lnTo>
                      <a:pt x="4732" y="6672"/>
                    </a:lnTo>
                    <a:lnTo>
                      <a:pt x="5009" y="6651"/>
                    </a:lnTo>
                    <a:lnTo>
                      <a:pt x="5281" y="6619"/>
                    </a:lnTo>
                    <a:lnTo>
                      <a:pt x="5548" y="6575"/>
                    </a:lnTo>
                    <a:lnTo>
                      <a:pt x="5807" y="6520"/>
                    </a:lnTo>
                    <a:lnTo>
                      <a:pt x="6061" y="6453"/>
                    </a:lnTo>
                    <a:lnTo>
                      <a:pt x="6307" y="6374"/>
                    </a:lnTo>
                    <a:lnTo>
                      <a:pt x="6546" y="6285"/>
                    </a:lnTo>
                    <a:lnTo>
                      <a:pt x="6776" y="6186"/>
                    </a:lnTo>
                    <a:lnTo>
                      <a:pt x="6997" y="6077"/>
                    </a:lnTo>
                    <a:lnTo>
                      <a:pt x="7208" y="5959"/>
                    </a:lnTo>
                    <a:lnTo>
                      <a:pt x="7410" y="5832"/>
                    </a:lnTo>
                    <a:lnTo>
                      <a:pt x="7601" y="5696"/>
                    </a:lnTo>
                    <a:lnTo>
                      <a:pt x="7781" y="5552"/>
                    </a:lnTo>
                    <a:lnTo>
                      <a:pt x="7950" y="5400"/>
                    </a:lnTo>
                    <a:lnTo>
                      <a:pt x="8108" y="5241"/>
                    </a:lnTo>
                    <a:lnTo>
                      <a:pt x="4450" y="3339"/>
                    </a:lnTo>
                    <a:lnTo>
                      <a:pt x="8331" y="4975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624" name="Line 13"/>
              <p:cNvSpPr>
                <a:spLocks noChangeShapeType="1"/>
              </p:cNvSpPr>
              <p:nvPr/>
            </p:nvSpPr>
            <p:spPr bwMode="auto">
              <a:xfrm flipH="1" flipV="1">
                <a:off x="1815" y="1670"/>
                <a:ext cx="80" cy="38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625" name="Freeform 14"/>
              <p:cNvSpPr>
                <a:spLocks/>
              </p:cNvSpPr>
              <p:nvPr/>
            </p:nvSpPr>
            <p:spPr bwMode="auto">
              <a:xfrm>
                <a:off x="2716" y="2090"/>
                <a:ext cx="776" cy="380"/>
              </a:xfrm>
              <a:custGeom>
                <a:avLst/>
                <a:gdLst>
                  <a:gd name="T0" fmla="*/ 0 w 3880"/>
                  <a:gd name="T1" fmla="*/ 0 h 1902"/>
                  <a:gd name="T2" fmla="*/ 0 w 3880"/>
                  <a:gd name="T3" fmla="*/ 0 h 1902"/>
                  <a:gd name="T4" fmla="*/ 0 w 3880"/>
                  <a:gd name="T5" fmla="*/ 0 h 1902"/>
                  <a:gd name="T6" fmla="*/ 0 w 3880"/>
                  <a:gd name="T7" fmla="*/ 0 h 1902"/>
                  <a:gd name="T8" fmla="*/ 0 w 3880"/>
                  <a:gd name="T9" fmla="*/ 0 h 19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80" h="1902">
                    <a:moveTo>
                      <a:pt x="3658" y="1902"/>
                    </a:moveTo>
                    <a:lnTo>
                      <a:pt x="3772" y="1771"/>
                    </a:lnTo>
                    <a:lnTo>
                      <a:pt x="3880" y="1636"/>
                    </a:lnTo>
                    <a:lnTo>
                      <a:pt x="0" y="0"/>
                    </a:lnTo>
                    <a:lnTo>
                      <a:pt x="3658" y="1902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626" name="Line 15"/>
              <p:cNvSpPr>
                <a:spLocks noChangeShapeType="1"/>
              </p:cNvSpPr>
              <p:nvPr/>
            </p:nvSpPr>
            <p:spPr bwMode="auto">
              <a:xfrm>
                <a:off x="3473" y="2575"/>
                <a:ext cx="81" cy="3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651" name="Rectangle 16"/>
              <p:cNvSpPr>
                <a:spLocks noChangeArrowheads="1"/>
              </p:cNvSpPr>
              <p:nvPr/>
            </p:nvSpPr>
            <p:spPr bwMode="auto">
              <a:xfrm>
                <a:off x="1474" y="1525"/>
                <a:ext cx="206" cy="13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7961" dir="2700000" algn="ctr" rotWithShape="0">
                  <a:srgbClr val="000000">
                    <a:alpha val="74997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ru-RU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98%</a:t>
                </a:r>
              </a:p>
            </p:txBody>
          </p:sp>
          <p:sp>
            <p:nvSpPr>
              <p:cNvPr id="26652" name="Rectangle 17"/>
              <p:cNvSpPr>
                <a:spLocks noChangeArrowheads="1"/>
              </p:cNvSpPr>
              <p:nvPr/>
            </p:nvSpPr>
            <p:spPr bwMode="auto">
              <a:xfrm>
                <a:off x="3606" y="2572"/>
                <a:ext cx="146" cy="13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7961" dir="2700000" algn="ctr" rotWithShape="0">
                  <a:srgbClr val="000000">
                    <a:alpha val="74997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ru-RU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2%</a:t>
                </a:r>
              </a:p>
            </p:txBody>
          </p:sp>
        </p:grpSp>
        <p:sp>
          <p:nvSpPr>
            <p:cNvPr id="28" name="Oval 41"/>
            <p:cNvSpPr>
              <a:spLocks noChangeArrowheads="1"/>
            </p:cNvSpPr>
            <p:nvPr/>
          </p:nvSpPr>
          <p:spPr bwMode="auto">
            <a:xfrm>
              <a:off x="1987454" y="3829139"/>
              <a:ext cx="1257420" cy="949156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  <a:effectLst>
              <a:outerShdw blurRad="63500" dist="53882" dir="2700000" algn="ctr" rotWithShape="0">
                <a:srgbClr val="000000">
                  <a:alpha val="3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5616" name="Rectangle 42"/>
            <p:cNvSpPr>
              <a:spLocks noChangeArrowheads="1"/>
            </p:cNvSpPr>
            <p:nvPr/>
          </p:nvSpPr>
          <p:spPr bwMode="auto">
            <a:xfrm>
              <a:off x="2369527" y="4181512"/>
              <a:ext cx="468122" cy="27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4210</a:t>
              </a:r>
            </a:p>
          </p:txBody>
        </p:sp>
      </p:grpSp>
      <p:grpSp>
        <p:nvGrpSpPr>
          <p:cNvPr id="25603" name="Группа 43"/>
          <p:cNvGrpSpPr>
            <a:grpSpLocks/>
          </p:cNvGrpSpPr>
          <p:nvPr/>
        </p:nvGrpSpPr>
        <p:grpSpPr bwMode="auto">
          <a:xfrm>
            <a:off x="5659438" y="4572000"/>
            <a:ext cx="1820862" cy="639763"/>
            <a:chOff x="5508756" y="4184901"/>
            <a:chExt cx="1819858" cy="640546"/>
          </a:xfrm>
        </p:grpSpPr>
        <p:sp>
          <p:nvSpPr>
            <p:cNvPr id="26634" name="Rectangle 9"/>
            <p:cNvSpPr>
              <a:spLocks noChangeArrowheads="1"/>
            </p:cNvSpPr>
            <p:nvPr/>
          </p:nvSpPr>
          <p:spPr bwMode="auto">
            <a:xfrm>
              <a:off x="5948251" y="4184901"/>
              <a:ext cx="1380363" cy="2765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лапароскопия</a:t>
              </a:r>
            </a:p>
          </p:txBody>
        </p:sp>
        <p:sp>
          <p:nvSpPr>
            <p:cNvPr id="26635" name="Rectangle 10"/>
            <p:cNvSpPr>
              <a:spLocks noChangeArrowheads="1"/>
            </p:cNvSpPr>
            <p:nvPr/>
          </p:nvSpPr>
          <p:spPr bwMode="auto">
            <a:xfrm>
              <a:off x="5948251" y="4548884"/>
              <a:ext cx="1299446" cy="2765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лапаротомия</a:t>
              </a:r>
            </a:p>
          </p:txBody>
        </p:sp>
        <p:sp>
          <p:nvSpPr>
            <p:cNvPr id="26636" name="Rectangle 11"/>
            <p:cNvSpPr>
              <a:spLocks noChangeArrowheads="1"/>
            </p:cNvSpPr>
            <p:nvPr/>
          </p:nvSpPr>
          <p:spPr bwMode="auto">
            <a:xfrm>
              <a:off x="5508756" y="4254836"/>
              <a:ext cx="215781" cy="136692"/>
            </a:xfrm>
            <a:prstGeom prst="rect">
              <a:avLst/>
            </a:prstGeom>
            <a:solidFill>
              <a:srgbClr val="FF00FF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1500000" lon="20099993" rev="0"/>
              </a:camera>
              <a:lightRig rig="legacyFlat4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tx1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26637" name="Rectangle 12"/>
            <p:cNvSpPr>
              <a:spLocks noChangeArrowheads="1"/>
            </p:cNvSpPr>
            <p:nvPr/>
          </p:nvSpPr>
          <p:spPr bwMode="auto">
            <a:xfrm>
              <a:off x="5516689" y="4617229"/>
              <a:ext cx="215781" cy="138282"/>
            </a:xfrm>
            <a:prstGeom prst="rect">
              <a:avLst/>
            </a:prstGeom>
            <a:solidFill>
              <a:srgbClr val="66FF33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1500000" lon="20099993" rev="0"/>
              </a:camera>
              <a:lightRig rig="legacyFlat4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tx1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49" name="Picture 2" descr="http://www.cryocenter.ru/files/image/ncagip-fr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404813"/>
            <a:ext cx="3006725" cy="2305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39"/>
          <p:cNvSpPr txBox="1">
            <a:spLocks noChangeArrowheads="1"/>
          </p:cNvSpPr>
          <p:nvPr/>
        </p:nvSpPr>
        <p:spPr bwMode="auto">
          <a:xfrm>
            <a:off x="395288" y="404813"/>
            <a:ext cx="4442000" cy="954107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36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Операции при наружном </a:t>
            </a:r>
            <a:r>
              <a:rPr lang="ru-RU" altLang="ru-RU" sz="28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эндометриозе</a:t>
            </a:r>
            <a:endParaRPr lang="ru-RU" altLang="ru-RU" sz="2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339725" y="1566863"/>
            <a:ext cx="3868738" cy="11080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6633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charset="0"/>
              <a:buNone/>
            </a:pPr>
            <a:r>
              <a:rPr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Операции при наружном эндометриозе в НЦ АГиП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charset="0"/>
              <a:buNone/>
            </a:pPr>
            <a:r>
              <a:rPr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(1991-20</a:t>
            </a:r>
            <a:r>
              <a:rPr lang="en-US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14</a:t>
            </a:r>
            <a:r>
              <a:rPr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 г.г.)</a:t>
            </a:r>
            <a:endParaRPr lang="en-US" sz="20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Arial" charset="0"/>
              <a:cs typeface="Arial" charset="0"/>
            </a:endParaRPr>
          </a:p>
        </p:txBody>
      </p:sp>
      <p:grpSp>
        <p:nvGrpSpPr>
          <p:cNvPr id="25607" name="Group 38"/>
          <p:cNvGrpSpPr>
            <a:grpSpLocks/>
          </p:cNvGrpSpPr>
          <p:nvPr/>
        </p:nvGrpSpPr>
        <p:grpSpPr bwMode="auto">
          <a:xfrm>
            <a:off x="6126163" y="2341563"/>
            <a:ext cx="2838450" cy="1839912"/>
            <a:chOff x="3969" y="300"/>
            <a:chExt cx="1451" cy="937"/>
          </a:xfrm>
        </p:grpSpPr>
        <p:pic>
          <p:nvPicPr>
            <p:cNvPr id="25608" name="Picture 39" descr="endometri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300"/>
              <a:ext cx="1451" cy="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40" descr="Безимени-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391"/>
              <a:ext cx="771" cy="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6176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14300" y="1052513"/>
            <a:ext cx="5826125" cy="3933825"/>
          </a:xfrm>
          <a:prstGeom prst="rect">
            <a:avLst/>
          </a:prstGeom>
          <a:solidFill>
            <a:srgbClr val="10253F">
              <a:alpha val="70979"/>
            </a:srgbClr>
          </a:solidFill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65000"/>
              <a:buFont typeface="Wingdings" charset="0"/>
              <a:buBlip>
                <a:blip r:embed="rId2"/>
              </a:buBlip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en-US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TLH</a:t>
            </a: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, в том числе в едином блоке с глубоким 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65000"/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   инфильтративным эндометриозом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65000"/>
              <a:buFont typeface="Wingdings" charset="0"/>
              <a:buBlip>
                <a:blip r:embed="rId2"/>
              </a:buBlip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Удаление рудиментов матки, пораженных аденомиозом 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65000"/>
              <a:buFont typeface="Wingdings" charset="0"/>
              <a:buBlip>
                <a:blip r:embed="rId2"/>
              </a:buBlip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en-US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LS </a:t>
            </a: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миометрэктомия при узловой форме аденомиоза /</a:t>
            </a:r>
            <a:endParaRPr lang="ru-RU" sz="1600" u="sng" smtClean="0">
              <a:solidFill>
                <a:srgbClr val="FFFF66"/>
              </a:solidFill>
              <a:latin typeface="Calibri" charset="0"/>
              <a:ea typeface="Arial" charset="0"/>
              <a:cs typeface="Arial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65000"/>
              <a:buFont typeface="Wingdings" charset="0"/>
              <a:buBlip>
                <a:blip r:embed="rId2"/>
              </a:buBlip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en-US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LS</a:t>
            </a:r>
            <a:r>
              <a:rPr lang="ru-RU" sz="16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или лапаро-вагинальное удаление глубокого инфильтративного эндометриоза   (в т.ч. с резекцией кишки) 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65000"/>
              <a:buFont typeface="Wingdings" charset="0"/>
              <a:buBlip>
                <a:blip r:embed="rId2"/>
              </a:buBlip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en-US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LS</a:t>
            </a:r>
            <a:r>
              <a:rPr lang="ru-RU" sz="16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Удаление эндометриодных кист яичников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65000"/>
              <a:buFont typeface="Wingdings" charset="0"/>
              <a:buBlip>
                <a:blip r:embed="rId2"/>
              </a:buBlip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Устранение спаечного процесса 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65000"/>
              <a:buFont typeface="Wingdings" charset="0"/>
              <a:buBlip>
                <a:blip r:embed="rId2"/>
              </a:buBlip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Удаление перитонеальных очагов без травмы репродуктивных органов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65000"/>
              <a:buFont typeface="Wingdings" charset="0"/>
              <a:buBlip>
                <a:blip r:embed="rId2"/>
              </a:buBlip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Удаление экстрагенитального эндометриоза, эндометриоза шейки и влагалища</a:t>
            </a: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107950" y="620713"/>
            <a:ext cx="2487613" cy="338137"/>
          </a:xfrm>
          <a:prstGeom prst="rect">
            <a:avLst/>
          </a:prstGeom>
          <a:solidFill>
            <a:schemeClr val="accent1">
              <a:alpha val="23921"/>
            </a:schemeClr>
          </a:solidFill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Хирургическое лечение</a:t>
            </a:r>
          </a:p>
        </p:txBody>
      </p:sp>
      <p:pic>
        <p:nvPicPr>
          <p:cNvPr id="2662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5353050"/>
            <a:ext cx="1585912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65750"/>
            <a:ext cx="137795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3"/>
          <p:cNvSpPr>
            <a:spLocks noChangeArrowheads="1"/>
          </p:cNvSpPr>
          <p:nvPr/>
        </p:nvSpPr>
        <p:spPr bwMode="auto">
          <a:xfrm>
            <a:off x="114300" y="26988"/>
            <a:ext cx="4422775" cy="461962"/>
          </a:xfrm>
          <a:prstGeom prst="rect">
            <a:avLst/>
          </a:prstGeom>
          <a:solidFill>
            <a:schemeClr val="accent1">
              <a:alpha val="16862"/>
            </a:schemeClr>
          </a:solidFill>
          <a:ln>
            <a:noFill/>
          </a:ln>
          <a:effectLst>
            <a:outerShdw blurRad="63500" dist="1796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Новое в лечении эндометриоза</a:t>
            </a:r>
          </a:p>
        </p:txBody>
      </p:sp>
      <p:sp>
        <p:nvSpPr>
          <p:cNvPr id="26631" name="Прямоугольник 2"/>
          <p:cNvSpPr>
            <a:spLocks noChangeArrowheads="1"/>
          </p:cNvSpPr>
          <p:nvPr/>
        </p:nvSpPr>
        <p:spPr bwMode="auto">
          <a:xfrm>
            <a:off x="5508625" y="2611438"/>
            <a:ext cx="3546475" cy="642937"/>
          </a:xfrm>
          <a:prstGeom prst="rect">
            <a:avLst/>
          </a:prstGeom>
          <a:solidFill>
            <a:srgbClr val="00B050">
              <a:alpha val="8392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FFFF"/>
              </a:buClr>
              <a:buSzPct val="65000"/>
            </a:pPr>
            <a:r>
              <a:rPr lang="ru-RU" sz="1400" b="1" u="sng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Проведение альтернативных технологий - Миолиз, ЭМА, ФУЗ-аблация - ???</a:t>
            </a:r>
          </a:p>
        </p:txBody>
      </p:sp>
      <p:pic>
        <p:nvPicPr>
          <p:cNvPr id="26632" name="Picture 10" descr="Без имени-2копирова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5019675"/>
            <a:ext cx="100647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6" descr="Без имени-1копирова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365750"/>
            <a:ext cx="146685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1" descr="Безимени-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128588"/>
            <a:ext cx="9556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TextBox 17"/>
          <p:cNvSpPr txBox="1">
            <a:spLocks noChangeArrowheads="1"/>
          </p:cNvSpPr>
          <p:nvPr/>
        </p:nvSpPr>
        <p:spPr bwMode="auto">
          <a:xfrm>
            <a:off x="5580063" y="261938"/>
            <a:ext cx="3563937" cy="585787"/>
          </a:xfrm>
          <a:prstGeom prst="rect">
            <a:avLst/>
          </a:prstGeom>
          <a:solidFill>
            <a:srgbClr val="00B050">
              <a:alpha val="7607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prstClr val="black"/>
                </a:solidFill>
              </a:rPr>
              <a:t>Эффективность роботохирургии в лечении эндометриоза</a:t>
            </a:r>
          </a:p>
        </p:txBody>
      </p:sp>
      <p:pic>
        <p:nvPicPr>
          <p:cNvPr id="26636" name="Picture 2" descr="0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5457825"/>
            <a:ext cx="1398588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7" descr="0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467350"/>
            <a:ext cx="138747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580063" y="862013"/>
            <a:ext cx="3594100" cy="646112"/>
          </a:xfrm>
          <a:prstGeom prst="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200" i="1" u="sng" smtClean="0">
                <a:solidFill>
                  <a:prstClr val="black"/>
                </a:solidFill>
              </a:rPr>
              <a:t>Nissolle M</a:t>
            </a:r>
            <a:r>
              <a:rPr kumimoji="0" lang="en-US" sz="1200" i="1" smtClean="0">
                <a:solidFill>
                  <a:prstClr val="black"/>
                </a:solidFill>
              </a:rPr>
              <a:t>. Robotic in complex endometriosis – ESGE, Berlin 2013 /</a:t>
            </a:r>
            <a:r>
              <a:rPr kumimoji="0" lang="en-US" sz="1200" i="1" u="sng" smtClean="0">
                <a:solidFill>
                  <a:prstClr val="black"/>
                </a:solidFill>
              </a:rPr>
              <a:t>Advincula J. </a:t>
            </a:r>
            <a:r>
              <a:rPr kumimoji="0" lang="en-US" sz="1200" i="1" smtClean="0">
                <a:solidFill>
                  <a:prstClr val="black"/>
                </a:solidFill>
              </a:rPr>
              <a:t>Robotic Surgery: current status – ESGE, Berlin 2013</a:t>
            </a:r>
            <a:endParaRPr kumimoji="0" lang="ru-RU" sz="1200" i="1" smtClean="0">
              <a:solidFill>
                <a:prstClr val="black"/>
              </a:solidFill>
            </a:endParaRPr>
          </a:p>
        </p:txBody>
      </p:sp>
      <p:pic>
        <p:nvPicPr>
          <p:cNvPr id="26639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8" y="3213100"/>
            <a:ext cx="197008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Рисунок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4076700"/>
            <a:ext cx="17208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9" descr="fe_cmdcom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509713"/>
            <a:ext cx="1104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Picture 4" descr="2004-12-01_01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1508125"/>
            <a:ext cx="9842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1519238"/>
            <a:ext cx="10414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26644" name="Picture 2" descr="https://encrypted-tbn3.gstatic.com/images?q=tbn:ANd9GcRvmDsQBNCYQ1uILmjfdle4dwfSl9E8XjYxeuwX7Qjk2r_yUc2n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76700"/>
            <a:ext cx="18288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207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Без имени-1копиров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15875"/>
            <a:ext cx="1655763" cy="1255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Без имени-1копирова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765175"/>
            <a:ext cx="1368425" cy="1016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179388" y="46038"/>
            <a:ext cx="8785225" cy="585787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mtClean="0">
                <a:solidFill>
                  <a:srgbClr val="FFFF66"/>
                </a:solidFill>
              </a:rPr>
              <a:t>Новое в стратегии лечения аденомиоза</a:t>
            </a: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179388" y="1125538"/>
            <a:ext cx="6588125" cy="677862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smtClean="0">
                <a:solidFill>
                  <a:prstClr val="white"/>
                </a:solidFill>
                <a:latin typeface="Arial" charset="0"/>
                <a:ea typeface="MS PGothic" charset="0"/>
                <a:cs typeface="MS PGothic" charset="0"/>
              </a:rPr>
              <a:t>Медикаментозное лечение (</a:t>
            </a:r>
            <a:r>
              <a:rPr kumimoji="0" lang="en-US" sz="1900" smtClean="0">
                <a:solidFill>
                  <a:prstClr val="white"/>
                </a:solidFill>
                <a:latin typeface="Arial" charset="0"/>
                <a:ea typeface="MS PGothic" charset="0"/>
                <a:cs typeface="MS PGothic" charset="0"/>
              </a:rPr>
              <a:t>danazol, a-GnRH,</a:t>
            </a:r>
            <a:r>
              <a:rPr kumimoji="0" lang="ru-RU" sz="1900" smtClean="0">
                <a:solidFill>
                  <a:prstClr val="white"/>
                </a:solidFill>
                <a:latin typeface="Arial" charset="0"/>
                <a:ea typeface="MS PGothic" charset="0"/>
                <a:cs typeface="MS PGothic" charset="0"/>
              </a:rPr>
              <a:t> диеногест, </a:t>
            </a:r>
            <a:r>
              <a:rPr kumimoji="0" lang="en-US" sz="1900" smtClean="0">
                <a:solidFill>
                  <a:prstClr val="white"/>
                </a:solidFill>
                <a:latin typeface="Arial" charset="0"/>
                <a:ea typeface="MS PGothic" charset="0"/>
                <a:cs typeface="MS PGothic" charset="0"/>
              </a:rPr>
              <a:t>levonorgestrel-IUS</a:t>
            </a:r>
            <a:r>
              <a:rPr kumimoji="0" lang="ru-RU" sz="1900" smtClean="0">
                <a:solidFill>
                  <a:prstClr val="white"/>
                </a:solidFill>
                <a:latin typeface="Arial" charset="0"/>
                <a:ea typeface="MS PGothic" charset="0"/>
                <a:cs typeface="MS PGothic" charset="0"/>
              </a:rPr>
              <a:t>), при отсутствии эффекта - операция</a:t>
            </a:r>
          </a:p>
        </p:txBody>
      </p:sp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395288" y="2492375"/>
            <a:ext cx="5976937" cy="1123950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900" smtClean="0">
                <a:solidFill>
                  <a:prstClr val="white"/>
                </a:solidFill>
              </a:rPr>
              <a:t>У</a:t>
            </a:r>
            <a:r>
              <a:rPr kumimoji="0" lang="ru-RU" sz="1900" smtClean="0">
                <a:solidFill>
                  <a:prstClr val="white"/>
                </a:solidFill>
              </a:rPr>
              <a:t>даление или ФУЗ-аблация</a:t>
            </a:r>
            <a:endParaRPr kumimoji="0" lang="en-US" sz="1900" smtClean="0">
              <a:solidFill>
                <a:prstClr val="white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600" smtClean="0">
                <a:solidFill>
                  <a:prstClr val="white"/>
                </a:solidFill>
              </a:rPr>
              <a:t>гистерэктомия </a:t>
            </a:r>
            <a:r>
              <a:rPr kumimoji="0" lang="en-US" sz="1600" smtClean="0">
                <a:solidFill>
                  <a:prstClr val="white"/>
                </a:solidFill>
              </a:rPr>
              <a:t>–</a:t>
            </a:r>
            <a:r>
              <a:rPr kumimoji="0" lang="ru-RU" sz="1600" smtClean="0">
                <a:solidFill>
                  <a:prstClr val="white"/>
                </a:solidFill>
              </a:rPr>
              <a:t> единственный радикальный метод</a:t>
            </a:r>
            <a:endParaRPr kumimoji="0" lang="en-US" sz="1600" smtClean="0">
              <a:solidFill>
                <a:prstClr val="white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sz="1600" smtClean="0">
                <a:solidFill>
                  <a:prstClr val="white"/>
                </a:solidFill>
              </a:rPr>
              <a:t>Гистерорезектоскопия с резекцией эндометрия и миометрия и установкой </a:t>
            </a:r>
            <a:r>
              <a:rPr kumimoji="0" lang="en-US" sz="1600" smtClean="0">
                <a:solidFill>
                  <a:prstClr val="white"/>
                </a:solidFill>
              </a:rPr>
              <a:t>LNG-</a:t>
            </a:r>
            <a:r>
              <a:rPr kumimoji="0" lang="ru-RU" sz="1600" smtClean="0">
                <a:solidFill>
                  <a:prstClr val="white"/>
                </a:solidFill>
              </a:rPr>
              <a:t>ВМС</a:t>
            </a:r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395288" y="4149725"/>
            <a:ext cx="5976937" cy="676275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17961" dir="2700000" algn="ctr" rotWithShape="0">
              <a:srgbClr val="6633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65000"/>
            </a:pPr>
            <a:r>
              <a:rPr lang="en-US" sz="19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Р</a:t>
            </a:r>
            <a:r>
              <a:rPr lang="ru-RU" sz="19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еабилитация с назначением противорецидивной терапии </a:t>
            </a:r>
          </a:p>
        </p:txBody>
      </p:sp>
      <p:sp>
        <p:nvSpPr>
          <p:cNvPr id="27656" name="Text Box 12"/>
          <p:cNvSpPr txBox="1">
            <a:spLocks noChangeArrowheads="1"/>
          </p:cNvSpPr>
          <p:nvPr/>
        </p:nvSpPr>
        <p:spPr bwMode="auto">
          <a:xfrm>
            <a:off x="395288" y="5229225"/>
            <a:ext cx="5976937" cy="400050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900" smtClean="0">
                <a:solidFill>
                  <a:prstClr val="white"/>
                </a:solidFill>
              </a:rPr>
              <a:t>Спонтанная беременность или ВРТ</a:t>
            </a:r>
          </a:p>
        </p:txBody>
      </p:sp>
      <p:graphicFrame>
        <p:nvGraphicFramePr>
          <p:cNvPr id="27657" name="Object 18"/>
          <p:cNvGraphicFramePr>
            <a:graphicFrameLocks noChangeAspect="1"/>
          </p:cNvGraphicFramePr>
          <p:nvPr/>
        </p:nvGraphicFramePr>
        <p:xfrm>
          <a:off x="7596188" y="3068638"/>
          <a:ext cx="1422400" cy="134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788" name="Image" r:id="rId5" imgW="6895238" imgH="7250794" progId="">
                  <p:embed/>
                </p:oleObj>
              </mc:Choice>
              <mc:Fallback>
                <p:oleObj name="Image" r:id="rId5" imgW="6895238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3068638"/>
                        <a:ext cx="1422400" cy="1344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1484313"/>
            <a:ext cx="142081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5" descr="Без имени-1копирова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49500"/>
            <a:ext cx="17272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TextBox 16"/>
          <p:cNvSpPr txBox="1">
            <a:spLocks noChangeArrowheads="1"/>
          </p:cNvSpPr>
          <p:nvPr/>
        </p:nvSpPr>
        <p:spPr bwMode="auto">
          <a:xfrm>
            <a:off x="900113" y="1989138"/>
            <a:ext cx="5111750" cy="368300"/>
          </a:xfrm>
          <a:prstGeom prst="rect">
            <a:avLst/>
          </a:prstGeom>
          <a:solidFill>
            <a:srgbClr val="008000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smtClean="0">
                <a:solidFill>
                  <a:prstClr val="black"/>
                </a:solidFill>
              </a:rPr>
              <a:t>О</a:t>
            </a:r>
            <a:r>
              <a:rPr kumimoji="0" lang="ru-RU" sz="1800" smtClean="0">
                <a:solidFill>
                  <a:prstClr val="black"/>
                </a:solidFill>
              </a:rPr>
              <a:t>рганосохраняющие лечение при узловой форме</a:t>
            </a:r>
            <a:endParaRPr kumimoji="0" lang="en-US" sz="1800" smtClean="0">
              <a:solidFill>
                <a:prstClr val="black"/>
              </a:solidFill>
            </a:endParaRPr>
          </a:p>
        </p:txBody>
      </p:sp>
      <p:pic>
        <p:nvPicPr>
          <p:cNvPr id="27661" name="Picture 2" descr="https://encrypted-tbn3.gstatic.com/images?q=tbn:ANd9GcRvmDsQBNCYQ1uILmjfdle4dwfSl9E8XjYxeuwX7Qjk2r_yUc2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5013325"/>
            <a:ext cx="180022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2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661025"/>
            <a:ext cx="17208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668963"/>
            <a:ext cx="165417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429000"/>
            <a:ext cx="1284287" cy="1743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6302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114300" y="26988"/>
            <a:ext cx="4962525" cy="461962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Новое в лечении эндометриоза</a:t>
            </a: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144463" y="488950"/>
            <a:ext cx="1368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srgbClr val="FFFF00"/>
                </a:solidFill>
              </a:rPr>
              <a:t>Технологии </a:t>
            </a: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3578225" y="534988"/>
            <a:ext cx="4608513" cy="923925"/>
          </a:xfrm>
          <a:prstGeom prst="rect">
            <a:avLst/>
          </a:prstGeom>
          <a:solidFill>
            <a:srgbClr val="00B050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Внедрение роботохирургии в лечении тяжелых форм эндометриоза с сохранением иннервации тазовых органов</a:t>
            </a:r>
          </a:p>
        </p:txBody>
      </p:sp>
      <p:pic>
        <p:nvPicPr>
          <p:cNvPr id="28677" name="Picture 10" descr="MediaObjects/11701_2007_11_Fig3_HTM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468313"/>
            <a:ext cx="1296987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4463" y="930275"/>
            <a:ext cx="1909762" cy="369888"/>
          </a:xfrm>
          <a:prstGeom prst="rect">
            <a:avLst/>
          </a:prstGeom>
          <a:solidFill>
            <a:schemeClr val="tx2">
              <a:lumMod val="50000"/>
              <a:alpha val="56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white"/>
                </a:solidFill>
              </a:rPr>
              <a:t>Роботохирургия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7475" y="1454150"/>
            <a:ext cx="4824413" cy="307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i="1" smtClean="0">
                <a:solidFill>
                  <a:prstClr val="black"/>
                </a:solidFill>
              </a:rPr>
              <a:t>Cela V., Robotic approach to deep endometriosis – AAGL, 2013</a:t>
            </a:r>
            <a:endParaRPr kumimoji="0" lang="ru-RU" sz="1400" i="1" smtClean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625" y="2352675"/>
            <a:ext cx="2554288" cy="369888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white"/>
                </a:solidFill>
              </a:rPr>
              <a:t>Хирургические энергии </a:t>
            </a:r>
          </a:p>
        </p:txBody>
      </p:sp>
      <p:pic>
        <p:nvPicPr>
          <p:cNvPr id="28681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2443163"/>
            <a:ext cx="176212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extBox 9"/>
          <p:cNvSpPr txBox="1">
            <a:spLocks noChangeArrowheads="1"/>
          </p:cNvSpPr>
          <p:nvPr/>
        </p:nvSpPr>
        <p:spPr bwMode="auto">
          <a:xfrm>
            <a:off x="4552950" y="2427288"/>
            <a:ext cx="4464050" cy="646112"/>
          </a:xfrm>
          <a:prstGeom prst="rect">
            <a:avLst/>
          </a:prstGeom>
          <a:solidFill>
            <a:srgbClr val="00B050">
              <a:alpha val="8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smtClean="0">
                <a:solidFill>
                  <a:prstClr val="black"/>
                </a:solidFill>
              </a:rPr>
              <a:t>PlasmaJet/ J-plasma (</a:t>
            </a:r>
            <a:r>
              <a:rPr kumimoji="0" lang="ru-RU" sz="1800" smtClean="0">
                <a:solidFill>
                  <a:prstClr val="black"/>
                </a:solidFill>
              </a:rPr>
              <a:t>чистый хирургический край/минимальная кровопотеря</a:t>
            </a:r>
            <a:r>
              <a:rPr kumimoji="0" lang="en-US" sz="1800" smtClean="0">
                <a:solidFill>
                  <a:prstClr val="black"/>
                </a:solidFill>
              </a:rPr>
              <a:t> </a:t>
            </a:r>
            <a:endParaRPr kumimoji="0" lang="ru-RU" sz="1800" smtClean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52950" y="3082925"/>
            <a:ext cx="4573588" cy="954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Roman H.</a:t>
            </a:r>
            <a:r>
              <a:rPr lang="ru-RU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  <a:hlinkClick r:id="rId5" action="ppaction://hlinkfile"/>
              </a:rPr>
              <a:t>Rectal shaving using </a:t>
            </a:r>
            <a:r>
              <a:rPr lang="en-US" sz="1400" b="1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  <a:hlinkClick r:id="rId5" action="ppaction://hlinkfile"/>
              </a:rPr>
              <a:t>PlasmaJet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  <a:hlinkClick r:id="rId5" action="ppaction://hlinkfile"/>
              </a:rPr>
              <a:t> in deep endometriosis of the rectum.</a:t>
            </a:r>
            <a:r>
              <a:rPr lang="ru-RU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Fertil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Steril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. 2013, Carmona F. Ovarian cystectomy versus laser vaporization in the treatment of ovarian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endometriomas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- ESGE, Berlin 2013</a:t>
            </a:r>
          </a:p>
        </p:txBody>
      </p:sp>
      <p:sp>
        <p:nvSpPr>
          <p:cNvPr id="28684" name="TextBox 11"/>
          <p:cNvSpPr txBox="1">
            <a:spLocks noChangeArrowheads="1"/>
          </p:cNvSpPr>
          <p:nvPr/>
        </p:nvSpPr>
        <p:spPr bwMode="auto">
          <a:xfrm>
            <a:off x="142875" y="4657725"/>
            <a:ext cx="2867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FFFF00"/>
                </a:solidFill>
              </a:rPr>
              <a:t>Медикаментозная терапия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3073400"/>
            <a:ext cx="3000375" cy="18938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TextBox 17"/>
          <p:cNvSpPr txBox="1">
            <a:spLocks noChangeArrowheads="1"/>
          </p:cNvSpPr>
          <p:nvPr/>
        </p:nvSpPr>
        <p:spPr bwMode="auto">
          <a:xfrm>
            <a:off x="157163" y="3084513"/>
            <a:ext cx="852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FFFF00"/>
                </a:solidFill>
              </a:rPr>
              <a:t>1984</a:t>
            </a:r>
          </a:p>
        </p:txBody>
      </p:sp>
      <p:sp>
        <p:nvSpPr>
          <p:cNvPr id="28687" name="TextBox 13"/>
          <p:cNvSpPr txBox="1">
            <a:spLocks noChangeArrowheads="1"/>
          </p:cNvSpPr>
          <p:nvPr/>
        </p:nvSpPr>
        <p:spPr bwMode="auto">
          <a:xfrm>
            <a:off x="3760788" y="5157788"/>
            <a:ext cx="5332412" cy="923925"/>
          </a:xfrm>
          <a:prstGeom prst="rect">
            <a:avLst/>
          </a:prstGeom>
          <a:solidFill>
            <a:srgbClr val="00B050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Гистерорезектоскопическое удаление эндометрия и подлежащего миометрия с введением ВМС с левоноргестрелом</a:t>
            </a:r>
          </a:p>
        </p:txBody>
      </p:sp>
      <p:graphicFrame>
        <p:nvGraphicFramePr>
          <p:cNvPr id="28688" name="Объект 18"/>
          <p:cNvGraphicFramePr>
            <a:graphicFrameLocks noChangeAspect="1"/>
          </p:cNvGraphicFramePr>
          <p:nvPr/>
        </p:nvGraphicFramePr>
        <p:xfrm>
          <a:off x="2406650" y="5180013"/>
          <a:ext cx="1274763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12" name="Image" r:id="rId7" imgW="3111111" imgH="3047619" progId="">
                  <p:embed/>
                </p:oleObj>
              </mc:Choice>
              <mc:Fallback>
                <p:oleObj name="Image" r:id="rId7" imgW="3111111" imgH="30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6650" y="5180013"/>
                        <a:ext cx="1274763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89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5803900"/>
            <a:ext cx="171926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15" descr="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4"/>
          <a:stretch>
            <a:fillRect/>
          </a:stretch>
        </p:blipFill>
        <p:spPr bwMode="auto">
          <a:xfrm>
            <a:off x="1450975" y="5607050"/>
            <a:ext cx="8921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0332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4300" y="3771900"/>
            <a:ext cx="9029700" cy="3071813"/>
          </a:xfrm>
          <a:prstGeom prst="rect">
            <a:avLst/>
          </a:prstGeom>
          <a:solidFill>
            <a:srgbClr val="00B05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9699" name="Group 574"/>
          <p:cNvGrpSpPr>
            <a:grpSpLocks/>
          </p:cNvGrpSpPr>
          <p:nvPr/>
        </p:nvGrpSpPr>
        <p:grpSpPr bwMode="auto">
          <a:xfrm>
            <a:off x="136525" y="890588"/>
            <a:ext cx="1703388" cy="1154112"/>
            <a:chOff x="204" y="346"/>
            <a:chExt cx="1315" cy="1023"/>
          </a:xfrm>
        </p:grpSpPr>
        <p:pic>
          <p:nvPicPr>
            <p:cNvPr id="29734" name="Picture 573" descr="Безиени-4 копия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346"/>
              <a:ext cx="680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5" name="Picture 572" descr="Безимени-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90"/>
              <a:ext cx="1315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114300" y="26988"/>
            <a:ext cx="4457700" cy="461962"/>
          </a:xfrm>
          <a:prstGeom prst="rect">
            <a:avLst/>
          </a:prstGeom>
          <a:solidFill>
            <a:srgbClr val="10253F">
              <a:alpha val="69019"/>
            </a:srgbClr>
          </a:solidFill>
          <a:ln>
            <a:noFill/>
          </a:ln>
          <a:effectLst>
            <a:outerShdw blurRad="63500" dist="17961" dir="2700000" algn="ctr" rotWithShape="0">
              <a:schemeClr val="tx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Новое в лечении эндометриоза</a:t>
            </a:r>
          </a:p>
        </p:txBody>
      </p:sp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179388" y="549275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srgbClr val="FFFF00"/>
                </a:solidFill>
              </a:rPr>
              <a:t>Лекарственная терапия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63738" y="1071563"/>
            <a:ext cx="3848100" cy="14478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xtLst/>
        </p:spPr>
        <p:txBody>
          <a:bodyPr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Tx/>
              <a:buChar char="•"/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прогестагены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Tx/>
              <a:buChar char="•"/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антигонадотропины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Tx/>
              <a:buChar char="•"/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антигестагены (при сочет. с миомой) 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Tx/>
              <a:buChar char="•"/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агонисты ГнРГ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Tx/>
              <a:buChar char="•"/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оральные контрацептивы</a:t>
            </a:r>
          </a:p>
        </p:txBody>
      </p:sp>
      <p:sp>
        <p:nvSpPr>
          <p:cNvPr id="29703" name="Прямоугольник 7"/>
          <p:cNvSpPr>
            <a:spLocks noChangeArrowheads="1"/>
          </p:cNvSpPr>
          <p:nvPr/>
        </p:nvSpPr>
        <p:spPr bwMode="auto">
          <a:xfrm>
            <a:off x="2436813" y="2790825"/>
            <a:ext cx="3935412" cy="8318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Новые прогестагены –диеногест 2 мг</a:t>
            </a:r>
          </a:p>
        </p:txBody>
      </p:sp>
      <p:sp>
        <p:nvSpPr>
          <p:cNvPr id="29704" name="AutoShape 2" descr="data:image/jpeg;base64,/9j/4AAQSkZJRgABAQAAAQABAAD/2wCEAAkGBg8QDRAQDQ0OEA4PERATEBAVERAOEBAPExUaFhYQEhIcHCYgFyUvGxYWHy8sIyosLS0sFiEzNTw2NSY3LCkBCQoKBQUFDQUFDSkYEhgpKSkpKSkpKSkpKSkpKSkpKSkpKSkpKSkpKSkpKSkpKSkpKSkpKSkpKSkpKSkpKSkpKf/AABEIAKwBJAMBIgACEQEDEQH/xAAbAAEAAgMBAQAAAAAAAAAAAAAABQYDBAcCAf/EAEkQAAICAQIDBAUJAwgIBwAAAAECAAMEBRESITEGE0FRBxQiMmEVIzVCUmJxcoFzsrMWM0NEg5GhsSRTY4KSwcLECCU0NkVkdf/EABQBAQAAAAAAAAAAAAAAAAAAAAD/xAAUEQEAAAAAAAAAAAAAAAAAAAAA/9oADAMBAAIRAxEAPwDuMREBERAREQEREBERAREQEREBERAREQEREBERAREQEREBErWT2+x1tsrpx87KFLFLrcfFsvpqsX3kLj3iPEJxEeMm9L1SnKoS/GtW2m0bo677Eb7EbHmCCCCDzBBBgbUREBERAREQEREBERAREQEREBERAREQEREBERAREQEREBERAREQERNLG1imzJvxkYm7GWlrV4SABcGKbN0PuN0gbsSPp12hr8mgPtZiLU9+4KqiWqzK3GeR5I2/ltIUeknB9/hzBi77DNOJkjD67cXf8O3Dv9b3fjAtUx5IY1uEOzlW4T5NtyP989o4IBUgggEEcwQfEGfYFV9GL1/ImGtY2aqvu7l22ZMlSRcrjqG4+Infz38Zj9HpVjqdlP8A6a3U8lqCOaPsta2vWehU2rZ05b7yN7WaXgd7qltunq9mLg1ZTlbr8cZRf1j5u9ayA/8AMDmwb3vhL3iYtdVa101pXVWAqIqhEVR0VVHIQMsREBERAREQEREBERAREQEREBERAREQEREBERAREQEREBERARE5T2n9I2oYnabFwHFCYN1uPwkVnvLKrvY3ZyTttZxdAPdgdWnP6MbMftBq3qWVRj7U6Z3neYzZXHul3Dw7Wpw7e1577jy59AmpRpVNeRdkJXtfkLUtr7seNagwQbE7DbiboPGByjXMfLC9p1tuW+/1XSjY9VRxwccd4bQKy7H+a49+fOdTsvxfUy7NT6l3BYt7Pc+rcG+/lw8H+E90aRQl916VgXZK1Lc+7HjWoMEBUnYbBm6Dx5ypX9jMBc+qgYWJ6s573uW1DIRTYOJia9L2NTjcb+A6nblzCS9GSWjQ9PF2/H6uuwPUVbnuwf7PglngCIFD7Yf/AD//AOLjf99L4Jyntd2z04365QubSbbdKrprAbdXvqGWXpD+6WHepy33JOw5ggdWEBERARE1NW1BcfGvyGBK0VW2sB1K1oWIH90DbiUjROy9mZh1ZeZqOojLyqku3pybcarG7xQ61U0KeAgAge2G4tufWQ+T2zvXGwGyr7BZi61ZhZtlSWAZC0V3DiNVYJYMBWxUAjfw5QOnxKDq/bmjIy9Lqwr8lWfPQWqaMzFV6e5t3RmdFDDi4Ttv4b+Ev0BERAREQEREBERAREQBlA7O+kbDrbOq1LUqUuq1HOREscKyUJaVrUDbpsOUv8rvY3R7sZM0XqFN2o519ezBt6breJG5Hly8OsCr6f2xybsMjFyVe7O1nLxMTIIWxKMUMzi5V5B+GpDwg9SRvykjrun5emYz5+PqWblerbWZOPkNVbXfQD84E2RTSwXdgV5brsRzmOnsbl+r2snd15lOsZeficTcVdiPY2yWldyoat2B8RuD4TPq6anqVBwrNPODTfsuVkPk0Xnudxx1461kliwHDu4XYE8t4F0rsDKGB3DAEH4HmJ6nFdb9JWsaVq1zZ2BZ8lWOEpr2XhSpRwq9N67rxEDiKsfHbl1nVOzfanE1HHF+Fcticgw6PW32LE6qf8/Dcc4EtESP1jXsfEVWyLOEueGqtQ1l1z/YqqUFrD8FBgSEwV5tTWPUttbW1hTZWHUugbmpdd9138N5AdzqGd/Ol9NxD/RoynPtX79o3XHHwTif7ynlM1nYXA7tFpo9Xsq3NWRSxqyUZvebvveffx4+IN9YGBYJyL/xCaI3q2JqNI2sw7QjsBzFbkFGJ+DqB/aS7/Kubhcs+s5eKP67RWe+rXzycVdz+LVbjzVRNnXMKjVdKvqptqtqyqXWu1WDpx9UcEeThT+kCV0/MW6iq5PctrSxfyuoYf4GbEqXoqzWt0LC7wEWUo1Dqeqtju1XCf0QS2wEiM5FGfitvQGZbhscR7bmCqTsmUDtSBxb7MDxbkCZtW7RYmJt61lU1FvcRmHeP8K6x7Tn8oMreudsrwi3YuHl10I4D5WQgxcVVf2BbdS3z7IpYNyVBy3LAbkBY9f7R4uBQb829Kqx035s7fZRRzY/ATlGp6zrvaLerS6HwNKbcHItJqa9D5sNyQR9WvceBJl9wvR3jm8ZWpWNqOYPdsuA7mr7tGMPYrHjz3O/PeWsCBzjsl6C9NwwHyl9ev8AE2qBQD92jmD/ALxb9JYvkPLwuemWi3HH9Qvdiqjyxck7tV8FfiXwHCJZogRGkdp6MhzT7dGWg3sxLh3d6jpxBdyLF+8hZfjJeaGr6Hj5aBcmoNwHircEpbU/26rVIas/FSDIj1bV8f5qi3Gzam5V3ZBam/H+NwrXbIH4cDb7b+LAJ3UdSpx6mtybq6ak953YIo8hufHyHUyFqzsjPJVcQVaa6utr5Cul+TWylStOPyNYO/vWbH7vPeZtO7KItq5GZa2bmLzW2wAV0k+GNQPZp/EbsfFjJ2BTdOx9ZwqEw6cfCy66VFePlvkvjkVKOGv1ikVMSQAAeA+1t4GeU7D211acq2pbbRqTZ2Za3zfe2WLb3jIoB+tYAB5CXSIEF2k0a3It09qim2JmrfbxEjesVWJ7PLmd3H+MnYiAiIgIiICIiAiIgIiICIiAiIgY76EsRksRXRhsysAysD4EHkZSMr0U0VZHrejX2aZl+IrHeYto6lLMcnbb4AgDrtvL3ECoY+sapkWWYYqxcbIoWv1nLDNkVbWAlDi0EAkkAn5wgL9+TOj9maMZmtHHdlONrMq5u9yLB14ePoi/dQKo8BNPRvpfU/yYH8OyWKAiRvaLXasHDtyrw5qpALBAGcgsF5AkDqR4x2h16rBxLcq8OaqQpYIAzndgo2BIHVh4wJKQOd2UXvWyMC5sLKc7uyKHoyD/APZx+S2fmHC/k0nogc77M36nTkajiVYWKbTkjJaw5TLi1+s1qSUUIbG3sSx+HYbcW3F4mw/yby7uefqdxU7b0Yq+oVfgbAWuP6WD8J80X6Y1T8mn/uWSyQI3SezeHibnFxaqmb3rAu9r/F7Tuz/qTN+2lXVkdVZGBVlIDKykbFSD1G09xArOg2thZA025iairNp1rEkvQvvYjE9XrHT7Vex6qxlmkdr2irl0Gssa7FZbKLlAL0XpzS5PiD4dCCQeRMw9m9abIrdL1WvNxm7vKqG/Ctm24sr35lGGzKfI7HmCAEvERAREQEREBERAREQEREBERAREQEREBERAREQE5l2P9Jmbma/labdTirTjNljjRbRYRTZ3a7kuR4jflOmmca9HmFw9s9aO3urkH9bb63/y3gdliIgV3RvpfU/yYH8OyWKV3RvpfU/yYH8OyWKBT/S5/wC38/8AZp/FSV/0laFn16NlvdrN2RWq18VJxcOsOO9QbF0QMOex5HwnSNQ0+rIqanIqS2lwA9bgMrAHfYjx5gf3TmWh9ucjU9czdHzcPCfCpbKDjgsLOlFoVC27lTz4T0gdUE+xECt6L9Map+TT/wByyWSVvRfpjVPyaf8AuWSyQEREBKvk/O63UcTk+LUy6hby4GpsBanEYfWfiPeg/UXf/W7GQ7Say9CJXjqtmbksa8Wtt+Hj23a6zbmEQe036Ac2Ez6DoqYmOKlYu5LPdc385fe53e5/iT+gGwHICBIxEQEREBERAREQEREBERAREQEREBESD1TtGy3HFw8d8rMCqzrv3VFCv7r5F5BC77HYKGY7dNucCYyMhK0Z7HVEQFmdiFVVHUsx5ASs5Pam3IRm08V1Yqgl9TyQa8ZUHV6KyVa78xKp5Mekh33yL+F//OM2phvUvzGj4Fg/1h9oMw38e8s5cgolgxuyhsdbtUuGZcpDJVw93hUMOhqx9zxEfasLN5bdIEZo+mNdW2Vp+pZ5v4tjkZKu+LmjYHcYx4VCcyA1ITx2JHWUxe1fdutOqU+p3sQtdhbjw8hj0FORsACfsuFbyB6ywzFk4tdtbV3VpZW4IdHUOjKfBlPIj8YGWc87I4PD2q159vqYG39pUGP+Kyd+QsrC56XaLccdcC92KKPLFyObVfBW4k8Bw9ZXdG1y35X1NsbTspsq9NPDVWqMeug1pYpa+/mu3Mbd3xlvAHYkB0TIyErRntdUrQFmdmCKqjqzMeQErv8AKDJzPZ0qoLSeuoXowpI88ank1/4kqnkW6TJj9lDa63arcMu1SGSjh7vCoYdDXRueMj7VhY+XD0ligVCnsrZXdbZh6lk+v7Vm+y9Wuoyd9+FbavZQDYEDueAr4777Hexe1fd2LRqdPqd7ELW5bjw8hvAU5GwAJ+y4VvIHrJDDZ/W8kMuWE2p4Gc4/qx2U7+rhTxjr7XGOo5cpuZWLXbW1d1aWVuNnR1DoynwZTyI/GBlnJexGmcHbPW225LVv+uQ1Vn/Iy6fIWVhc9LtFuOOuBe7FAPLGyObVfBW4k8Bw9ZVtC1a75c1azH03KbKyK9PHdWgY9dBRHVmvv5rw8l27vjLeAOxIDpeRkJWjPY6oiAszsQqqo6lmPICV3+UGTmezpVQWk9dQvRhTt541PJr/AMTwp5FukyY/ZQ3Ot2q3DLtUhkoC93g0MOhSjc8ZH2rCx8uHpLFAqVPY1FvsZNR1Fc5kre3JDtvZzcLx1spx2A2IChN1H5t5s8Wr4/UYmo1geG+Bk/3Hjqc/rWJJuXGcuyZTVmkgsGoGIjcW+7IW7wvy23AI2MkYFeTtziqQuaLsCwnbbKr7isnyXIBNLfo5ktnatRTjvk22qKK0LtZvxLw+a7e9v4AdSQBNl0DAhgCpGxBG4IPgR4yDTsNpy2rbXirUUdbO7rZ6qGsXmrvjqRWxB2YEruCAYHns3p1rO+fmJw5WQoWuo9cTEB3TH/MTs7nxY7dEEsERAREQEREBERAREQEREBERAREQEREBKtg4qW6pq9Vq8VdlOCjruRurV2gjcc+ktMrejfTGqfs9P/ctgT2Jh101rXTWldSDZK0UIir5Ko5CZoiAiIgJW9F+mNU/Jp/8OyWSVvRfpjVPyaf/AA7IFkmDOzqqKmtvsSqpBu9jEKqjpuSekzypelj6A1D9h/1rA266xi5OXmZNWLj47L7WV65e7MAQF7ylkCV/7rHnt57yxTmnpKytVOiZoyMTT0pNQ42rzL7bFHGvNUOOoP6kTpYgJW9H+mdT/Zad+7dLJK3o/wBM6n+y07926BZIifDArttQysrFzMOrByKk4l9abIt46wHZLBTWqFGPvDcsOfKTeBqFV9S249qW1NxBXRgykqxVtiPIgj9Jz30b5OqDSaRi4mBZT3mXwPZl31WH/Srd+JFoYDnuOp5bfhJn0Rk/IWLvtvxZe/iN/Wrd9jAuMREBERAREQEREBERAREQEREBERAREQERNXU9Voxqjbk3JVUvVmIUbnoo8yfADmfCBtSt6N9Map+z0/8ActmnqXaHIsqa3jGlaeOuXkKoy7QTyGPjtyrJ8DYCx8E8ZGaDgZtGRflabh2NiXrV3qZlz15uXZXxDv6i25r3DdLuHfYABBA6HEitH7SY+UWRC9eRWN7cW1e6yKvi1Z6jyZd1PgTJWAiJBaj2qRbWx8Op83MXYNTWQEpJ6HJvPs0/gd2PgpgTsrei/TGqfk0/+HZITJue3IC5DNqedUysMDGY06dhuOatlWnqQRv85ufFaxN+jSdUx7rc0NiZVuSKvWMRQ2OqrUCEGNexO5AY794AG+5AuEju0Gh15uHdi3l1qvXhcoQrgbg+ySCPDymPR+0lGUWRC9eRWN7ca1e6yKvi1Z6jyZd1PgTJWBHdoNCqzsO7EvZ1qvXhcoQrgbg+ySCPDykjEQErej/TOp/stO/dumfUO1aLa2Ph1Nm5i8nqrIWugnxybz7NX4c3PgpnrQNGuqtyMnLtrfJyu5DrUpWmpKgwStC3tP7zbsdt/IdIE3ERAjez2g1YOKmNQ1jV1tYwLlWfeyxrDuQAOrnw6R2e0KrBxUxqGdq6zYVLlWfeyxrDuQAOrnw6SSiAiIgIiICIiAiIgIiICIiAiIgIiICQ/avXThYb3JX3txauqirfhFl9ziutSfAcTAn4AyYkJ2x0SzLwmroZFyK7Kb8ctvwd/RYtiB9vAleE+XFvAh8/D1nGx3yxqVeVbUrW2YZxaqsexVHE1VNi/OIdgQpYtz23HPlhpoa+2nMwcZ8q/KqXIqzsxwcfBpuG61U0rseIDlsgUnlxvzmbUO0udkY9mNj6Pm05ttbVlrhUuJQzjhNpyAxFgG5I4AS2w5DeWXQ9LXFw8fGRiy49NVQY8iwrULxEfHbf9YGjpvZStLRkZVj5maOl9oG1W/UY9I9mkflHEfEmTkRAjtY7P4+WF7+v26yTVcjNVfSx+tVapDIfwPPx3EivWs/B5Xq+oYg/p60UZtS/7WhQBePjXs33D1lmiBStd17GyBUyaoxxLVITEwwxz8u1T7VfEp40UDYEKEKnfiYDlM2ndnMi2panRdM08e7g4zBciwE8/WMlPc38RVz583PSWarTaEte5KKlutAFloRVssC9A7gbtt8ZswNbTtNpx6lpxqa6qk91EUIo8zsPHzPjNmIgRusdn8fLC9/X7dZJquRmqvpY/WqtXZkP4HY+O4kX63n4PLIV9QxB/T1oBm1L/tsdQBcPjVs33D1lmiBA3dt8AVV2V5Ava7cU00g35FrL1VaR7QI6Hi2C/W2mv8nZ2dzzHbCxT/VKbP8ASbF8sjKX3Py1f8Z6Sdp02hLbLkoqW63bvbVRFss4enG4G7bfGbMDW07TacepacamuqpPdRFCKPM7Dx+PjNmIgIiICIiAiIgIiICIiAiIgIiICIiAiIgIiICIiAiIgIiICIiAiIgIiICIiAiIgIiICIiAiIgIiICIiAiIgIiICIiAiIgIiICIiB//2Q=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9705" name="AutoShape 4" descr="data:image/jpeg;base64,/9j/4AAQSkZJRgABAQAAAQABAAD/2wCEAAkGBg8QDRAQDQ0OEA4PERATEBAVERAOEBAPExUaFhYQEhIcHCYgFyUvGxYWHy8sIyosLS0sFiEzNTw2NSY3LCkBCQoKBQUFDQUFDSkYEhgpKSkpKSkpKSkpKSkpKSkpKSkpKSkpKSkpKSkpKSkpKSkpKSkpKSkpKSkpKSkpKSkpKf/AABEIAKwBJAMBIgACEQEDEQH/xAAbAAEAAgMBAQAAAAAAAAAAAAAABQYDBAcCAf/EAEkQAAICAQIDBAUJAwgIBwAAAAECAAMEBRESITEGE0FRBxQiMmEVIzVCUmJxcoFzsrMWM0NEg5GhsSRTY4KSwcLECCU0NkVkdf/EABQBAQAAAAAAAAAAAAAAAAAAAAD/xAAUEQEAAAAAAAAAAAAAAAAAAAAA/9oADAMBAAIRAxEAPwDuMREBERAREQEREBERAREQEREBERAREQEREBERAREQEREBErWT2+x1tsrpx87KFLFLrcfFsvpqsX3kLj3iPEJxEeMm9L1SnKoS/GtW2m0bo677Eb7EbHmCCCCDzBBBgbUREBERAREQEREBERAREQEREBERAREQEREBERAREQEREBERAREQERNLG1imzJvxkYm7GWlrV4SABcGKbN0PuN0gbsSPp12hr8mgPtZiLU9+4KqiWqzK3GeR5I2/ltIUeknB9/hzBi77DNOJkjD67cXf8O3Dv9b3fjAtUx5IY1uEOzlW4T5NtyP989o4IBUgggEEcwQfEGfYFV9GL1/ImGtY2aqvu7l22ZMlSRcrjqG4+Infz38Zj9HpVjqdlP8A6a3U8lqCOaPsta2vWehU2rZ05b7yN7WaXgd7qltunq9mLg1ZTlbr8cZRf1j5u9ayA/8AMDmwb3vhL3iYtdVa101pXVWAqIqhEVR0VVHIQMsREBERAREQEREBERAREQEREBERAREQEREBERAREQEREBERARE5T2n9I2oYnabFwHFCYN1uPwkVnvLKrvY3ZyTttZxdAPdgdWnP6MbMftBq3qWVRj7U6Z3neYzZXHul3Dw7Wpw7e1577jy59AmpRpVNeRdkJXtfkLUtr7seNagwQbE7DbiboPGByjXMfLC9p1tuW+/1XSjY9VRxwccd4bQKy7H+a49+fOdTsvxfUy7NT6l3BYt7Pc+rcG+/lw8H+E90aRQl916VgXZK1Lc+7HjWoMEBUnYbBm6Dx5ypX9jMBc+qgYWJ6s573uW1DIRTYOJia9L2NTjcb+A6nblzCS9GSWjQ9PF2/H6uuwPUVbnuwf7PglngCIFD7Yf/AD//AOLjf99L4Jyntd2z04365QubSbbdKrprAbdXvqGWXpD+6WHepy33JOw5ggdWEBERARE1NW1BcfGvyGBK0VW2sB1K1oWIH90DbiUjROy9mZh1ZeZqOojLyqku3pybcarG7xQ61U0KeAgAge2G4tufWQ+T2zvXGwGyr7BZi61ZhZtlSWAZC0V3DiNVYJYMBWxUAjfw5QOnxKDq/bmjIy9Lqwr8lWfPQWqaMzFV6e5t3RmdFDDi4Ttv4b+Ev0BERAREQEREBERAREQBlA7O+kbDrbOq1LUqUuq1HOREscKyUJaVrUDbpsOUv8rvY3R7sZM0XqFN2o519ezBt6breJG5Hly8OsCr6f2xybsMjFyVe7O1nLxMTIIWxKMUMzi5V5B+GpDwg9SRvykjrun5emYz5+PqWblerbWZOPkNVbXfQD84E2RTSwXdgV5brsRzmOnsbl+r2snd15lOsZeficTcVdiPY2yWldyoat2B8RuD4TPq6anqVBwrNPODTfsuVkPk0Xnudxx1461kliwHDu4XYE8t4F0rsDKGB3DAEH4HmJ6nFdb9JWsaVq1zZ2BZ8lWOEpr2XhSpRwq9N67rxEDiKsfHbl1nVOzfanE1HHF+Fcticgw6PW32LE6qf8/Dcc4EtESP1jXsfEVWyLOEueGqtQ1l1z/YqqUFrD8FBgSEwV5tTWPUttbW1hTZWHUugbmpdd9138N5AdzqGd/Ol9NxD/RoynPtX79o3XHHwTif7ynlM1nYXA7tFpo9Xsq3NWRSxqyUZvebvveffx4+IN9YGBYJyL/xCaI3q2JqNI2sw7QjsBzFbkFGJ+DqB/aS7/Kubhcs+s5eKP67RWe+rXzycVdz+LVbjzVRNnXMKjVdKvqptqtqyqXWu1WDpx9UcEeThT+kCV0/MW6iq5PctrSxfyuoYf4GbEqXoqzWt0LC7wEWUo1Dqeqtju1XCf0QS2wEiM5FGfitvQGZbhscR7bmCqTsmUDtSBxb7MDxbkCZtW7RYmJt61lU1FvcRmHeP8K6x7Tn8oMreudsrwi3YuHl10I4D5WQgxcVVf2BbdS3z7IpYNyVBy3LAbkBY9f7R4uBQb829Kqx035s7fZRRzY/ATlGp6zrvaLerS6HwNKbcHItJqa9D5sNyQR9WvceBJl9wvR3jm8ZWpWNqOYPdsuA7mr7tGMPYrHjz3O/PeWsCBzjsl6C9NwwHyl9ev8AE2qBQD92jmD/ALxb9JYvkPLwuemWi3HH9Qvdiqjyxck7tV8FfiXwHCJZogRGkdp6MhzT7dGWg3sxLh3d6jpxBdyLF+8hZfjJeaGr6Hj5aBcmoNwHircEpbU/26rVIas/FSDIj1bV8f5qi3Gzam5V3ZBam/H+NwrXbIH4cDb7b+LAJ3UdSpx6mtybq6ak953YIo8hufHyHUyFqzsjPJVcQVaa6utr5Cul+TWylStOPyNYO/vWbH7vPeZtO7KItq5GZa2bmLzW2wAV0k+GNQPZp/EbsfFjJ2BTdOx9ZwqEw6cfCy66VFePlvkvjkVKOGv1ikVMSQAAeA+1t4GeU7D211acq2pbbRqTZ2Za3zfe2WLb3jIoB+tYAB5CXSIEF2k0a3It09qim2JmrfbxEjesVWJ7PLmd3H+MnYiAiIgIiICIiAiIgIiICIiAiIgY76EsRksRXRhsysAysD4EHkZSMr0U0VZHrejX2aZl+IrHeYto6lLMcnbb4AgDrtvL3ECoY+sapkWWYYqxcbIoWv1nLDNkVbWAlDi0EAkkAn5wgL9+TOj9maMZmtHHdlONrMq5u9yLB14ePoi/dQKo8BNPRvpfU/yYH8OyWKAiRvaLXasHDtyrw5qpALBAGcgsF5AkDqR4x2h16rBxLcq8OaqQpYIAzndgo2BIHVh4wJKQOd2UXvWyMC5sLKc7uyKHoyD/APZx+S2fmHC/k0nogc77M36nTkajiVYWKbTkjJaw5TLi1+s1qSUUIbG3sSx+HYbcW3F4mw/yby7uefqdxU7b0Yq+oVfgbAWuP6WD8J80X6Y1T8mn/uWSyQI3SezeHibnFxaqmb3rAu9r/F7Tuz/qTN+2lXVkdVZGBVlIDKykbFSD1G09xArOg2thZA025iairNp1rEkvQvvYjE9XrHT7Vex6qxlmkdr2irl0Gssa7FZbKLlAL0XpzS5PiD4dCCQeRMw9m9abIrdL1WvNxm7vKqG/Ctm24sr35lGGzKfI7HmCAEvERAREQEREBERAREQEREBERAREQEREBERAREQE5l2P9Jmbma/labdTirTjNljjRbRYRTZ3a7kuR4jflOmmca9HmFw9s9aO3urkH9bb63/y3gdliIgV3RvpfU/yYH8OyWKV3RvpfU/yYH8OyWKBT/S5/wC38/8AZp/FSV/0laFn16NlvdrN2RWq18VJxcOsOO9QbF0QMOex5HwnSNQ0+rIqanIqS2lwA9bgMrAHfYjx5gf3TmWh9ucjU9czdHzcPCfCpbKDjgsLOlFoVC27lTz4T0gdUE+xECt6L9Map+TT/wByyWSVvRfpjVPyaf8AuWSyQEREBKvk/O63UcTk+LUy6hby4GpsBanEYfWfiPeg/UXf/W7GQ7Say9CJXjqtmbksa8Wtt+Hj23a6zbmEQe036Ac2Ez6DoqYmOKlYu5LPdc385fe53e5/iT+gGwHICBIxEQEREBERAREQEREBERAREQEREBESD1TtGy3HFw8d8rMCqzrv3VFCv7r5F5BC77HYKGY7dNucCYyMhK0Z7HVEQFmdiFVVHUsx5ASs5Pam3IRm08V1Yqgl9TyQa8ZUHV6KyVa78xKp5Mekh33yL+F//OM2phvUvzGj4Fg/1h9oMw38e8s5cgolgxuyhsdbtUuGZcpDJVw93hUMOhqx9zxEfasLN5bdIEZo+mNdW2Vp+pZ5v4tjkZKu+LmjYHcYx4VCcyA1ITx2JHWUxe1fdutOqU+p3sQtdhbjw8hj0FORsACfsuFbyB6ywzFk4tdtbV3VpZW4IdHUOjKfBlPIj8YGWc87I4PD2q159vqYG39pUGP+Kyd+QsrC56XaLccdcC92KKPLFyObVfBW4k8Bw9ZXdG1y35X1NsbTspsq9NPDVWqMeug1pYpa+/mu3Mbd3xlvAHYkB0TIyErRntdUrQFmdmCKqjqzMeQErv8AKDJzPZ0qoLSeuoXowpI88ank1/4kqnkW6TJj9lDa63arcMu1SGSjh7vCoYdDXRueMj7VhY+XD0ligVCnsrZXdbZh6lk+v7Vm+y9Wuoyd9+FbavZQDYEDueAr4777Hexe1fd2LRqdPqd7ELW5bjw8hvAU5GwAJ+y4VvIHrJDDZ/W8kMuWE2p4Gc4/qx2U7+rhTxjr7XGOo5cpuZWLXbW1d1aWVuNnR1DoynwZTyI/GBlnJexGmcHbPW225LVv+uQ1Vn/Iy6fIWVhc9LtFuOOuBe7FAPLGyObVfBW4k8Bw9ZVtC1a75c1azH03KbKyK9PHdWgY9dBRHVmvv5rw8l27vjLeAOxIDpeRkJWjPY6oiAszsQqqo6lmPICV3+UGTmezpVQWk9dQvRhTt541PJr/AMTwp5FukyY/ZQ3Ot2q3DLtUhkoC93g0MOhSjc8ZH2rCx8uHpLFAqVPY1FvsZNR1Fc5kre3JDtvZzcLx1spx2A2IChN1H5t5s8Wr4/UYmo1geG+Bk/3Hjqc/rWJJuXGcuyZTVmkgsGoGIjcW+7IW7wvy23AI2MkYFeTtziqQuaLsCwnbbKr7isnyXIBNLfo5ktnatRTjvk22qKK0LtZvxLw+a7e9v4AdSQBNl0DAhgCpGxBG4IPgR4yDTsNpy2rbXirUUdbO7rZ6qGsXmrvjqRWxB2YEruCAYHns3p1rO+fmJw5WQoWuo9cTEB3TH/MTs7nxY7dEEsERAREQEREBERAREQEREBERAREQEREBKtg4qW6pq9Vq8VdlOCjruRurV2gjcc+ktMrejfTGqfs9P/ctgT2Jh101rXTWldSDZK0UIir5Ko5CZoiAiIgJW9F+mNU/Jp/8OyWSVvRfpjVPyaf/AA7IFkmDOzqqKmtvsSqpBu9jEKqjpuSekzypelj6A1D9h/1rA266xi5OXmZNWLj47L7WV65e7MAQF7ylkCV/7rHnt57yxTmnpKytVOiZoyMTT0pNQ42rzL7bFHGvNUOOoP6kTpYgJW9H+mdT/Zad+7dLJK3o/wBM6n+y07926BZIifDArttQysrFzMOrByKk4l9abIt46wHZLBTWqFGPvDcsOfKTeBqFV9S249qW1NxBXRgykqxVtiPIgj9Jz30b5OqDSaRi4mBZT3mXwPZl31WH/Srd+JFoYDnuOp5bfhJn0Rk/IWLvtvxZe/iN/Wrd9jAuMREBERAREQEREBERAREQEREBERAREQERNXU9Voxqjbk3JVUvVmIUbnoo8yfADmfCBtSt6N9Map+z0/8ActmnqXaHIsqa3jGlaeOuXkKoy7QTyGPjtyrJ8DYCx8E8ZGaDgZtGRflabh2NiXrV3qZlz15uXZXxDv6i25r3DdLuHfYABBA6HEitH7SY+UWRC9eRWN7cW1e6yKvi1Z6jyZd1PgTJWAiJBaj2qRbWx8Op83MXYNTWQEpJ6HJvPs0/gd2PgpgTsrei/TGqfk0/+HZITJue3IC5DNqedUysMDGY06dhuOatlWnqQRv85ufFaxN+jSdUx7rc0NiZVuSKvWMRQ2OqrUCEGNexO5AY794AG+5AuEju0Gh15uHdi3l1qvXhcoQrgbg+ySCPDymPR+0lGUWRC9eRWN7ca1e6yKvi1Z6jyZd1PgTJWBHdoNCqzsO7EvZ1qvXhcoQrgbg+ySCPDykjEQErej/TOp/stO/dumfUO1aLa2Ph1Nm5i8nqrIWugnxybz7NX4c3PgpnrQNGuqtyMnLtrfJyu5DrUpWmpKgwStC3tP7zbsdt/IdIE3ERAjez2g1YOKmNQ1jV1tYwLlWfeyxrDuQAOrnw6R2e0KrBxUxqGdq6zYVLlWfeyxrDuQAOrnw6SSiAiIgIiICIiAiIgIiICIiAiIgIiICQ/avXThYb3JX3txauqirfhFl9ziutSfAcTAn4AyYkJ2x0SzLwmroZFyK7Kb8ctvwd/RYtiB9vAleE+XFvAh8/D1nGx3yxqVeVbUrW2YZxaqsexVHE1VNi/OIdgQpYtz23HPlhpoa+2nMwcZ8q/KqXIqzsxwcfBpuG61U0rseIDlsgUnlxvzmbUO0udkY9mNj6Pm05ttbVlrhUuJQzjhNpyAxFgG5I4AS2w5DeWXQ9LXFw8fGRiy49NVQY8iwrULxEfHbf9YGjpvZStLRkZVj5maOl9oG1W/UY9I9mkflHEfEmTkRAjtY7P4+WF7+v26yTVcjNVfSx+tVapDIfwPPx3EivWs/B5Xq+oYg/p60UZtS/7WhQBePjXs33D1lmiBStd17GyBUyaoxxLVITEwwxz8u1T7VfEp40UDYEKEKnfiYDlM2ndnMi2panRdM08e7g4zBciwE8/WMlPc38RVz583PSWarTaEte5KKlutAFloRVssC9A7gbtt8ZswNbTtNpx6lpxqa6qk91EUIo8zsPHzPjNmIgRusdn8fLC9/X7dZJquRmqvpY/WqtXZkP4HY+O4kX63n4PLIV9QxB/T1oBm1L/tsdQBcPjVs33D1lmiBA3dt8AVV2V5Ava7cU00g35FrL1VaR7QI6Hi2C/W2mv8nZ2dzzHbCxT/VKbP8ASbF8sjKX3Py1f8Z6Sdp02hLbLkoqW63bvbVRFss4enG4G7bfGbMDW07TacepacamuqpPdRFCKPM7Dx+PjNmIgIiICIiAiIgIiICIiAiIgIiICIiAiIgIiICIiAiIgIiICIiAiIgIiICIiAiIgIiICIiAiIgIiICIiAiIgIiICIiAiIgIiICIiB//2Q=="/>
          <p:cNvSpPr>
            <a:spLocks noChangeAspect="1" noChangeArrowheads="1"/>
          </p:cNvSpPr>
          <p:nvPr/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29706" name="Picture 6" descr="https://encrypted-tbn1.gstatic.com/images?q=tbn:ANd9GcTHKR7epFMQMMiPsWolINrFrtcHf9P05TEbWXdu0u355wNHeTV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717675"/>
            <a:ext cx="2208213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052638" y="6540500"/>
            <a:ext cx="2754312" cy="257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lIns="90000" tIns="36000" rIns="90000" bIns="36000" anchor="b">
            <a:spAutoFit/>
          </a:bodyPr>
          <a:lstStyle/>
          <a:p>
            <a:pPr eaLnBrk="0" hangingPunct="0">
              <a:buClr>
                <a:srgbClr val="969696"/>
              </a:buClr>
              <a:defRPr/>
            </a:pPr>
            <a:r>
              <a:rPr lang="en-GB" altLang="zh-CN" sz="1200" i="1" dirty="0" err="1">
                <a:solidFill>
                  <a:prstClr val="black"/>
                </a:solidFill>
                <a:latin typeface="Calibri"/>
                <a:ea typeface="MS PGothic" pitchFamily="34" charset="-128"/>
                <a:cs typeface="Arial" charset="0"/>
              </a:rPr>
              <a:t>Strowitzki</a:t>
            </a:r>
            <a:r>
              <a:rPr lang="en-GB" altLang="zh-CN" sz="1200" i="1" dirty="0">
                <a:solidFill>
                  <a:prstClr val="black"/>
                </a:solidFill>
                <a:latin typeface="Calibri"/>
                <a:ea typeface="MS PGothic" pitchFamily="34" charset="-128"/>
                <a:cs typeface="Arial" charset="0"/>
              </a:rPr>
              <a:t> T et al. Hum </a:t>
            </a:r>
            <a:r>
              <a:rPr lang="en-GB" altLang="zh-CN" sz="1200" i="1" dirty="0" err="1">
                <a:solidFill>
                  <a:prstClr val="black"/>
                </a:solidFill>
                <a:latin typeface="Calibri"/>
                <a:ea typeface="MS PGothic" pitchFamily="34" charset="-128"/>
                <a:cs typeface="Arial" charset="0"/>
              </a:rPr>
              <a:t>Reprod</a:t>
            </a:r>
            <a:r>
              <a:rPr lang="en-GB" altLang="zh-CN" sz="1200" i="1" dirty="0">
                <a:solidFill>
                  <a:prstClr val="black"/>
                </a:solidFill>
                <a:latin typeface="Calibri"/>
                <a:ea typeface="MS PGothic" pitchFamily="34" charset="-128"/>
                <a:cs typeface="Arial" charset="0"/>
              </a:rPr>
              <a:t> 2010. </a:t>
            </a:r>
          </a:p>
        </p:txBody>
      </p:sp>
      <p:grpSp>
        <p:nvGrpSpPr>
          <p:cNvPr id="29708" name="Group 4"/>
          <p:cNvGrpSpPr>
            <a:grpSpLocks/>
          </p:cNvGrpSpPr>
          <p:nvPr/>
        </p:nvGrpSpPr>
        <p:grpSpPr bwMode="auto">
          <a:xfrm>
            <a:off x="144463" y="4292600"/>
            <a:ext cx="4662487" cy="2317750"/>
            <a:chOff x="877" y="833"/>
            <a:chExt cx="3198" cy="2716"/>
          </a:xfrm>
        </p:grpSpPr>
        <p:sp>
          <p:nvSpPr>
            <p:cNvPr id="29715" name="Text Box 6"/>
            <p:cNvSpPr txBox="1">
              <a:spLocks noChangeArrowheads="1"/>
            </p:cNvSpPr>
            <p:nvPr/>
          </p:nvSpPr>
          <p:spPr bwMode="auto">
            <a:xfrm>
              <a:off x="1611" y="3188"/>
              <a:ext cx="2148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z="1400" b="1" smtClean="0">
                  <a:solidFill>
                    <a:prstClr val="black"/>
                  </a:solidFill>
                  <a:latin typeface="Arial" charset="0"/>
                </a:rPr>
                <a:t>Недели лечения</a:t>
              </a:r>
              <a:endParaRPr kumimoji="0" lang="en-GB" sz="1400" b="1" smtClean="0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29716" name="Picture 8" descr="Mono fig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" y="929"/>
              <a:ext cx="2449" cy="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7" name="Text Box 9"/>
            <p:cNvSpPr txBox="1">
              <a:spLocks noChangeArrowheads="1"/>
            </p:cNvSpPr>
            <p:nvPr/>
          </p:nvSpPr>
          <p:spPr bwMode="auto">
            <a:xfrm rot="-5400000">
              <a:off x="193" y="1949"/>
              <a:ext cx="15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GB" sz="1400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VAS (mm)*</a:t>
              </a:r>
            </a:p>
          </p:txBody>
        </p:sp>
        <p:sp>
          <p:nvSpPr>
            <p:cNvPr id="29718" name="Text Box 10"/>
            <p:cNvSpPr txBox="1">
              <a:spLocks noChangeArrowheads="1"/>
            </p:cNvSpPr>
            <p:nvPr/>
          </p:nvSpPr>
          <p:spPr bwMode="auto">
            <a:xfrm>
              <a:off x="1286" y="3017"/>
              <a:ext cx="214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GB" sz="14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0</a:t>
              </a:r>
            </a:p>
          </p:txBody>
        </p:sp>
        <p:sp>
          <p:nvSpPr>
            <p:cNvPr id="29719" name="Text Box 11"/>
            <p:cNvSpPr txBox="1">
              <a:spLocks noChangeArrowheads="1"/>
            </p:cNvSpPr>
            <p:nvPr/>
          </p:nvSpPr>
          <p:spPr bwMode="auto">
            <a:xfrm>
              <a:off x="2131" y="3017"/>
              <a:ext cx="214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GB" sz="14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8</a:t>
              </a:r>
            </a:p>
          </p:txBody>
        </p:sp>
        <p:sp>
          <p:nvSpPr>
            <p:cNvPr id="29720" name="Text Box 12"/>
            <p:cNvSpPr txBox="1">
              <a:spLocks noChangeArrowheads="1"/>
            </p:cNvSpPr>
            <p:nvPr/>
          </p:nvSpPr>
          <p:spPr bwMode="auto">
            <a:xfrm>
              <a:off x="2511" y="3017"/>
              <a:ext cx="297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GB" sz="14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12</a:t>
              </a:r>
            </a:p>
          </p:txBody>
        </p:sp>
        <p:sp>
          <p:nvSpPr>
            <p:cNvPr id="29721" name="Text Box 13"/>
            <p:cNvSpPr txBox="1">
              <a:spLocks noChangeArrowheads="1"/>
            </p:cNvSpPr>
            <p:nvPr/>
          </p:nvSpPr>
          <p:spPr bwMode="auto">
            <a:xfrm>
              <a:off x="3771" y="3017"/>
              <a:ext cx="304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GB" sz="14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24</a:t>
              </a:r>
            </a:p>
          </p:txBody>
        </p:sp>
        <p:sp>
          <p:nvSpPr>
            <p:cNvPr id="29722" name="Text Box 14"/>
            <p:cNvSpPr txBox="1">
              <a:spLocks noChangeArrowheads="1"/>
            </p:cNvSpPr>
            <p:nvPr/>
          </p:nvSpPr>
          <p:spPr bwMode="auto">
            <a:xfrm>
              <a:off x="2920" y="3017"/>
              <a:ext cx="338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GB" sz="14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16</a:t>
              </a:r>
            </a:p>
          </p:txBody>
        </p:sp>
        <p:sp>
          <p:nvSpPr>
            <p:cNvPr id="29723" name="Text Box 15"/>
            <p:cNvSpPr txBox="1">
              <a:spLocks noChangeArrowheads="1"/>
            </p:cNvSpPr>
            <p:nvPr/>
          </p:nvSpPr>
          <p:spPr bwMode="auto">
            <a:xfrm>
              <a:off x="3347" y="3017"/>
              <a:ext cx="313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GB" sz="14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20</a:t>
              </a:r>
            </a:p>
          </p:txBody>
        </p:sp>
        <p:sp>
          <p:nvSpPr>
            <p:cNvPr id="29724" name="Text Box 16"/>
            <p:cNvSpPr txBox="1">
              <a:spLocks noChangeArrowheads="1"/>
            </p:cNvSpPr>
            <p:nvPr/>
          </p:nvSpPr>
          <p:spPr bwMode="auto">
            <a:xfrm>
              <a:off x="1709" y="3014"/>
              <a:ext cx="214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GB" sz="14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4</a:t>
              </a:r>
            </a:p>
          </p:txBody>
        </p:sp>
        <p:sp>
          <p:nvSpPr>
            <p:cNvPr id="29725" name="Text Box 17"/>
            <p:cNvSpPr txBox="1">
              <a:spLocks noChangeArrowheads="1"/>
            </p:cNvSpPr>
            <p:nvPr/>
          </p:nvSpPr>
          <p:spPr bwMode="auto">
            <a:xfrm>
              <a:off x="1049" y="2569"/>
              <a:ext cx="297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GB" sz="14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10</a:t>
              </a:r>
            </a:p>
          </p:txBody>
        </p:sp>
        <p:sp>
          <p:nvSpPr>
            <p:cNvPr id="29726" name="Text Box 18"/>
            <p:cNvSpPr txBox="1">
              <a:spLocks noChangeArrowheads="1"/>
            </p:cNvSpPr>
            <p:nvPr/>
          </p:nvSpPr>
          <p:spPr bwMode="auto">
            <a:xfrm>
              <a:off x="1016" y="2286"/>
              <a:ext cx="330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GB" sz="14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20</a:t>
              </a:r>
            </a:p>
          </p:txBody>
        </p:sp>
        <p:sp>
          <p:nvSpPr>
            <p:cNvPr id="29727" name="Text Box 19"/>
            <p:cNvSpPr txBox="1">
              <a:spLocks noChangeArrowheads="1"/>
            </p:cNvSpPr>
            <p:nvPr/>
          </p:nvSpPr>
          <p:spPr bwMode="auto">
            <a:xfrm>
              <a:off x="1058" y="1408"/>
              <a:ext cx="288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GB" sz="14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50</a:t>
              </a:r>
            </a:p>
          </p:txBody>
        </p:sp>
        <p:sp>
          <p:nvSpPr>
            <p:cNvPr id="29728" name="Text Box 20"/>
            <p:cNvSpPr txBox="1">
              <a:spLocks noChangeArrowheads="1"/>
            </p:cNvSpPr>
            <p:nvPr/>
          </p:nvSpPr>
          <p:spPr bwMode="auto">
            <a:xfrm>
              <a:off x="1057" y="833"/>
              <a:ext cx="289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GB" sz="14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70</a:t>
              </a:r>
            </a:p>
          </p:txBody>
        </p:sp>
        <p:sp>
          <p:nvSpPr>
            <p:cNvPr id="29729" name="Text Box 21"/>
            <p:cNvSpPr txBox="1">
              <a:spLocks noChangeArrowheads="1"/>
            </p:cNvSpPr>
            <p:nvPr/>
          </p:nvSpPr>
          <p:spPr bwMode="auto">
            <a:xfrm>
              <a:off x="1131" y="2862"/>
              <a:ext cx="215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GB" sz="14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0</a:t>
              </a:r>
            </a:p>
          </p:txBody>
        </p:sp>
        <p:sp>
          <p:nvSpPr>
            <p:cNvPr id="29730" name="Text Box 22"/>
            <p:cNvSpPr txBox="1">
              <a:spLocks noChangeArrowheads="1"/>
            </p:cNvSpPr>
            <p:nvPr/>
          </p:nvSpPr>
          <p:spPr bwMode="auto">
            <a:xfrm>
              <a:off x="1049" y="1988"/>
              <a:ext cx="297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GB" sz="14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30</a:t>
              </a:r>
            </a:p>
          </p:txBody>
        </p:sp>
        <p:sp>
          <p:nvSpPr>
            <p:cNvPr id="29731" name="Text Box 23"/>
            <p:cNvSpPr txBox="1">
              <a:spLocks noChangeArrowheads="1"/>
            </p:cNvSpPr>
            <p:nvPr/>
          </p:nvSpPr>
          <p:spPr bwMode="auto">
            <a:xfrm>
              <a:off x="1032" y="1126"/>
              <a:ext cx="314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GB" sz="14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60</a:t>
              </a:r>
            </a:p>
          </p:txBody>
        </p:sp>
        <p:sp>
          <p:nvSpPr>
            <p:cNvPr id="29732" name="Text Box 24"/>
            <p:cNvSpPr txBox="1">
              <a:spLocks noChangeArrowheads="1"/>
            </p:cNvSpPr>
            <p:nvPr/>
          </p:nvSpPr>
          <p:spPr bwMode="auto">
            <a:xfrm>
              <a:off x="1058" y="1706"/>
              <a:ext cx="288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GB" sz="14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40</a:t>
              </a:r>
            </a:p>
          </p:txBody>
        </p:sp>
        <p:sp>
          <p:nvSpPr>
            <p:cNvPr id="29733" name="Text Box 7"/>
            <p:cNvSpPr txBox="1">
              <a:spLocks noChangeArrowheads="1"/>
            </p:cNvSpPr>
            <p:nvPr/>
          </p:nvSpPr>
          <p:spPr bwMode="auto">
            <a:xfrm>
              <a:off x="2238" y="956"/>
              <a:ext cx="1375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Dienogest</a:t>
              </a:r>
              <a:r>
                <a:rPr kumimoji="0" lang="ru-RU" sz="12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 2 мг</a:t>
              </a:r>
              <a:r>
                <a:rPr kumimoji="0" lang="en-GB" sz="12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 </a:t>
              </a:r>
              <a:endParaRPr kumimoji="0" lang="ru-RU" sz="1200" b="1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endParaRPr>
            </a:p>
            <a:p>
              <a:pPr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200" b="1" smtClean="0">
                  <a:solidFill>
                    <a:prstClr val="black"/>
                  </a:solidFill>
                  <a:latin typeface="Arial" charset="0"/>
                  <a:ea typeface="MS PGothic" charset="0"/>
                  <a:cs typeface="MS PGothic" charset="0"/>
                </a:rPr>
                <a:t>Leuprolide acetate</a:t>
              </a:r>
            </a:p>
          </p:txBody>
        </p:sp>
      </p:grpSp>
      <p:sp>
        <p:nvSpPr>
          <p:cNvPr id="29709" name="TextBox 32"/>
          <p:cNvSpPr txBox="1">
            <a:spLocks noChangeArrowheads="1"/>
          </p:cNvSpPr>
          <p:nvPr/>
        </p:nvSpPr>
        <p:spPr bwMode="auto">
          <a:xfrm>
            <a:off x="1052513" y="3860800"/>
            <a:ext cx="2041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prstClr val="black"/>
                </a:solidFill>
              </a:rPr>
              <a:t>Болевой синдром</a:t>
            </a:r>
          </a:p>
        </p:txBody>
      </p:sp>
      <p:sp>
        <p:nvSpPr>
          <p:cNvPr id="29710" name="TextBox 33"/>
          <p:cNvSpPr txBox="1">
            <a:spLocks noChangeArrowheads="1"/>
          </p:cNvSpPr>
          <p:nvPr/>
        </p:nvSpPr>
        <p:spPr bwMode="auto">
          <a:xfrm>
            <a:off x="1836738" y="2781300"/>
            <a:ext cx="43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800" b="1" smtClean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27538" y="3900488"/>
            <a:ext cx="4559300" cy="9540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i="1" smtClean="0">
                <a:solidFill>
                  <a:prstClr val="black"/>
                </a:solidFill>
              </a:rPr>
              <a:t>Roemer Th., Evidence based treatment with Visanne  -</a:t>
            </a:r>
            <a:r>
              <a:rPr kumimoji="0" lang="en-US" sz="1400" i="1" smtClean="0">
                <a:solidFill>
                  <a:srgbClr val="0D0D0D"/>
                </a:solidFill>
              </a:rPr>
              <a:t> 10</a:t>
            </a:r>
            <a:r>
              <a:rPr kumimoji="0" lang="en-US" sz="1400" i="1" baseline="30000" smtClean="0">
                <a:solidFill>
                  <a:srgbClr val="0D0D0D"/>
                </a:solidFill>
              </a:rPr>
              <a:t>th</a:t>
            </a:r>
            <a:r>
              <a:rPr kumimoji="0" lang="en-US" sz="1400" i="1" smtClean="0">
                <a:solidFill>
                  <a:srgbClr val="0D0D0D"/>
                </a:solidFill>
              </a:rPr>
              <a:t> Congress of the ESG, Brussels, 2013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i="1" smtClean="0">
                <a:solidFill>
                  <a:srgbClr val="0D0D0D"/>
                </a:solidFill>
              </a:rPr>
              <a:t>Wenzl R. Dienogest: the new therapeutic standard in endometriosis therapy? – COGI 2013</a:t>
            </a:r>
            <a:endParaRPr kumimoji="0" lang="ru-RU" sz="1400" i="1" smtClean="0">
              <a:solidFill>
                <a:prstClr val="black"/>
              </a:solidFill>
            </a:endParaRPr>
          </a:p>
        </p:txBody>
      </p:sp>
      <p:pic>
        <p:nvPicPr>
          <p:cNvPr id="29712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4851400"/>
            <a:ext cx="171926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5403850"/>
            <a:ext cx="141605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Picture 2" descr="https://encrypted-tbn3.gstatic.com/images?q=tbn:ANd9GcRvmDsQBNCYQ1uILmjfdle4dwfSl9E8XjYxeuwX7Qjk2r_yUc2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5403850"/>
            <a:ext cx="1828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0006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3"/>
          <p:cNvSpPr txBox="1">
            <a:spLocks noChangeArrowheads="1"/>
          </p:cNvSpPr>
          <p:nvPr/>
        </p:nvSpPr>
        <p:spPr bwMode="auto">
          <a:xfrm>
            <a:off x="215553" y="188640"/>
            <a:ext cx="7777162" cy="46166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Хирургическая подготовка к ЭКО при </a:t>
            </a: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эндометриозе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 </a:t>
            </a:r>
          </a:p>
        </p:txBody>
      </p:sp>
      <p:pic>
        <p:nvPicPr>
          <p:cNvPr id="30723" name="Picture 9" descr="Без имени-1копиров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1593850"/>
            <a:ext cx="1800225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432175"/>
            <a:ext cx="1827212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5013325"/>
            <a:ext cx="185102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14"/>
          <p:cNvSpPr>
            <a:spLocks noChangeArrowheads="1"/>
          </p:cNvSpPr>
          <p:nvPr/>
        </p:nvSpPr>
        <p:spPr bwMode="auto">
          <a:xfrm>
            <a:off x="492125" y="790575"/>
            <a:ext cx="7839075" cy="25241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Наружный генитальный эндометриоз в зависимости от локализации и стадии распространения оказывает негативное влияние на активность процессов фолликуло-, оогенеза и раннего эмбриогенеза </a:t>
            </a:r>
            <a:endParaRPr lang="en-US" smtClean="0">
              <a:solidFill>
                <a:prstClr val="white"/>
              </a:solidFill>
              <a:latin typeface="Calibri" charset="0"/>
              <a:ea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Coccia M.E., Hum Reprod, 2011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white"/>
              </a:solidFill>
              <a:latin typeface="Calibri" charset="0"/>
              <a:ea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Наличие НГЭ </a:t>
            </a:r>
            <a:r>
              <a:rPr lang="en-US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III</a:t>
            </a: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, и особенно </a:t>
            </a:r>
            <a:r>
              <a:rPr lang="en-US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IV </a:t>
            </a: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стадии распространения,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а также сочетание НГЭ с аденомиозом значительно ухудшают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эффективность реализации программы ЭКО и ПЭ.</a:t>
            </a:r>
            <a:r>
              <a:rPr lang="en-US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Thalluri V. , Tremellen K. Hum Reprod 2012</a:t>
            </a:r>
            <a:r>
              <a:rPr lang="ru-RU" sz="1400" i="1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;</a:t>
            </a:r>
            <a:r>
              <a:rPr lang="en-US" sz="1400" i="1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Ballester</a:t>
            </a:r>
            <a:r>
              <a:rPr lang="ru-RU" sz="1400" i="1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en-US" sz="1400" i="1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M.</a:t>
            </a:r>
            <a:r>
              <a:rPr lang="ru-RU" sz="1400" i="1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en-US" sz="1400" i="1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et al Hum Reprod, 2012 </a:t>
            </a:r>
          </a:p>
        </p:txBody>
      </p:sp>
      <p:sp>
        <p:nvSpPr>
          <p:cNvPr id="27655" name="TextBox 1"/>
          <p:cNvSpPr txBox="1">
            <a:spLocks noChangeArrowheads="1"/>
          </p:cNvSpPr>
          <p:nvPr/>
        </p:nvSpPr>
        <p:spPr bwMode="auto">
          <a:xfrm>
            <a:off x="492125" y="3387725"/>
            <a:ext cx="60483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Международный консенсус </a:t>
            </a:r>
            <a:r>
              <a:rPr kumimoji="0" lang="en-US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ESHRE, ASRM, RCOG</a:t>
            </a:r>
            <a:r>
              <a:rPr kumimoji="0"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:</a:t>
            </a:r>
            <a:r>
              <a:rPr kumimoji="0" lang="en-US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 </a:t>
            </a:r>
            <a:endParaRPr kumimoji="0" lang="ru-RU" sz="20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PGothic" charset="0"/>
              <a:cs typeface="MS PGothic" charset="0"/>
            </a:endParaRPr>
          </a:p>
        </p:txBody>
      </p:sp>
      <p:sp>
        <p:nvSpPr>
          <p:cNvPr id="27657" name="TextBox 2"/>
          <p:cNvSpPr txBox="1">
            <a:spLocks noChangeArrowheads="1"/>
          </p:cNvSpPr>
          <p:nvPr/>
        </p:nvSpPr>
        <p:spPr bwMode="auto">
          <a:xfrm>
            <a:off x="492125" y="3814763"/>
            <a:ext cx="662622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5"/>
              </a:buBlip>
            </a:pPr>
            <a:r>
              <a:rPr kumimoji="0" lang="ru-RU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Проведение лапароскопии при наружном генитальном эндометриозе  (1-2 ст. по классификации </a:t>
            </a:r>
            <a:r>
              <a:rPr kumimoji="0" lang="en-US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ASRM</a:t>
            </a:r>
            <a:r>
              <a:rPr kumimoji="0" lang="ru-RU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)</a:t>
            </a:r>
            <a:r>
              <a:rPr kumimoji="0" lang="en-US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  </a:t>
            </a:r>
            <a:r>
              <a:rPr kumimoji="0" lang="ru-RU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перед ЭКО;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5"/>
              </a:buBlip>
            </a:pPr>
            <a:endParaRPr kumimoji="0" lang="ru-RU" sz="180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PGothic" charset="0"/>
              <a:cs typeface="MS PGothic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5"/>
              </a:buBlip>
            </a:pPr>
            <a:r>
              <a:rPr kumimoji="0" lang="ru-RU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Проведение лапароскопии при эндометриоидных кистах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</a:pPr>
            <a:r>
              <a:rPr kumimoji="0" lang="ru-RU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     (3-4 ст. по классификации </a:t>
            </a:r>
            <a:r>
              <a:rPr kumimoji="0" lang="en-US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ASRM</a:t>
            </a:r>
            <a:r>
              <a:rPr kumimoji="0" lang="ru-RU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)</a:t>
            </a:r>
            <a:r>
              <a:rPr kumimoji="0" lang="en-US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 </a:t>
            </a:r>
            <a:r>
              <a:rPr kumimoji="0" lang="ru-RU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перед ЭКО;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5"/>
              </a:buBlip>
            </a:pPr>
            <a:endParaRPr kumimoji="0" lang="ru-RU" sz="180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PGothic" charset="0"/>
              <a:cs typeface="MS PGothic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5"/>
              </a:buBlip>
            </a:pPr>
            <a:r>
              <a:rPr kumimoji="0" lang="ru-RU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Проведение адъювантной терапии после операции в коротком режиме перед ЭКО.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5"/>
              </a:buBlip>
            </a:pPr>
            <a:endParaRPr kumimoji="0" lang="ru-RU" sz="1400" i="1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PGothic" charset="0"/>
              <a:cs typeface="MS PGothic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</a:pPr>
            <a:r>
              <a:rPr kumimoji="0" lang="en-US" sz="1400" i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Jadoul P, Donnez J. Fertil Steril. 2012 </a:t>
            </a:r>
          </a:p>
        </p:txBody>
      </p:sp>
    </p:spTree>
    <p:extLst>
      <p:ext uri="{BB962C8B-B14F-4D97-AF65-F5344CB8AC3E}">
        <p14:creationId xmlns:p14="http://schemas.microsoft.com/office/powerpoint/2010/main" val="304122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71775" y="3573463"/>
            <a:ext cx="6372225" cy="3284537"/>
          </a:xfrm>
          <a:prstGeom prst="rect">
            <a:avLst/>
          </a:prstGeom>
          <a:solidFill>
            <a:srgbClr val="FDEADA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Arial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875" y="549275"/>
            <a:ext cx="6300788" cy="2951163"/>
          </a:xfrm>
          <a:prstGeom prst="rect">
            <a:avLst/>
          </a:prstGeom>
          <a:solidFill>
            <a:srgbClr val="FDEADA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Arial" charset="0"/>
              <a:cs typeface="Arial" pitchFamily="34" charset="0"/>
            </a:endParaRPr>
          </a:p>
        </p:txBody>
      </p:sp>
      <p:graphicFrame>
        <p:nvGraphicFramePr>
          <p:cNvPr id="410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461504"/>
              </p:ext>
            </p:extLst>
          </p:nvPr>
        </p:nvGraphicFramePr>
        <p:xfrm>
          <a:off x="195263" y="620713"/>
          <a:ext cx="6019800" cy="276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221" name="Document" r:id="rId3" imgW="6019800" imgH="2768600" progId="Word.Document.12">
                  <p:link updateAutomatic="1"/>
                </p:oleObj>
              </mc:Choice>
              <mc:Fallback>
                <p:oleObj name="Document" r:id="rId3" imgW="6019800" imgH="27686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63" y="620713"/>
                        <a:ext cx="6019800" cy="276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062073"/>
              </p:ext>
            </p:extLst>
          </p:nvPr>
        </p:nvGraphicFramePr>
        <p:xfrm>
          <a:off x="2987675" y="3667125"/>
          <a:ext cx="6019800" cy="318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222" name="Document" r:id="rId5" imgW="6019800" imgH="3187700" progId="Word.Document.12">
                  <p:link updateAutomatic="1"/>
                </p:oleObj>
              </mc:Choice>
              <mc:Fallback>
                <p:oleObj name="Document" r:id="rId5" imgW="6019800" imgH="31877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3667125"/>
                        <a:ext cx="6019800" cy="318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Box 6"/>
          <p:cNvSpPr txBox="1">
            <a:spLocks noChangeArrowheads="1"/>
          </p:cNvSpPr>
          <p:nvPr/>
        </p:nvSpPr>
        <p:spPr bwMode="auto">
          <a:xfrm>
            <a:off x="1908175" y="115888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srgbClr val="FFFF00"/>
                </a:solidFill>
                <a:ea typeface="MS PGothic" charset="0"/>
                <a:cs typeface="MS PGothic" charset="0"/>
              </a:rPr>
              <a:t>ОБЩИЕ ДЕМОГРАФИЧЕСКИЕ ПОКАЗАТЕЛИ</a:t>
            </a:r>
            <a:endParaRPr kumimoji="0" lang="ru-RU" sz="1800" smtClean="0">
              <a:solidFill>
                <a:srgbClr val="FFFF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16238" y="6165850"/>
            <a:ext cx="6048375" cy="431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7254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3" name="TextBox 3"/>
          <p:cNvSpPr txBox="1">
            <a:spLocks noChangeArrowheads="1"/>
          </p:cNvSpPr>
          <p:nvPr/>
        </p:nvSpPr>
        <p:spPr bwMode="auto">
          <a:xfrm>
            <a:off x="179388" y="4005263"/>
            <a:ext cx="8556625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Однако </a:t>
            </a:r>
            <a:r>
              <a:rPr kumimoji="0" lang="en-US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ESHRE </a:t>
            </a:r>
            <a:r>
              <a:rPr kumimoji="0"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рекомендует удалять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эндометриоидные кисты перед ЭКО в связи: </a:t>
            </a:r>
            <a:endParaRPr kumimoji="0" lang="en-US" sz="20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PGothic" charset="0"/>
              <a:cs typeface="MS PGothic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4"/>
              </a:buBlip>
            </a:pPr>
            <a:r>
              <a:rPr kumimoji="0"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риском апоплексии яичника при стимуляции,</a:t>
            </a:r>
            <a:endParaRPr kumimoji="0" lang="en-US" sz="200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PGothic" charset="0"/>
              <a:cs typeface="MS PGothic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4"/>
              </a:buBlip>
            </a:pPr>
            <a:r>
              <a:rPr kumimoji="0"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трудностями при заборе ооцитов,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4"/>
              </a:buBlip>
            </a:pPr>
            <a:r>
              <a:rPr kumimoji="0"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риском формирования пиовара,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4"/>
              </a:buBlip>
            </a:pPr>
            <a:r>
              <a:rPr kumimoji="0"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контаминацией содержимого кисты</a:t>
            </a:r>
            <a:r>
              <a:rPr kumimoji="0" lang="ru-RU" sz="2000" i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 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i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Somigliana E., et al Fert &amp; Steril, 2011</a:t>
            </a:r>
            <a:r>
              <a:rPr kumimoji="0" lang="ru-RU" sz="14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 </a:t>
            </a:r>
            <a:r>
              <a:rPr kumimoji="0" lang="ru-RU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                                                       </a:t>
            </a:r>
          </a:p>
        </p:txBody>
      </p:sp>
      <p:sp>
        <p:nvSpPr>
          <p:cNvPr id="28675" name="Rectangle 14"/>
          <p:cNvSpPr>
            <a:spLocks noChangeArrowheads="1"/>
          </p:cNvSpPr>
          <p:nvPr/>
        </p:nvSpPr>
        <p:spPr bwMode="auto">
          <a:xfrm>
            <a:off x="307975" y="787400"/>
            <a:ext cx="78486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Показано, что комбинированное </a:t>
            </a:r>
            <a:r>
              <a:rPr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(хирургическое +ВРТ) </a:t>
            </a:r>
            <a:r>
              <a:rPr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лечение эндометриоза обеспечивает более высокую частоту наступления беременности, в сравнении с только хирургическом лечением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(56,1% </a:t>
            </a:r>
            <a:r>
              <a:rPr lang="en-US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vs 37,4%)</a:t>
            </a:r>
            <a:r>
              <a:rPr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Campo S, et al</a:t>
            </a:r>
            <a:r>
              <a:rPr lang="ru-RU" sz="1400" i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  </a:t>
            </a:r>
            <a:r>
              <a:rPr lang="en-US" sz="1400" i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Reproductive BioMedicine Online, 2012</a:t>
            </a:r>
            <a:r>
              <a:rPr lang="en-US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/>
            </a:r>
            <a:br>
              <a:rPr lang="en-US" sz="140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MS PGothic" charset="0"/>
                <a:cs typeface="MS PGothic" charset="0"/>
              </a:rPr>
            </a:br>
            <a:r>
              <a:rPr lang="fr-FR" sz="1400" i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Streuli I, de Ziegler</a:t>
            </a:r>
            <a:r>
              <a:rPr lang="ru-RU" sz="1400" i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fr-FR" sz="1400" i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D. </a:t>
            </a:r>
            <a:r>
              <a:rPr lang="en-US" sz="1400" i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Hum Repr</a:t>
            </a:r>
            <a:r>
              <a:rPr lang="ru-RU" sz="1400" i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,</a:t>
            </a:r>
            <a:r>
              <a:rPr lang="en-US" sz="1400" i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 2012</a:t>
            </a:r>
            <a:endParaRPr lang="fr-FR" sz="1400" i="1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28678" name="TextBox 2"/>
          <p:cNvSpPr txBox="1">
            <a:spLocks noChangeArrowheads="1"/>
          </p:cNvSpPr>
          <p:nvPr/>
        </p:nvSpPr>
        <p:spPr bwMode="auto">
          <a:xfrm>
            <a:off x="230188" y="2625725"/>
            <a:ext cx="830262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Дискутируется  целесообразность </a:t>
            </a:r>
            <a:r>
              <a:rPr kumimoji="0"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удаления эндометриоидных кист перед ЭКО</a:t>
            </a:r>
            <a:r>
              <a:rPr kumimoji="0"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.  Показано, что после хирургического удаления кист частота овуляций снижается</a:t>
            </a:r>
            <a:r>
              <a:rPr kumimoji="0" lang="en-US" sz="2000" i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        </a:t>
            </a:r>
            <a:endParaRPr kumimoji="0" lang="ru-RU" sz="2000" i="1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ea typeface="MS PGothic" charset="0"/>
              <a:cs typeface="MS PGothic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400" i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MS PGothic" charset="0"/>
                <a:cs typeface="MS PGothic" charset="0"/>
              </a:rPr>
              <a:t>Benaglia L., et al Hum Reprod 2012</a:t>
            </a: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215553" y="188640"/>
            <a:ext cx="7777162" cy="46166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Хирургическая подготовка к ЭКО при </a:t>
            </a: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эндометриозе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 </a:t>
            </a:r>
          </a:p>
        </p:txBody>
      </p:sp>
      <p:pic>
        <p:nvPicPr>
          <p:cNvPr id="2" name="фильм12 миома + ретро-цервикальный эндометриоз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3857625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488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3"/>
          <p:cNvSpPr>
            <a:spLocks noChangeArrowheads="1"/>
          </p:cNvSpPr>
          <p:nvPr/>
        </p:nvSpPr>
        <p:spPr bwMode="auto">
          <a:xfrm>
            <a:off x="623888" y="4940300"/>
            <a:ext cx="2652712" cy="31115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Аблация эндометрия</a:t>
            </a:r>
          </a:p>
        </p:txBody>
      </p:sp>
      <p:sp>
        <p:nvSpPr>
          <p:cNvPr id="34819" name="Rectangle 64"/>
          <p:cNvSpPr>
            <a:spLocks noChangeArrowheads="1"/>
          </p:cNvSpPr>
          <p:nvPr/>
        </p:nvSpPr>
        <p:spPr bwMode="auto">
          <a:xfrm>
            <a:off x="623888" y="5300663"/>
            <a:ext cx="4811712" cy="31115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Рассечение внутриматочной перегородки</a:t>
            </a:r>
            <a:r>
              <a:rPr lang="en-US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endParaRPr lang="ru-RU" smtClean="0">
              <a:solidFill>
                <a:prstClr val="white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34820" name="Rectangle 65"/>
          <p:cNvSpPr>
            <a:spLocks noChangeArrowheads="1"/>
          </p:cNvSpPr>
          <p:nvPr/>
        </p:nvSpPr>
        <p:spPr bwMode="auto">
          <a:xfrm>
            <a:off x="623888" y="5661025"/>
            <a:ext cx="3876675" cy="31115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Удаление субмукозной миомы</a:t>
            </a:r>
          </a:p>
        </p:txBody>
      </p:sp>
      <p:sp>
        <p:nvSpPr>
          <p:cNvPr id="34821" name="Rectangle 66"/>
          <p:cNvSpPr>
            <a:spLocks noChangeArrowheads="1"/>
          </p:cNvSpPr>
          <p:nvPr/>
        </p:nvSpPr>
        <p:spPr bwMode="auto">
          <a:xfrm>
            <a:off x="611188" y="4160838"/>
            <a:ext cx="2592387" cy="36671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Разрушение синехий</a:t>
            </a:r>
          </a:p>
        </p:txBody>
      </p:sp>
      <p:sp>
        <p:nvSpPr>
          <p:cNvPr id="34822" name="Rectangle 67"/>
          <p:cNvSpPr>
            <a:spLocks noChangeArrowheads="1"/>
          </p:cNvSpPr>
          <p:nvPr/>
        </p:nvSpPr>
        <p:spPr bwMode="auto">
          <a:xfrm>
            <a:off x="623888" y="4579938"/>
            <a:ext cx="2363787" cy="31115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Удаление полипов</a:t>
            </a:r>
          </a:p>
        </p:txBody>
      </p:sp>
      <p:sp>
        <p:nvSpPr>
          <p:cNvPr id="34823" name="Rectangle 68"/>
          <p:cNvSpPr>
            <a:spLocks noChangeArrowheads="1"/>
          </p:cNvSpPr>
          <p:nvPr/>
        </p:nvSpPr>
        <p:spPr bwMode="auto">
          <a:xfrm>
            <a:off x="611188" y="6021388"/>
            <a:ext cx="4824412" cy="31115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Гистероскопический этап метропластики</a:t>
            </a:r>
          </a:p>
        </p:txBody>
      </p:sp>
      <p:grpSp>
        <p:nvGrpSpPr>
          <p:cNvPr id="32776" name="Group 69"/>
          <p:cNvGrpSpPr>
            <a:grpSpLocks/>
          </p:cNvGrpSpPr>
          <p:nvPr/>
        </p:nvGrpSpPr>
        <p:grpSpPr bwMode="auto">
          <a:xfrm>
            <a:off x="395288" y="4268788"/>
            <a:ext cx="228600" cy="2028825"/>
            <a:chOff x="249" y="2689"/>
            <a:chExt cx="144" cy="1278"/>
          </a:xfrm>
        </p:grpSpPr>
        <p:grpSp>
          <p:nvGrpSpPr>
            <p:cNvPr id="32818" name="Group 70"/>
            <p:cNvGrpSpPr>
              <a:grpSpLocks/>
            </p:cNvGrpSpPr>
            <p:nvPr/>
          </p:nvGrpSpPr>
          <p:grpSpPr bwMode="auto">
            <a:xfrm>
              <a:off x="249" y="3369"/>
              <a:ext cx="144" cy="144"/>
              <a:chOff x="336" y="3432"/>
              <a:chExt cx="144" cy="144"/>
            </a:xfrm>
          </p:grpSpPr>
          <p:sp>
            <p:nvSpPr>
              <p:cNvPr id="32839" name="Freeform 71"/>
              <p:cNvSpPr>
                <a:spLocks/>
              </p:cNvSpPr>
              <p:nvPr/>
            </p:nvSpPr>
            <p:spPr bwMode="auto">
              <a:xfrm>
                <a:off x="336" y="3455"/>
                <a:ext cx="44" cy="121"/>
              </a:xfrm>
              <a:custGeom>
                <a:avLst/>
                <a:gdLst>
                  <a:gd name="T0" fmla="*/ 0 w 119"/>
                  <a:gd name="T1" fmla="*/ 0 h 393"/>
                  <a:gd name="T2" fmla="*/ 0 w 119"/>
                  <a:gd name="T3" fmla="*/ 0 h 393"/>
                  <a:gd name="T4" fmla="*/ 0 w 119"/>
                  <a:gd name="T5" fmla="*/ 0 h 393"/>
                  <a:gd name="T6" fmla="*/ 0 w 119"/>
                  <a:gd name="T7" fmla="*/ 0 h 393"/>
                  <a:gd name="T8" fmla="*/ 0 w 119"/>
                  <a:gd name="T9" fmla="*/ 0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" h="393">
                    <a:moveTo>
                      <a:pt x="20" y="201"/>
                    </a:moveTo>
                    <a:lnTo>
                      <a:pt x="119" y="393"/>
                    </a:lnTo>
                    <a:lnTo>
                      <a:pt x="100" y="189"/>
                    </a:lnTo>
                    <a:lnTo>
                      <a:pt x="0" y="0"/>
                    </a:lnTo>
                    <a:lnTo>
                      <a:pt x="20" y="201"/>
                    </a:lnTo>
                    <a:close/>
                  </a:path>
                </a:pathLst>
              </a:custGeom>
              <a:solidFill>
                <a:srgbClr val="FF5B5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840" name="Freeform 72"/>
              <p:cNvSpPr>
                <a:spLocks/>
              </p:cNvSpPr>
              <p:nvPr/>
            </p:nvSpPr>
            <p:spPr bwMode="auto">
              <a:xfrm>
                <a:off x="336" y="3432"/>
                <a:ext cx="139" cy="81"/>
              </a:xfrm>
              <a:custGeom>
                <a:avLst/>
                <a:gdLst>
                  <a:gd name="T0" fmla="*/ 0 w 377"/>
                  <a:gd name="T1" fmla="*/ 0 h 265"/>
                  <a:gd name="T2" fmla="*/ 0 w 377"/>
                  <a:gd name="T3" fmla="*/ 0 h 265"/>
                  <a:gd name="T4" fmla="*/ 0 w 377"/>
                  <a:gd name="T5" fmla="*/ 0 h 265"/>
                  <a:gd name="T6" fmla="*/ 0 w 377"/>
                  <a:gd name="T7" fmla="*/ 0 h 265"/>
                  <a:gd name="T8" fmla="*/ 0 w 377"/>
                  <a:gd name="T9" fmla="*/ 0 h 2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7" h="265">
                    <a:moveTo>
                      <a:pt x="0" y="76"/>
                    </a:moveTo>
                    <a:lnTo>
                      <a:pt x="99" y="265"/>
                    </a:lnTo>
                    <a:lnTo>
                      <a:pt x="377" y="186"/>
                    </a:lnTo>
                    <a:lnTo>
                      <a:pt x="272" y="0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F5B5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841" name="Freeform 73"/>
              <p:cNvSpPr>
                <a:spLocks/>
              </p:cNvSpPr>
              <p:nvPr/>
            </p:nvSpPr>
            <p:spPr bwMode="auto">
              <a:xfrm>
                <a:off x="372" y="3489"/>
                <a:ext cx="108" cy="87"/>
              </a:xfrm>
              <a:custGeom>
                <a:avLst/>
                <a:gdLst>
                  <a:gd name="T0" fmla="*/ 0 w 292"/>
                  <a:gd name="T1" fmla="*/ 0 h 283"/>
                  <a:gd name="T2" fmla="*/ 0 w 292"/>
                  <a:gd name="T3" fmla="*/ 0 h 283"/>
                  <a:gd name="T4" fmla="*/ 0 w 292"/>
                  <a:gd name="T5" fmla="*/ 0 h 283"/>
                  <a:gd name="T6" fmla="*/ 0 w 292"/>
                  <a:gd name="T7" fmla="*/ 0 h 283"/>
                  <a:gd name="T8" fmla="*/ 0 w 292"/>
                  <a:gd name="T9" fmla="*/ 0 h 2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2" h="283">
                    <a:moveTo>
                      <a:pt x="18" y="283"/>
                    </a:moveTo>
                    <a:lnTo>
                      <a:pt x="292" y="204"/>
                    </a:lnTo>
                    <a:lnTo>
                      <a:pt x="278" y="0"/>
                    </a:lnTo>
                    <a:lnTo>
                      <a:pt x="0" y="79"/>
                    </a:lnTo>
                    <a:lnTo>
                      <a:pt x="18" y="283"/>
                    </a:lnTo>
                    <a:close/>
                  </a:path>
                </a:pathLst>
              </a:custGeom>
              <a:solidFill>
                <a:srgbClr val="CC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32819" name="Group 74"/>
            <p:cNvGrpSpPr>
              <a:grpSpLocks/>
            </p:cNvGrpSpPr>
            <p:nvPr/>
          </p:nvGrpSpPr>
          <p:grpSpPr bwMode="auto">
            <a:xfrm>
              <a:off x="249" y="3823"/>
              <a:ext cx="144" cy="144"/>
              <a:chOff x="768" y="3648"/>
              <a:chExt cx="144" cy="144"/>
            </a:xfrm>
          </p:grpSpPr>
          <p:sp>
            <p:nvSpPr>
              <p:cNvPr id="32836" name="Freeform 75"/>
              <p:cNvSpPr>
                <a:spLocks/>
              </p:cNvSpPr>
              <p:nvPr/>
            </p:nvSpPr>
            <p:spPr bwMode="auto">
              <a:xfrm>
                <a:off x="768" y="3671"/>
                <a:ext cx="44" cy="121"/>
              </a:xfrm>
              <a:custGeom>
                <a:avLst/>
                <a:gdLst>
                  <a:gd name="T0" fmla="*/ 0 w 119"/>
                  <a:gd name="T1" fmla="*/ 0 h 393"/>
                  <a:gd name="T2" fmla="*/ 0 w 119"/>
                  <a:gd name="T3" fmla="*/ 0 h 393"/>
                  <a:gd name="T4" fmla="*/ 0 w 119"/>
                  <a:gd name="T5" fmla="*/ 0 h 393"/>
                  <a:gd name="T6" fmla="*/ 0 w 119"/>
                  <a:gd name="T7" fmla="*/ 0 h 393"/>
                  <a:gd name="T8" fmla="*/ 0 w 119"/>
                  <a:gd name="T9" fmla="*/ 0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" h="393">
                    <a:moveTo>
                      <a:pt x="20" y="201"/>
                    </a:moveTo>
                    <a:lnTo>
                      <a:pt x="119" y="393"/>
                    </a:lnTo>
                    <a:lnTo>
                      <a:pt x="100" y="189"/>
                    </a:lnTo>
                    <a:lnTo>
                      <a:pt x="0" y="0"/>
                    </a:lnTo>
                    <a:lnTo>
                      <a:pt x="20" y="201"/>
                    </a:lnTo>
                    <a:close/>
                  </a:path>
                </a:pathLst>
              </a:custGeom>
              <a:solidFill>
                <a:srgbClr val="00A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837" name="Freeform 76"/>
              <p:cNvSpPr>
                <a:spLocks/>
              </p:cNvSpPr>
              <p:nvPr/>
            </p:nvSpPr>
            <p:spPr bwMode="auto">
              <a:xfrm>
                <a:off x="768" y="3648"/>
                <a:ext cx="139" cy="81"/>
              </a:xfrm>
              <a:custGeom>
                <a:avLst/>
                <a:gdLst>
                  <a:gd name="T0" fmla="*/ 0 w 377"/>
                  <a:gd name="T1" fmla="*/ 0 h 265"/>
                  <a:gd name="T2" fmla="*/ 0 w 377"/>
                  <a:gd name="T3" fmla="*/ 0 h 265"/>
                  <a:gd name="T4" fmla="*/ 0 w 377"/>
                  <a:gd name="T5" fmla="*/ 0 h 265"/>
                  <a:gd name="T6" fmla="*/ 0 w 377"/>
                  <a:gd name="T7" fmla="*/ 0 h 265"/>
                  <a:gd name="T8" fmla="*/ 0 w 377"/>
                  <a:gd name="T9" fmla="*/ 0 h 2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7" h="265">
                    <a:moveTo>
                      <a:pt x="0" y="76"/>
                    </a:moveTo>
                    <a:lnTo>
                      <a:pt x="99" y="265"/>
                    </a:lnTo>
                    <a:lnTo>
                      <a:pt x="377" y="186"/>
                    </a:lnTo>
                    <a:lnTo>
                      <a:pt x="272" y="0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838" name="Freeform 77"/>
              <p:cNvSpPr>
                <a:spLocks/>
              </p:cNvSpPr>
              <p:nvPr/>
            </p:nvSpPr>
            <p:spPr bwMode="auto">
              <a:xfrm>
                <a:off x="804" y="3705"/>
                <a:ext cx="108" cy="87"/>
              </a:xfrm>
              <a:custGeom>
                <a:avLst/>
                <a:gdLst>
                  <a:gd name="T0" fmla="*/ 0 w 292"/>
                  <a:gd name="T1" fmla="*/ 0 h 283"/>
                  <a:gd name="T2" fmla="*/ 0 w 292"/>
                  <a:gd name="T3" fmla="*/ 0 h 283"/>
                  <a:gd name="T4" fmla="*/ 0 w 292"/>
                  <a:gd name="T5" fmla="*/ 0 h 283"/>
                  <a:gd name="T6" fmla="*/ 0 w 292"/>
                  <a:gd name="T7" fmla="*/ 0 h 283"/>
                  <a:gd name="T8" fmla="*/ 0 w 292"/>
                  <a:gd name="T9" fmla="*/ 0 h 2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2" h="283">
                    <a:moveTo>
                      <a:pt x="18" y="283"/>
                    </a:moveTo>
                    <a:lnTo>
                      <a:pt x="292" y="204"/>
                    </a:lnTo>
                    <a:lnTo>
                      <a:pt x="278" y="0"/>
                    </a:lnTo>
                    <a:lnTo>
                      <a:pt x="0" y="79"/>
                    </a:lnTo>
                    <a:lnTo>
                      <a:pt x="18" y="283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32820" name="Group 78"/>
            <p:cNvGrpSpPr>
              <a:grpSpLocks/>
            </p:cNvGrpSpPr>
            <p:nvPr/>
          </p:nvGrpSpPr>
          <p:grpSpPr bwMode="auto">
            <a:xfrm>
              <a:off x="249" y="3596"/>
              <a:ext cx="144" cy="144"/>
              <a:chOff x="2448" y="3456"/>
              <a:chExt cx="144" cy="144"/>
            </a:xfrm>
          </p:grpSpPr>
          <p:sp>
            <p:nvSpPr>
              <p:cNvPr id="32833" name="Freeform 79"/>
              <p:cNvSpPr>
                <a:spLocks/>
              </p:cNvSpPr>
              <p:nvPr/>
            </p:nvSpPr>
            <p:spPr bwMode="auto">
              <a:xfrm>
                <a:off x="2448" y="3479"/>
                <a:ext cx="44" cy="121"/>
              </a:xfrm>
              <a:custGeom>
                <a:avLst/>
                <a:gdLst>
                  <a:gd name="T0" fmla="*/ 0 w 119"/>
                  <a:gd name="T1" fmla="*/ 0 h 393"/>
                  <a:gd name="T2" fmla="*/ 0 w 119"/>
                  <a:gd name="T3" fmla="*/ 0 h 393"/>
                  <a:gd name="T4" fmla="*/ 0 w 119"/>
                  <a:gd name="T5" fmla="*/ 0 h 393"/>
                  <a:gd name="T6" fmla="*/ 0 w 119"/>
                  <a:gd name="T7" fmla="*/ 0 h 393"/>
                  <a:gd name="T8" fmla="*/ 0 w 119"/>
                  <a:gd name="T9" fmla="*/ 0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" h="393">
                    <a:moveTo>
                      <a:pt x="20" y="201"/>
                    </a:moveTo>
                    <a:lnTo>
                      <a:pt x="119" y="393"/>
                    </a:lnTo>
                    <a:lnTo>
                      <a:pt x="100" y="189"/>
                    </a:lnTo>
                    <a:lnTo>
                      <a:pt x="0" y="0"/>
                    </a:lnTo>
                    <a:lnTo>
                      <a:pt x="20" y="201"/>
                    </a:lnTo>
                    <a:close/>
                  </a:path>
                </a:pathLst>
              </a:custGeom>
              <a:solidFill>
                <a:srgbClr val="D359C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834" name="Freeform 80"/>
              <p:cNvSpPr>
                <a:spLocks/>
              </p:cNvSpPr>
              <p:nvPr/>
            </p:nvSpPr>
            <p:spPr bwMode="auto">
              <a:xfrm>
                <a:off x="2448" y="3456"/>
                <a:ext cx="139" cy="81"/>
              </a:xfrm>
              <a:custGeom>
                <a:avLst/>
                <a:gdLst>
                  <a:gd name="T0" fmla="*/ 0 w 377"/>
                  <a:gd name="T1" fmla="*/ 0 h 265"/>
                  <a:gd name="T2" fmla="*/ 0 w 377"/>
                  <a:gd name="T3" fmla="*/ 0 h 265"/>
                  <a:gd name="T4" fmla="*/ 0 w 377"/>
                  <a:gd name="T5" fmla="*/ 0 h 265"/>
                  <a:gd name="T6" fmla="*/ 0 w 377"/>
                  <a:gd name="T7" fmla="*/ 0 h 265"/>
                  <a:gd name="T8" fmla="*/ 0 w 377"/>
                  <a:gd name="T9" fmla="*/ 0 h 2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7" h="265">
                    <a:moveTo>
                      <a:pt x="0" y="76"/>
                    </a:moveTo>
                    <a:lnTo>
                      <a:pt x="99" y="265"/>
                    </a:lnTo>
                    <a:lnTo>
                      <a:pt x="377" y="186"/>
                    </a:lnTo>
                    <a:lnTo>
                      <a:pt x="272" y="0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E799D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835" name="Freeform 81"/>
              <p:cNvSpPr>
                <a:spLocks/>
              </p:cNvSpPr>
              <p:nvPr/>
            </p:nvSpPr>
            <p:spPr bwMode="auto">
              <a:xfrm>
                <a:off x="2484" y="3513"/>
                <a:ext cx="108" cy="87"/>
              </a:xfrm>
              <a:custGeom>
                <a:avLst/>
                <a:gdLst>
                  <a:gd name="T0" fmla="*/ 0 w 292"/>
                  <a:gd name="T1" fmla="*/ 0 h 283"/>
                  <a:gd name="T2" fmla="*/ 0 w 292"/>
                  <a:gd name="T3" fmla="*/ 0 h 283"/>
                  <a:gd name="T4" fmla="*/ 0 w 292"/>
                  <a:gd name="T5" fmla="*/ 0 h 283"/>
                  <a:gd name="T6" fmla="*/ 0 w 292"/>
                  <a:gd name="T7" fmla="*/ 0 h 283"/>
                  <a:gd name="T8" fmla="*/ 0 w 292"/>
                  <a:gd name="T9" fmla="*/ 0 h 2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2" h="283">
                    <a:moveTo>
                      <a:pt x="18" y="283"/>
                    </a:moveTo>
                    <a:lnTo>
                      <a:pt x="292" y="204"/>
                    </a:lnTo>
                    <a:lnTo>
                      <a:pt x="278" y="0"/>
                    </a:lnTo>
                    <a:lnTo>
                      <a:pt x="0" y="79"/>
                    </a:lnTo>
                    <a:lnTo>
                      <a:pt x="18" y="283"/>
                    </a:lnTo>
                    <a:close/>
                  </a:path>
                </a:pathLst>
              </a:custGeom>
              <a:solidFill>
                <a:srgbClr val="B12FA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32821" name="Group 82"/>
            <p:cNvGrpSpPr>
              <a:grpSpLocks/>
            </p:cNvGrpSpPr>
            <p:nvPr/>
          </p:nvGrpSpPr>
          <p:grpSpPr bwMode="auto">
            <a:xfrm>
              <a:off x="249" y="3142"/>
              <a:ext cx="144" cy="144"/>
              <a:chOff x="567" y="2840"/>
              <a:chExt cx="144" cy="144"/>
            </a:xfrm>
          </p:grpSpPr>
          <p:sp>
            <p:nvSpPr>
              <p:cNvPr id="32830" name="Freeform 83"/>
              <p:cNvSpPr>
                <a:spLocks/>
              </p:cNvSpPr>
              <p:nvPr/>
            </p:nvSpPr>
            <p:spPr bwMode="auto">
              <a:xfrm>
                <a:off x="567" y="2863"/>
                <a:ext cx="44" cy="121"/>
              </a:xfrm>
              <a:custGeom>
                <a:avLst/>
                <a:gdLst>
                  <a:gd name="T0" fmla="*/ 0 w 119"/>
                  <a:gd name="T1" fmla="*/ 0 h 393"/>
                  <a:gd name="T2" fmla="*/ 0 w 119"/>
                  <a:gd name="T3" fmla="*/ 0 h 393"/>
                  <a:gd name="T4" fmla="*/ 0 w 119"/>
                  <a:gd name="T5" fmla="*/ 0 h 393"/>
                  <a:gd name="T6" fmla="*/ 0 w 119"/>
                  <a:gd name="T7" fmla="*/ 0 h 393"/>
                  <a:gd name="T8" fmla="*/ 0 w 119"/>
                  <a:gd name="T9" fmla="*/ 0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" h="393">
                    <a:moveTo>
                      <a:pt x="20" y="201"/>
                    </a:moveTo>
                    <a:lnTo>
                      <a:pt x="119" y="393"/>
                    </a:lnTo>
                    <a:lnTo>
                      <a:pt x="100" y="189"/>
                    </a:lnTo>
                    <a:lnTo>
                      <a:pt x="0" y="0"/>
                    </a:lnTo>
                    <a:lnTo>
                      <a:pt x="20" y="20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831" name="Freeform 84"/>
              <p:cNvSpPr>
                <a:spLocks/>
              </p:cNvSpPr>
              <p:nvPr/>
            </p:nvSpPr>
            <p:spPr bwMode="auto">
              <a:xfrm>
                <a:off x="567" y="2840"/>
                <a:ext cx="139" cy="81"/>
              </a:xfrm>
              <a:custGeom>
                <a:avLst/>
                <a:gdLst>
                  <a:gd name="T0" fmla="*/ 0 w 377"/>
                  <a:gd name="T1" fmla="*/ 0 h 265"/>
                  <a:gd name="T2" fmla="*/ 0 w 377"/>
                  <a:gd name="T3" fmla="*/ 0 h 265"/>
                  <a:gd name="T4" fmla="*/ 0 w 377"/>
                  <a:gd name="T5" fmla="*/ 0 h 265"/>
                  <a:gd name="T6" fmla="*/ 0 w 377"/>
                  <a:gd name="T7" fmla="*/ 0 h 265"/>
                  <a:gd name="T8" fmla="*/ 0 w 377"/>
                  <a:gd name="T9" fmla="*/ 0 h 2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7" h="265">
                    <a:moveTo>
                      <a:pt x="0" y="76"/>
                    </a:moveTo>
                    <a:lnTo>
                      <a:pt x="99" y="265"/>
                    </a:lnTo>
                    <a:lnTo>
                      <a:pt x="377" y="186"/>
                    </a:lnTo>
                    <a:lnTo>
                      <a:pt x="272" y="0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99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832" name="Freeform 85"/>
              <p:cNvSpPr>
                <a:spLocks/>
              </p:cNvSpPr>
              <p:nvPr/>
            </p:nvSpPr>
            <p:spPr bwMode="auto">
              <a:xfrm>
                <a:off x="603" y="2897"/>
                <a:ext cx="108" cy="87"/>
              </a:xfrm>
              <a:custGeom>
                <a:avLst/>
                <a:gdLst>
                  <a:gd name="T0" fmla="*/ 0 w 292"/>
                  <a:gd name="T1" fmla="*/ 0 h 283"/>
                  <a:gd name="T2" fmla="*/ 0 w 292"/>
                  <a:gd name="T3" fmla="*/ 0 h 283"/>
                  <a:gd name="T4" fmla="*/ 0 w 292"/>
                  <a:gd name="T5" fmla="*/ 0 h 283"/>
                  <a:gd name="T6" fmla="*/ 0 w 292"/>
                  <a:gd name="T7" fmla="*/ 0 h 283"/>
                  <a:gd name="T8" fmla="*/ 0 w 292"/>
                  <a:gd name="T9" fmla="*/ 0 h 2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2" h="283">
                    <a:moveTo>
                      <a:pt x="18" y="283"/>
                    </a:moveTo>
                    <a:lnTo>
                      <a:pt x="292" y="204"/>
                    </a:lnTo>
                    <a:lnTo>
                      <a:pt x="278" y="0"/>
                    </a:lnTo>
                    <a:lnTo>
                      <a:pt x="0" y="79"/>
                    </a:lnTo>
                    <a:lnTo>
                      <a:pt x="18" y="283"/>
                    </a:lnTo>
                    <a:close/>
                  </a:path>
                </a:pathLst>
              </a:custGeom>
              <a:solidFill>
                <a:srgbClr val="7373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32822" name="Group 86"/>
            <p:cNvGrpSpPr>
              <a:grpSpLocks/>
            </p:cNvGrpSpPr>
            <p:nvPr/>
          </p:nvGrpSpPr>
          <p:grpSpPr bwMode="auto">
            <a:xfrm>
              <a:off x="249" y="2689"/>
              <a:ext cx="144" cy="144"/>
              <a:chOff x="1680" y="3840"/>
              <a:chExt cx="144" cy="144"/>
            </a:xfrm>
          </p:grpSpPr>
          <p:sp>
            <p:nvSpPr>
              <p:cNvPr id="32827" name="Freeform 87"/>
              <p:cNvSpPr>
                <a:spLocks/>
              </p:cNvSpPr>
              <p:nvPr/>
            </p:nvSpPr>
            <p:spPr bwMode="auto">
              <a:xfrm>
                <a:off x="1680" y="3863"/>
                <a:ext cx="44" cy="121"/>
              </a:xfrm>
              <a:custGeom>
                <a:avLst/>
                <a:gdLst>
                  <a:gd name="T0" fmla="*/ 0 w 119"/>
                  <a:gd name="T1" fmla="*/ 0 h 393"/>
                  <a:gd name="T2" fmla="*/ 0 w 119"/>
                  <a:gd name="T3" fmla="*/ 0 h 393"/>
                  <a:gd name="T4" fmla="*/ 0 w 119"/>
                  <a:gd name="T5" fmla="*/ 0 h 393"/>
                  <a:gd name="T6" fmla="*/ 0 w 119"/>
                  <a:gd name="T7" fmla="*/ 0 h 393"/>
                  <a:gd name="T8" fmla="*/ 0 w 119"/>
                  <a:gd name="T9" fmla="*/ 0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" h="393">
                    <a:moveTo>
                      <a:pt x="20" y="201"/>
                    </a:moveTo>
                    <a:lnTo>
                      <a:pt x="119" y="393"/>
                    </a:lnTo>
                    <a:lnTo>
                      <a:pt x="100" y="189"/>
                    </a:lnTo>
                    <a:lnTo>
                      <a:pt x="0" y="0"/>
                    </a:lnTo>
                    <a:lnTo>
                      <a:pt x="20" y="201"/>
                    </a:lnTo>
                    <a:close/>
                  </a:path>
                </a:pathLst>
              </a:custGeom>
              <a:solidFill>
                <a:srgbClr val="CC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828" name="Freeform 88"/>
              <p:cNvSpPr>
                <a:spLocks/>
              </p:cNvSpPr>
              <p:nvPr/>
            </p:nvSpPr>
            <p:spPr bwMode="auto">
              <a:xfrm>
                <a:off x="1680" y="3840"/>
                <a:ext cx="139" cy="81"/>
              </a:xfrm>
              <a:custGeom>
                <a:avLst/>
                <a:gdLst>
                  <a:gd name="T0" fmla="*/ 0 w 377"/>
                  <a:gd name="T1" fmla="*/ 0 h 265"/>
                  <a:gd name="T2" fmla="*/ 0 w 377"/>
                  <a:gd name="T3" fmla="*/ 0 h 265"/>
                  <a:gd name="T4" fmla="*/ 0 w 377"/>
                  <a:gd name="T5" fmla="*/ 0 h 265"/>
                  <a:gd name="T6" fmla="*/ 0 w 377"/>
                  <a:gd name="T7" fmla="*/ 0 h 265"/>
                  <a:gd name="T8" fmla="*/ 0 w 377"/>
                  <a:gd name="T9" fmla="*/ 0 h 2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7" h="265">
                    <a:moveTo>
                      <a:pt x="0" y="76"/>
                    </a:moveTo>
                    <a:lnTo>
                      <a:pt x="99" y="265"/>
                    </a:lnTo>
                    <a:lnTo>
                      <a:pt x="377" y="186"/>
                    </a:lnTo>
                    <a:lnTo>
                      <a:pt x="272" y="0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829" name="Freeform 89"/>
              <p:cNvSpPr>
                <a:spLocks/>
              </p:cNvSpPr>
              <p:nvPr/>
            </p:nvSpPr>
            <p:spPr bwMode="auto">
              <a:xfrm>
                <a:off x="1716" y="3897"/>
                <a:ext cx="108" cy="87"/>
              </a:xfrm>
              <a:custGeom>
                <a:avLst/>
                <a:gdLst>
                  <a:gd name="T0" fmla="*/ 0 w 292"/>
                  <a:gd name="T1" fmla="*/ 0 h 283"/>
                  <a:gd name="T2" fmla="*/ 0 w 292"/>
                  <a:gd name="T3" fmla="*/ 0 h 283"/>
                  <a:gd name="T4" fmla="*/ 0 w 292"/>
                  <a:gd name="T5" fmla="*/ 0 h 283"/>
                  <a:gd name="T6" fmla="*/ 0 w 292"/>
                  <a:gd name="T7" fmla="*/ 0 h 283"/>
                  <a:gd name="T8" fmla="*/ 0 w 292"/>
                  <a:gd name="T9" fmla="*/ 0 h 2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2" h="283">
                    <a:moveTo>
                      <a:pt x="18" y="283"/>
                    </a:moveTo>
                    <a:lnTo>
                      <a:pt x="292" y="204"/>
                    </a:lnTo>
                    <a:lnTo>
                      <a:pt x="278" y="0"/>
                    </a:lnTo>
                    <a:lnTo>
                      <a:pt x="0" y="79"/>
                    </a:lnTo>
                    <a:lnTo>
                      <a:pt x="18" y="283"/>
                    </a:lnTo>
                    <a:close/>
                  </a:path>
                </a:pathLst>
              </a:custGeom>
              <a:solidFill>
                <a:srgbClr val="B4B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32823" name="Group 90"/>
            <p:cNvGrpSpPr>
              <a:grpSpLocks/>
            </p:cNvGrpSpPr>
            <p:nvPr/>
          </p:nvGrpSpPr>
          <p:grpSpPr bwMode="auto">
            <a:xfrm>
              <a:off x="249" y="2915"/>
              <a:ext cx="144" cy="144"/>
              <a:chOff x="960" y="3696"/>
              <a:chExt cx="96" cy="96"/>
            </a:xfrm>
          </p:grpSpPr>
          <p:sp>
            <p:nvSpPr>
              <p:cNvPr id="32824" name="Freeform 91"/>
              <p:cNvSpPr>
                <a:spLocks/>
              </p:cNvSpPr>
              <p:nvPr/>
            </p:nvSpPr>
            <p:spPr bwMode="auto">
              <a:xfrm>
                <a:off x="960" y="3711"/>
                <a:ext cx="30" cy="81"/>
              </a:xfrm>
              <a:custGeom>
                <a:avLst/>
                <a:gdLst>
                  <a:gd name="T0" fmla="*/ 0 w 119"/>
                  <a:gd name="T1" fmla="*/ 0 h 393"/>
                  <a:gd name="T2" fmla="*/ 0 w 119"/>
                  <a:gd name="T3" fmla="*/ 0 h 393"/>
                  <a:gd name="T4" fmla="*/ 0 w 119"/>
                  <a:gd name="T5" fmla="*/ 0 h 393"/>
                  <a:gd name="T6" fmla="*/ 0 w 119"/>
                  <a:gd name="T7" fmla="*/ 0 h 393"/>
                  <a:gd name="T8" fmla="*/ 0 w 119"/>
                  <a:gd name="T9" fmla="*/ 0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9" h="393">
                    <a:moveTo>
                      <a:pt x="20" y="201"/>
                    </a:moveTo>
                    <a:lnTo>
                      <a:pt x="119" y="393"/>
                    </a:lnTo>
                    <a:lnTo>
                      <a:pt x="100" y="189"/>
                    </a:lnTo>
                    <a:lnTo>
                      <a:pt x="0" y="0"/>
                    </a:lnTo>
                    <a:lnTo>
                      <a:pt x="20" y="201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825" name="Freeform 92"/>
              <p:cNvSpPr>
                <a:spLocks/>
              </p:cNvSpPr>
              <p:nvPr/>
            </p:nvSpPr>
            <p:spPr bwMode="auto">
              <a:xfrm>
                <a:off x="960" y="3696"/>
                <a:ext cx="93" cy="54"/>
              </a:xfrm>
              <a:custGeom>
                <a:avLst/>
                <a:gdLst>
                  <a:gd name="T0" fmla="*/ 0 w 377"/>
                  <a:gd name="T1" fmla="*/ 0 h 265"/>
                  <a:gd name="T2" fmla="*/ 0 w 377"/>
                  <a:gd name="T3" fmla="*/ 0 h 265"/>
                  <a:gd name="T4" fmla="*/ 0 w 377"/>
                  <a:gd name="T5" fmla="*/ 0 h 265"/>
                  <a:gd name="T6" fmla="*/ 0 w 377"/>
                  <a:gd name="T7" fmla="*/ 0 h 265"/>
                  <a:gd name="T8" fmla="*/ 0 w 377"/>
                  <a:gd name="T9" fmla="*/ 0 h 2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7" h="265">
                    <a:moveTo>
                      <a:pt x="0" y="76"/>
                    </a:moveTo>
                    <a:lnTo>
                      <a:pt x="99" y="265"/>
                    </a:lnTo>
                    <a:lnTo>
                      <a:pt x="377" y="186"/>
                    </a:lnTo>
                    <a:lnTo>
                      <a:pt x="272" y="0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826" name="Freeform 93"/>
              <p:cNvSpPr>
                <a:spLocks/>
              </p:cNvSpPr>
              <p:nvPr/>
            </p:nvSpPr>
            <p:spPr bwMode="auto">
              <a:xfrm>
                <a:off x="984" y="3734"/>
                <a:ext cx="72" cy="58"/>
              </a:xfrm>
              <a:custGeom>
                <a:avLst/>
                <a:gdLst>
                  <a:gd name="T0" fmla="*/ 0 w 292"/>
                  <a:gd name="T1" fmla="*/ 0 h 283"/>
                  <a:gd name="T2" fmla="*/ 0 w 292"/>
                  <a:gd name="T3" fmla="*/ 0 h 283"/>
                  <a:gd name="T4" fmla="*/ 0 w 292"/>
                  <a:gd name="T5" fmla="*/ 0 h 283"/>
                  <a:gd name="T6" fmla="*/ 0 w 292"/>
                  <a:gd name="T7" fmla="*/ 0 h 283"/>
                  <a:gd name="T8" fmla="*/ 0 w 292"/>
                  <a:gd name="T9" fmla="*/ 0 h 2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2" h="283">
                    <a:moveTo>
                      <a:pt x="18" y="283"/>
                    </a:moveTo>
                    <a:lnTo>
                      <a:pt x="292" y="204"/>
                    </a:lnTo>
                    <a:lnTo>
                      <a:pt x="278" y="0"/>
                    </a:lnTo>
                    <a:lnTo>
                      <a:pt x="0" y="79"/>
                    </a:lnTo>
                    <a:lnTo>
                      <a:pt x="18" y="283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34825" name="Text Box 101"/>
          <p:cNvSpPr txBox="1">
            <a:spLocks noChangeArrowheads="1"/>
          </p:cNvSpPr>
          <p:nvPr/>
        </p:nvSpPr>
        <p:spPr bwMode="auto">
          <a:xfrm>
            <a:off x="323850" y="908050"/>
            <a:ext cx="4176713" cy="7016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srgbClr val="FFFF00"/>
                </a:solidFill>
              </a:rPr>
              <a:t>Гистерорезектоскопические операции в НЦ АГиП (1993-2014)</a:t>
            </a:r>
          </a:p>
        </p:txBody>
      </p:sp>
      <p:sp>
        <p:nvSpPr>
          <p:cNvPr id="98" name="Rectangle 18"/>
          <p:cNvSpPr>
            <a:spLocks noChangeArrowheads="1"/>
          </p:cNvSpPr>
          <p:nvPr/>
        </p:nvSpPr>
        <p:spPr bwMode="auto">
          <a:xfrm>
            <a:off x="306387" y="307000"/>
            <a:ext cx="7145934" cy="44563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Внутриматочная хирургия</a:t>
            </a:r>
          </a:p>
        </p:txBody>
      </p:sp>
      <p:pic>
        <p:nvPicPr>
          <p:cNvPr id="99" name="Picture 2" descr="http://www.cryocenter.ru/files/image/ncagip-fr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404813"/>
            <a:ext cx="3006725" cy="2305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80" name="Group 136"/>
          <p:cNvGrpSpPr>
            <a:grpSpLocks/>
          </p:cNvGrpSpPr>
          <p:nvPr/>
        </p:nvGrpSpPr>
        <p:grpSpPr bwMode="auto">
          <a:xfrm>
            <a:off x="306388" y="1614488"/>
            <a:ext cx="3328987" cy="2373312"/>
            <a:chOff x="249" y="1071"/>
            <a:chExt cx="2097" cy="1495"/>
          </a:xfrm>
        </p:grpSpPr>
        <p:sp>
          <p:nvSpPr>
            <p:cNvPr id="32786" name="Rectangle 104"/>
            <p:cNvSpPr>
              <a:spLocks noChangeArrowheads="1"/>
            </p:cNvSpPr>
            <p:nvPr/>
          </p:nvSpPr>
          <p:spPr bwMode="auto">
            <a:xfrm>
              <a:off x="1303" y="1750"/>
              <a:ext cx="742" cy="107"/>
            </a:xfrm>
            <a:prstGeom prst="rect">
              <a:avLst/>
            </a:prstGeom>
            <a:solidFill>
              <a:srgbClr val="7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787" name="Freeform 105"/>
            <p:cNvSpPr>
              <a:spLocks/>
            </p:cNvSpPr>
            <p:nvPr/>
          </p:nvSpPr>
          <p:spPr bwMode="auto">
            <a:xfrm>
              <a:off x="1242" y="1211"/>
              <a:ext cx="61" cy="646"/>
            </a:xfrm>
            <a:custGeom>
              <a:avLst/>
              <a:gdLst>
                <a:gd name="T0" fmla="*/ 0 w 359"/>
                <a:gd name="T1" fmla="*/ 0 h 3933"/>
                <a:gd name="T2" fmla="*/ 0 w 359"/>
                <a:gd name="T3" fmla="*/ 0 h 3933"/>
                <a:gd name="T4" fmla="*/ 0 w 359"/>
                <a:gd name="T5" fmla="*/ 0 h 3933"/>
                <a:gd name="T6" fmla="*/ 0 w 359"/>
                <a:gd name="T7" fmla="*/ 0 h 3933"/>
                <a:gd name="T8" fmla="*/ 0 w 359"/>
                <a:gd name="T9" fmla="*/ 0 h 39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9" h="3933">
                  <a:moveTo>
                    <a:pt x="0" y="0"/>
                  </a:moveTo>
                  <a:lnTo>
                    <a:pt x="0" y="658"/>
                  </a:lnTo>
                  <a:lnTo>
                    <a:pt x="359" y="3933"/>
                  </a:lnTo>
                  <a:lnTo>
                    <a:pt x="359" y="3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788" name="Freeform 106"/>
            <p:cNvSpPr>
              <a:spLocks/>
            </p:cNvSpPr>
            <p:nvPr/>
          </p:nvSpPr>
          <p:spPr bwMode="auto">
            <a:xfrm>
              <a:off x="1424" y="1764"/>
              <a:ext cx="743" cy="125"/>
            </a:xfrm>
            <a:custGeom>
              <a:avLst/>
              <a:gdLst>
                <a:gd name="T0" fmla="*/ 0 w 4383"/>
                <a:gd name="T1" fmla="*/ 0 h 762"/>
                <a:gd name="T2" fmla="*/ 0 w 4383"/>
                <a:gd name="T3" fmla="*/ 0 h 762"/>
                <a:gd name="T4" fmla="*/ 0 w 4383"/>
                <a:gd name="T5" fmla="*/ 0 h 762"/>
                <a:gd name="T6" fmla="*/ 0 w 4383"/>
                <a:gd name="T7" fmla="*/ 0 h 762"/>
                <a:gd name="T8" fmla="*/ 0 w 4383"/>
                <a:gd name="T9" fmla="*/ 0 h 7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83" h="762">
                  <a:moveTo>
                    <a:pt x="4383" y="105"/>
                  </a:moveTo>
                  <a:lnTo>
                    <a:pt x="4383" y="762"/>
                  </a:lnTo>
                  <a:lnTo>
                    <a:pt x="0" y="658"/>
                  </a:lnTo>
                  <a:lnTo>
                    <a:pt x="0" y="0"/>
                  </a:lnTo>
                  <a:lnTo>
                    <a:pt x="4383" y="10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789" name="Freeform 107"/>
            <p:cNvSpPr>
              <a:spLocks/>
            </p:cNvSpPr>
            <p:nvPr/>
          </p:nvSpPr>
          <p:spPr bwMode="auto">
            <a:xfrm>
              <a:off x="2167" y="1764"/>
              <a:ext cx="0" cy="126"/>
            </a:xfrm>
            <a:custGeom>
              <a:avLst/>
              <a:gdLst>
                <a:gd name="T0" fmla="*/ 0 w 2"/>
                <a:gd name="T1" fmla="*/ 0 h 767"/>
                <a:gd name="T2" fmla="*/ 1 w 2"/>
                <a:gd name="T3" fmla="*/ 0 h 767"/>
                <a:gd name="T4" fmla="*/ 1 w 2"/>
                <a:gd name="T5" fmla="*/ 0 h 767"/>
                <a:gd name="T6" fmla="*/ 0 w 2"/>
                <a:gd name="T7" fmla="*/ 0 h 767"/>
                <a:gd name="T8" fmla="*/ 0 w 2"/>
                <a:gd name="T9" fmla="*/ 0 h 7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767">
                  <a:moveTo>
                    <a:pt x="0" y="109"/>
                  </a:moveTo>
                  <a:lnTo>
                    <a:pt x="2" y="0"/>
                  </a:lnTo>
                  <a:lnTo>
                    <a:pt x="2" y="658"/>
                  </a:lnTo>
                  <a:lnTo>
                    <a:pt x="0" y="767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790" name="Freeform 108"/>
            <p:cNvSpPr>
              <a:spLocks/>
            </p:cNvSpPr>
            <p:nvPr/>
          </p:nvSpPr>
          <p:spPr bwMode="auto">
            <a:xfrm>
              <a:off x="1303" y="1775"/>
              <a:ext cx="78" cy="646"/>
            </a:xfrm>
            <a:custGeom>
              <a:avLst/>
              <a:gdLst>
                <a:gd name="T0" fmla="*/ 0 w 459"/>
                <a:gd name="T1" fmla="*/ 0 h 3927"/>
                <a:gd name="T2" fmla="*/ 0 w 459"/>
                <a:gd name="T3" fmla="*/ 0 h 3927"/>
                <a:gd name="T4" fmla="*/ 0 w 459"/>
                <a:gd name="T5" fmla="*/ 0 h 3927"/>
                <a:gd name="T6" fmla="*/ 0 w 459"/>
                <a:gd name="T7" fmla="*/ 0 h 3927"/>
                <a:gd name="T8" fmla="*/ 0 w 459"/>
                <a:gd name="T9" fmla="*/ 0 h 39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9" h="3927">
                  <a:moveTo>
                    <a:pt x="459" y="3270"/>
                  </a:moveTo>
                  <a:lnTo>
                    <a:pt x="459" y="3927"/>
                  </a:lnTo>
                  <a:lnTo>
                    <a:pt x="0" y="658"/>
                  </a:lnTo>
                  <a:lnTo>
                    <a:pt x="0" y="0"/>
                  </a:lnTo>
                  <a:lnTo>
                    <a:pt x="459" y="3270"/>
                  </a:lnTo>
                  <a:close/>
                </a:path>
              </a:pathLst>
            </a:custGeom>
            <a:solidFill>
              <a:srgbClr val="7F3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791" name="Freeform 109"/>
            <p:cNvSpPr>
              <a:spLocks/>
            </p:cNvSpPr>
            <p:nvPr/>
          </p:nvSpPr>
          <p:spPr bwMode="auto">
            <a:xfrm>
              <a:off x="1385" y="1792"/>
              <a:ext cx="661" cy="629"/>
            </a:xfrm>
            <a:custGeom>
              <a:avLst/>
              <a:gdLst>
                <a:gd name="T0" fmla="*/ 0 w 3906"/>
                <a:gd name="T1" fmla="*/ 0 h 3817"/>
                <a:gd name="T2" fmla="*/ 0 w 3906"/>
                <a:gd name="T3" fmla="*/ 0 h 3817"/>
                <a:gd name="T4" fmla="*/ 0 w 3906"/>
                <a:gd name="T5" fmla="*/ 0 h 3817"/>
                <a:gd name="T6" fmla="*/ 0 w 3906"/>
                <a:gd name="T7" fmla="*/ 0 h 3817"/>
                <a:gd name="T8" fmla="*/ 0 w 3906"/>
                <a:gd name="T9" fmla="*/ 0 h 3817"/>
                <a:gd name="T10" fmla="*/ 0 w 3906"/>
                <a:gd name="T11" fmla="*/ 0 h 3817"/>
                <a:gd name="T12" fmla="*/ 0 w 3906"/>
                <a:gd name="T13" fmla="*/ 0 h 3817"/>
                <a:gd name="T14" fmla="*/ 0 w 3906"/>
                <a:gd name="T15" fmla="*/ 0 h 3817"/>
                <a:gd name="T16" fmla="*/ 0 w 3906"/>
                <a:gd name="T17" fmla="*/ 0 h 3817"/>
                <a:gd name="T18" fmla="*/ 0 w 3906"/>
                <a:gd name="T19" fmla="*/ 0 h 3817"/>
                <a:gd name="T20" fmla="*/ 0 w 3906"/>
                <a:gd name="T21" fmla="*/ 0 h 3817"/>
                <a:gd name="T22" fmla="*/ 0 w 3906"/>
                <a:gd name="T23" fmla="*/ 0 h 3817"/>
                <a:gd name="T24" fmla="*/ 0 w 3906"/>
                <a:gd name="T25" fmla="*/ 0 h 3817"/>
                <a:gd name="T26" fmla="*/ 0 w 3906"/>
                <a:gd name="T27" fmla="*/ 0 h 3817"/>
                <a:gd name="T28" fmla="*/ 0 w 3906"/>
                <a:gd name="T29" fmla="*/ 0 h 3817"/>
                <a:gd name="T30" fmla="*/ 0 w 3906"/>
                <a:gd name="T31" fmla="*/ 0 h 3817"/>
                <a:gd name="T32" fmla="*/ 0 w 3906"/>
                <a:gd name="T33" fmla="*/ 0 h 3817"/>
                <a:gd name="T34" fmla="*/ 0 w 3906"/>
                <a:gd name="T35" fmla="*/ 0 h 3817"/>
                <a:gd name="T36" fmla="*/ 0 w 3906"/>
                <a:gd name="T37" fmla="*/ 0 h 3817"/>
                <a:gd name="T38" fmla="*/ 0 w 3906"/>
                <a:gd name="T39" fmla="*/ 0 h 3817"/>
                <a:gd name="T40" fmla="*/ 0 w 3906"/>
                <a:gd name="T41" fmla="*/ 0 h 3817"/>
                <a:gd name="T42" fmla="*/ 0 w 3906"/>
                <a:gd name="T43" fmla="*/ 0 h 3817"/>
                <a:gd name="T44" fmla="*/ 0 w 3906"/>
                <a:gd name="T45" fmla="*/ 0 h 3817"/>
                <a:gd name="T46" fmla="*/ 0 w 3906"/>
                <a:gd name="T47" fmla="*/ 0 h 3817"/>
                <a:gd name="T48" fmla="*/ 0 w 3906"/>
                <a:gd name="T49" fmla="*/ 0 h 3817"/>
                <a:gd name="T50" fmla="*/ 0 w 3906"/>
                <a:gd name="T51" fmla="*/ 0 h 3817"/>
                <a:gd name="T52" fmla="*/ 0 w 3906"/>
                <a:gd name="T53" fmla="*/ 0 h 3817"/>
                <a:gd name="T54" fmla="*/ 0 w 3906"/>
                <a:gd name="T55" fmla="*/ 0 h 3817"/>
                <a:gd name="T56" fmla="*/ 0 w 3906"/>
                <a:gd name="T57" fmla="*/ 0 h 3817"/>
                <a:gd name="T58" fmla="*/ 0 w 3906"/>
                <a:gd name="T59" fmla="*/ 0 h 3817"/>
                <a:gd name="T60" fmla="*/ 0 w 3906"/>
                <a:gd name="T61" fmla="*/ 0 h 3817"/>
                <a:gd name="T62" fmla="*/ 0 w 3906"/>
                <a:gd name="T63" fmla="*/ 0 h 3817"/>
                <a:gd name="T64" fmla="*/ 0 w 3906"/>
                <a:gd name="T65" fmla="*/ 0 h 3817"/>
                <a:gd name="T66" fmla="*/ 0 w 3906"/>
                <a:gd name="T67" fmla="*/ 0 h 3817"/>
                <a:gd name="T68" fmla="*/ 0 w 3906"/>
                <a:gd name="T69" fmla="*/ 0 h 3817"/>
                <a:gd name="T70" fmla="*/ 0 w 3906"/>
                <a:gd name="T71" fmla="*/ 0 h 3817"/>
                <a:gd name="T72" fmla="*/ 0 w 3906"/>
                <a:gd name="T73" fmla="*/ 0 h 3817"/>
                <a:gd name="T74" fmla="*/ 0 w 3906"/>
                <a:gd name="T75" fmla="*/ 0 h 3817"/>
                <a:gd name="T76" fmla="*/ 0 w 3906"/>
                <a:gd name="T77" fmla="*/ 0 h 3817"/>
                <a:gd name="T78" fmla="*/ 0 w 3906"/>
                <a:gd name="T79" fmla="*/ 0 h 3817"/>
                <a:gd name="T80" fmla="*/ 0 w 3906"/>
                <a:gd name="T81" fmla="*/ 0 h 3817"/>
                <a:gd name="T82" fmla="*/ 0 w 3906"/>
                <a:gd name="T83" fmla="*/ 0 h 3817"/>
                <a:gd name="T84" fmla="*/ 0 w 3906"/>
                <a:gd name="T85" fmla="*/ 0 h 3817"/>
                <a:gd name="T86" fmla="*/ 0 w 3906"/>
                <a:gd name="T87" fmla="*/ 0 h 3817"/>
                <a:gd name="T88" fmla="*/ 0 w 3906"/>
                <a:gd name="T89" fmla="*/ 0 h 3817"/>
                <a:gd name="T90" fmla="*/ 0 w 3906"/>
                <a:gd name="T91" fmla="*/ 0 h 3817"/>
                <a:gd name="T92" fmla="*/ 0 w 3906"/>
                <a:gd name="T93" fmla="*/ 0 h 3817"/>
                <a:gd name="T94" fmla="*/ 0 w 3906"/>
                <a:gd name="T95" fmla="*/ 0 h 3817"/>
                <a:gd name="T96" fmla="*/ 0 w 3906"/>
                <a:gd name="T97" fmla="*/ 0 h 38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906" h="3817">
                  <a:moveTo>
                    <a:pt x="0" y="3160"/>
                  </a:moveTo>
                  <a:lnTo>
                    <a:pt x="199" y="3139"/>
                  </a:lnTo>
                  <a:lnTo>
                    <a:pt x="397" y="3113"/>
                  </a:lnTo>
                  <a:lnTo>
                    <a:pt x="591" y="3079"/>
                  </a:lnTo>
                  <a:lnTo>
                    <a:pt x="781" y="3041"/>
                  </a:lnTo>
                  <a:lnTo>
                    <a:pt x="968" y="2995"/>
                  </a:lnTo>
                  <a:lnTo>
                    <a:pt x="1152" y="2943"/>
                  </a:lnTo>
                  <a:lnTo>
                    <a:pt x="1507" y="2823"/>
                  </a:lnTo>
                  <a:lnTo>
                    <a:pt x="1843" y="2680"/>
                  </a:lnTo>
                  <a:lnTo>
                    <a:pt x="2161" y="2516"/>
                  </a:lnTo>
                  <a:lnTo>
                    <a:pt x="2458" y="2332"/>
                  </a:lnTo>
                  <a:lnTo>
                    <a:pt x="2731" y="2130"/>
                  </a:lnTo>
                  <a:lnTo>
                    <a:pt x="2982" y="1911"/>
                  </a:lnTo>
                  <a:lnTo>
                    <a:pt x="3205" y="1676"/>
                  </a:lnTo>
                  <a:lnTo>
                    <a:pt x="3400" y="1426"/>
                  </a:lnTo>
                  <a:lnTo>
                    <a:pt x="3487" y="1296"/>
                  </a:lnTo>
                  <a:lnTo>
                    <a:pt x="3567" y="1162"/>
                  </a:lnTo>
                  <a:lnTo>
                    <a:pt x="3638" y="1026"/>
                  </a:lnTo>
                  <a:lnTo>
                    <a:pt x="3703" y="886"/>
                  </a:lnTo>
                  <a:lnTo>
                    <a:pt x="3805" y="600"/>
                  </a:lnTo>
                  <a:lnTo>
                    <a:pt x="3843" y="453"/>
                  </a:lnTo>
                  <a:lnTo>
                    <a:pt x="3873" y="304"/>
                  </a:lnTo>
                  <a:lnTo>
                    <a:pt x="3893" y="153"/>
                  </a:lnTo>
                  <a:lnTo>
                    <a:pt x="3906" y="0"/>
                  </a:lnTo>
                  <a:lnTo>
                    <a:pt x="3906" y="657"/>
                  </a:lnTo>
                  <a:lnTo>
                    <a:pt x="3893" y="810"/>
                  </a:lnTo>
                  <a:lnTo>
                    <a:pt x="3873" y="961"/>
                  </a:lnTo>
                  <a:lnTo>
                    <a:pt x="3843" y="1111"/>
                  </a:lnTo>
                  <a:lnTo>
                    <a:pt x="3805" y="1257"/>
                  </a:lnTo>
                  <a:lnTo>
                    <a:pt x="3703" y="1544"/>
                  </a:lnTo>
                  <a:lnTo>
                    <a:pt x="3638" y="1683"/>
                  </a:lnTo>
                  <a:lnTo>
                    <a:pt x="3567" y="1819"/>
                  </a:lnTo>
                  <a:lnTo>
                    <a:pt x="3487" y="1953"/>
                  </a:lnTo>
                  <a:lnTo>
                    <a:pt x="3400" y="2084"/>
                  </a:lnTo>
                  <a:lnTo>
                    <a:pt x="3205" y="2333"/>
                  </a:lnTo>
                  <a:lnTo>
                    <a:pt x="2982" y="2569"/>
                  </a:lnTo>
                  <a:lnTo>
                    <a:pt x="2731" y="2788"/>
                  </a:lnTo>
                  <a:lnTo>
                    <a:pt x="2458" y="2990"/>
                  </a:lnTo>
                  <a:lnTo>
                    <a:pt x="2161" y="3173"/>
                  </a:lnTo>
                  <a:lnTo>
                    <a:pt x="1843" y="3338"/>
                  </a:lnTo>
                  <a:lnTo>
                    <a:pt x="1507" y="3480"/>
                  </a:lnTo>
                  <a:lnTo>
                    <a:pt x="1152" y="3601"/>
                  </a:lnTo>
                  <a:lnTo>
                    <a:pt x="968" y="3653"/>
                  </a:lnTo>
                  <a:lnTo>
                    <a:pt x="781" y="3698"/>
                  </a:lnTo>
                  <a:lnTo>
                    <a:pt x="591" y="3737"/>
                  </a:lnTo>
                  <a:lnTo>
                    <a:pt x="397" y="3771"/>
                  </a:lnTo>
                  <a:lnTo>
                    <a:pt x="199" y="3797"/>
                  </a:lnTo>
                  <a:lnTo>
                    <a:pt x="0" y="3817"/>
                  </a:lnTo>
                  <a:lnTo>
                    <a:pt x="0" y="3160"/>
                  </a:lnTo>
                  <a:close/>
                </a:path>
              </a:pathLst>
            </a:custGeom>
            <a:solidFill>
              <a:srgbClr val="7F3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792" name="Freeform 110"/>
            <p:cNvSpPr>
              <a:spLocks/>
            </p:cNvSpPr>
            <p:nvPr/>
          </p:nvSpPr>
          <p:spPr bwMode="auto">
            <a:xfrm>
              <a:off x="1385" y="1792"/>
              <a:ext cx="661" cy="629"/>
            </a:xfrm>
            <a:custGeom>
              <a:avLst/>
              <a:gdLst>
                <a:gd name="T0" fmla="*/ 0 w 3906"/>
                <a:gd name="T1" fmla="*/ 0 h 3817"/>
                <a:gd name="T2" fmla="*/ 0 w 3906"/>
                <a:gd name="T3" fmla="*/ 0 h 3817"/>
                <a:gd name="T4" fmla="*/ 0 w 3906"/>
                <a:gd name="T5" fmla="*/ 0 h 3817"/>
                <a:gd name="T6" fmla="*/ 0 w 3906"/>
                <a:gd name="T7" fmla="*/ 0 h 3817"/>
                <a:gd name="T8" fmla="*/ 0 w 3906"/>
                <a:gd name="T9" fmla="*/ 0 h 3817"/>
                <a:gd name="T10" fmla="*/ 0 w 3906"/>
                <a:gd name="T11" fmla="*/ 0 h 3817"/>
                <a:gd name="T12" fmla="*/ 0 w 3906"/>
                <a:gd name="T13" fmla="*/ 0 h 3817"/>
                <a:gd name="T14" fmla="*/ 0 w 3906"/>
                <a:gd name="T15" fmla="*/ 0 h 3817"/>
                <a:gd name="T16" fmla="*/ 0 w 3906"/>
                <a:gd name="T17" fmla="*/ 0 h 3817"/>
                <a:gd name="T18" fmla="*/ 0 w 3906"/>
                <a:gd name="T19" fmla="*/ 0 h 3817"/>
                <a:gd name="T20" fmla="*/ 0 w 3906"/>
                <a:gd name="T21" fmla="*/ 0 h 3817"/>
                <a:gd name="T22" fmla="*/ 0 w 3906"/>
                <a:gd name="T23" fmla="*/ 0 h 3817"/>
                <a:gd name="T24" fmla="*/ 0 w 3906"/>
                <a:gd name="T25" fmla="*/ 0 h 3817"/>
                <a:gd name="T26" fmla="*/ 0 w 3906"/>
                <a:gd name="T27" fmla="*/ 0 h 3817"/>
                <a:gd name="T28" fmla="*/ 0 w 3906"/>
                <a:gd name="T29" fmla="*/ 0 h 3817"/>
                <a:gd name="T30" fmla="*/ 0 w 3906"/>
                <a:gd name="T31" fmla="*/ 0 h 3817"/>
                <a:gd name="T32" fmla="*/ 0 w 3906"/>
                <a:gd name="T33" fmla="*/ 0 h 3817"/>
                <a:gd name="T34" fmla="*/ 0 w 3906"/>
                <a:gd name="T35" fmla="*/ 0 h 3817"/>
                <a:gd name="T36" fmla="*/ 0 w 3906"/>
                <a:gd name="T37" fmla="*/ 0 h 3817"/>
                <a:gd name="T38" fmla="*/ 0 w 3906"/>
                <a:gd name="T39" fmla="*/ 0 h 3817"/>
                <a:gd name="T40" fmla="*/ 0 w 3906"/>
                <a:gd name="T41" fmla="*/ 0 h 3817"/>
                <a:gd name="T42" fmla="*/ 0 w 3906"/>
                <a:gd name="T43" fmla="*/ 0 h 3817"/>
                <a:gd name="T44" fmla="*/ 0 w 3906"/>
                <a:gd name="T45" fmla="*/ 0 h 3817"/>
                <a:gd name="T46" fmla="*/ 0 w 3906"/>
                <a:gd name="T47" fmla="*/ 0 h 3817"/>
                <a:gd name="T48" fmla="*/ 0 w 3906"/>
                <a:gd name="T49" fmla="*/ 0 h 3817"/>
                <a:gd name="T50" fmla="*/ 0 w 3906"/>
                <a:gd name="T51" fmla="*/ 0 h 3817"/>
                <a:gd name="T52" fmla="*/ 0 w 3906"/>
                <a:gd name="T53" fmla="*/ 0 h 3817"/>
                <a:gd name="T54" fmla="*/ 0 w 3906"/>
                <a:gd name="T55" fmla="*/ 0 h 3817"/>
                <a:gd name="T56" fmla="*/ 0 w 3906"/>
                <a:gd name="T57" fmla="*/ 0 h 3817"/>
                <a:gd name="T58" fmla="*/ 0 w 3906"/>
                <a:gd name="T59" fmla="*/ 0 h 3817"/>
                <a:gd name="T60" fmla="*/ 0 w 3906"/>
                <a:gd name="T61" fmla="*/ 0 h 3817"/>
                <a:gd name="T62" fmla="*/ 0 w 3906"/>
                <a:gd name="T63" fmla="*/ 0 h 3817"/>
                <a:gd name="T64" fmla="*/ 0 w 3906"/>
                <a:gd name="T65" fmla="*/ 0 h 3817"/>
                <a:gd name="T66" fmla="*/ 0 w 3906"/>
                <a:gd name="T67" fmla="*/ 0 h 3817"/>
                <a:gd name="T68" fmla="*/ 0 w 3906"/>
                <a:gd name="T69" fmla="*/ 0 h 3817"/>
                <a:gd name="T70" fmla="*/ 0 w 3906"/>
                <a:gd name="T71" fmla="*/ 0 h 3817"/>
                <a:gd name="T72" fmla="*/ 0 w 3906"/>
                <a:gd name="T73" fmla="*/ 0 h 3817"/>
                <a:gd name="T74" fmla="*/ 0 w 3906"/>
                <a:gd name="T75" fmla="*/ 0 h 3817"/>
                <a:gd name="T76" fmla="*/ 0 w 3906"/>
                <a:gd name="T77" fmla="*/ 0 h 3817"/>
                <a:gd name="T78" fmla="*/ 0 w 3906"/>
                <a:gd name="T79" fmla="*/ 0 h 3817"/>
                <a:gd name="T80" fmla="*/ 0 w 3906"/>
                <a:gd name="T81" fmla="*/ 0 h 3817"/>
                <a:gd name="T82" fmla="*/ 0 w 3906"/>
                <a:gd name="T83" fmla="*/ 0 h 3817"/>
                <a:gd name="T84" fmla="*/ 0 w 3906"/>
                <a:gd name="T85" fmla="*/ 0 h 3817"/>
                <a:gd name="T86" fmla="*/ 0 w 3906"/>
                <a:gd name="T87" fmla="*/ 0 h 3817"/>
                <a:gd name="T88" fmla="*/ 0 w 3906"/>
                <a:gd name="T89" fmla="*/ 0 h 38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906" h="3817">
                  <a:moveTo>
                    <a:pt x="3906" y="0"/>
                  </a:moveTo>
                  <a:lnTo>
                    <a:pt x="3893" y="153"/>
                  </a:lnTo>
                  <a:lnTo>
                    <a:pt x="3873" y="304"/>
                  </a:lnTo>
                  <a:lnTo>
                    <a:pt x="3843" y="453"/>
                  </a:lnTo>
                  <a:lnTo>
                    <a:pt x="3805" y="600"/>
                  </a:lnTo>
                  <a:lnTo>
                    <a:pt x="3703" y="886"/>
                  </a:lnTo>
                  <a:lnTo>
                    <a:pt x="3567" y="1162"/>
                  </a:lnTo>
                  <a:lnTo>
                    <a:pt x="3400" y="1426"/>
                  </a:lnTo>
                  <a:lnTo>
                    <a:pt x="3205" y="1676"/>
                  </a:lnTo>
                  <a:lnTo>
                    <a:pt x="2982" y="1911"/>
                  </a:lnTo>
                  <a:lnTo>
                    <a:pt x="2731" y="2130"/>
                  </a:lnTo>
                  <a:lnTo>
                    <a:pt x="2458" y="2332"/>
                  </a:lnTo>
                  <a:lnTo>
                    <a:pt x="2161" y="2516"/>
                  </a:lnTo>
                  <a:lnTo>
                    <a:pt x="1843" y="2680"/>
                  </a:lnTo>
                  <a:lnTo>
                    <a:pt x="1507" y="2823"/>
                  </a:lnTo>
                  <a:lnTo>
                    <a:pt x="1152" y="2943"/>
                  </a:lnTo>
                  <a:lnTo>
                    <a:pt x="968" y="2995"/>
                  </a:lnTo>
                  <a:lnTo>
                    <a:pt x="781" y="3041"/>
                  </a:lnTo>
                  <a:lnTo>
                    <a:pt x="591" y="3079"/>
                  </a:lnTo>
                  <a:lnTo>
                    <a:pt x="397" y="3113"/>
                  </a:lnTo>
                  <a:lnTo>
                    <a:pt x="199" y="3139"/>
                  </a:lnTo>
                  <a:lnTo>
                    <a:pt x="0" y="3160"/>
                  </a:lnTo>
                  <a:lnTo>
                    <a:pt x="0" y="3817"/>
                  </a:lnTo>
                  <a:lnTo>
                    <a:pt x="199" y="3797"/>
                  </a:lnTo>
                  <a:lnTo>
                    <a:pt x="397" y="3771"/>
                  </a:lnTo>
                  <a:lnTo>
                    <a:pt x="591" y="3737"/>
                  </a:lnTo>
                  <a:lnTo>
                    <a:pt x="781" y="3698"/>
                  </a:lnTo>
                  <a:lnTo>
                    <a:pt x="968" y="3653"/>
                  </a:lnTo>
                  <a:lnTo>
                    <a:pt x="1152" y="3601"/>
                  </a:lnTo>
                  <a:lnTo>
                    <a:pt x="1507" y="3480"/>
                  </a:lnTo>
                  <a:lnTo>
                    <a:pt x="1843" y="3338"/>
                  </a:lnTo>
                  <a:lnTo>
                    <a:pt x="2161" y="3173"/>
                  </a:lnTo>
                  <a:lnTo>
                    <a:pt x="2458" y="2990"/>
                  </a:lnTo>
                  <a:lnTo>
                    <a:pt x="2731" y="2788"/>
                  </a:lnTo>
                  <a:lnTo>
                    <a:pt x="2982" y="2569"/>
                  </a:lnTo>
                  <a:lnTo>
                    <a:pt x="3205" y="2333"/>
                  </a:lnTo>
                  <a:lnTo>
                    <a:pt x="3400" y="2084"/>
                  </a:lnTo>
                  <a:lnTo>
                    <a:pt x="3567" y="1819"/>
                  </a:lnTo>
                  <a:lnTo>
                    <a:pt x="3703" y="1544"/>
                  </a:lnTo>
                  <a:lnTo>
                    <a:pt x="3805" y="1257"/>
                  </a:lnTo>
                  <a:lnTo>
                    <a:pt x="3843" y="1111"/>
                  </a:lnTo>
                  <a:lnTo>
                    <a:pt x="3873" y="961"/>
                  </a:lnTo>
                  <a:lnTo>
                    <a:pt x="3893" y="810"/>
                  </a:lnTo>
                  <a:lnTo>
                    <a:pt x="3906" y="657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rgbClr val="7F3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793" name="Freeform 111"/>
            <p:cNvSpPr>
              <a:spLocks/>
            </p:cNvSpPr>
            <p:nvPr/>
          </p:nvSpPr>
          <p:spPr bwMode="auto">
            <a:xfrm>
              <a:off x="732" y="1379"/>
              <a:ext cx="543" cy="476"/>
            </a:xfrm>
            <a:custGeom>
              <a:avLst/>
              <a:gdLst>
                <a:gd name="T0" fmla="*/ 0 w 3211"/>
                <a:gd name="T1" fmla="*/ 0 h 2894"/>
                <a:gd name="T2" fmla="*/ 0 w 3211"/>
                <a:gd name="T3" fmla="*/ 0 h 2894"/>
                <a:gd name="T4" fmla="*/ 0 w 3211"/>
                <a:gd name="T5" fmla="*/ 0 h 2894"/>
                <a:gd name="T6" fmla="*/ 0 w 3211"/>
                <a:gd name="T7" fmla="*/ 0 h 2894"/>
                <a:gd name="T8" fmla="*/ 0 w 3211"/>
                <a:gd name="T9" fmla="*/ 0 h 28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11" h="2894">
                  <a:moveTo>
                    <a:pt x="0" y="0"/>
                  </a:moveTo>
                  <a:lnTo>
                    <a:pt x="0" y="657"/>
                  </a:lnTo>
                  <a:lnTo>
                    <a:pt x="3211" y="2894"/>
                  </a:lnTo>
                  <a:lnTo>
                    <a:pt x="3211" y="2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794" name="Freeform 112"/>
            <p:cNvSpPr>
              <a:spLocks/>
            </p:cNvSpPr>
            <p:nvPr/>
          </p:nvSpPr>
          <p:spPr bwMode="auto">
            <a:xfrm>
              <a:off x="590" y="1760"/>
              <a:ext cx="666" cy="347"/>
            </a:xfrm>
            <a:custGeom>
              <a:avLst/>
              <a:gdLst>
                <a:gd name="T0" fmla="*/ 0 w 3934"/>
                <a:gd name="T1" fmla="*/ 0 h 2109"/>
                <a:gd name="T2" fmla="*/ 0 w 3934"/>
                <a:gd name="T3" fmla="*/ 0 h 2109"/>
                <a:gd name="T4" fmla="*/ 0 w 3934"/>
                <a:gd name="T5" fmla="*/ 0 h 2109"/>
                <a:gd name="T6" fmla="*/ 0 w 3934"/>
                <a:gd name="T7" fmla="*/ 0 h 2109"/>
                <a:gd name="T8" fmla="*/ 0 w 3934"/>
                <a:gd name="T9" fmla="*/ 0 h 2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34" h="2109">
                  <a:moveTo>
                    <a:pt x="0" y="1451"/>
                  </a:moveTo>
                  <a:lnTo>
                    <a:pt x="0" y="2109"/>
                  </a:lnTo>
                  <a:lnTo>
                    <a:pt x="3934" y="657"/>
                  </a:lnTo>
                  <a:lnTo>
                    <a:pt x="3934" y="0"/>
                  </a:lnTo>
                  <a:lnTo>
                    <a:pt x="0" y="1451"/>
                  </a:lnTo>
                  <a:close/>
                </a:path>
              </a:pathLst>
            </a:custGeom>
            <a:solidFill>
              <a:srgbClr val="7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795" name="Freeform 113"/>
            <p:cNvSpPr>
              <a:spLocks/>
            </p:cNvSpPr>
            <p:nvPr/>
          </p:nvSpPr>
          <p:spPr bwMode="auto">
            <a:xfrm>
              <a:off x="514" y="1760"/>
              <a:ext cx="78" cy="349"/>
            </a:xfrm>
            <a:custGeom>
              <a:avLst/>
              <a:gdLst>
                <a:gd name="T0" fmla="*/ 0 w 462"/>
                <a:gd name="T1" fmla="*/ 0 h 2128"/>
                <a:gd name="T2" fmla="*/ 0 w 462"/>
                <a:gd name="T3" fmla="*/ 0 h 2128"/>
                <a:gd name="T4" fmla="*/ 0 w 462"/>
                <a:gd name="T5" fmla="*/ 0 h 2128"/>
                <a:gd name="T6" fmla="*/ 0 w 462"/>
                <a:gd name="T7" fmla="*/ 0 h 2128"/>
                <a:gd name="T8" fmla="*/ 0 w 462"/>
                <a:gd name="T9" fmla="*/ 0 h 2128"/>
                <a:gd name="T10" fmla="*/ 0 w 462"/>
                <a:gd name="T11" fmla="*/ 0 h 2128"/>
                <a:gd name="T12" fmla="*/ 0 w 462"/>
                <a:gd name="T13" fmla="*/ 0 h 2128"/>
                <a:gd name="T14" fmla="*/ 0 w 462"/>
                <a:gd name="T15" fmla="*/ 0 h 2128"/>
                <a:gd name="T16" fmla="*/ 0 w 462"/>
                <a:gd name="T17" fmla="*/ 0 h 2128"/>
                <a:gd name="T18" fmla="*/ 0 w 462"/>
                <a:gd name="T19" fmla="*/ 0 h 2128"/>
                <a:gd name="T20" fmla="*/ 0 w 462"/>
                <a:gd name="T21" fmla="*/ 0 h 2128"/>
                <a:gd name="T22" fmla="*/ 0 w 462"/>
                <a:gd name="T23" fmla="*/ 0 h 2128"/>
                <a:gd name="T24" fmla="*/ 0 w 462"/>
                <a:gd name="T25" fmla="*/ 0 h 2128"/>
                <a:gd name="T26" fmla="*/ 0 w 462"/>
                <a:gd name="T27" fmla="*/ 0 h 2128"/>
                <a:gd name="T28" fmla="*/ 0 w 462"/>
                <a:gd name="T29" fmla="*/ 0 h 2128"/>
                <a:gd name="T30" fmla="*/ 0 w 462"/>
                <a:gd name="T31" fmla="*/ 0 h 2128"/>
                <a:gd name="T32" fmla="*/ 0 w 462"/>
                <a:gd name="T33" fmla="*/ 0 h 2128"/>
                <a:gd name="T34" fmla="*/ 0 w 462"/>
                <a:gd name="T35" fmla="*/ 0 h 2128"/>
                <a:gd name="T36" fmla="*/ 0 w 462"/>
                <a:gd name="T37" fmla="*/ 0 h 21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62" h="2128">
                  <a:moveTo>
                    <a:pt x="462" y="1470"/>
                  </a:moveTo>
                  <a:lnTo>
                    <a:pt x="357" y="1301"/>
                  </a:lnTo>
                  <a:lnTo>
                    <a:pt x="265" y="1128"/>
                  </a:lnTo>
                  <a:lnTo>
                    <a:pt x="186" y="950"/>
                  </a:lnTo>
                  <a:lnTo>
                    <a:pt x="120" y="767"/>
                  </a:lnTo>
                  <a:lnTo>
                    <a:pt x="68" y="580"/>
                  </a:lnTo>
                  <a:lnTo>
                    <a:pt x="30" y="390"/>
                  </a:lnTo>
                  <a:lnTo>
                    <a:pt x="6" y="196"/>
                  </a:lnTo>
                  <a:lnTo>
                    <a:pt x="0" y="0"/>
                  </a:lnTo>
                  <a:lnTo>
                    <a:pt x="0" y="657"/>
                  </a:lnTo>
                  <a:lnTo>
                    <a:pt x="6" y="854"/>
                  </a:lnTo>
                  <a:lnTo>
                    <a:pt x="30" y="1047"/>
                  </a:lnTo>
                  <a:lnTo>
                    <a:pt x="68" y="1238"/>
                  </a:lnTo>
                  <a:lnTo>
                    <a:pt x="120" y="1425"/>
                  </a:lnTo>
                  <a:lnTo>
                    <a:pt x="186" y="1608"/>
                  </a:lnTo>
                  <a:lnTo>
                    <a:pt x="265" y="1786"/>
                  </a:lnTo>
                  <a:lnTo>
                    <a:pt x="357" y="1959"/>
                  </a:lnTo>
                  <a:lnTo>
                    <a:pt x="462" y="2128"/>
                  </a:lnTo>
                  <a:lnTo>
                    <a:pt x="462" y="1470"/>
                  </a:lnTo>
                  <a:close/>
                </a:path>
              </a:pathLst>
            </a:custGeom>
            <a:solidFill>
              <a:srgbClr val="7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796" name="Freeform 114"/>
            <p:cNvSpPr>
              <a:spLocks/>
            </p:cNvSpPr>
            <p:nvPr/>
          </p:nvSpPr>
          <p:spPr bwMode="auto">
            <a:xfrm>
              <a:off x="603" y="2030"/>
              <a:ext cx="744" cy="407"/>
            </a:xfrm>
            <a:custGeom>
              <a:avLst/>
              <a:gdLst>
                <a:gd name="T0" fmla="*/ 0 w 4400"/>
                <a:gd name="T1" fmla="*/ 0 h 2475"/>
                <a:gd name="T2" fmla="*/ 0 w 4400"/>
                <a:gd name="T3" fmla="*/ 0 h 2475"/>
                <a:gd name="T4" fmla="*/ 0 w 4400"/>
                <a:gd name="T5" fmla="*/ 0 h 2475"/>
                <a:gd name="T6" fmla="*/ 0 w 4400"/>
                <a:gd name="T7" fmla="*/ 0 h 2475"/>
                <a:gd name="T8" fmla="*/ 0 w 4400"/>
                <a:gd name="T9" fmla="*/ 0 h 2475"/>
                <a:gd name="T10" fmla="*/ 0 w 4400"/>
                <a:gd name="T11" fmla="*/ 0 h 2475"/>
                <a:gd name="T12" fmla="*/ 0 w 4400"/>
                <a:gd name="T13" fmla="*/ 0 h 2475"/>
                <a:gd name="T14" fmla="*/ 0 w 4400"/>
                <a:gd name="T15" fmla="*/ 0 h 2475"/>
                <a:gd name="T16" fmla="*/ 0 w 4400"/>
                <a:gd name="T17" fmla="*/ 0 h 2475"/>
                <a:gd name="T18" fmla="*/ 0 w 4400"/>
                <a:gd name="T19" fmla="*/ 0 h 2475"/>
                <a:gd name="T20" fmla="*/ 0 w 4400"/>
                <a:gd name="T21" fmla="*/ 0 h 2475"/>
                <a:gd name="T22" fmla="*/ 0 w 4400"/>
                <a:gd name="T23" fmla="*/ 0 h 2475"/>
                <a:gd name="T24" fmla="*/ 0 w 4400"/>
                <a:gd name="T25" fmla="*/ 0 h 2475"/>
                <a:gd name="T26" fmla="*/ 0 w 4400"/>
                <a:gd name="T27" fmla="*/ 0 h 2475"/>
                <a:gd name="T28" fmla="*/ 0 w 4400"/>
                <a:gd name="T29" fmla="*/ 0 h 2475"/>
                <a:gd name="T30" fmla="*/ 0 w 4400"/>
                <a:gd name="T31" fmla="*/ 0 h 2475"/>
                <a:gd name="T32" fmla="*/ 0 w 4400"/>
                <a:gd name="T33" fmla="*/ 0 h 2475"/>
                <a:gd name="T34" fmla="*/ 0 w 4400"/>
                <a:gd name="T35" fmla="*/ 0 h 2475"/>
                <a:gd name="T36" fmla="*/ 0 w 4400"/>
                <a:gd name="T37" fmla="*/ 0 h 2475"/>
                <a:gd name="T38" fmla="*/ 0 w 4400"/>
                <a:gd name="T39" fmla="*/ 0 h 2475"/>
                <a:gd name="T40" fmla="*/ 0 w 4400"/>
                <a:gd name="T41" fmla="*/ 0 h 2475"/>
                <a:gd name="T42" fmla="*/ 0 w 4400"/>
                <a:gd name="T43" fmla="*/ 0 h 2475"/>
                <a:gd name="T44" fmla="*/ 0 w 4400"/>
                <a:gd name="T45" fmla="*/ 0 h 2475"/>
                <a:gd name="T46" fmla="*/ 0 w 4400"/>
                <a:gd name="T47" fmla="*/ 0 h 2475"/>
                <a:gd name="T48" fmla="*/ 0 w 4400"/>
                <a:gd name="T49" fmla="*/ 0 h 2475"/>
                <a:gd name="T50" fmla="*/ 0 w 4400"/>
                <a:gd name="T51" fmla="*/ 0 h 2475"/>
                <a:gd name="T52" fmla="*/ 0 w 4400"/>
                <a:gd name="T53" fmla="*/ 0 h 2475"/>
                <a:gd name="T54" fmla="*/ 0 w 4400"/>
                <a:gd name="T55" fmla="*/ 0 h 2475"/>
                <a:gd name="T56" fmla="*/ 0 w 4400"/>
                <a:gd name="T57" fmla="*/ 0 h 2475"/>
                <a:gd name="T58" fmla="*/ 0 w 4400"/>
                <a:gd name="T59" fmla="*/ 0 h 2475"/>
                <a:gd name="T60" fmla="*/ 0 w 4400"/>
                <a:gd name="T61" fmla="*/ 0 h 2475"/>
                <a:gd name="T62" fmla="*/ 0 w 4400"/>
                <a:gd name="T63" fmla="*/ 0 h 2475"/>
                <a:gd name="T64" fmla="*/ 0 w 4400"/>
                <a:gd name="T65" fmla="*/ 0 h 2475"/>
                <a:gd name="T66" fmla="*/ 0 w 4400"/>
                <a:gd name="T67" fmla="*/ 0 h 2475"/>
                <a:gd name="T68" fmla="*/ 0 w 4400"/>
                <a:gd name="T69" fmla="*/ 0 h 2475"/>
                <a:gd name="T70" fmla="*/ 0 w 4400"/>
                <a:gd name="T71" fmla="*/ 0 h 2475"/>
                <a:gd name="T72" fmla="*/ 0 w 4400"/>
                <a:gd name="T73" fmla="*/ 0 h 2475"/>
                <a:gd name="T74" fmla="*/ 0 w 4400"/>
                <a:gd name="T75" fmla="*/ 0 h 2475"/>
                <a:gd name="T76" fmla="*/ 0 w 4400"/>
                <a:gd name="T77" fmla="*/ 0 h 24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400" h="2475">
                  <a:moveTo>
                    <a:pt x="0" y="0"/>
                  </a:moveTo>
                  <a:lnTo>
                    <a:pt x="143" y="197"/>
                  </a:lnTo>
                  <a:lnTo>
                    <a:pt x="304" y="386"/>
                  </a:lnTo>
                  <a:lnTo>
                    <a:pt x="482" y="568"/>
                  </a:lnTo>
                  <a:lnTo>
                    <a:pt x="674" y="738"/>
                  </a:lnTo>
                  <a:lnTo>
                    <a:pt x="882" y="899"/>
                  </a:lnTo>
                  <a:lnTo>
                    <a:pt x="1104" y="1049"/>
                  </a:lnTo>
                  <a:lnTo>
                    <a:pt x="1340" y="1186"/>
                  </a:lnTo>
                  <a:lnTo>
                    <a:pt x="1587" y="1313"/>
                  </a:lnTo>
                  <a:lnTo>
                    <a:pt x="1847" y="1426"/>
                  </a:lnTo>
                  <a:lnTo>
                    <a:pt x="2117" y="1526"/>
                  </a:lnTo>
                  <a:lnTo>
                    <a:pt x="2397" y="1612"/>
                  </a:lnTo>
                  <a:lnTo>
                    <a:pt x="2686" y="1685"/>
                  </a:lnTo>
                  <a:lnTo>
                    <a:pt x="2984" y="1741"/>
                  </a:lnTo>
                  <a:lnTo>
                    <a:pt x="3290" y="1783"/>
                  </a:lnTo>
                  <a:lnTo>
                    <a:pt x="3603" y="1808"/>
                  </a:lnTo>
                  <a:lnTo>
                    <a:pt x="3923" y="1817"/>
                  </a:lnTo>
                  <a:lnTo>
                    <a:pt x="4163" y="1812"/>
                  </a:lnTo>
                  <a:lnTo>
                    <a:pt x="4400" y="1798"/>
                  </a:lnTo>
                  <a:lnTo>
                    <a:pt x="4400" y="2456"/>
                  </a:lnTo>
                  <a:lnTo>
                    <a:pt x="4163" y="2469"/>
                  </a:lnTo>
                  <a:lnTo>
                    <a:pt x="3923" y="2475"/>
                  </a:lnTo>
                  <a:lnTo>
                    <a:pt x="3603" y="2466"/>
                  </a:lnTo>
                  <a:lnTo>
                    <a:pt x="3290" y="2441"/>
                  </a:lnTo>
                  <a:lnTo>
                    <a:pt x="2984" y="2399"/>
                  </a:lnTo>
                  <a:lnTo>
                    <a:pt x="2686" y="2342"/>
                  </a:lnTo>
                  <a:lnTo>
                    <a:pt x="2397" y="2270"/>
                  </a:lnTo>
                  <a:lnTo>
                    <a:pt x="2117" y="2183"/>
                  </a:lnTo>
                  <a:lnTo>
                    <a:pt x="1847" y="2084"/>
                  </a:lnTo>
                  <a:lnTo>
                    <a:pt x="1587" y="1970"/>
                  </a:lnTo>
                  <a:lnTo>
                    <a:pt x="1340" y="1843"/>
                  </a:lnTo>
                  <a:lnTo>
                    <a:pt x="1104" y="1706"/>
                  </a:lnTo>
                  <a:lnTo>
                    <a:pt x="882" y="1556"/>
                  </a:lnTo>
                  <a:lnTo>
                    <a:pt x="674" y="1395"/>
                  </a:lnTo>
                  <a:lnTo>
                    <a:pt x="482" y="1225"/>
                  </a:lnTo>
                  <a:lnTo>
                    <a:pt x="304" y="1044"/>
                  </a:lnTo>
                  <a:lnTo>
                    <a:pt x="143" y="855"/>
                  </a:lnTo>
                  <a:lnTo>
                    <a:pt x="0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3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797" name="Freeform 115"/>
            <p:cNvSpPr>
              <a:spLocks/>
            </p:cNvSpPr>
            <p:nvPr/>
          </p:nvSpPr>
          <p:spPr bwMode="auto">
            <a:xfrm>
              <a:off x="603" y="2030"/>
              <a:ext cx="744" cy="407"/>
            </a:xfrm>
            <a:custGeom>
              <a:avLst/>
              <a:gdLst>
                <a:gd name="T0" fmla="*/ 0 w 4400"/>
                <a:gd name="T1" fmla="*/ 0 h 2475"/>
                <a:gd name="T2" fmla="*/ 0 w 4400"/>
                <a:gd name="T3" fmla="*/ 0 h 2475"/>
                <a:gd name="T4" fmla="*/ 0 w 4400"/>
                <a:gd name="T5" fmla="*/ 0 h 2475"/>
                <a:gd name="T6" fmla="*/ 0 w 4400"/>
                <a:gd name="T7" fmla="*/ 0 h 2475"/>
                <a:gd name="T8" fmla="*/ 0 w 4400"/>
                <a:gd name="T9" fmla="*/ 0 h 2475"/>
                <a:gd name="T10" fmla="*/ 0 w 4400"/>
                <a:gd name="T11" fmla="*/ 0 h 2475"/>
                <a:gd name="T12" fmla="*/ 0 w 4400"/>
                <a:gd name="T13" fmla="*/ 0 h 2475"/>
                <a:gd name="T14" fmla="*/ 0 w 4400"/>
                <a:gd name="T15" fmla="*/ 0 h 2475"/>
                <a:gd name="T16" fmla="*/ 0 w 4400"/>
                <a:gd name="T17" fmla="*/ 0 h 2475"/>
                <a:gd name="T18" fmla="*/ 0 w 4400"/>
                <a:gd name="T19" fmla="*/ 0 h 2475"/>
                <a:gd name="T20" fmla="*/ 0 w 4400"/>
                <a:gd name="T21" fmla="*/ 0 h 2475"/>
                <a:gd name="T22" fmla="*/ 0 w 4400"/>
                <a:gd name="T23" fmla="*/ 0 h 2475"/>
                <a:gd name="T24" fmla="*/ 0 w 4400"/>
                <a:gd name="T25" fmla="*/ 0 h 2475"/>
                <a:gd name="T26" fmla="*/ 0 w 4400"/>
                <a:gd name="T27" fmla="*/ 0 h 2475"/>
                <a:gd name="T28" fmla="*/ 0 w 4400"/>
                <a:gd name="T29" fmla="*/ 0 h 2475"/>
                <a:gd name="T30" fmla="*/ 0 w 4400"/>
                <a:gd name="T31" fmla="*/ 0 h 2475"/>
                <a:gd name="T32" fmla="*/ 0 w 4400"/>
                <a:gd name="T33" fmla="*/ 0 h 2475"/>
                <a:gd name="T34" fmla="*/ 0 w 4400"/>
                <a:gd name="T35" fmla="*/ 0 h 2475"/>
                <a:gd name="T36" fmla="*/ 0 w 4400"/>
                <a:gd name="T37" fmla="*/ 0 h 2475"/>
                <a:gd name="T38" fmla="*/ 0 w 4400"/>
                <a:gd name="T39" fmla="*/ 0 h 2475"/>
                <a:gd name="T40" fmla="*/ 0 w 4400"/>
                <a:gd name="T41" fmla="*/ 0 h 2475"/>
                <a:gd name="T42" fmla="*/ 0 w 4400"/>
                <a:gd name="T43" fmla="*/ 0 h 2475"/>
                <a:gd name="T44" fmla="*/ 0 w 4400"/>
                <a:gd name="T45" fmla="*/ 0 h 2475"/>
                <a:gd name="T46" fmla="*/ 0 w 4400"/>
                <a:gd name="T47" fmla="*/ 0 h 2475"/>
                <a:gd name="T48" fmla="*/ 0 w 4400"/>
                <a:gd name="T49" fmla="*/ 0 h 2475"/>
                <a:gd name="T50" fmla="*/ 0 w 4400"/>
                <a:gd name="T51" fmla="*/ 0 h 2475"/>
                <a:gd name="T52" fmla="*/ 0 w 4400"/>
                <a:gd name="T53" fmla="*/ 0 h 2475"/>
                <a:gd name="T54" fmla="*/ 0 w 4400"/>
                <a:gd name="T55" fmla="*/ 0 h 2475"/>
                <a:gd name="T56" fmla="*/ 0 w 4400"/>
                <a:gd name="T57" fmla="*/ 0 h 2475"/>
                <a:gd name="T58" fmla="*/ 0 w 4400"/>
                <a:gd name="T59" fmla="*/ 0 h 2475"/>
                <a:gd name="T60" fmla="*/ 0 w 4400"/>
                <a:gd name="T61" fmla="*/ 0 h 2475"/>
                <a:gd name="T62" fmla="*/ 0 w 4400"/>
                <a:gd name="T63" fmla="*/ 0 h 2475"/>
                <a:gd name="T64" fmla="*/ 0 w 4400"/>
                <a:gd name="T65" fmla="*/ 0 h 2475"/>
                <a:gd name="T66" fmla="*/ 0 w 4400"/>
                <a:gd name="T67" fmla="*/ 0 h 2475"/>
                <a:gd name="T68" fmla="*/ 0 w 4400"/>
                <a:gd name="T69" fmla="*/ 0 h 2475"/>
                <a:gd name="T70" fmla="*/ 0 w 4400"/>
                <a:gd name="T71" fmla="*/ 0 h 2475"/>
                <a:gd name="T72" fmla="*/ 0 w 4400"/>
                <a:gd name="T73" fmla="*/ 0 h 2475"/>
                <a:gd name="T74" fmla="*/ 0 w 4400"/>
                <a:gd name="T75" fmla="*/ 0 h 2475"/>
                <a:gd name="T76" fmla="*/ 0 w 4400"/>
                <a:gd name="T77" fmla="*/ 0 h 24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400" h="2475">
                  <a:moveTo>
                    <a:pt x="4400" y="1798"/>
                  </a:moveTo>
                  <a:lnTo>
                    <a:pt x="4163" y="1812"/>
                  </a:lnTo>
                  <a:lnTo>
                    <a:pt x="3923" y="1817"/>
                  </a:lnTo>
                  <a:lnTo>
                    <a:pt x="3603" y="1808"/>
                  </a:lnTo>
                  <a:lnTo>
                    <a:pt x="3290" y="1783"/>
                  </a:lnTo>
                  <a:lnTo>
                    <a:pt x="2984" y="1741"/>
                  </a:lnTo>
                  <a:lnTo>
                    <a:pt x="2686" y="1685"/>
                  </a:lnTo>
                  <a:lnTo>
                    <a:pt x="2397" y="1612"/>
                  </a:lnTo>
                  <a:lnTo>
                    <a:pt x="2117" y="1526"/>
                  </a:lnTo>
                  <a:lnTo>
                    <a:pt x="1847" y="1426"/>
                  </a:lnTo>
                  <a:lnTo>
                    <a:pt x="1587" y="1313"/>
                  </a:lnTo>
                  <a:lnTo>
                    <a:pt x="1340" y="1186"/>
                  </a:lnTo>
                  <a:lnTo>
                    <a:pt x="1104" y="1049"/>
                  </a:lnTo>
                  <a:lnTo>
                    <a:pt x="882" y="899"/>
                  </a:lnTo>
                  <a:lnTo>
                    <a:pt x="674" y="738"/>
                  </a:lnTo>
                  <a:lnTo>
                    <a:pt x="482" y="568"/>
                  </a:lnTo>
                  <a:lnTo>
                    <a:pt x="304" y="386"/>
                  </a:lnTo>
                  <a:lnTo>
                    <a:pt x="143" y="197"/>
                  </a:lnTo>
                  <a:lnTo>
                    <a:pt x="0" y="0"/>
                  </a:lnTo>
                  <a:lnTo>
                    <a:pt x="0" y="657"/>
                  </a:lnTo>
                  <a:lnTo>
                    <a:pt x="143" y="855"/>
                  </a:lnTo>
                  <a:lnTo>
                    <a:pt x="304" y="1044"/>
                  </a:lnTo>
                  <a:lnTo>
                    <a:pt x="482" y="1225"/>
                  </a:lnTo>
                  <a:lnTo>
                    <a:pt x="674" y="1395"/>
                  </a:lnTo>
                  <a:lnTo>
                    <a:pt x="882" y="1556"/>
                  </a:lnTo>
                  <a:lnTo>
                    <a:pt x="1104" y="1706"/>
                  </a:lnTo>
                  <a:lnTo>
                    <a:pt x="1340" y="1843"/>
                  </a:lnTo>
                  <a:lnTo>
                    <a:pt x="1587" y="1970"/>
                  </a:lnTo>
                  <a:lnTo>
                    <a:pt x="1847" y="2084"/>
                  </a:lnTo>
                  <a:lnTo>
                    <a:pt x="2117" y="2183"/>
                  </a:lnTo>
                  <a:lnTo>
                    <a:pt x="2397" y="2270"/>
                  </a:lnTo>
                  <a:lnTo>
                    <a:pt x="2686" y="2342"/>
                  </a:lnTo>
                  <a:lnTo>
                    <a:pt x="2984" y="2399"/>
                  </a:lnTo>
                  <a:lnTo>
                    <a:pt x="3290" y="2441"/>
                  </a:lnTo>
                  <a:lnTo>
                    <a:pt x="3603" y="2466"/>
                  </a:lnTo>
                  <a:lnTo>
                    <a:pt x="3923" y="2475"/>
                  </a:lnTo>
                  <a:lnTo>
                    <a:pt x="4163" y="2469"/>
                  </a:lnTo>
                  <a:lnTo>
                    <a:pt x="4400" y="2456"/>
                  </a:lnTo>
                  <a:lnTo>
                    <a:pt x="4400" y="1798"/>
                  </a:lnTo>
                  <a:close/>
                </a:path>
              </a:pathLst>
            </a:custGeom>
            <a:solidFill>
              <a:srgbClr val="3F3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798" name="Freeform 116"/>
            <p:cNvSpPr>
              <a:spLocks/>
            </p:cNvSpPr>
            <p:nvPr/>
          </p:nvSpPr>
          <p:spPr bwMode="auto">
            <a:xfrm>
              <a:off x="1239" y="1208"/>
              <a:ext cx="806" cy="542"/>
            </a:xfrm>
            <a:custGeom>
              <a:avLst/>
              <a:gdLst>
                <a:gd name="T0" fmla="*/ 0 w 4761"/>
                <a:gd name="T1" fmla="*/ 0 h 3288"/>
                <a:gd name="T2" fmla="*/ 0 w 4761"/>
                <a:gd name="T3" fmla="*/ 0 h 3288"/>
                <a:gd name="T4" fmla="*/ 0 w 4761"/>
                <a:gd name="T5" fmla="*/ 0 h 3288"/>
                <a:gd name="T6" fmla="*/ 0 w 4761"/>
                <a:gd name="T7" fmla="*/ 0 h 3288"/>
                <a:gd name="T8" fmla="*/ 0 w 4761"/>
                <a:gd name="T9" fmla="*/ 0 h 3288"/>
                <a:gd name="T10" fmla="*/ 0 w 4761"/>
                <a:gd name="T11" fmla="*/ 0 h 3288"/>
                <a:gd name="T12" fmla="*/ 0 w 4761"/>
                <a:gd name="T13" fmla="*/ 0 h 3288"/>
                <a:gd name="T14" fmla="*/ 0 w 4761"/>
                <a:gd name="T15" fmla="*/ 0 h 3288"/>
                <a:gd name="T16" fmla="*/ 0 w 4761"/>
                <a:gd name="T17" fmla="*/ 0 h 3288"/>
                <a:gd name="T18" fmla="*/ 0 w 4761"/>
                <a:gd name="T19" fmla="*/ 0 h 3288"/>
                <a:gd name="T20" fmla="*/ 0 w 4761"/>
                <a:gd name="T21" fmla="*/ 0 h 3288"/>
                <a:gd name="T22" fmla="*/ 0 w 4761"/>
                <a:gd name="T23" fmla="*/ 0 h 3288"/>
                <a:gd name="T24" fmla="*/ 0 w 4761"/>
                <a:gd name="T25" fmla="*/ 0 h 3288"/>
                <a:gd name="T26" fmla="*/ 0 w 4761"/>
                <a:gd name="T27" fmla="*/ 0 h 3288"/>
                <a:gd name="T28" fmla="*/ 0 w 4761"/>
                <a:gd name="T29" fmla="*/ 0 h 3288"/>
                <a:gd name="T30" fmla="*/ 0 w 4761"/>
                <a:gd name="T31" fmla="*/ 0 h 3288"/>
                <a:gd name="T32" fmla="*/ 0 w 4761"/>
                <a:gd name="T33" fmla="*/ 0 h 3288"/>
                <a:gd name="T34" fmla="*/ 0 w 4761"/>
                <a:gd name="T35" fmla="*/ 0 h 3288"/>
                <a:gd name="T36" fmla="*/ 0 w 4761"/>
                <a:gd name="T37" fmla="*/ 0 h 3288"/>
                <a:gd name="T38" fmla="*/ 0 w 4761"/>
                <a:gd name="T39" fmla="*/ 0 h 3288"/>
                <a:gd name="T40" fmla="*/ 0 w 4761"/>
                <a:gd name="T41" fmla="*/ 0 h 3288"/>
                <a:gd name="T42" fmla="*/ 0 w 4761"/>
                <a:gd name="T43" fmla="*/ 0 h 3288"/>
                <a:gd name="T44" fmla="*/ 0 w 4761"/>
                <a:gd name="T45" fmla="*/ 0 h 3288"/>
                <a:gd name="T46" fmla="*/ 0 w 4761"/>
                <a:gd name="T47" fmla="*/ 0 h 3288"/>
                <a:gd name="T48" fmla="*/ 0 w 4761"/>
                <a:gd name="T49" fmla="*/ 0 h 3288"/>
                <a:gd name="T50" fmla="*/ 0 w 4761"/>
                <a:gd name="T51" fmla="*/ 0 h 3288"/>
                <a:gd name="T52" fmla="*/ 0 w 4761"/>
                <a:gd name="T53" fmla="*/ 0 h 3288"/>
                <a:gd name="T54" fmla="*/ 0 w 4761"/>
                <a:gd name="T55" fmla="*/ 0 h 3288"/>
                <a:gd name="T56" fmla="*/ 0 w 4761"/>
                <a:gd name="T57" fmla="*/ 0 h 3288"/>
                <a:gd name="T58" fmla="*/ 0 w 4761"/>
                <a:gd name="T59" fmla="*/ 0 h 3288"/>
                <a:gd name="T60" fmla="*/ 0 w 4761"/>
                <a:gd name="T61" fmla="*/ 0 h 3288"/>
                <a:gd name="T62" fmla="*/ 0 w 4761"/>
                <a:gd name="T63" fmla="*/ 0 h 3288"/>
                <a:gd name="T64" fmla="*/ 0 w 4761"/>
                <a:gd name="T65" fmla="*/ 0 h 3288"/>
                <a:gd name="T66" fmla="*/ 0 w 4761"/>
                <a:gd name="T67" fmla="*/ 0 h 3288"/>
                <a:gd name="T68" fmla="*/ 0 w 4761"/>
                <a:gd name="T69" fmla="*/ 0 h 3288"/>
                <a:gd name="T70" fmla="*/ 0 w 4761"/>
                <a:gd name="T71" fmla="*/ 0 h 328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761" h="3288">
                  <a:moveTo>
                    <a:pt x="4761" y="3288"/>
                  </a:moveTo>
                  <a:lnTo>
                    <a:pt x="4754" y="3118"/>
                  </a:lnTo>
                  <a:lnTo>
                    <a:pt x="4738" y="2951"/>
                  </a:lnTo>
                  <a:lnTo>
                    <a:pt x="4710" y="2787"/>
                  </a:lnTo>
                  <a:lnTo>
                    <a:pt x="4671" y="2625"/>
                  </a:lnTo>
                  <a:lnTo>
                    <a:pt x="4623" y="2466"/>
                  </a:lnTo>
                  <a:lnTo>
                    <a:pt x="4564" y="2309"/>
                  </a:lnTo>
                  <a:lnTo>
                    <a:pt x="4495" y="2156"/>
                  </a:lnTo>
                  <a:lnTo>
                    <a:pt x="4416" y="2008"/>
                  </a:lnTo>
                  <a:lnTo>
                    <a:pt x="4328" y="1862"/>
                  </a:lnTo>
                  <a:lnTo>
                    <a:pt x="4232" y="1720"/>
                  </a:lnTo>
                  <a:lnTo>
                    <a:pt x="4125" y="1583"/>
                  </a:lnTo>
                  <a:lnTo>
                    <a:pt x="4012" y="1449"/>
                  </a:lnTo>
                  <a:lnTo>
                    <a:pt x="3889" y="1320"/>
                  </a:lnTo>
                  <a:lnTo>
                    <a:pt x="3759" y="1196"/>
                  </a:lnTo>
                  <a:lnTo>
                    <a:pt x="3622" y="1076"/>
                  </a:lnTo>
                  <a:lnTo>
                    <a:pt x="3476" y="962"/>
                  </a:lnTo>
                  <a:lnTo>
                    <a:pt x="3323" y="854"/>
                  </a:lnTo>
                  <a:lnTo>
                    <a:pt x="3165" y="750"/>
                  </a:lnTo>
                  <a:lnTo>
                    <a:pt x="2999" y="653"/>
                  </a:lnTo>
                  <a:lnTo>
                    <a:pt x="2827" y="561"/>
                  </a:lnTo>
                  <a:lnTo>
                    <a:pt x="2649" y="475"/>
                  </a:lnTo>
                  <a:lnTo>
                    <a:pt x="2465" y="396"/>
                  </a:lnTo>
                  <a:lnTo>
                    <a:pt x="2276" y="323"/>
                  </a:lnTo>
                  <a:lnTo>
                    <a:pt x="2082" y="257"/>
                  </a:lnTo>
                  <a:lnTo>
                    <a:pt x="1882" y="198"/>
                  </a:lnTo>
                  <a:lnTo>
                    <a:pt x="1679" y="147"/>
                  </a:lnTo>
                  <a:lnTo>
                    <a:pt x="1471" y="103"/>
                  </a:lnTo>
                  <a:lnTo>
                    <a:pt x="1259" y="66"/>
                  </a:lnTo>
                  <a:lnTo>
                    <a:pt x="1043" y="37"/>
                  </a:lnTo>
                  <a:lnTo>
                    <a:pt x="823" y="16"/>
                  </a:lnTo>
                  <a:lnTo>
                    <a:pt x="601" y="3"/>
                  </a:lnTo>
                  <a:lnTo>
                    <a:pt x="376" y="0"/>
                  </a:lnTo>
                  <a:lnTo>
                    <a:pt x="0" y="12"/>
                  </a:lnTo>
                  <a:lnTo>
                    <a:pt x="376" y="3288"/>
                  </a:lnTo>
                  <a:lnTo>
                    <a:pt x="4761" y="32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799" name="Line 117"/>
            <p:cNvSpPr>
              <a:spLocks noChangeShapeType="1"/>
            </p:cNvSpPr>
            <p:nvPr/>
          </p:nvSpPr>
          <p:spPr bwMode="auto">
            <a:xfrm flipV="1">
              <a:off x="1806" y="1306"/>
              <a:ext cx="58" cy="46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800" name="Freeform 118"/>
            <p:cNvSpPr>
              <a:spLocks/>
            </p:cNvSpPr>
            <p:nvPr/>
          </p:nvSpPr>
          <p:spPr bwMode="auto">
            <a:xfrm>
              <a:off x="1424" y="1764"/>
              <a:ext cx="743" cy="18"/>
            </a:xfrm>
            <a:custGeom>
              <a:avLst/>
              <a:gdLst>
                <a:gd name="T0" fmla="*/ 0 w 4385"/>
                <a:gd name="T1" fmla="*/ 0 h 114"/>
                <a:gd name="T2" fmla="*/ 0 w 4385"/>
                <a:gd name="T3" fmla="*/ 0 h 114"/>
                <a:gd name="T4" fmla="*/ 0 w 4385"/>
                <a:gd name="T5" fmla="*/ 0 h 114"/>
                <a:gd name="T6" fmla="*/ 0 w 4385"/>
                <a:gd name="T7" fmla="*/ 0 h 114"/>
                <a:gd name="T8" fmla="*/ 0 w 4385"/>
                <a:gd name="T9" fmla="*/ 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85" h="114">
                  <a:moveTo>
                    <a:pt x="4383" y="114"/>
                  </a:moveTo>
                  <a:lnTo>
                    <a:pt x="4385" y="5"/>
                  </a:lnTo>
                  <a:lnTo>
                    <a:pt x="4385" y="0"/>
                  </a:lnTo>
                  <a:lnTo>
                    <a:pt x="0" y="5"/>
                  </a:lnTo>
                  <a:lnTo>
                    <a:pt x="4383" y="11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801" name="Line 119"/>
            <p:cNvSpPr>
              <a:spLocks noChangeShapeType="1"/>
            </p:cNvSpPr>
            <p:nvPr/>
          </p:nvSpPr>
          <p:spPr bwMode="auto">
            <a:xfrm>
              <a:off x="2167" y="1880"/>
              <a:ext cx="74" cy="1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802" name="Freeform 120"/>
            <p:cNvSpPr>
              <a:spLocks/>
            </p:cNvSpPr>
            <p:nvPr/>
          </p:nvSpPr>
          <p:spPr bwMode="auto">
            <a:xfrm>
              <a:off x="1303" y="1775"/>
              <a:ext cx="743" cy="537"/>
            </a:xfrm>
            <a:custGeom>
              <a:avLst/>
              <a:gdLst>
                <a:gd name="T0" fmla="*/ 0 w 4384"/>
                <a:gd name="T1" fmla="*/ 0 h 3269"/>
                <a:gd name="T2" fmla="*/ 0 w 4384"/>
                <a:gd name="T3" fmla="*/ 0 h 3269"/>
                <a:gd name="T4" fmla="*/ 0 w 4384"/>
                <a:gd name="T5" fmla="*/ 0 h 3269"/>
                <a:gd name="T6" fmla="*/ 0 w 4384"/>
                <a:gd name="T7" fmla="*/ 0 h 3269"/>
                <a:gd name="T8" fmla="*/ 0 w 4384"/>
                <a:gd name="T9" fmla="*/ 0 h 3269"/>
                <a:gd name="T10" fmla="*/ 0 w 4384"/>
                <a:gd name="T11" fmla="*/ 0 h 3269"/>
                <a:gd name="T12" fmla="*/ 0 w 4384"/>
                <a:gd name="T13" fmla="*/ 0 h 3269"/>
                <a:gd name="T14" fmla="*/ 0 w 4384"/>
                <a:gd name="T15" fmla="*/ 0 h 3269"/>
                <a:gd name="T16" fmla="*/ 0 w 4384"/>
                <a:gd name="T17" fmla="*/ 0 h 3269"/>
                <a:gd name="T18" fmla="*/ 0 w 4384"/>
                <a:gd name="T19" fmla="*/ 0 h 3269"/>
                <a:gd name="T20" fmla="*/ 0 w 4384"/>
                <a:gd name="T21" fmla="*/ 0 h 3269"/>
                <a:gd name="T22" fmla="*/ 0 w 4384"/>
                <a:gd name="T23" fmla="*/ 0 h 3269"/>
                <a:gd name="T24" fmla="*/ 0 w 4384"/>
                <a:gd name="T25" fmla="*/ 0 h 3269"/>
                <a:gd name="T26" fmla="*/ 0 w 4384"/>
                <a:gd name="T27" fmla="*/ 0 h 3269"/>
                <a:gd name="T28" fmla="*/ 0 w 4384"/>
                <a:gd name="T29" fmla="*/ 0 h 3269"/>
                <a:gd name="T30" fmla="*/ 0 w 4384"/>
                <a:gd name="T31" fmla="*/ 0 h 3269"/>
                <a:gd name="T32" fmla="*/ 0 w 4384"/>
                <a:gd name="T33" fmla="*/ 0 h 3269"/>
                <a:gd name="T34" fmla="*/ 0 w 4384"/>
                <a:gd name="T35" fmla="*/ 0 h 3269"/>
                <a:gd name="T36" fmla="*/ 0 w 4384"/>
                <a:gd name="T37" fmla="*/ 0 h 3269"/>
                <a:gd name="T38" fmla="*/ 0 w 4384"/>
                <a:gd name="T39" fmla="*/ 0 h 3269"/>
                <a:gd name="T40" fmla="*/ 0 w 4384"/>
                <a:gd name="T41" fmla="*/ 0 h 3269"/>
                <a:gd name="T42" fmla="*/ 0 w 4384"/>
                <a:gd name="T43" fmla="*/ 0 h 3269"/>
                <a:gd name="T44" fmla="*/ 0 w 4384"/>
                <a:gd name="T45" fmla="*/ 0 h 3269"/>
                <a:gd name="T46" fmla="*/ 0 w 4384"/>
                <a:gd name="T47" fmla="*/ 0 h 3269"/>
                <a:gd name="T48" fmla="*/ 0 w 4384"/>
                <a:gd name="T49" fmla="*/ 0 h 3269"/>
                <a:gd name="T50" fmla="*/ 0 w 4384"/>
                <a:gd name="T51" fmla="*/ 0 h 326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384" h="3269">
                  <a:moveTo>
                    <a:pt x="478" y="3269"/>
                  </a:moveTo>
                  <a:lnTo>
                    <a:pt x="677" y="3248"/>
                  </a:lnTo>
                  <a:lnTo>
                    <a:pt x="875" y="3222"/>
                  </a:lnTo>
                  <a:lnTo>
                    <a:pt x="1069" y="3188"/>
                  </a:lnTo>
                  <a:lnTo>
                    <a:pt x="1259" y="3150"/>
                  </a:lnTo>
                  <a:lnTo>
                    <a:pt x="1446" y="3104"/>
                  </a:lnTo>
                  <a:lnTo>
                    <a:pt x="1630" y="3052"/>
                  </a:lnTo>
                  <a:lnTo>
                    <a:pt x="1985" y="2932"/>
                  </a:lnTo>
                  <a:lnTo>
                    <a:pt x="2321" y="2789"/>
                  </a:lnTo>
                  <a:lnTo>
                    <a:pt x="2639" y="2625"/>
                  </a:lnTo>
                  <a:lnTo>
                    <a:pt x="2936" y="2441"/>
                  </a:lnTo>
                  <a:lnTo>
                    <a:pt x="3209" y="2239"/>
                  </a:lnTo>
                  <a:lnTo>
                    <a:pt x="3460" y="2020"/>
                  </a:lnTo>
                  <a:lnTo>
                    <a:pt x="3683" y="1785"/>
                  </a:lnTo>
                  <a:lnTo>
                    <a:pt x="3878" y="1535"/>
                  </a:lnTo>
                  <a:lnTo>
                    <a:pt x="3965" y="1405"/>
                  </a:lnTo>
                  <a:lnTo>
                    <a:pt x="4045" y="1271"/>
                  </a:lnTo>
                  <a:lnTo>
                    <a:pt x="4116" y="1135"/>
                  </a:lnTo>
                  <a:lnTo>
                    <a:pt x="4181" y="995"/>
                  </a:lnTo>
                  <a:lnTo>
                    <a:pt x="4283" y="709"/>
                  </a:lnTo>
                  <a:lnTo>
                    <a:pt x="4321" y="562"/>
                  </a:lnTo>
                  <a:lnTo>
                    <a:pt x="4351" y="413"/>
                  </a:lnTo>
                  <a:lnTo>
                    <a:pt x="4371" y="262"/>
                  </a:lnTo>
                  <a:lnTo>
                    <a:pt x="4384" y="109"/>
                  </a:lnTo>
                  <a:lnTo>
                    <a:pt x="0" y="0"/>
                  </a:lnTo>
                  <a:lnTo>
                    <a:pt x="478" y="3269"/>
                  </a:lnTo>
                  <a:close/>
                </a:path>
              </a:pathLst>
            </a:custGeom>
            <a:solidFill>
              <a:srgbClr val="FF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803" name="Line 121"/>
            <p:cNvSpPr>
              <a:spLocks noChangeShapeType="1"/>
            </p:cNvSpPr>
            <p:nvPr/>
          </p:nvSpPr>
          <p:spPr bwMode="auto">
            <a:xfrm>
              <a:off x="1848" y="2251"/>
              <a:ext cx="60" cy="42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804" name="Freeform 122"/>
            <p:cNvSpPr>
              <a:spLocks/>
            </p:cNvSpPr>
            <p:nvPr/>
          </p:nvSpPr>
          <p:spPr bwMode="auto">
            <a:xfrm>
              <a:off x="732" y="1208"/>
              <a:ext cx="543" cy="538"/>
            </a:xfrm>
            <a:custGeom>
              <a:avLst/>
              <a:gdLst>
                <a:gd name="T0" fmla="*/ 0 w 3210"/>
                <a:gd name="T1" fmla="*/ 0 h 3276"/>
                <a:gd name="T2" fmla="*/ 0 w 3210"/>
                <a:gd name="T3" fmla="*/ 0 h 3276"/>
                <a:gd name="T4" fmla="*/ 0 w 3210"/>
                <a:gd name="T5" fmla="*/ 0 h 3276"/>
                <a:gd name="T6" fmla="*/ 0 w 3210"/>
                <a:gd name="T7" fmla="*/ 0 h 3276"/>
                <a:gd name="T8" fmla="*/ 0 w 3210"/>
                <a:gd name="T9" fmla="*/ 0 h 3276"/>
                <a:gd name="T10" fmla="*/ 0 w 3210"/>
                <a:gd name="T11" fmla="*/ 0 h 3276"/>
                <a:gd name="T12" fmla="*/ 0 w 3210"/>
                <a:gd name="T13" fmla="*/ 0 h 3276"/>
                <a:gd name="T14" fmla="*/ 0 w 3210"/>
                <a:gd name="T15" fmla="*/ 0 h 3276"/>
                <a:gd name="T16" fmla="*/ 0 w 3210"/>
                <a:gd name="T17" fmla="*/ 0 h 3276"/>
                <a:gd name="T18" fmla="*/ 0 w 3210"/>
                <a:gd name="T19" fmla="*/ 0 h 3276"/>
                <a:gd name="T20" fmla="*/ 0 w 3210"/>
                <a:gd name="T21" fmla="*/ 0 h 3276"/>
                <a:gd name="T22" fmla="*/ 0 w 3210"/>
                <a:gd name="T23" fmla="*/ 0 h 3276"/>
                <a:gd name="T24" fmla="*/ 0 w 3210"/>
                <a:gd name="T25" fmla="*/ 0 h 3276"/>
                <a:gd name="T26" fmla="*/ 0 w 3210"/>
                <a:gd name="T27" fmla="*/ 0 h 3276"/>
                <a:gd name="T28" fmla="*/ 0 w 3210"/>
                <a:gd name="T29" fmla="*/ 0 h 3276"/>
                <a:gd name="T30" fmla="*/ 0 w 3210"/>
                <a:gd name="T31" fmla="*/ 0 h 3276"/>
                <a:gd name="T32" fmla="*/ 0 w 3210"/>
                <a:gd name="T33" fmla="*/ 0 h 3276"/>
                <a:gd name="T34" fmla="*/ 0 w 3210"/>
                <a:gd name="T35" fmla="*/ 0 h 32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210" h="3276">
                  <a:moveTo>
                    <a:pt x="2834" y="0"/>
                  </a:moveTo>
                  <a:lnTo>
                    <a:pt x="2626" y="17"/>
                  </a:lnTo>
                  <a:lnTo>
                    <a:pt x="2421" y="41"/>
                  </a:lnTo>
                  <a:lnTo>
                    <a:pt x="2220" y="72"/>
                  </a:lnTo>
                  <a:lnTo>
                    <a:pt x="2021" y="110"/>
                  </a:lnTo>
                  <a:lnTo>
                    <a:pt x="1826" y="154"/>
                  </a:lnTo>
                  <a:lnTo>
                    <a:pt x="1636" y="205"/>
                  </a:lnTo>
                  <a:lnTo>
                    <a:pt x="1450" y="263"/>
                  </a:lnTo>
                  <a:lnTo>
                    <a:pt x="1269" y="327"/>
                  </a:lnTo>
                  <a:lnTo>
                    <a:pt x="918" y="472"/>
                  </a:lnTo>
                  <a:lnTo>
                    <a:pt x="752" y="552"/>
                  </a:lnTo>
                  <a:lnTo>
                    <a:pt x="589" y="640"/>
                  </a:lnTo>
                  <a:lnTo>
                    <a:pt x="433" y="730"/>
                  </a:lnTo>
                  <a:lnTo>
                    <a:pt x="282" y="828"/>
                  </a:lnTo>
                  <a:lnTo>
                    <a:pt x="138" y="930"/>
                  </a:lnTo>
                  <a:lnTo>
                    <a:pt x="0" y="1036"/>
                  </a:lnTo>
                  <a:lnTo>
                    <a:pt x="3210" y="3276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805" name="Line 123"/>
            <p:cNvSpPr>
              <a:spLocks noChangeShapeType="1"/>
            </p:cNvSpPr>
            <p:nvPr/>
          </p:nvSpPr>
          <p:spPr bwMode="auto">
            <a:xfrm flipH="1" flipV="1">
              <a:off x="911" y="1199"/>
              <a:ext cx="40" cy="61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806" name="Freeform 124"/>
            <p:cNvSpPr>
              <a:spLocks/>
            </p:cNvSpPr>
            <p:nvPr/>
          </p:nvSpPr>
          <p:spPr bwMode="auto">
            <a:xfrm>
              <a:off x="514" y="1391"/>
              <a:ext cx="742" cy="610"/>
            </a:xfrm>
            <a:custGeom>
              <a:avLst/>
              <a:gdLst>
                <a:gd name="T0" fmla="*/ 0 w 4385"/>
                <a:gd name="T1" fmla="*/ 0 h 3710"/>
                <a:gd name="T2" fmla="*/ 0 w 4385"/>
                <a:gd name="T3" fmla="*/ 0 h 3710"/>
                <a:gd name="T4" fmla="*/ 0 w 4385"/>
                <a:gd name="T5" fmla="*/ 0 h 3710"/>
                <a:gd name="T6" fmla="*/ 0 w 4385"/>
                <a:gd name="T7" fmla="*/ 0 h 3710"/>
                <a:gd name="T8" fmla="*/ 0 w 4385"/>
                <a:gd name="T9" fmla="*/ 0 h 3710"/>
                <a:gd name="T10" fmla="*/ 0 w 4385"/>
                <a:gd name="T11" fmla="*/ 0 h 3710"/>
                <a:gd name="T12" fmla="*/ 0 w 4385"/>
                <a:gd name="T13" fmla="*/ 0 h 3710"/>
                <a:gd name="T14" fmla="*/ 0 w 4385"/>
                <a:gd name="T15" fmla="*/ 0 h 3710"/>
                <a:gd name="T16" fmla="*/ 0 w 4385"/>
                <a:gd name="T17" fmla="*/ 0 h 3710"/>
                <a:gd name="T18" fmla="*/ 0 w 4385"/>
                <a:gd name="T19" fmla="*/ 0 h 3710"/>
                <a:gd name="T20" fmla="*/ 0 w 4385"/>
                <a:gd name="T21" fmla="*/ 0 h 3710"/>
                <a:gd name="T22" fmla="*/ 0 w 4385"/>
                <a:gd name="T23" fmla="*/ 0 h 3710"/>
                <a:gd name="T24" fmla="*/ 0 w 4385"/>
                <a:gd name="T25" fmla="*/ 0 h 3710"/>
                <a:gd name="T26" fmla="*/ 0 w 4385"/>
                <a:gd name="T27" fmla="*/ 0 h 3710"/>
                <a:gd name="T28" fmla="*/ 0 w 4385"/>
                <a:gd name="T29" fmla="*/ 0 h 3710"/>
                <a:gd name="T30" fmla="*/ 0 w 4385"/>
                <a:gd name="T31" fmla="*/ 0 h 3710"/>
                <a:gd name="T32" fmla="*/ 0 w 4385"/>
                <a:gd name="T33" fmla="*/ 0 h 3710"/>
                <a:gd name="T34" fmla="*/ 0 w 4385"/>
                <a:gd name="T35" fmla="*/ 0 h 3710"/>
                <a:gd name="T36" fmla="*/ 0 w 4385"/>
                <a:gd name="T37" fmla="*/ 0 h 3710"/>
                <a:gd name="T38" fmla="*/ 0 w 4385"/>
                <a:gd name="T39" fmla="*/ 0 h 3710"/>
                <a:gd name="T40" fmla="*/ 0 w 4385"/>
                <a:gd name="T41" fmla="*/ 0 h 3710"/>
                <a:gd name="T42" fmla="*/ 0 w 4385"/>
                <a:gd name="T43" fmla="*/ 0 h 3710"/>
                <a:gd name="T44" fmla="*/ 0 w 4385"/>
                <a:gd name="T45" fmla="*/ 0 h 3710"/>
                <a:gd name="T46" fmla="*/ 0 w 4385"/>
                <a:gd name="T47" fmla="*/ 0 h 3710"/>
                <a:gd name="T48" fmla="*/ 0 w 4385"/>
                <a:gd name="T49" fmla="*/ 0 h 3710"/>
                <a:gd name="T50" fmla="*/ 0 w 4385"/>
                <a:gd name="T51" fmla="*/ 0 h 3710"/>
                <a:gd name="T52" fmla="*/ 0 w 4385"/>
                <a:gd name="T53" fmla="*/ 0 h 371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385" h="3710">
                  <a:moveTo>
                    <a:pt x="1175" y="0"/>
                  </a:moveTo>
                  <a:lnTo>
                    <a:pt x="1042" y="112"/>
                  </a:lnTo>
                  <a:lnTo>
                    <a:pt x="915" y="229"/>
                  </a:lnTo>
                  <a:lnTo>
                    <a:pt x="796" y="350"/>
                  </a:lnTo>
                  <a:lnTo>
                    <a:pt x="683" y="475"/>
                  </a:lnTo>
                  <a:lnTo>
                    <a:pt x="579" y="604"/>
                  </a:lnTo>
                  <a:lnTo>
                    <a:pt x="483" y="738"/>
                  </a:lnTo>
                  <a:lnTo>
                    <a:pt x="394" y="875"/>
                  </a:lnTo>
                  <a:lnTo>
                    <a:pt x="314" y="1014"/>
                  </a:lnTo>
                  <a:lnTo>
                    <a:pt x="242" y="1158"/>
                  </a:lnTo>
                  <a:lnTo>
                    <a:pt x="179" y="1305"/>
                  </a:lnTo>
                  <a:lnTo>
                    <a:pt x="126" y="1454"/>
                  </a:lnTo>
                  <a:lnTo>
                    <a:pt x="80" y="1606"/>
                  </a:lnTo>
                  <a:lnTo>
                    <a:pt x="45" y="1761"/>
                  </a:lnTo>
                  <a:lnTo>
                    <a:pt x="20" y="1918"/>
                  </a:lnTo>
                  <a:lnTo>
                    <a:pt x="4" y="2078"/>
                  </a:lnTo>
                  <a:lnTo>
                    <a:pt x="0" y="2240"/>
                  </a:lnTo>
                  <a:lnTo>
                    <a:pt x="6" y="2436"/>
                  </a:lnTo>
                  <a:lnTo>
                    <a:pt x="30" y="2630"/>
                  </a:lnTo>
                  <a:lnTo>
                    <a:pt x="68" y="2820"/>
                  </a:lnTo>
                  <a:lnTo>
                    <a:pt x="120" y="3007"/>
                  </a:lnTo>
                  <a:lnTo>
                    <a:pt x="186" y="3190"/>
                  </a:lnTo>
                  <a:lnTo>
                    <a:pt x="265" y="3368"/>
                  </a:lnTo>
                  <a:lnTo>
                    <a:pt x="357" y="3541"/>
                  </a:lnTo>
                  <a:lnTo>
                    <a:pt x="462" y="3710"/>
                  </a:lnTo>
                  <a:lnTo>
                    <a:pt x="4385" y="2240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807" name="Line 125"/>
            <p:cNvSpPr>
              <a:spLocks noChangeShapeType="1"/>
            </p:cNvSpPr>
            <p:nvPr/>
          </p:nvSpPr>
          <p:spPr bwMode="auto">
            <a:xfrm flipH="1" flipV="1">
              <a:off x="448" y="1672"/>
              <a:ext cx="73" cy="9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808" name="Freeform 126"/>
            <p:cNvSpPr>
              <a:spLocks/>
            </p:cNvSpPr>
            <p:nvPr/>
          </p:nvSpPr>
          <p:spPr bwMode="auto">
            <a:xfrm>
              <a:off x="603" y="1787"/>
              <a:ext cx="744" cy="542"/>
            </a:xfrm>
            <a:custGeom>
              <a:avLst/>
              <a:gdLst>
                <a:gd name="T0" fmla="*/ 0 w 4400"/>
                <a:gd name="T1" fmla="*/ 0 h 3288"/>
                <a:gd name="T2" fmla="*/ 0 w 4400"/>
                <a:gd name="T3" fmla="*/ 0 h 3288"/>
                <a:gd name="T4" fmla="*/ 0 w 4400"/>
                <a:gd name="T5" fmla="*/ 0 h 3288"/>
                <a:gd name="T6" fmla="*/ 0 w 4400"/>
                <a:gd name="T7" fmla="*/ 0 h 3288"/>
                <a:gd name="T8" fmla="*/ 0 w 4400"/>
                <a:gd name="T9" fmla="*/ 0 h 3288"/>
                <a:gd name="T10" fmla="*/ 0 w 4400"/>
                <a:gd name="T11" fmla="*/ 0 h 3288"/>
                <a:gd name="T12" fmla="*/ 0 w 4400"/>
                <a:gd name="T13" fmla="*/ 0 h 3288"/>
                <a:gd name="T14" fmla="*/ 0 w 4400"/>
                <a:gd name="T15" fmla="*/ 0 h 3288"/>
                <a:gd name="T16" fmla="*/ 0 w 4400"/>
                <a:gd name="T17" fmla="*/ 0 h 3288"/>
                <a:gd name="T18" fmla="*/ 0 w 4400"/>
                <a:gd name="T19" fmla="*/ 0 h 3288"/>
                <a:gd name="T20" fmla="*/ 0 w 4400"/>
                <a:gd name="T21" fmla="*/ 0 h 3288"/>
                <a:gd name="T22" fmla="*/ 0 w 4400"/>
                <a:gd name="T23" fmla="*/ 0 h 3288"/>
                <a:gd name="T24" fmla="*/ 0 w 4400"/>
                <a:gd name="T25" fmla="*/ 0 h 3288"/>
                <a:gd name="T26" fmla="*/ 0 w 4400"/>
                <a:gd name="T27" fmla="*/ 0 h 3288"/>
                <a:gd name="T28" fmla="*/ 0 w 4400"/>
                <a:gd name="T29" fmla="*/ 0 h 3288"/>
                <a:gd name="T30" fmla="*/ 0 w 4400"/>
                <a:gd name="T31" fmla="*/ 0 h 3288"/>
                <a:gd name="T32" fmla="*/ 0 w 4400"/>
                <a:gd name="T33" fmla="*/ 0 h 3288"/>
                <a:gd name="T34" fmla="*/ 0 w 4400"/>
                <a:gd name="T35" fmla="*/ 0 h 3288"/>
                <a:gd name="T36" fmla="*/ 0 w 4400"/>
                <a:gd name="T37" fmla="*/ 0 h 3288"/>
                <a:gd name="T38" fmla="*/ 0 w 4400"/>
                <a:gd name="T39" fmla="*/ 0 h 3288"/>
                <a:gd name="T40" fmla="*/ 0 w 4400"/>
                <a:gd name="T41" fmla="*/ 0 h 328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400" h="3288">
                  <a:moveTo>
                    <a:pt x="0" y="1471"/>
                  </a:moveTo>
                  <a:lnTo>
                    <a:pt x="143" y="1668"/>
                  </a:lnTo>
                  <a:lnTo>
                    <a:pt x="304" y="1857"/>
                  </a:lnTo>
                  <a:lnTo>
                    <a:pt x="482" y="2039"/>
                  </a:lnTo>
                  <a:lnTo>
                    <a:pt x="674" y="2209"/>
                  </a:lnTo>
                  <a:lnTo>
                    <a:pt x="882" y="2370"/>
                  </a:lnTo>
                  <a:lnTo>
                    <a:pt x="1104" y="2520"/>
                  </a:lnTo>
                  <a:lnTo>
                    <a:pt x="1340" y="2657"/>
                  </a:lnTo>
                  <a:lnTo>
                    <a:pt x="1587" y="2784"/>
                  </a:lnTo>
                  <a:lnTo>
                    <a:pt x="1847" y="2897"/>
                  </a:lnTo>
                  <a:lnTo>
                    <a:pt x="2117" y="2997"/>
                  </a:lnTo>
                  <a:lnTo>
                    <a:pt x="2397" y="3083"/>
                  </a:lnTo>
                  <a:lnTo>
                    <a:pt x="2686" y="3156"/>
                  </a:lnTo>
                  <a:lnTo>
                    <a:pt x="2984" y="3212"/>
                  </a:lnTo>
                  <a:lnTo>
                    <a:pt x="3290" y="3254"/>
                  </a:lnTo>
                  <a:lnTo>
                    <a:pt x="3603" y="3279"/>
                  </a:lnTo>
                  <a:lnTo>
                    <a:pt x="3923" y="3288"/>
                  </a:lnTo>
                  <a:lnTo>
                    <a:pt x="4163" y="3283"/>
                  </a:lnTo>
                  <a:lnTo>
                    <a:pt x="4400" y="3269"/>
                  </a:lnTo>
                  <a:lnTo>
                    <a:pt x="3923" y="0"/>
                  </a:lnTo>
                  <a:lnTo>
                    <a:pt x="0" y="1471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2809" name="Line 127"/>
            <p:cNvSpPr>
              <a:spLocks noChangeShapeType="1"/>
            </p:cNvSpPr>
            <p:nvPr/>
          </p:nvSpPr>
          <p:spPr bwMode="auto">
            <a:xfrm flipH="1">
              <a:off x="864" y="2370"/>
              <a:ext cx="44" cy="57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125" name="Rectangle 128"/>
            <p:cNvSpPr>
              <a:spLocks noChangeArrowheads="1"/>
            </p:cNvSpPr>
            <p:nvPr/>
          </p:nvSpPr>
          <p:spPr bwMode="auto">
            <a:xfrm>
              <a:off x="1864" y="1232"/>
              <a:ext cx="17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400" dirty="0">
                  <a:solidFill>
                    <a:prstClr val="white"/>
                  </a:solidFill>
                  <a:latin typeface="Calibri" pitchFamily="34" charset="0"/>
                  <a:ea typeface="Arial" charset="0"/>
                  <a:cs typeface="Arial" charset="0"/>
                </a:rPr>
                <a:t>216</a:t>
              </a:r>
              <a:endParaRPr lang="ru-RU" altLang="ru-RU" sz="1400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126" name="Rectangle 129"/>
            <p:cNvSpPr>
              <a:spLocks noChangeArrowheads="1"/>
            </p:cNvSpPr>
            <p:nvPr/>
          </p:nvSpPr>
          <p:spPr bwMode="auto">
            <a:xfrm>
              <a:off x="825" y="1071"/>
              <a:ext cx="11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charset="0"/>
                  <a:ea typeface="Arial" charset="0"/>
                  <a:cs typeface="Arial" charset="0"/>
                </a:rPr>
                <a:t>97</a:t>
              </a:r>
            </a:p>
          </p:txBody>
        </p:sp>
        <p:sp>
          <p:nvSpPr>
            <p:cNvPr id="127" name="Rectangle 130"/>
            <p:cNvSpPr>
              <a:spLocks noChangeArrowheads="1"/>
            </p:cNvSpPr>
            <p:nvPr/>
          </p:nvSpPr>
          <p:spPr bwMode="auto">
            <a:xfrm>
              <a:off x="249" y="1593"/>
              <a:ext cx="17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1400" dirty="0">
                  <a:solidFill>
                    <a:prstClr val="white"/>
                  </a:solidFill>
                  <a:latin typeface="Calibri" pitchFamily="34" charset="0"/>
                  <a:ea typeface="Arial" charset="0"/>
                  <a:cs typeface="Arial" charset="0"/>
                </a:rPr>
                <a:t>1</a:t>
              </a:r>
              <a:r>
                <a:rPr lang="ru-RU" altLang="ru-RU" sz="1400" dirty="0">
                  <a:solidFill>
                    <a:prstClr val="white"/>
                  </a:solidFill>
                  <a:latin typeface="Calibri" pitchFamily="34" charset="0"/>
                  <a:ea typeface="Arial" charset="0"/>
                  <a:cs typeface="Arial" charset="0"/>
                </a:rPr>
                <a:t>60</a:t>
              </a:r>
              <a:endParaRPr lang="ru-RU" altLang="ru-RU" sz="1400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128" name="Rectangle 131"/>
            <p:cNvSpPr>
              <a:spLocks noChangeArrowheads="1"/>
            </p:cNvSpPr>
            <p:nvPr/>
          </p:nvSpPr>
          <p:spPr bwMode="auto">
            <a:xfrm>
              <a:off x="755" y="2430"/>
              <a:ext cx="17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ru-RU" sz="1400" dirty="0">
                  <a:solidFill>
                    <a:prstClr val="white"/>
                  </a:solidFill>
                  <a:latin typeface="Calibri" pitchFamily="34" charset="0"/>
                  <a:ea typeface="Arial" charset="0"/>
                  <a:cs typeface="Arial" charset="0"/>
                </a:rPr>
                <a:t>1</a:t>
              </a:r>
              <a:r>
                <a:rPr lang="ru-RU" altLang="ru-RU" sz="1400" dirty="0">
                  <a:solidFill>
                    <a:prstClr val="white"/>
                  </a:solidFill>
                  <a:latin typeface="Calibri" pitchFamily="34" charset="0"/>
                  <a:ea typeface="Arial" charset="0"/>
                  <a:cs typeface="Arial" charset="0"/>
                </a:rPr>
                <a:t>61</a:t>
              </a:r>
              <a:endParaRPr lang="ru-RU" altLang="ru-RU" sz="1400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129" name="Rectangle 132"/>
            <p:cNvSpPr>
              <a:spLocks noChangeArrowheads="1"/>
            </p:cNvSpPr>
            <p:nvPr/>
          </p:nvSpPr>
          <p:spPr bwMode="auto">
            <a:xfrm>
              <a:off x="1908" y="2295"/>
              <a:ext cx="17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400" dirty="0">
                  <a:solidFill>
                    <a:prstClr val="white"/>
                  </a:solidFill>
                  <a:latin typeface="Calibri" pitchFamily="34" charset="0"/>
                  <a:ea typeface="Arial" charset="0"/>
                  <a:cs typeface="Arial" charset="0"/>
                </a:rPr>
                <a:t>186</a:t>
              </a:r>
              <a:endParaRPr lang="ru-RU" altLang="ru-RU" sz="1400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130" name="Rectangle 133"/>
            <p:cNvSpPr>
              <a:spLocks noChangeArrowheads="1"/>
            </p:cNvSpPr>
            <p:nvPr/>
          </p:nvSpPr>
          <p:spPr bwMode="auto">
            <a:xfrm>
              <a:off x="2284" y="1817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400">
                  <a:solidFill>
                    <a:prstClr val="white"/>
                  </a:solidFill>
                  <a:latin typeface="Calibri" pitchFamily="34" charset="0"/>
                  <a:ea typeface="Arial" charset="0"/>
                  <a:cs typeface="Arial" charset="0"/>
                </a:rPr>
                <a:t>6</a:t>
              </a:r>
              <a:endParaRPr lang="ru-RU" altLang="ru-RU" sz="140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32816" name="Oval 134"/>
            <p:cNvSpPr>
              <a:spLocks noChangeArrowheads="1"/>
            </p:cNvSpPr>
            <p:nvPr/>
          </p:nvSpPr>
          <p:spPr bwMode="auto">
            <a:xfrm>
              <a:off x="1017" y="1518"/>
              <a:ext cx="536" cy="411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  <a:effectLst>
              <a:outerShdw blurRad="63500" dist="71842" dir="2700000" algn="ctr" rotWithShape="0">
                <a:schemeClr val="tx1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4865" name="Rectangle 135"/>
            <p:cNvSpPr>
              <a:spLocks noChangeArrowheads="1"/>
            </p:cNvSpPr>
            <p:nvPr/>
          </p:nvSpPr>
          <p:spPr bwMode="auto">
            <a:xfrm>
              <a:off x="1121" y="1615"/>
              <a:ext cx="313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60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826</a:t>
              </a:r>
            </a:p>
          </p:txBody>
        </p:sp>
      </p:grpSp>
      <p:sp>
        <p:nvSpPr>
          <p:cNvPr id="133" name="Скругленный прямоугольник 132"/>
          <p:cNvSpPr/>
          <p:nvPr/>
        </p:nvSpPr>
        <p:spPr>
          <a:xfrm>
            <a:off x="4551606" y="3288623"/>
            <a:ext cx="4298798" cy="157456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4643438" y="3586163"/>
            <a:ext cx="3925887" cy="12017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Подготовка улипристала-ацетатом,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Минимально-инвазивный доступ,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Биполярный резектоскоп,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Внутриматочный морцеллятор,</a:t>
            </a:r>
          </a:p>
        </p:txBody>
      </p:sp>
      <p:sp>
        <p:nvSpPr>
          <p:cNvPr id="135" name="Прямоугольник 134"/>
          <p:cNvSpPr/>
          <p:nvPr/>
        </p:nvSpPr>
        <p:spPr>
          <a:xfrm>
            <a:off x="5700853" y="3294232"/>
            <a:ext cx="1792971" cy="40011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3239677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2"/>
          <p:cNvSpPr>
            <a:spLocks noChangeArrowheads="1"/>
          </p:cNvSpPr>
          <p:nvPr/>
        </p:nvSpPr>
        <p:spPr bwMode="auto">
          <a:xfrm>
            <a:off x="70912" y="18034"/>
            <a:ext cx="3985771" cy="46166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7"/>
              </a:srgbClr>
            </a:outerShdw>
          </a:effectLst>
          <a:extLst/>
        </p:spPr>
        <p:txBody>
          <a:bodyPr wrap="non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Внутриматочная патология</a:t>
            </a:r>
          </a:p>
        </p:txBody>
      </p:sp>
      <p:sp>
        <p:nvSpPr>
          <p:cNvPr id="7172" name="Rectangle 22"/>
          <p:cNvSpPr>
            <a:spLocks noChangeArrowheads="1"/>
          </p:cNvSpPr>
          <p:nvPr/>
        </p:nvSpPr>
        <p:spPr bwMode="auto">
          <a:xfrm>
            <a:off x="333375" y="668338"/>
            <a:ext cx="8702675" cy="26162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ru-RU" sz="20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Различная внутриматочная патология наблюдается у 25% пациенток с бесплодием </a:t>
            </a:r>
            <a:r>
              <a:rPr lang="en-US" sz="20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      </a:t>
            </a:r>
            <a:r>
              <a:rPr lang="ru-RU" sz="20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ru-RU" i="1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sz="1400" i="1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Fatemi H.M., Hum Reprod 2011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endParaRPr lang="ru-RU" sz="1400" i="1" smtClean="0">
              <a:solidFill>
                <a:prstClr val="white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sz="20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HS</a:t>
            </a:r>
            <a:r>
              <a:rPr lang="ru-RU" sz="20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– «золотой стандарт» в диагностике  внутриматочной патологии   </a:t>
            </a:r>
            <a:r>
              <a:rPr lang="ru-RU" b="1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                               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</a:pPr>
            <a:r>
              <a:rPr lang="ru-RU" sz="1400" b="1" i="1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          </a:t>
            </a:r>
            <a:r>
              <a:rPr lang="en-US" sz="1400" i="1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Bettocchi S. Am Assoc Gynecol Laparosc, 2004</a:t>
            </a:r>
            <a:r>
              <a:rPr lang="ru-RU" sz="1400" i="1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;</a:t>
            </a:r>
            <a:r>
              <a:rPr lang="en-US" sz="1400" i="1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El-Mazny A, et al Fertil Steril. 2011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b="1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 </a:t>
            </a:r>
            <a:r>
              <a:rPr lang="ru-RU" sz="20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Неудачные попытки ЭКО и ПЭ и гистероскопия (</a:t>
            </a:r>
            <a:r>
              <a:rPr lang="en-US" sz="1400" i="1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Kasius J.C. et al., Hum Reprod, 2011</a:t>
            </a:r>
            <a:r>
              <a:rPr lang="ru-RU" sz="1400" i="1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) </a:t>
            </a:r>
            <a:r>
              <a:rPr lang="ru-RU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         </a:t>
            </a:r>
            <a:r>
              <a:rPr lang="ru-RU" sz="2000" smtClean="0">
                <a:solidFill>
                  <a:srgbClr val="FFFF00"/>
                </a:solidFill>
                <a:latin typeface="Calibri" charset="0"/>
                <a:ea typeface="MS PGothic" charset="0"/>
                <a:cs typeface="MS PGothic" charset="0"/>
              </a:rPr>
              <a:t>2 и более неудачных попыток ЭКО - необходимо проведение </a:t>
            </a:r>
            <a:r>
              <a:rPr lang="en-US" sz="2000" smtClean="0">
                <a:solidFill>
                  <a:srgbClr val="FFFF00"/>
                </a:solidFill>
                <a:latin typeface="Calibri" charset="0"/>
                <a:ea typeface="MS PGothic" charset="0"/>
                <a:cs typeface="MS PGothic" charset="0"/>
              </a:rPr>
              <a:t>HS</a:t>
            </a:r>
            <a:r>
              <a:rPr lang="ru-RU" sz="2000" smtClean="0">
                <a:solidFill>
                  <a:srgbClr val="FFFF00"/>
                </a:solidFill>
                <a:latin typeface="Calibri" charset="0"/>
                <a:ea typeface="MS PGothic" charset="0"/>
                <a:cs typeface="MS PGothic" charset="0"/>
              </a:rPr>
              <a:t> 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</a:pPr>
            <a:r>
              <a:rPr lang="en-US" i="1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       </a:t>
            </a:r>
            <a:r>
              <a:rPr lang="ru-RU" i="1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                                                                                                     </a:t>
            </a:r>
            <a:r>
              <a:rPr lang="en-US" sz="1400" i="1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Gianaroli</a:t>
            </a:r>
            <a:r>
              <a:rPr lang="ru-RU" sz="1400" b="1" i="1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sz="1400" i="1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L. , Hum Reprod 2012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4918075"/>
            <a:ext cx="2224087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33797" name="Объект 3"/>
          <p:cNvGraphicFramePr>
            <a:graphicFrameLocks/>
          </p:cNvGraphicFramePr>
          <p:nvPr/>
        </p:nvGraphicFramePr>
        <p:xfrm>
          <a:off x="4891088" y="3611563"/>
          <a:ext cx="4144962" cy="321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932" name="Диаграмма" r:id="rId6" imgW="5083644" imgH="4163224" progId="Excel.Chart.8">
                  <p:embed/>
                </p:oleObj>
              </mc:Choice>
              <mc:Fallback>
                <p:oleObj name="Диаграмма" r:id="rId6" imgW="5083644" imgH="416322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088" y="3611563"/>
                        <a:ext cx="4144962" cy="321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6200" y="3357563"/>
            <a:ext cx="59594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Частота наступления беременности в результате ЭКО после удаления внутриматочной патологии </a:t>
            </a:r>
          </a:p>
        </p:txBody>
      </p:sp>
    </p:spTree>
    <p:extLst>
      <p:ext uri="{BB962C8B-B14F-4D97-AF65-F5344CB8AC3E}">
        <p14:creationId xmlns:p14="http://schemas.microsoft.com/office/powerpoint/2010/main" val="1877570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Без имени-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3" y="38100"/>
            <a:ext cx="11303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92088" y="74613"/>
            <a:ext cx="6254750" cy="425450"/>
          </a:xfrm>
          <a:prstGeom prst="rect">
            <a:avLst/>
          </a:prstGeom>
          <a:solidFill>
            <a:schemeClr val="tx2">
              <a:lumMod val="75000"/>
              <a:alpha val="64000"/>
            </a:schemeClr>
          </a:solidFill>
          <a:ln>
            <a:noFill/>
          </a:ln>
          <a:extLst/>
        </p:spPr>
        <p:txBody>
          <a:bodyPr lIns="92075" tIns="46038" rIns="92075" bIns="46038">
            <a:spAutoFit/>
          </a:bodyPr>
          <a:lstStyle/>
          <a:p>
            <a:pPr defTabSz="762000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Новое в лечении гиперпластических процессов эндометрия</a:t>
            </a:r>
          </a:p>
        </p:txBody>
      </p:sp>
      <p:grpSp>
        <p:nvGrpSpPr>
          <p:cNvPr id="34820" name="Group 2"/>
          <p:cNvGrpSpPr>
            <a:grpSpLocks/>
          </p:cNvGrpSpPr>
          <p:nvPr/>
        </p:nvGrpSpPr>
        <p:grpSpPr bwMode="auto">
          <a:xfrm>
            <a:off x="903288" y="2320925"/>
            <a:ext cx="1439862" cy="1366838"/>
            <a:chOff x="3515" y="572"/>
            <a:chExt cx="1878" cy="1814"/>
          </a:xfrm>
        </p:grpSpPr>
        <p:grpSp>
          <p:nvGrpSpPr>
            <p:cNvPr id="34852" name="Group 3"/>
            <p:cNvGrpSpPr>
              <a:grpSpLocks/>
            </p:cNvGrpSpPr>
            <p:nvPr/>
          </p:nvGrpSpPr>
          <p:grpSpPr bwMode="auto">
            <a:xfrm>
              <a:off x="3841" y="572"/>
              <a:ext cx="1552" cy="1814"/>
              <a:chOff x="3841" y="572"/>
              <a:chExt cx="1552" cy="1814"/>
            </a:xfrm>
          </p:grpSpPr>
          <p:pic>
            <p:nvPicPr>
              <p:cNvPr id="34854" name="Picture 4" descr="loop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1" y="630"/>
                <a:ext cx="667" cy="1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4855" name="Group 5"/>
              <p:cNvGrpSpPr>
                <a:grpSpLocks/>
              </p:cNvGrpSpPr>
              <p:nvPr/>
            </p:nvGrpSpPr>
            <p:grpSpPr bwMode="auto">
              <a:xfrm>
                <a:off x="4468" y="572"/>
                <a:ext cx="925" cy="1813"/>
                <a:chOff x="4408" y="436"/>
                <a:chExt cx="925" cy="1813"/>
              </a:xfrm>
            </p:grpSpPr>
            <p:pic>
              <p:nvPicPr>
                <p:cNvPr id="34856" name="Picture 6" descr="loop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08" y="494"/>
                  <a:ext cx="708" cy="17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857" name="Picture 7" descr="roller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91" y="436"/>
                  <a:ext cx="542" cy="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34853" name="Picture 8" descr="coa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630"/>
              <a:ext cx="468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21" name="Rectangle 10"/>
          <p:cNvSpPr>
            <a:spLocks noChangeArrowheads="1"/>
          </p:cNvSpPr>
          <p:nvPr/>
        </p:nvSpPr>
        <p:spPr bwMode="auto">
          <a:xfrm>
            <a:off x="5749925" y="4905375"/>
            <a:ext cx="1700213" cy="1504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34822" name="Rectangle 11"/>
          <p:cNvSpPr>
            <a:spLocks noChangeArrowheads="1"/>
          </p:cNvSpPr>
          <p:nvPr/>
        </p:nvSpPr>
        <p:spPr bwMode="auto">
          <a:xfrm>
            <a:off x="3949700" y="4905375"/>
            <a:ext cx="1701800" cy="1504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34823" name="Rectangle 12"/>
          <p:cNvSpPr>
            <a:spLocks noChangeArrowheads="1"/>
          </p:cNvSpPr>
          <p:nvPr/>
        </p:nvSpPr>
        <p:spPr bwMode="auto">
          <a:xfrm>
            <a:off x="2151063" y="4905375"/>
            <a:ext cx="1698625" cy="1504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34824" name="Rectangle 13"/>
          <p:cNvSpPr>
            <a:spLocks noChangeArrowheads="1"/>
          </p:cNvSpPr>
          <p:nvPr/>
        </p:nvSpPr>
        <p:spPr bwMode="auto">
          <a:xfrm>
            <a:off x="422275" y="4905375"/>
            <a:ext cx="1701800" cy="1504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36873" name="Rectangle 14"/>
          <p:cNvSpPr>
            <a:spLocks noChangeArrowheads="1"/>
          </p:cNvSpPr>
          <p:nvPr/>
        </p:nvSpPr>
        <p:spPr bwMode="auto">
          <a:xfrm>
            <a:off x="604838" y="4559300"/>
            <a:ext cx="1208087" cy="36671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FFFF99"/>
                </a:solidFill>
                <a:latin typeface="Calibri" charset="0"/>
                <a:ea typeface="Arial" charset="0"/>
                <a:cs typeface="Arial" charset="0"/>
              </a:rPr>
              <a:t>Тепловая</a:t>
            </a:r>
            <a:endParaRPr lang="en-US" smtClean="0">
              <a:solidFill>
                <a:srgbClr val="FFFF99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36874" name="Rectangle 15"/>
          <p:cNvSpPr>
            <a:spLocks noChangeArrowheads="1"/>
          </p:cNvSpPr>
          <p:nvPr/>
        </p:nvSpPr>
        <p:spPr bwMode="auto">
          <a:xfrm>
            <a:off x="2608263" y="4559300"/>
            <a:ext cx="820737" cy="36671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FFFF99"/>
                </a:solidFill>
                <a:latin typeface="Calibri" charset="0"/>
                <a:ea typeface="Arial" charset="0"/>
                <a:cs typeface="Arial" charset="0"/>
              </a:rPr>
              <a:t>Лазер</a:t>
            </a:r>
            <a:endParaRPr lang="en-US" smtClean="0">
              <a:solidFill>
                <a:srgbClr val="FFFF99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36875" name="Rectangle 16"/>
          <p:cNvSpPr>
            <a:spLocks noChangeArrowheads="1"/>
          </p:cNvSpPr>
          <p:nvPr/>
        </p:nvSpPr>
        <p:spPr bwMode="auto">
          <a:xfrm>
            <a:off x="4308475" y="4559300"/>
            <a:ext cx="698500" cy="36671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FFFF99"/>
                </a:solidFill>
                <a:latin typeface="Calibri" charset="0"/>
                <a:ea typeface="Arial" charset="0"/>
                <a:cs typeface="Arial" charset="0"/>
              </a:rPr>
              <a:t>Крио</a:t>
            </a:r>
            <a:endParaRPr lang="en-US" smtClean="0">
              <a:solidFill>
                <a:srgbClr val="FFFF99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36876" name="Rectangle 17"/>
          <p:cNvSpPr>
            <a:spLocks noChangeArrowheads="1"/>
          </p:cNvSpPr>
          <p:nvPr/>
        </p:nvSpPr>
        <p:spPr bwMode="auto">
          <a:xfrm>
            <a:off x="5622925" y="4559300"/>
            <a:ext cx="1860550" cy="36671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FFFF99"/>
                </a:solidFill>
                <a:latin typeface="Calibri" charset="0"/>
                <a:ea typeface="Arial" charset="0"/>
                <a:cs typeface="Arial" charset="0"/>
              </a:rPr>
              <a:t>Радиоволновая</a:t>
            </a:r>
            <a:endParaRPr lang="en-US" smtClean="0">
              <a:solidFill>
                <a:srgbClr val="FFFF99"/>
              </a:solidFill>
              <a:latin typeface="Calibri" charset="0"/>
              <a:ea typeface="Arial" charset="0"/>
              <a:cs typeface="Arial" charset="0"/>
            </a:endParaRPr>
          </a:p>
        </p:txBody>
      </p:sp>
      <p:cxnSp>
        <p:nvCxnSpPr>
          <p:cNvPr id="34829" name="AutoShape 18"/>
          <p:cNvCxnSpPr>
            <a:cxnSpLocks noChangeShapeType="1"/>
            <a:endCxn id="36873" idx="0"/>
          </p:cNvCxnSpPr>
          <p:nvPr/>
        </p:nvCxnSpPr>
        <p:spPr bwMode="auto">
          <a:xfrm rot="10800000" flipV="1">
            <a:off x="1209675" y="4330700"/>
            <a:ext cx="1995488" cy="228600"/>
          </a:xfrm>
          <a:prstGeom prst="bentConnector2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30" name="AutoShape 19"/>
          <p:cNvCxnSpPr>
            <a:cxnSpLocks noChangeShapeType="1"/>
            <a:endCxn id="36874" idx="0"/>
          </p:cNvCxnSpPr>
          <p:nvPr/>
        </p:nvCxnSpPr>
        <p:spPr bwMode="auto">
          <a:xfrm rot="5400000">
            <a:off x="2971007" y="4379118"/>
            <a:ext cx="228600" cy="13176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31" name="AutoShape 20"/>
          <p:cNvCxnSpPr>
            <a:cxnSpLocks noChangeShapeType="1"/>
            <a:endCxn id="36875" idx="0"/>
          </p:cNvCxnSpPr>
          <p:nvPr/>
        </p:nvCxnSpPr>
        <p:spPr bwMode="auto">
          <a:xfrm>
            <a:off x="3135313" y="4330700"/>
            <a:ext cx="1522412" cy="228600"/>
          </a:xfrm>
          <a:prstGeom prst="bentConnector2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32" name="AutoShape 21"/>
          <p:cNvCxnSpPr>
            <a:cxnSpLocks noChangeShapeType="1"/>
            <a:endCxn id="36876" idx="0"/>
          </p:cNvCxnSpPr>
          <p:nvPr/>
        </p:nvCxnSpPr>
        <p:spPr bwMode="auto">
          <a:xfrm>
            <a:off x="3160713" y="4330700"/>
            <a:ext cx="3392487" cy="228600"/>
          </a:xfrm>
          <a:prstGeom prst="bentConnector2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4833" name="Picture 22" descr="produc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4978400"/>
            <a:ext cx="1169988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4" name="Rectangle 23"/>
          <p:cNvSpPr>
            <a:spLocks noChangeArrowheads="1"/>
          </p:cNvSpPr>
          <p:nvPr/>
        </p:nvSpPr>
        <p:spPr bwMode="auto">
          <a:xfrm>
            <a:off x="6011863" y="5867400"/>
            <a:ext cx="1279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Novasure</a:t>
            </a:r>
            <a:r>
              <a:rPr lang="ru-RU" sz="1600" baseline="300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тм</a:t>
            </a:r>
            <a:endParaRPr lang="en-US" sz="1600" baseline="30000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34835" name="Picture 24" descr="mach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4978400"/>
            <a:ext cx="12144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Picture 25" descr="elit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4978400"/>
            <a:ext cx="1274762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7" name="Picture 26" descr="Без имени-1копировани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5049838"/>
            <a:ext cx="1579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Picture 27" descr="thermachoice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5516563"/>
            <a:ext cx="13366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9" name="Rectangle 28"/>
          <p:cNvSpPr>
            <a:spLocks noChangeArrowheads="1"/>
          </p:cNvSpPr>
          <p:nvPr/>
        </p:nvSpPr>
        <p:spPr bwMode="auto">
          <a:xfrm>
            <a:off x="566738" y="6057900"/>
            <a:ext cx="13398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Thermachoice</a:t>
            </a:r>
            <a:r>
              <a:rPr lang="ru-RU" sz="1200" baseline="300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тм</a:t>
            </a:r>
            <a:endParaRPr lang="en-US" sz="1200" baseline="30000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34840" name="Rectangle 29"/>
          <p:cNvSpPr>
            <a:spLocks noChangeArrowheads="1"/>
          </p:cNvSpPr>
          <p:nvPr/>
        </p:nvSpPr>
        <p:spPr bwMode="auto">
          <a:xfrm>
            <a:off x="2586038" y="5889625"/>
            <a:ext cx="1116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ELITT™</a:t>
            </a:r>
          </a:p>
        </p:txBody>
      </p:sp>
      <p:sp>
        <p:nvSpPr>
          <p:cNvPr id="34841" name="Rectangle 30"/>
          <p:cNvSpPr>
            <a:spLocks noChangeArrowheads="1"/>
          </p:cNvSpPr>
          <p:nvPr/>
        </p:nvSpPr>
        <p:spPr bwMode="auto">
          <a:xfrm>
            <a:off x="4167188" y="5913438"/>
            <a:ext cx="1457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Her Option™</a:t>
            </a:r>
          </a:p>
        </p:txBody>
      </p:sp>
      <p:sp>
        <p:nvSpPr>
          <p:cNvPr id="36890" name="Rectangle 31"/>
          <p:cNvSpPr>
            <a:spLocks noChangeArrowheads="1"/>
          </p:cNvSpPr>
          <p:nvPr/>
        </p:nvSpPr>
        <p:spPr bwMode="auto">
          <a:xfrm>
            <a:off x="217488" y="1917700"/>
            <a:ext cx="5735637" cy="4000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12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Гистерорезектоскопическая аблация эндометрия</a:t>
            </a:r>
          </a:p>
        </p:txBody>
      </p:sp>
      <p:sp>
        <p:nvSpPr>
          <p:cNvPr id="36891" name="Rectangle 32"/>
          <p:cNvSpPr>
            <a:spLocks noChangeArrowheads="1"/>
          </p:cNvSpPr>
          <p:nvPr/>
        </p:nvSpPr>
        <p:spPr bwMode="auto">
          <a:xfrm>
            <a:off x="350838" y="3897313"/>
            <a:ext cx="4681537" cy="40005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12"/>
              </a:buBlip>
            </a:pPr>
            <a:r>
              <a:rPr lang="ru-RU" sz="20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 Аблация эндометрия без визуализации</a:t>
            </a:r>
          </a:p>
        </p:txBody>
      </p:sp>
      <p:sp>
        <p:nvSpPr>
          <p:cNvPr id="36892" name="Rectangle 34"/>
          <p:cNvSpPr>
            <a:spLocks noChangeArrowheads="1"/>
          </p:cNvSpPr>
          <p:nvPr/>
        </p:nvSpPr>
        <p:spPr bwMode="auto">
          <a:xfrm>
            <a:off x="190500" y="1484313"/>
            <a:ext cx="3714750" cy="39687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12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Выскабливание эндометрия</a:t>
            </a:r>
          </a:p>
        </p:txBody>
      </p:sp>
      <p:sp>
        <p:nvSpPr>
          <p:cNvPr id="34845" name="Rectangle 36"/>
          <p:cNvSpPr>
            <a:spLocks noChangeArrowheads="1"/>
          </p:cNvSpPr>
          <p:nvPr/>
        </p:nvSpPr>
        <p:spPr bwMode="auto">
          <a:xfrm>
            <a:off x="206375" y="727075"/>
            <a:ext cx="2790825" cy="396875"/>
          </a:xfrm>
          <a:prstGeom prst="rect">
            <a:avLst/>
          </a:prstGeom>
          <a:solidFill>
            <a:srgbClr val="10253F">
              <a:alpha val="65097"/>
            </a:srgbClr>
          </a:solidFill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Хирургическое лечение</a:t>
            </a:r>
          </a:p>
        </p:txBody>
      </p:sp>
      <p:pic>
        <p:nvPicPr>
          <p:cNvPr id="34846" name="Picture 7" descr="3225801_3225801_3225801_4_rdax_341x350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2392363"/>
            <a:ext cx="1147763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7" name="Rectangle 10"/>
          <p:cNvSpPr>
            <a:spLocks noChangeArrowheads="1"/>
          </p:cNvSpPr>
          <p:nvPr/>
        </p:nvSpPr>
        <p:spPr bwMode="auto">
          <a:xfrm>
            <a:off x="4932363" y="2784475"/>
            <a:ext cx="4062412" cy="585788"/>
          </a:xfrm>
          <a:prstGeom prst="rect">
            <a:avLst/>
          </a:prstGeom>
          <a:solidFill>
            <a:srgbClr val="00B050">
              <a:alpha val="9686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o-RO" sz="160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CAMPO Compact Hysteroscope TROPHYSCOPE®</a:t>
            </a:r>
            <a:r>
              <a:rPr lang="ru-RU" sz="160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</a:rPr>
              <a:t> (наружный диаметр 2,9 мм) </a:t>
            </a:r>
            <a:endParaRPr lang="en-US" sz="1600" smtClean="0">
              <a:solidFill>
                <a:srgbClr val="FFFFFF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991100" y="2416175"/>
            <a:ext cx="3989388" cy="368300"/>
          </a:xfrm>
          <a:prstGeom prst="rect">
            <a:avLst/>
          </a:prstGeom>
          <a:solidFill>
            <a:schemeClr val="tx2">
              <a:lumMod val="50000"/>
              <a:alpha val="84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white"/>
                </a:solidFill>
              </a:rPr>
              <a:t>Внедрение компактных резектоскопов</a:t>
            </a:r>
          </a:p>
        </p:txBody>
      </p:sp>
      <p:cxnSp>
        <p:nvCxnSpPr>
          <p:cNvPr id="119" name="Прямая со стрелкой 118"/>
          <p:cNvCxnSpPr/>
          <p:nvPr/>
        </p:nvCxnSpPr>
        <p:spPr>
          <a:xfrm>
            <a:off x="2366963" y="2992438"/>
            <a:ext cx="1062037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50" name="Рисунок 1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3590925"/>
            <a:ext cx="1223963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1" name="Рисунок 1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5041900"/>
            <a:ext cx="172085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5658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Группа 45"/>
          <p:cNvGrpSpPr>
            <a:grpSpLocks/>
          </p:cNvGrpSpPr>
          <p:nvPr/>
        </p:nvGrpSpPr>
        <p:grpSpPr bwMode="auto">
          <a:xfrm>
            <a:off x="5038725" y="3263900"/>
            <a:ext cx="1819275" cy="641350"/>
            <a:chOff x="5508756" y="4184901"/>
            <a:chExt cx="1819858" cy="640546"/>
          </a:xfrm>
        </p:grpSpPr>
        <p:sp>
          <p:nvSpPr>
            <p:cNvPr id="37915" name="Rectangle 9"/>
            <p:cNvSpPr>
              <a:spLocks noChangeArrowheads="1"/>
            </p:cNvSpPr>
            <p:nvPr/>
          </p:nvSpPr>
          <p:spPr bwMode="auto">
            <a:xfrm>
              <a:off x="5948635" y="4184901"/>
              <a:ext cx="1379979" cy="2774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лапароскопия</a:t>
              </a:r>
            </a:p>
          </p:txBody>
        </p:sp>
        <p:sp>
          <p:nvSpPr>
            <p:cNvPr id="37916" name="Rectangle 10"/>
            <p:cNvSpPr>
              <a:spLocks noChangeArrowheads="1"/>
            </p:cNvSpPr>
            <p:nvPr/>
          </p:nvSpPr>
          <p:spPr bwMode="auto">
            <a:xfrm>
              <a:off x="5948635" y="4547983"/>
              <a:ext cx="1298991" cy="27746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лапаротомия</a:t>
              </a:r>
            </a:p>
          </p:txBody>
        </p:sp>
        <p:sp>
          <p:nvSpPr>
            <p:cNvPr id="37917" name="Rectangle 11"/>
            <p:cNvSpPr>
              <a:spLocks noChangeArrowheads="1"/>
            </p:cNvSpPr>
            <p:nvPr/>
          </p:nvSpPr>
          <p:spPr bwMode="auto">
            <a:xfrm>
              <a:off x="5508756" y="4254663"/>
              <a:ext cx="215969" cy="136354"/>
            </a:xfrm>
            <a:prstGeom prst="rect">
              <a:avLst/>
            </a:prstGeom>
            <a:solidFill>
              <a:srgbClr val="FF00FF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1500000" lon="20099993" rev="0"/>
              </a:camera>
              <a:lightRig rig="legacyFlat4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tx1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7918" name="Rectangle 12"/>
            <p:cNvSpPr>
              <a:spLocks noChangeArrowheads="1"/>
            </p:cNvSpPr>
            <p:nvPr/>
          </p:nvSpPr>
          <p:spPr bwMode="auto">
            <a:xfrm>
              <a:off x="5516697" y="4617746"/>
              <a:ext cx="215969" cy="137939"/>
            </a:xfrm>
            <a:prstGeom prst="rect">
              <a:avLst/>
            </a:prstGeom>
            <a:solidFill>
              <a:srgbClr val="66FF33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1500000" lon="20099993" rev="0"/>
              </a:camera>
              <a:lightRig rig="legacyFlat4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66FF33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tx1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5843" name="Group 50"/>
          <p:cNvGrpSpPr>
            <a:grpSpLocks/>
          </p:cNvGrpSpPr>
          <p:nvPr/>
        </p:nvGrpSpPr>
        <p:grpSpPr bwMode="auto">
          <a:xfrm>
            <a:off x="684213" y="3097213"/>
            <a:ext cx="3932237" cy="3211512"/>
            <a:chOff x="1652" y="2523"/>
            <a:chExt cx="1849" cy="1332"/>
          </a:xfrm>
        </p:grpSpPr>
        <p:grpSp>
          <p:nvGrpSpPr>
            <p:cNvPr id="35852" name="Group 51"/>
            <p:cNvGrpSpPr>
              <a:grpSpLocks/>
            </p:cNvGrpSpPr>
            <p:nvPr/>
          </p:nvGrpSpPr>
          <p:grpSpPr bwMode="auto">
            <a:xfrm>
              <a:off x="1652" y="2523"/>
              <a:ext cx="1849" cy="1332"/>
              <a:chOff x="1794" y="1405"/>
              <a:chExt cx="2052" cy="1469"/>
            </a:xfrm>
          </p:grpSpPr>
          <p:sp>
            <p:nvSpPr>
              <p:cNvPr id="35855" name="Freeform 52"/>
              <p:cNvSpPr>
                <a:spLocks/>
              </p:cNvSpPr>
              <p:nvPr/>
            </p:nvSpPr>
            <p:spPr bwMode="auto">
              <a:xfrm>
                <a:off x="2843" y="2072"/>
                <a:ext cx="779" cy="457"/>
              </a:xfrm>
              <a:custGeom>
                <a:avLst/>
                <a:gdLst>
                  <a:gd name="T0" fmla="*/ 0 w 3892"/>
                  <a:gd name="T1" fmla="*/ 0 h 2285"/>
                  <a:gd name="T2" fmla="*/ 0 w 3892"/>
                  <a:gd name="T3" fmla="*/ 0 h 2285"/>
                  <a:gd name="T4" fmla="*/ 0 w 3892"/>
                  <a:gd name="T5" fmla="*/ 0 h 2285"/>
                  <a:gd name="T6" fmla="*/ 0 w 3892"/>
                  <a:gd name="T7" fmla="*/ 0 h 2285"/>
                  <a:gd name="T8" fmla="*/ 0 w 3892"/>
                  <a:gd name="T9" fmla="*/ 0 h 22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92" h="2285">
                    <a:moveTo>
                      <a:pt x="3892" y="1618"/>
                    </a:moveTo>
                    <a:lnTo>
                      <a:pt x="3892" y="2285"/>
                    </a:lnTo>
                    <a:lnTo>
                      <a:pt x="0" y="667"/>
                    </a:lnTo>
                    <a:lnTo>
                      <a:pt x="0" y="0"/>
                    </a:lnTo>
                    <a:lnTo>
                      <a:pt x="3892" y="1618"/>
                    </a:lnTo>
                    <a:close/>
                  </a:path>
                </a:pathLst>
              </a:custGeom>
              <a:solidFill>
                <a:srgbClr val="7F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856" name="Freeform 53"/>
              <p:cNvSpPr>
                <a:spLocks/>
              </p:cNvSpPr>
              <p:nvPr/>
            </p:nvSpPr>
            <p:spPr bwMode="auto">
              <a:xfrm>
                <a:off x="3619" y="2072"/>
                <a:ext cx="114" cy="461"/>
              </a:xfrm>
              <a:custGeom>
                <a:avLst/>
                <a:gdLst>
                  <a:gd name="T0" fmla="*/ 0 w 569"/>
                  <a:gd name="T1" fmla="*/ 0 h 2302"/>
                  <a:gd name="T2" fmla="*/ 0 w 569"/>
                  <a:gd name="T3" fmla="*/ 0 h 2302"/>
                  <a:gd name="T4" fmla="*/ 0 w 569"/>
                  <a:gd name="T5" fmla="*/ 0 h 2302"/>
                  <a:gd name="T6" fmla="*/ 0 w 569"/>
                  <a:gd name="T7" fmla="*/ 0 h 2302"/>
                  <a:gd name="T8" fmla="*/ 0 w 569"/>
                  <a:gd name="T9" fmla="*/ 0 h 2302"/>
                  <a:gd name="T10" fmla="*/ 0 w 569"/>
                  <a:gd name="T11" fmla="*/ 0 h 2302"/>
                  <a:gd name="T12" fmla="*/ 0 w 569"/>
                  <a:gd name="T13" fmla="*/ 0 h 2302"/>
                  <a:gd name="T14" fmla="*/ 0 w 569"/>
                  <a:gd name="T15" fmla="*/ 0 h 2302"/>
                  <a:gd name="T16" fmla="*/ 0 w 569"/>
                  <a:gd name="T17" fmla="*/ 0 h 2302"/>
                  <a:gd name="T18" fmla="*/ 0 w 569"/>
                  <a:gd name="T19" fmla="*/ 0 h 2302"/>
                  <a:gd name="T20" fmla="*/ 0 w 569"/>
                  <a:gd name="T21" fmla="*/ 0 h 2302"/>
                  <a:gd name="T22" fmla="*/ 0 w 569"/>
                  <a:gd name="T23" fmla="*/ 0 h 2302"/>
                  <a:gd name="T24" fmla="*/ 0 w 569"/>
                  <a:gd name="T25" fmla="*/ 0 h 2302"/>
                  <a:gd name="T26" fmla="*/ 0 w 569"/>
                  <a:gd name="T27" fmla="*/ 0 h 2302"/>
                  <a:gd name="T28" fmla="*/ 0 w 569"/>
                  <a:gd name="T29" fmla="*/ 0 h 2302"/>
                  <a:gd name="T30" fmla="*/ 0 w 569"/>
                  <a:gd name="T31" fmla="*/ 0 h 2302"/>
                  <a:gd name="T32" fmla="*/ 0 w 569"/>
                  <a:gd name="T33" fmla="*/ 0 h 2302"/>
                  <a:gd name="T34" fmla="*/ 0 w 569"/>
                  <a:gd name="T35" fmla="*/ 0 h 2302"/>
                  <a:gd name="T36" fmla="*/ 0 w 569"/>
                  <a:gd name="T37" fmla="*/ 0 h 23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69" h="2302">
                    <a:moveTo>
                      <a:pt x="0" y="1635"/>
                    </a:moveTo>
                    <a:lnTo>
                      <a:pt x="128" y="1451"/>
                    </a:lnTo>
                    <a:lnTo>
                      <a:pt x="241" y="1259"/>
                    </a:lnTo>
                    <a:lnTo>
                      <a:pt x="339" y="1062"/>
                    </a:lnTo>
                    <a:lnTo>
                      <a:pt x="419" y="859"/>
                    </a:lnTo>
                    <a:lnTo>
                      <a:pt x="484" y="651"/>
                    </a:lnTo>
                    <a:lnTo>
                      <a:pt x="530" y="438"/>
                    </a:lnTo>
                    <a:lnTo>
                      <a:pt x="559" y="220"/>
                    </a:lnTo>
                    <a:lnTo>
                      <a:pt x="569" y="0"/>
                    </a:lnTo>
                    <a:lnTo>
                      <a:pt x="569" y="667"/>
                    </a:lnTo>
                    <a:lnTo>
                      <a:pt x="559" y="887"/>
                    </a:lnTo>
                    <a:lnTo>
                      <a:pt x="530" y="1105"/>
                    </a:lnTo>
                    <a:lnTo>
                      <a:pt x="484" y="1318"/>
                    </a:lnTo>
                    <a:lnTo>
                      <a:pt x="419" y="1525"/>
                    </a:lnTo>
                    <a:lnTo>
                      <a:pt x="339" y="1728"/>
                    </a:lnTo>
                    <a:lnTo>
                      <a:pt x="241" y="1926"/>
                    </a:lnTo>
                    <a:lnTo>
                      <a:pt x="128" y="2117"/>
                    </a:lnTo>
                    <a:lnTo>
                      <a:pt x="0" y="2302"/>
                    </a:lnTo>
                    <a:lnTo>
                      <a:pt x="0" y="1635"/>
                    </a:lnTo>
                    <a:close/>
                  </a:path>
                </a:pathLst>
              </a:custGeom>
              <a:solidFill>
                <a:srgbClr val="7F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857" name="Freeform 54"/>
              <p:cNvSpPr>
                <a:spLocks/>
              </p:cNvSpPr>
              <p:nvPr/>
            </p:nvSpPr>
            <p:spPr bwMode="auto">
              <a:xfrm>
                <a:off x="2904" y="2107"/>
                <a:ext cx="633" cy="603"/>
              </a:xfrm>
              <a:custGeom>
                <a:avLst/>
                <a:gdLst>
                  <a:gd name="T0" fmla="*/ 0 w 3164"/>
                  <a:gd name="T1" fmla="*/ 0 h 3016"/>
                  <a:gd name="T2" fmla="*/ 0 w 3164"/>
                  <a:gd name="T3" fmla="*/ 0 h 3016"/>
                  <a:gd name="T4" fmla="*/ 0 w 3164"/>
                  <a:gd name="T5" fmla="*/ 0 h 3016"/>
                  <a:gd name="T6" fmla="*/ 0 w 3164"/>
                  <a:gd name="T7" fmla="*/ 0 h 3016"/>
                  <a:gd name="T8" fmla="*/ 0 w 3164"/>
                  <a:gd name="T9" fmla="*/ 0 h 30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64" h="3016">
                    <a:moveTo>
                      <a:pt x="3164" y="2349"/>
                    </a:moveTo>
                    <a:lnTo>
                      <a:pt x="3164" y="3016"/>
                    </a:lnTo>
                    <a:lnTo>
                      <a:pt x="0" y="667"/>
                    </a:lnTo>
                    <a:lnTo>
                      <a:pt x="0" y="0"/>
                    </a:lnTo>
                    <a:lnTo>
                      <a:pt x="3164" y="2349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858" name="Freeform 55"/>
              <p:cNvSpPr>
                <a:spLocks/>
              </p:cNvSpPr>
              <p:nvPr/>
            </p:nvSpPr>
            <p:spPr bwMode="auto">
              <a:xfrm>
                <a:off x="3536" y="2434"/>
                <a:ext cx="144" cy="276"/>
              </a:xfrm>
              <a:custGeom>
                <a:avLst/>
                <a:gdLst>
                  <a:gd name="T0" fmla="*/ 0 w 717"/>
                  <a:gd name="T1" fmla="*/ 0 h 1380"/>
                  <a:gd name="T2" fmla="*/ 0 w 717"/>
                  <a:gd name="T3" fmla="*/ 0 h 1380"/>
                  <a:gd name="T4" fmla="*/ 0 w 717"/>
                  <a:gd name="T5" fmla="*/ 0 h 1380"/>
                  <a:gd name="T6" fmla="*/ 0 w 717"/>
                  <a:gd name="T7" fmla="*/ 0 h 1380"/>
                  <a:gd name="T8" fmla="*/ 0 w 717"/>
                  <a:gd name="T9" fmla="*/ 0 h 1380"/>
                  <a:gd name="T10" fmla="*/ 0 w 717"/>
                  <a:gd name="T11" fmla="*/ 0 h 1380"/>
                  <a:gd name="T12" fmla="*/ 0 w 717"/>
                  <a:gd name="T13" fmla="*/ 0 h 1380"/>
                  <a:gd name="T14" fmla="*/ 0 w 717"/>
                  <a:gd name="T15" fmla="*/ 0 h 1380"/>
                  <a:gd name="T16" fmla="*/ 0 w 717"/>
                  <a:gd name="T17" fmla="*/ 0 h 1380"/>
                  <a:gd name="T18" fmla="*/ 0 w 717"/>
                  <a:gd name="T19" fmla="*/ 0 h 1380"/>
                  <a:gd name="T20" fmla="*/ 0 w 717"/>
                  <a:gd name="T21" fmla="*/ 0 h 13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17" h="1380">
                    <a:moveTo>
                      <a:pt x="0" y="713"/>
                    </a:moveTo>
                    <a:lnTo>
                      <a:pt x="201" y="549"/>
                    </a:lnTo>
                    <a:lnTo>
                      <a:pt x="388" y="375"/>
                    </a:lnTo>
                    <a:lnTo>
                      <a:pt x="561" y="191"/>
                    </a:lnTo>
                    <a:lnTo>
                      <a:pt x="717" y="0"/>
                    </a:lnTo>
                    <a:lnTo>
                      <a:pt x="717" y="667"/>
                    </a:lnTo>
                    <a:lnTo>
                      <a:pt x="561" y="858"/>
                    </a:lnTo>
                    <a:lnTo>
                      <a:pt x="388" y="1042"/>
                    </a:lnTo>
                    <a:lnTo>
                      <a:pt x="201" y="1216"/>
                    </a:lnTo>
                    <a:lnTo>
                      <a:pt x="0" y="1380"/>
                    </a:lnTo>
                    <a:lnTo>
                      <a:pt x="0" y="713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859" name="Freeform 56"/>
              <p:cNvSpPr>
                <a:spLocks/>
              </p:cNvSpPr>
              <p:nvPr/>
            </p:nvSpPr>
            <p:spPr bwMode="auto">
              <a:xfrm>
                <a:off x="3536" y="2434"/>
                <a:ext cx="144" cy="276"/>
              </a:xfrm>
              <a:custGeom>
                <a:avLst/>
                <a:gdLst>
                  <a:gd name="T0" fmla="*/ 0 w 717"/>
                  <a:gd name="T1" fmla="*/ 0 h 1380"/>
                  <a:gd name="T2" fmla="*/ 0 w 717"/>
                  <a:gd name="T3" fmla="*/ 0 h 1380"/>
                  <a:gd name="T4" fmla="*/ 0 w 717"/>
                  <a:gd name="T5" fmla="*/ 0 h 1380"/>
                  <a:gd name="T6" fmla="*/ 0 w 717"/>
                  <a:gd name="T7" fmla="*/ 0 h 1380"/>
                  <a:gd name="T8" fmla="*/ 0 w 717"/>
                  <a:gd name="T9" fmla="*/ 0 h 1380"/>
                  <a:gd name="T10" fmla="*/ 0 w 717"/>
                  <a:gd name="T11" fmla="*/ 0 h 1380"/>
                  <a:gd name="T12" fmla="*/ 0 w 717"/>
                  <a:gd name="T13" fmla="*/ 0 h 1380"/>
                  <a:gd name="T14" fmla="*/ 0 w 717"/>
                  <a:gd name="T15" fmla="*/ 0 h 1380"/>
                  <a:gd name="T16" fmla="*/ 0 w 717"/>
                  <a:gd name="T17" fmla="*/ 0 h 1380"/>
                  <a:gd name="T18" fmla="*/ 0 w 717"/>
                  <a:gd name="T19" fmla="*/ 0 h 1380"/>
                  <a:gd name="T20" fmla="*/ 0 w 717"/>
                  <a:gd name="T21" fmla="*/ 0 h 13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17" h="1380">
                    <a:moveTo>
                      <a:pt x="717" y="0"/>
                    </a:moveTo>
                    <a:lnTo>
                      <a:pt x="561" y="191"/>
                    </a:lnTo>
                    <a:lnTo>
                      <a:pt x="388" y="375"/>
                    </a:lnTo>
                    <a:lnTo>
                      <a:pt x="201" y="549"/>
                    </a:lnTo>
                    <a:lnTo>
                      <a:pt x="0" y="713"/>
                    </a:lnTo>
                    <a:lnTo>
                      <a:pt x="0" y="1380"/>
                    </a:lnTo>
                    <a:lnTo>
                      <a:pt x="201" y="1216"/>
                    </a:lnTo>
                    <a:lnTo>
                      <a:pt x="388" y="1042"/>
                    </a:lnTo>
                    <a:lnTo>
                      <a:pt x="561" y="858"/>
                    </a:lnTo>
                    <a:lnTo>
                      <a:pt x="717" y="667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860" name="Freeform 57"/>
              <p:cNvSpPr>
                <a:spLocks/>
              </p:cNvSpPr>
              <p:nvPr/>
            </p:nvSpPr>
            <p:spPr bwMode="auto">
              <a:xfrm>
                <a:off x="1953" y="2072"/>
                <a:ext cx="1523" cy="802"/>
              </a:xfrm>
              <a:custGeom>
                <a:avLst/>
                <a:gdLst>
                  <a:gd name="T0" fmla="*/ 0 w 7613"/>
                  <a:gd name="T1" fmla="*/ 0 h 4006"/>
                  <a:gd name="T2" fmla="*/ 0 w 7613"/>
                  <a:gd name="T3" fmla="*/ 0 h 4006"/>
                  <a:gd name="T4" fmla="*/ 0 w 7613"/>
                  <a:gd name="T5" fmla="*/ 0 h 4006"/>
                  <a:gd name="T6" fmla="*/ 0 w 7613"/>
                  <a:gd name="T7" fmla="*/ 0 h 4006"/>
                  <a:gd name="T8" fmla="*/ 0 w 7613"/>
                  <a:gd name="T9" fmla="*/ 0 h 4006"/>
                  <a:gd name="T10" fmla="*/ 0 w 7613"/>
                  <a:gd name="T11" fmla="*/ 0 h 4006"/>
                  <a:gd name="T12" fmla="*/ 0 w 7613"/>
                  <a:gd name="T13" fmla="*/ 0 h 4006"/>
                  <a:gd name="T14" fmla="*/ 0 w 7613"/>
                  <a:gd name="T15" fmla="*/ 0 h 4006"/>
                  <a:gd name="T16" fmla="*/ 0 w 7613"/>
                  <a:gd name="T17" fmla="*/ 0 h 4006"/>
                  <a:gd name="T18" fmla="*/ 0 w 7613"/>
                  <a:gd name="T19" fmla="*/ 0 h 4006"/>
                  <a:gd name="T20" fmla="*/ 0 w 7613"/>
                  <a:gd name="T21" fmla="*/ 0 h 4006"/>
                  <a:gd name="T22" fmla="*/ 0 w 7613"/>
                  <a:gd name="T23" fmla="*/ 0 h 4006"/>
                  <a:gd name="T24" fmla="*/ 0 w 7613"/>
                  <a:gd name="T25" fmla="*/ 0 h 4006"/>
                  <a:gd name="T26" fmla="*/ 0 w 7613"/>
                  <a:gd name="T27" fmla="*/ 0 h 4006"/>
                  <a:gd name="T28" fmla="*/ 0 w 7613"/>
                  <a:gd name="T29" fmla="*/ 0 h 4006"/>
                  <a:gd name="T30" fmla="*/ 0 w 7613"/>
                  <a:gd name="T31" fmla="*/ 0 h 4006"/>
                  <a:gd name="T32" fmla="*/ 0 w 7613"/>
                  <a:gd name="T33" fmla="*/ 0 h 4006"/>
                  <a:gd name="T34" fmla="*/ 0 w 7613"/>
                  <a:gd name="T35" fmla="*/ 0 h 4006"/>
                  <a:gd name="T36" fmla="*/ 0 w 7613"/>
                  <a:gd name="T37" fmla="*/ 0 h 4006"/>
                  <a:gd name="T38" fmla="*/ 0 w 7613"/>
                  <a:gd name="T39" fmla="*/ 0 h 4006"/>
                  <a:gd name="T40" fmla="*/ 0 w 7613"/>
                  <a:gd name="T41" fmla="*/ 0 h 4006"/>
                  <a:gd name="T42" fmla="*/ 0 w 7613"/>
                  <a:gd name="T43" fmla="*/ 0 h 4006"/>
                  <a:gd name="T44" fmla="*/ 0 w 7613"/>
                  <a:gd name="T45" fmla="*/ 0 h 4006"/>
                  <a:gd name="T46" fmla="*/ 0 w 7613"/>
                  <a:gd name="T47" fmla="*/ 0 h 4006"/>
                  <a:gd name="T48" fmla="*/ 0 w 7613"/>
                  <a:gd name="T49" fmla="*/ 0 h 4006"/>
                  <a:gd name="T50" fmla="*/ 0 w 7613"/>
                  <a:gd name="T51" fmla="*/ 0 h 4006"/>
                  <a:gd name="T52" fmla="*/ 0 w 7613"/>
                  <a:gd name="T53" fmla="*/ 0 h 4006"/>
                  <a:gd name="T54" fmla="*/ 0 w 7613"/>
                  <a:gd name="T55" fmla="*/ 0 h 4006"/>
                  <a:gd name="T56" fmla="*/ 0 w 7613"/>
                  <a:gd name="T57" fmla="*/ 0 h 4006"/>
                  <a:gd name="T58" fmla="*/ 0 w 7613"/>
                  <a:gd name="T59" fmla="*/ 0 h 4006"/>
                  <a:gd name="T60" fmla="*/ 0 w 7613"/>
                  <a:gd name="T61" fmla="*/ 0 h 4006"/>
                  <a:gd name="T62" fmla="*/ 0 w 7613"/>
                  <a:gd name="T63" fmla="*/ 0 h 4006"/>
                  <a:gd name="T64" fmla="*/ 0 w 7613"/>
                  <a:gd name="T65" fmla="*/ 0 h 4006"/>
                  <a:gd name="T66" fmla="*/ 0 w 7613"/>
                  <a:gd name="T67" fmla="*/ 0 h 4006"/>
                  <a:gd name="T68" fmla="*/ 0 w 7613"/>
                  <a:gd name="T69" fmla="*/ 0 h 4006"/>
                  <a:gd name="T70" fmla="*/ 0 w 7613"/>
                  <a:gd name="T71" fmla="*/ 0 h 4006"/>
                  <a:gd name="T72" fmla="*/ 0 w 7613"/>
                  <a:gd name="T73" fmla="*/ 0 h 4006"/>
                  <a:gd name="T74" fmla="*/ 0 w 7613"/>
                  <a:gd name="T75" fmla="*/ 0 h 4006"/>
                  <a:gd name="T76" fmla="*/ 0 w 7613"/>
                  <a:gd name="T77" fmla="*/ 0 h 4006"/>
                  <a:gd name="T78" fmla="*/ 0 w 7613"/>
                  <a:gd name="T79" fmla="*/ 0 h 4006"/>
                  <a:gd name="T80" fmla="*/ 0 w 7613"/>
                  <a:gd name="T81" fmla="*/ 0 h 4006"/>
                  <a:gd name="T82" fmla="*/ 0 w 7613"/>
                  <a:gd name="T83" fmla="*/ 0 h 4006"/>
                  <a:gd name="T84" fmla="*/ 0 w 7613"/>
                  <a:gd name="T85" fmla="*/ 0 h 4006"/>
                  <a:gd name="T86" fmla="*/ 0 w 7613"/>
                  <a:gd name="T87" fmla="*/ 0 h 4006"/>
                  <a:gd name="T88" fmla="*/ 0 w 7613"/>
                  <a:gd name="T89" fmla="*/ 0 h 4006"/>
                  <a:gd name="T90" fmla="*/ 0 w 7613"/>
                  <a:gd name="T91" fmla="*/ 0 h 4006"/>
                  <a:gd name="T92" fmla="*/ 0 w 7613"/>
                  <a:gd name="T93" fmla="*/ 0 h 4006"/>
                  <a:gd name="T94" fmla="*/ 0 w 7613"/>
                  <a:gd name="T95" fmla="*/ 0 h 4006"/>
                  <a:gd name="T96" fmla="*/ 0 w 7613"/>
                  <a:gd name="T97" fmla="*/ 0 h 40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7613" h="4006">
                    <a:moveTo>
                      <a:pt x="7613" y="2349"/>
                    </a:moveTo>
                    <a:lnTo>
                      <a:pt x="7457" y="2460"/>
                    </a:lnTo>
                    <a:lnTo>
                      <a:pt x="7295" y="2567"/>
                    </a:lnTo>
                    <a:lnTo>
                      <a:pt x="7127" y="2666"/>
                    </a:lnTo>
                    <a:lnTo>
                      <a:pt x="6952" y="2761"/>
                    </a:lnTo>
                    <a:lnTo>
                      <a:pt x="6770" y="2849"/>
                    </a:lnTo>
                    <a:lnTo>
                      <a:pt x="6583" y="2931"/>
                    </a:lnTo>
                    <a:lnTo>
                      <a:pt x="6390" y="3004"/>
                    </a:lnTo>
                    <a:lnTo>
                      <a:pt x="6193" y="3072"/>
                    </a:lnTo>
                    <a:lnTo>
                      <a:pt x="5989" y="3134"/>
                    </a:lnTo>
                    <a:lnTo>
                      <a:pt x="5782" y="3186"/>
                    </a:lnTo>
                    <a:lnTo>
                      <a:pt x="5570" y="3232"/>
                    </a:lnTo>
                    <a:lnTo>
                      <a:pt x="5353" y="3270"/>
                    </a:lnTo>
                    <a:lnTo>
                      <a:pt x="5132" y="3299"/>
                    </a:lnTo>
                    <a:lnTo>
                      <a:pt x="4907" y="3321"/>
                    </a:lnTo>
                    <a:lnTo>
                      <a:pt x="4681" y="3334"/>
                    </a:lnTo>
                    <a:lnTo>
                      <a:pt x="4451" y="3339"/>
                    </a:lnTo>
                    <a:lnTo>
                      <a:pt x="4220" y="3334"/>
                    </a:lnTo>
                    <a:lnTo>
                      <a:pt x="3995" y="3321"/>
                    </a:lnTo>
                    <a:lnTo>
                      <a:pt x="3773" y="3300"/>
                    </a:lnTo>
                    <a:lnTo>
                      <a:pt x="3553" y="3271"/>
                    </a:lnTo>
                    <a:lnTo>
                      <a:pt x="3337" y="3234"/>
                    </a:lnTo>
                    <a:lnTo>
                      <a:pt x="3126" y="3188"/>
                    </a:lnTo>
                    <a:lnTo>
                      <a:pt x="2920" y="3136"/>
                    </a:lnTo>
                    <a:lnTo>
                      <a:pt x="2718" y="3076"/>
                    </a:lnTo>
                    <a:lnTo>
                      <a:pt x="2521" y="3009"/>
                    </a:lnTo>
                    <a:lnTo>
                      <a:pt x="2328" y="2935"/>
                    </a:lnTo>
                    <a:lnTo>
                      <a:pt x="2142" y="2855"/>
                    </a:lnTo>
                    <a:lnTo>
                      <a:pt x="1962" y="2768"/>
                    </a:lnTo>
                    <a:lnTo>
                      <a:pt x="1787" y="2675"/>
                    </a:lnTo>
                    <a:lnTo>
                      <a:pt x="1619" y="2576"/>
                    </a:lnTo>
                    <a:lnTo>
                      <a:pt x="1457" y="2471"/>
                    </a:lnTo>
                    <a:lnTo>
                      <a:pt x="1303" y="2360"/>
                    </a:lnTo>
                    <a:lnTo>
                      <a:pt x="1156" y="2245"/>
                    </a:lnTo>
                    <a:lnTo>
                      <a:pt x="1016" y="2123"/>
                    </a:lnTo>
                    <a:lnTo>
                      <a:pt x="884" y="1997"/>
                    </a:lnTo>
                    <a:lnTo>
                      <a:pt x="760" y="1867"/>
                    </a:lnTo>
                    <a:lnTo>
                      <a:pt x="644" y="1731"/>
                    </a:lnTo>
                    <a:lnTo>
                      <a:pt x="537" y="1591"/>
                    </a:lnTo>
                    <a:lnTo>
                      <a:pt x="438" y="1447"/>
                    </a:lnTo>
                    <a:lnTo>
                      <a:pt x="350" y="1299"/>
                    </a:lnTo>
                    <a:lnTo>
                      <a:pt x="270" y="1148"/>
                    </a:lnTo>
                    <a:lnTo>
                      <a:pt x="200" y="992"/>
                    </a:lnTo>
                    <a:lnTo>
                      <a:pt x="140" y="834"/>
                    </a:lnTo>
                    <a:lnTo>
                      <a:pt x="90" y="673"/>
                    </a:lnTo>
                    <a:lnTo>
                      <a:pt x="51" y="508"/>
                    </a:lnTo>
                    <a:lnTo>
                      <a:pt x="23" y="341"/>
                    </a:lnTo>
                    <a:lnTo>
                      <a:pt x="6" y="171"/>
                    </a:lnTo>
                    <a:lnTo>
                      <a:pt x="0" y="0"/>
                    </a:lnTo>
                    <a:lnTo>
                      <a:pt x="0" y="667"/>
                    </a:lnTo>
                    <a:lnTo>
                      <a:pt x="6" y="838"/>
                    </a:lnTo>
                    <a:lnTo>
                      <a:pt x="23" y="1008"/>
                    </a:lnTo>
                    <a:lnTo>
                      <a:pt x="51" y="1175"/>
                    </a:lnTo>
                    <a:lnTo>
                      <a:pt x="90" y="1339"/>
                    </a:lnTo>
                    <a:lnTo>
                      <a:pt x="140" y="1500"/>
                    </a:lnTo>
                    <a:lnTo>
                      <a:pt x="200" y="1659"/>
                    </a:lnTo>
                    <a:lnTo>
                      <a:pt x="270" y="1815"/>
                    </a:lnTo>
                    <a:lnTo>
                      <a:pt x="350" y="1965"/>
                    </a:lnTo>
                    <a:lnTo>
                      <a:pt x="438" y="2114"/>
                    </a:lnTo>
                    <a:lnTo>
                      <a:pt x="537" y="2258"/>
                    </a:lnTo>
                    <a:lnTo>
                      <a:pt x="644" y="2398"/>
                    </a:lnTo>
                    <a:lnTo>
                      <a:pt x="760" y="2534"/>
                    </a:lnTo>
                    <a:lnTo>
                      <a:pt x="884" y="2664"/>
                    </a:lnTo>
                    <a:lnTo>
                      <a:pt x="1016" y="2790"/>
                    </a:lnTo>
                    <a:lnTo>
                      <a:pt x="1156" y="2911"/>
                    </a:lnTo>
                    <a:lnTo>
                      <a:pt x="1303" y="3027"/>
                    </a:lnTo>
                    <a:lnTo>
                      <a:pt x="1457" y="3138"/>
                    </a:lnTo>
                    <a:lnTo>
                      <a:pt x="1619" y="3243"/>
                    </a:lnTo>
                    <a:lnTo>
                      <a:pt x="1787" y="3342"/>
                    </a:lnTo>
                    <a:lnTo>
                      <a:pt x="1962" y="3435"/>
                    </a:lnTo>
                    <a:lnTo>
                      <a:pt x="2142" y="3522"/>
                    </a:lnTo>
                    <a:lnTo>
                      <a:pt x="2328" y="3602"/>
                    </a:lnTo>
                    <a:lnTo>
                      <a:pt x="2521" y="3676"/>
                    </a:lnTo>
                    <a:lnTo>
                      <a:pt x="2718" y="3743"/>
                    </a:lnTo>
                    <a:lnTo>
                      <a:pt x="2920" y="3803"/>
                    </a:lnTo>
                    <a:lnTo>
                      <a:pt x="3126" y="3855"/>
                    </a:lnTo>
                    <a:lnTo>
                      <a:pt x="3337" y="3900"/>
                    </a:lnTo>
                    <a:lnTo>
                      <a:pt x="3553" y="3938"/>
                    </a:lnTo>
                    <a:lnTo>
                      <a:pt x="3773" y="3967"/>
                    </a:lnTo>
                    <a:lnTo>
                      <a:pt x="3995" y="3988"/>
                    </a:lnTo>
                    <a:lnTo>
                      <a:pt x="4220" y="4001"/>
                    </a:lnTo>
                    <a:lnTo>
                      <a:pt x="4451" y="4006"/>
                    </a:lnTo>
                    <a:lnTo>
                      <a:pt x="4681" y="4001"/>
                    </a:lnTo>
                    <a:lnTo>
                      <a:pt x="4907" y="3988"/>
                    </a:lnTo>
                    <a:lnTo>
                      <a:pt x="5132" y="3966"/>
                    </a:lnTo>
                    <a:lnTo>
                      <a:pt x="5353" y="3937"/>
                    </a:lnTo>
                    <a:lnTo>
                      <a:pt x="5570" y="3899"/>
                    </a:lnTo>
                    <a:lnTo>
                      <a:pt x="5782" y="3853"/>
                    </a:lnTo>
                    <a:lnTo>
                      <a:pt x="5989" y="3801"/>
                    </a:lnTo>
                    <a:lnTo>
                      <a:pt x="6193" y="3739"/>
                    </a:lnTo>
                    <a:lnTo>
                      <a:pt x="6390" y="3671"/>
                    </a:lnTo>
                    <a:lnTo>
                      <a:pt x="6583" y="3598"/>
                    </a:lnTo>
                    <a:lnTo>
                      <a:pt x="6770" y="3516"/>
                    </a:lnTo>
                    <a:lnTo>
                      <a:pt x="6952" y="3427"/>
                    </a:lnTo>
                    <a:lnTo>
                      <a:pt x="7127" y="3333"/>
                    </a:lnTo>
                    <a:lnTo>
                      <a:pt x="7295" y="3234"/>
                    </a:lnTo>
                    <a:lnTo>
                      <a:pt x="7457" y="3127"/>
                    </a:lnTo>
                    <a:lnTo>
                      <a:pt x="7613" y="3016"/>
                    </a:lnTo>
                    <a:lnTo>
                      <a:pt x="7613" y="2349"/>
                    </a:lnTo>
                    <a:close/>
                  </a:path>
                </a:pathLst>
              </a:custGeom>
              <a:solidFill>
                <a:srgbClr val="7F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861" name="Freeform 58"/>
              <p:cNvSpPr>
                <a:spLocks/>
              </p:cNvSpPr>
              <p:nvPr/>
            </p:nvSpPr>
            <p:spPr bwMode="auto">
              <a:xfrm>
                <a:off x="1953" y="1405"/>
                <a:ext cx="1780" cy="1335"/>
              </a:xfrm>
              <a:custGeom>
                <a:avLst/>
                <a:gdLst>
                  <a:gd name="T0" fmla="*/ 0 w 8901"/>
                  <a:gd name="T1" fmla="*/ 0 h 6678"/>
                  <a:gd name="T2" fmla="*/ 0 w 8901"/>
                  <a:gd name="T3" fmla="*/ 0 h 6678"/>
                  <a:gd name="T4" fmla="*/ 0 w 8901"/>
                  <a:gd name="T5" fmla="*/ 0 h 6678"/>
                  <a:gd name="T6" fmla="*/ 0 w 8901"/>
                  <a:gd name="T7" fmla="*/ 0 h 6678"/>
                  <a:gd name="T8" fmla="*/ 0 w 8901"/>
                  <a:gd name="T9" fmla="*/ 0 h 6678"/>
                  <a:gd name="T10" fmla="*/ 0 w 8901"/>
                  <a:gd name="T11" fmla="*/ 0 h 6678"/>
                  <a:gd name="T12" fmla="*/ 0 w 8901"/>
                  <a:gd name="T13" fmla="*/ 0 h 6678"/>
                  <a:gd name="T14" fmla="*/ 0 w 8901"/>
                  <a:gd name="T15" fmla="*/ 0 h 6678"/>
                  <a:gd name="T16" fmla="*/ 0 w 8901"/>
                  <a:gd name="T17" fmla="*/ 0 h 6678"/>
                  <a:gd name="T18" fmla="*/ 0 w 8901"/>
                  <a:gd name="T19" fmla="*/ 0 h 6678"/>
                  <a:gd name="T20" fmla="*/ 0 w 8901"/>
                  <a:gd name="T21" fmla="*/ 0 h 6678"/>
                  <a:gd name="T22" fmla="*/ 0 w 8901"/>
                  <a:gd name="T23" fmla="*/ 0 h 6678"/>
                  <a:gd name="T24" fmla="*/ 0 w 8901"/>
                  <a:gd name="T25" fmla="*/ 0 h 6678"/>
                  <a:gd name="T26" fmla="*/ 0 w 8901"/>
                  <a:gd name="T27" fmla="*/ 0 h 6678"/>
                  <a:gd name="T28" fmla="*/ 0 w 8901"/>
                  <a:gd name="T29" fmla="*/ 0 h 6678"/>
                  <a:gd name="T30" fmla="*/ 0 w 8901"/>
                  <a:gd name="T31" fmla="*/ 0 h 6678"/>
                  <a:gd name="T32" fmla="*/ 0 w 8901"/>
                  <a:gd name="T33" fmla="*/ 0 h 6678"/>
                  <a:gd name="T34" fmla="*/ 0 w 8901"/>
                  <a:gd name="T35" fmla="*/ 0 h 6678"/>
                  <a:gd name="T36" fmla="*/ 0 w 8901"/>
                  <a:gd name="T37" fmla="*/ 0 h 6678"/>
                  <a:gd name="T38" fmla="*/ 0 w 8901"/>
                  <a:gd name="T39" fmla="*/ 0 h 6678"/>
                  <a:gd name="T40" fmla="*/ 0 w 8901"/>
                  <a:gd name="T41" fmla="*/ 0 h 6678"/>
                  <a:gd name="T42" fmla="*/ 0 w 8901"/>
                  <a:gd name="T43" fmla="*/ 0 h 6678"/>
                  <a:gd name="T44" fmla="*/ 0 w 8901"/>
                  <a:gd name="T45" fmla="*/ 0 h 6678"/>
                  <a:gd name="T46" fmla="*/ 0 w 8901"/>
                  <a:gd name="T47" fmla="*/ 0 h 6678"/>
                  <a:gd name="T48" fmla="*/ 0 w 8901"/>
                  <a:gd name="T49" fmla="*/ 0 h 6678"/>
                  <a:gd name="T50" fmla="*/ 0 w 8901"/>
                  <a:gd name="T51" fmla="*/ 0 h 6678"/>
                  <a:gd name="T52" fmla="*/ 0 w 8901"/>
                  <a:gd name="T53" fmla="*/ 0 h 6678"/>
                  <a:gd name="T54" fmla="*/ 0 w 8901"/>
                  <a:gd name="T55" fmla="*/ 0 h 6678"/>
                  <a:gd name="T56" fmla="*/ 0 w 8901"/>
                  <a:gd name="T57" fmla="*/ 0 h 6678"/>
                  <a:gd name="T58" fmla="*/ 0 w 8901"/>
                  <a:gd name="T59" fmla="*/ 0 h 6678"/>
                  <a:gd name="T60" fmla="*/ 0 w 8901"/>
                  <a:gd name="T61" fmla="*/ 0 h 6678"/>
                  <a:gd name="T62" fmla="*/ 0 w 8901"/>
                  <a:gd name="T63" fmla="*/ 0 h 6678"/>
                  <a:gd name="T64" fmla="*/ 0 w 8901"/>
                  <a:gd name="T65" fmla="*/ 0 h 6678"/>
                  <a:gd name="T66" fmla="*/ 0 w 8901"/>
                  <a:gd name="T67" fmla="*/ 0 h 6678"/>
                  <a:gd name="T68" fmla="*/ 0 w 8901"/>
                  <a:gd name="T69" fmla="*/ 0 h 6678"/>
                  <a:gd name="T70" fmla="*/ 0 w 8901"/>
                  <a:gd name="T71" fmla="*/ 0 h 6678"/>
                  <a:gd name="T72" fmla="*/ 0 w 8901"/>
                  <a:gd name="T73" fmla="*/ 0 h 6678"/>
                  <a:gd name="T74" fmla="*/ 0 w 8901"/>
                  <a:gd name="T75" fmla="*/ 0 h 6678"/>
                  <a:gd name="T76" fmla="*/ 0 w 8901"/>
                  <a:gd name="T77" fmla="*/ 0 h 6678"/>
                  <a:gd name="T78" fmla="*/ 0 w 8901"/>
                  <a:gd name="T79" fmla="*/ 0 h 6678"/>
                  <a:gd name="T80" fmla="*/ 0 w 8901"/>
                  <a:gd name="T81" fmla="*/ 0 h 6678"/>
                  <a:gd name="T82" fmla="*/ 0 w 8901"/>
                  <a:gd name="T83" fmla="*/ 0 h 6678"/>
                  <a:gd name="T84" fmla="*/ 0 w 8901"/>
                  <a:gd name="T85" fmla="*/ 0 h 6678"/>
                  <a:gd name="T86" fmla="*/ 0 w 8901"/>
                  <a:gd name="T87" fmla="*/ 0 h 6678"/>
                  <a:gd name="T88" fmla="*/ 0 w 8901"/>
                  <a:gd name="T89" fmla="*/ 0 h 6678"/>
                  <a:gd name="T90" fmla="*/ 0 w 8901"/>
                  <a:gd name="T91" fmla="*/ 0 h 6678"/>
                  <a:gd name="T92" fmla="*/ 0 w 8901"/>
                  <a:gd name="T93" fmla="*/ 0 h 6678"/>
                  <a:gd name="T94" fmla="*/ 0 w 8901"/>
                  <a:gd name="T95" fmla="*/ 0 h 6678"/>
                  <a:gd name="T96" fmla="*/ 0 w 8901"/>
                  <a:gd name="T97" fmla="*/ 0 h 6678"/>
                  <a:gd name="T98" fmla="*/ 0 w 8901"/>
                  <a:gd name="T99" fmla="*/ 0 h 6678"/>
                  <a:gd name="T100" fmla="*/ 0 w 8901"/>
                  <a:gd name="T101" fmla="*/ 0 h 6678"/>
                  <a:gd name="T102" fmla="*/ 0 w 8901"/>
                  <a:gd name="T103" fmla="*/ 0 h 6678"/>
                  <a:gd name="T104" fmla="*/ 0 w 8901"/>
                  <a:gd name="T105" fmla="*/ 0 h 6678"/>
                  <a:gd name="T106" fmla="*/ 0 w 8901"/>
                  <a:gd name="T107" fmla="*/ 0 h 6678"/>
                  <a:gd name="T108" fmla="*/ 0 w 8901"/>
                  <a:gd name="T109" fmla="*/ 0 h 6678"/>
                  <a:gd name="T110" fmla="*/ 0 w 8901"/>
                  <a:gd name="T111" fmla="*/ 0 h 6678"/>
                  <a:gd name="T112" fmla="*/ 0 w 8901"/>
                  <a:gd name="T113" fmla="*/ 0 h 6678"/>
                  <a:gd name="T114" fmla="*/ 0 w 8901"/>
                  <a:gd name="T115" fmla="*/ 0 h 6678"/>
                  <a:gd name="T116" fmla="*/ 0 w 8901"/>
                  <a:gd name="T117" fmla="*/ 0 h 6678"/>
                  <a:gd name="T118" fmla="*/ 0 w 8901"/>
                  <a:gd name="T119" fmla="*/ 0 h 6678"/>
                  <a:gd name="T120" fmla="*/ 0 w 8901"/>
                  <a:gd name="T121" fmla="*/ 0 h 667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901" h="6678">
                    <a:moveTo>
                      <a:pt x="8332" y="4974"/>
                    </a:moveTo>
                    <a:lnTo>
                      <a:pt x="8460" y="4790"/>
                    </a:lnTo>
                    <a:lnTo>
                      <a:pt x="8573" y="4598"/>
                    </a:lnTo>
                    <a:lnTo>
                      <a:pt x="8671" y="4401"/>
                    </a:lnTo>
                    <a:lnTo>
                      <a:pt x="8751" y="4198"/>
                    </a:lnTo>
                    <a:lnTo>
                      <a:pt x="8816" y="3990"/>
                    </a:lnTo>
                    <a:lnTo>
                      <a:pt x="8862" y="3777"/>
                    </a:lnTo>
                    <a:lnTo>
                      <a:pt x="8891" y="3559"/>
                    </a:lnTo>
                    <a:lnTo>
                      <a:pt x="8901" y="3339"/>
                    </a:lnTo>
                    <a:lnTo>
                      <a:pt x="8894" y="3167"/>
                    </a:lnTo>
                    <a:lnTo>
                      <a:pt x="8877" y="2996"/>
                    </a:lnTo>
                    <a:lnTo>
                      <a:pt x="8849" y="2830"/>
                    </a:lnTo>
                    <a:lnTo>
                      <a:pt x="8810" y="2665"/>
                    </a:lnTo>
                    <a:lnTo>
                      <a:pt x="8760" y="2504"/>
                    </a:lnTo>
                    <a:lnTo>
                      <a:pt x="8700" y="2345"/>
                    </a:lnTo>
                    <a:lnTo>
                      <a:pt x="8630" y="2190"/>
                    </a:lnTo>
                    <a:lnTo>
                      <a:pt x="8550" y="2039"/>
                    </a:lnTo>
                    <a:lnTo>
                      <a:pt x="8462" y="1891"/>
                    </a:lnTo>
                    <a:lnTo>
                      <a:pt x="8363" y="1747"/>
                    </a:lnTo>
                    <a:lnTo>
                      <a:pt x="8256" y="1607"/>
                    </a:lnTo>
                    <a:lnTo>
                      <a:pt x="8140" y="1471"/>
                    </a:lnTo>
                    <a:lnTo>
                      <a:pt x="8016" y="1341"/>
                    </a:lnTo>
                    <a:lnTo>
                      <a:pt x="7884" y="1215"/>
                    </a:lnTo>
                    <a:lnTo>
                      <a:pt x="7744" y="1093"/>
                    </a:lnTo>
                    <a:lnTo>
                      <a:pt x="7597" y="978"/>
                    </a:lnTo>
                    <a:lnTo>
                      <a:pt x="7443" y="866"/>
                    </a:lnTo>
                    <a:lnTo>
                      <a:pt x="7281" y="762"/>
                    </a:lnTo>
                    <a:lnTo>
                      <a:pt x="7113" y="662"/>
                    </a:lnTo>
                    <a:lnTo>
                      <a:pt x="6938" y="569"/>
                    </a:lnTo>
                    <a:lnTo>
                      <a:pt x="6758" y="483"/>
                    </a:lnTo>
                    <a:lnTo>
                      <a:pt x="6572" y="403"/>
                    </a:lnTo>
                    <a:lnTo>
                      <a:pt x="6379" y="329"/>
                    </a:lnTo>
                    <a:lnTo>
                      <a:pt x="6182" y="262"/>
                    </a:lnTo>
                    <a:lnTo>
                      <a:pt x="5980" y="202"/>
                    </a:lnTo>
                    <a:lnTo>
                      <a:pt x="5774" y="150"/>
                    </a:lnTo>
                    <a:lnTo>
                      <a:pt x="5563" y="104"/>
                    </a:lnTo>
                    <a:lnTo>
                      <a:pt x="5347" y="67"/>
                    </a:lnTo>
                    <a:lnTo>
                      <a:pt x="5127" y="37"/>
                    </a:lnTo>
                    <a:lnTo>
                      <a:pt x="4905" y="17"/>
                    </a:lnTo>
                    <a:lnTo>
                      <a:pt x="4680" y="3"/>
                    </a:lnTo>
                    <a:lnTo>
                      <a:pt x="4451" y="0"/>
                    </a:lnTo>
                    <a:lnTo>
                      <a:pt x="4220" y="3"/>
                    </a:lnTo>
                    <a:lnTo>
                      <a:pt x="3995" y="17"/>
                    </a:lnTo>
                    <a:lnTo>
                      <a:pt x="3773" y="37"/>
                    </a:lnTo>
                    <a:lnTo>
                      <a:pt x="3553" y="67"/>
                    </a:lnTo>
                    <a:lnTo>
                      <a:pt x="3337" y="104"/>
                    </a:lnTo>
                    <a:lnTo>
                      <a:pt x="3126" y="150"/>
                    </a:lnTo>
                    <a:lnTo>
                      <a:pt x="2920" y="202"/>
                    </a:lnTo>
                    <a:lnTo>
                      <a:pt x="2718" y="262"/>
                    </a:lnTo>
                    <a:lnTo>
                      <a:pt x="2521" y="329"/>
                    </a:lnTo>
                    <a:lnTo>
                      <a:pt x="2328" y="403"/>
                    </a:lnTo>
                    <a:lnTo>
                      <a:pt x="2142" y="483"/>
                    </a:lnTo>
                    <a:lnTo>
                      <a:pt x="1962" y="569"/>
                    </a:lnTo>
                    <a:lnTo>
                      <a:pt x="1787" y="662"/>
                    </a:lnTo>
                    <a:lnTo>
                      <a:pt x="1619" y="762"/>
                    </a:lnTo>
                    <a:lnTo>
                      <a:pt x="1457" y="866"/>
                    </a:lnTo>
                    <a:lnTo>
                      <a:pt x="1303" y="978"/>
                    </a:lnTo>
                    <a:lnTo>
                      <a:pt x="1156" y="1093"/>
                    </a:lnTo>
                    <a:lnTo>
                      <a:pt x="1016" y="1215"/>
                    </a:lnTo>
                    <a:lnTo>
                      <a:pt x="884" y="1341"/>
                    </a:lnTo>
                    <a:lnTo>
                      <a:pt x="760" y="1471"/>
                    </a:lnTo>
                    <a:lnTo>
                      <a:pt x="644" y="1607"/>
                    </a:lnTo>
                    <a:lnTo>
                      <a:pt x="537" y="1747"/>
                    </a:lnTo>
                    <a:lnTo>
                      <a:pt x="438" y="1891"/>
                    </a:lnTo>
                    <a:lnTo>
                      <a:pt x="350" y="2039"/>
                    </a:lnTo>
                    <a:lnTo>
                      <a:pt x="270" y="2190"/>
                    </a:lnTo>
                    <a:lnTo>
                      <a:pt x="200" y="2345"/>
                    </a:lnTo>
                    <a:lnTo>
                      <a:pt x="140" y="2504"/>
                    </a:lnTo>
                    <a:lnTo>
                      <a:pt x="90" y="2665"/>
                    </a:lnTo>
                    <a:lnTo>
                      <a:pt x="51" y="2830"/>
                    </a:lnTo>
                    <a:lnTo>
                      <a:pt x="23" y="2996"/>
                    </a:lnTo>
                    <a:lnTo>
                      <a:pt x="6" y="3167"/>
                    </a:lnTo>
                    <a:lnTo>
                      <a:pt x="0" y="3339"/>
                    </a:lnTo>
                    <a:lnTo>
                      <a:pt x="6" y="3510"/>
                    </a:lnTo>
                    <a:lnTo>
                      <a:pt x="23" y="3680"/>
                    </a:lnTo>
                    <a:lnTo>
                      <a:pt x="51" y="3847"/>
                    </a:lnTo>
                    <a:lnTo>
                      <a:pt x="90" y="4012"/>
                    </a:lnTo>
                    <a:lnTo>
                      <a:pt x="140" y="4173"/>
                    </a:lnTo>
                    <a:lnTo>
                      <a:pt x="200" y="4331"/>
                    </a:lnTo>
                    <a:lnTo>
                      <a:pt x="270" y="4487"/>
                    </a:lnTo>
                    <a:lnTo>
                      <a:pt x="350" y="4638"/>
                    </a:lnTo>
                    <a:lnTo>
                      <a:pt x="438" y="4786"/>
                    </a:lnTo>
                    <a:lnTo>
                      <a:pt x="537" y="4930"/>
                    </a:lnTo>
                    <a:lnTo>
                      <a:pt x="644" y="5070"/>
                    </a:lnTo>
                    <a:lnTo>
                      <a:pt x="760" y="5206"/>
                    </a:lnTo>
                    <a:lnTo>
                      <a:pt x="884" y="5336"/>
                    </a:lnTo>
                    <a:lnTo>
                      <a:pt x="1016" y="5462"/>
                    </a:lnTo>
                    <a:lnTo>
                      <a:pt x="1156" y="5584"/>
                    </a:lnTo>
                    <a:lnTo>
                      <a:pt x="1303" y="5699"/>
                    </a:lnTo>
                    <a:lnTo>
                      <a:pt x="1457" y="5810"/>
                    </a:lnTo>
                    <a:lnTo>
                      <a:pt x="1619" y="5915"/>
                    </a:lnTo>
                    <a:lnTo>
                      <a:pt x="1787" y="6014"/>
                    </a:lnTo>
                    <a:lnTo>
                      <a:pt x="1962" y="6107"/>
                    </a:lnTo>
                    <a:lnTo>
                      <a:pt x="2142" y="6194"/>
                    </a:lnTo>
                    <a:lnTo>
                      <a:pt x="2328" y="6274"/>
                    </a:lnTo>
                    <a:lnTo>
                      <a:pt x="2521" y="6348"/>
                    </a:lnTo>
                    <a:lnTo>
                      <a:pt x="2718" y="6415"/>
                    </a:lnTo>
                    <a:lnTo>
                      <a:pt x="2920" y="6475"/>
                    </a:lnTo>
                    <a:lnTo>
                      <a:pt x="3126" y="6527"/>
                    </a:lnTo>
                    <a:lnTo>
                      <a:pt x="3337" y="6573"/>
                    </a:lnTo>
                    <a:lnTo>
                      <a:pt x="3553" y="6610"/>
                    </a:lnTo>
                    <a:lnTo>
                      <a:pt x="3773" y="6639"/>
                    </a:lnTo>
                    <a:lnTo>
                      <a:pt x="3995" y="6660"/>
                    </a:lnTo>
                    <a:lnTo>
                      <a:pt x="4220" y="6673"/>
                    </a:lnTo>
                    <a:lnTo>
                      <a:pt x="4451" y="6678"/>
                    </a:lnTo>
                    <a:lnTo>
                      <a:pt x="4681" y="6673"/>
                    </a:lnTo>
                    <a:lnTo>
                      <a:pt x="4907" y="6660"/>
                    </a:lnTo>
                    <a:lnTo>
                      <a:pt x="5132" y="6638"/>
                    </a:lnTo>
                    <a:lnTo>
                      <a:pt x="5353" y="6609"/>
                    </a:lnTo>
                    <a:lnTo>
                      <a:pt x="5570" y="6571"/>
                    </a:lnTo>
                    <a:lnTo>
                      <a:pt x="5782" y="6525"/>
                    </a:lnTo>
                    <a:lnTo>
                      <a:pt x="5989" y="6473"/>
                    </a:lnTo>
                    <a:lnTo>
                      <a:pt x="6193" y="6411"/>
                    </a:lnTo>
                    <a:lnTo>
                      <a:pt x="6390" y="6343"/>
                    </a:lnTo>
                    <a:lnTo>
                      <a:pt x="6583" y="6270"/>
                    </a:lnTo>
                    <a:lnTo>
                      <a:pt x="6770" y="6188"/>
                    </a:lnTo>
                    <a:lnTo>
                      <a:pt x="6952" y="6100"/>
                    </a:lnTo>
                    <a:lnTo>
                      <a:pt x="7127" y="6005"/>
                    </a:lnTo>
                    <a:lnTo>
                      <a:pt x="7295" y="5906"/>
                    </a:lnTo>
                    <a:lnTo>
                      <a:pt x="7457" y="5799"/>
                    </a:lnTo>
                    <a:lnTo>
                      <a:pt x="7613" y="5688"/>
                    </a:lnTo>
                    <a:lnTo>
                      <a:pt x="4451" y="3339"/>
                    </a:lnTo>
                    <a:lnTo>
                      <a:pt x="8332" y="497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862" name="Line 59"/>
              <p:cNvSpPr>
                <a:spLocks noChangeShapeType="1"/>
              </p:cNvSpPr>
              <p:nvPr/>
            </p:nvSpPr>
            <p:spPr bwMode="auto">
              <a:xfrm flipH="1" flipV="1">
                <a:off x="2054" y="1628"/>
                <a:ext cx="77" cy="44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863" name="Freeform 60"/>
              <p:cNvSpPr>
                <a:spLocks/>
              </p:cNvSpPr>
              <p:nvPr/>
            </p:nvSpPr>
            <p:spPr bwMode="auto">
              <a:xfrm>
                <a:off x="2904" y="2107"/>
                <a:ext cx="776" cy="469"/>
              </a:xfrm>
              <a:custGeom>
                <a:avLst/>
                <a:gdLst>
                  <a:gd name="T0" fmla="*/ 0 w 3880"/>
                  <a:gd name="T1" fmla="*/ 0 h 2349"/>
                  <a:gd name="T2" fmla="*/ 0 w 3880"/>
                  <a:gd name="T3" fmla="*/ 0 h 2349"/>
                  <a:gd name="T4" fmla="*/ 0 w 3880"/>
                  <a:gd name="T5" fmla="*/ 0 h 2349"/>
                  <a:gd name="T6" fmla="*/ 0 w 3880"/>
                  <a:gd name="T7" fmla="*/ 0 h 2349"/>
                  <a:gd name="T8" fmla="*/ 0 w 3880"/>
                  <a:gd name="T9" fmla="*/ 0 h 2349"/>
                  <a:gd name="T10" fmla="*/ 0 w 3880"/>
                  <a:gd name="T11" fmla="*/ 0 h 2349"/>
                  <a:gd name="T12" fmla="*/ 0 w 3880"/>
                  <a:gd name="T13" fmla="*/ 0 h 23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80" h="2349">
                    <a:moveTo>
                      <a:pt x="3163" y="2349"/>
                    </a:moveTo>
                    <a:lnTo>
                      <a:pt x="3364" y="2185"/>
                    </a:lnTo>
                    <a:lnTo>
                      <a:pt x="3551" y="2011"/>
                    </a:lnTo>
                    <a:lnTo>
                      <a:pt x="3724" y="1827"/>
                    </a:lnTo>
                    <a:lnTo>
                      <a:pt x="3880" y="1636"/>
                    </a:lnTo>
                    <a:lnTo>
                      <a:pt x="0" y="0"/>
                    </a:lnTo>
                    <a:lnTo>
                      <a:pt x="3163" y="2349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864" name="Line 61"/>
              <p:cNvSpPr>
                <a:spLocks noChangeShapeType="1"/>
              </p:cNvSpPr>
              <p:nvPr/>
            </p:nvSpPr>
            <p:spPr bwMode="auto">
              <a:xfrm>
                <a:off x="3616" y="2641"/>
                <a:ext cx="77" cy="43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865" name="Rectangle 62"/>
              <p:cNvSpPr>
                <a:spLocks noChangeArrowheads="1"/>
              </p:cNvSpPr>
              <p:nvPr/>
            </p:nvSpPr>
            <p:spPr bwMode="auto">
              <a:xfrm>
                <a:off x="1794" y="1493"/>
                <a:ext cx="215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b="1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96%</a:t>
                </a:r>
              </a:p>
            </p:txBody>
          </p:sp>
          <p:sp>
            <p:nvSpPr>
              <p:cNvPr id="35866" name="Rectangle 63"/>
              <p:cNvSpPr>
                <a:spLocks noChangeArrowheads="1"/>
              </p:cNvSpPr>
              <p:nvPr/>
            </p:nvSpPr>
            <p:spPr bwMode="auto">
              <a:xfrm>
                <a:off x="3693" y="2687"/>
                <a:ext cx="15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b="1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4%</a:t>
                </a:r>
              </a:p>
            </p:txBody>
          </p:sp>
        </p:grpSp>
        <p:sp>
          <p:nvSpPr>
            <p:cNvPr id="8" name="Oval 66"/>
            <p:cNvSpPr>
              <a:spLocks noChangeArrowheads="1"/>
            </p:cNvSpPr>
            <p:nvPr/>
          </p:nvSpPr>
          <p:spPr bwMode="auto">
            <a:xfrm>
              <a:off x="2303" y="2840"/>
              <a:ext cx="589" cy="437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  <a:effectLst>
              <a:outerShdw blurRad="63500" dist="53882" dir="2700000" algn="ctr" rotWithShape="0">
                <a:srgbClr val="000000">
                  <a:alpha val="34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35854" name="Rectangle 67"/>
            <p:cNvSpPr>
              <a:spLocks noChangeArrowheads="1"/>
            </p:cNvSpPr>
            <p:nvPr/>
          </p:nvSpPr>
          <p:spPr bwMode="auto">
            <a:xfrm>
              <a:off x="2484" y="3010"/>
              <a:ext cx="22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6</a:t>
              </a:r>
              <a:r>
                <a:rPr lang="en-US" b="1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235</a:t>
              </a:r>
              <a:endParaRPr lang="ru-RU" b="1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-14" y="10176"/>
            <a:ext cx="7668358" cy="461665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36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Кисты и доброкачественные опухоли яичников</a:t>
            </a:r>
          </a:p>
        </p:txBody>
      </p:sp>
      <p:pic>
        <p:nvPicPr>
          <p:cNvPr id="25" name="Picture 2" descr="http://www.cryocenter.ru/files/image/ncagip-fr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4548188"/>
            <a:ext cx="3006725" cy="2305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80975" y="1970088"/>
            <a:ext cx="6191250" cy="7683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6633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charset="0"/>
              <a:buNone/>
            </a:pPr>
            <a:r>
              <a:rPr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Операции у больных с кистами и доброкачественными опухолями яичников в НЦ АГиП (1991-20</a:t>
            </a:r>
            <a:r>
              <a:rPr lang="en-US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14</a:t>
            </a:r>
            <a:r>
              <a:rPr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 г.г.)</a:t>
            </a:r>
          </a:p>
        </p:txBody>
      </p:sp>
      <p:sp>
        <p:nvSpPr>
          <p:cNvPr id="35847" name="Rectangle 19"/>
          <p:cNvSpPr>
            <a:spLocks noChangeArrowheads="1"/>
          </p:cNvSpPr>
          <p:nvPr/>
        </p:nvSpPr>
        <p:spPr bwMode="auto">
          <a:xfrm>
            <a:off x="180975" y="471488"/>
            <a:ext cx="8135938" cy="1295400"/>
          </a:xfrm>
          <a:prstGeom prst="rect">
            <a:avLst/>
          </a:prstGeom>
          <a:gradFill rotWithShape="1">
            <a:gsLst>
              <a:gs pos="0">
                <a:srgbClr val="FF3300">
                  <a:alpha val="35999"/>
                </a:srgbClr>
              </a:gs>
              <a:gs pos="100000">
                <a:srgbClr val="FF3300">
                  <a:alpha val="62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grpSp>
        <p:nvGrpSpPr>
          <p:cNvPr id="35848" name="Group 21"/>
          <p:cNvGrpSpPr>
            <a:grpSpLocks/>
          </p:cNvGrpSpPr>
          <p:nvPr/>
        </p:nvGrpSpPr>
        <p:grpSpPr bwMode="auto">
          <a:xfrm>
            <a:off x="185738" y="549275"/>
            <a:ext cx="8567737" cy="984250"/>
            <a:chOff x="249" y="663"/>
            <a:chExt cx="5307" cy="620"/>
          </a:xfrm>
        </p:grpSpPr>
        <p:sp>
          <p:nvSpPr>
            <p:cNvPr id="37898" name="Rectangle 22"/>
            <p:cNvSpPr>
              <a:spLocks noChangeArrowheads="1"/>
            </p:cNvSpPr>
            <p:nvPr/>
          </p:nvSpPr>
          <p:spPr bwMode="auto">
            <a:xfrm>
              <a:off x="249" y="663"/>
              <a:ext cx="5307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mtClean="0">
                  <a:solidFill>
                    <a:srgbClr val="FFFF66"/>
                  </a:solidFill>
                  <a:latin typeface="Calibri" charset="0"/>
                  <a:ea typeface="Arial" charset="0"/>
                  <a:cs typeface="Arial" charset="0"/>
                </a:rPr>
                <a:t>Второе </a:t>
              </a:r>
              <a:r>
                <a:rPr lang="ru-RU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место по частоте в структуре опухолей репродуктивной системы </a:t>
              </a:r>
            </a:p>
          </p:txBody>
        </p:sp>
        <p:sp>
          <p:nvSpPr>
            <p:cNvPr id="37899" name="Rectangle 23"/>
            <p:cNvSpPr>
              <a:spLocks noChangeArrowheads="1"/>
            </p:cNvSpPr>
            <p:nvPr/>
          </p:nvSpPr>
          <p:spPr bwMode="auto">
            <a:xfrm>
              <a:off x="249" y="845"/>
              <a:ext cx="3266" cy="4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Риск озлокачествления</a:t>
              </a:r>
            </a:p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Риск утраты яичника в результате операции</a:t>
              </a:r>
            </a:p>
          </p:txBody>
        </p:sp>
      </p:grpSp>
      <p:pic>
        <p:nvPicPr>
          <p:cNvPr id="37897" name="Picture 32" descr="Без имени-2копиров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749300"/>
            <a:ext cx="2597150" cy="159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890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3" y="490538"/>
            <a:ext cx="6475412" cy="2862262"/>
          </a:xfrm>
          <a:prstGeom prst="rect">
            <a:avLst/>
          </a:prstGeom>
          <a:solidFill>
            <a:schemeClr val="tx2">
              <a:lumMod val="5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14300" y="26988"/>
            <a:ext cx="4602163" cy="461962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Новое в лечении кист яичников</a:t>
            </a:r>
          </a:p>
        </p:txBody>
      </p:sp>
      <p:sp>
        <p:nvSpPr>
          <p:cNvPr id="38916" name="Rectangle 31"/>
          <p:cNvSpPr>
            <a:spLocks noChangeArrowheads="1"/>
          </p:cNvSpPr>
          <p:nvPr/>
        </p:nvSpPr>
        <p:spPr bwMode="auto">
          <a:xfrm>
            <a:off x="114300" y="490538"/>
            <a:ext cx="6473825" cy="2862262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36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4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Проведение органосохраняющих операций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4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Максимальное сохранение тканей яичника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4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 Щадящее использование хирургических энергий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4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Минимизация операций при функциональных образованиях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5000"/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  (охрана овариального резерва)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4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Профилактика спаечного процесса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4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Соблюдение правил абластики (извлечение в контейнерах) </a:t>
            </a:r>
          </a:p>
        </p:txBody>
      </p:sp>
      <p:sp>
        <p:nvSpPr>
          <p:cNvPr id="36869" name="TextBox 2"/>
          <p:cNvSpPr txBox="1">
            <a:spLocks noChangeArrowheads="1"/>
          </p:cNvSpPr>
          <p:nvPr/>
        </p:nvSpPr>
        <p:spPr bwMode="auto">
          <a:xfrm>
            <a:off x="1495425" y="4294188"/>
            <a:ext cx="7632700" cy="5842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Дискутируется  </a:t>
            </a:r>
            <a:r>
              <a:rPr kumimoji="0" lang="ru-RU" sz="1600" b="1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целесообразность удаления эндометриоидных кист перед ЭКО.</a:t>
            </a:r>
            <a:r>
              <a:rPr kumimoji="0" lang="ru-RU" sz="1600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 </a:t>
            </a:r>
            <a:endParaRPr kumimoji="0" lang="en-US" sz="1600" i="1" smtClean="0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05563" y="4586288"/>
            <a:ext cx="2738437" cy="307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Benaglia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L., et al Hum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Reprod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2012</a:t>
            </a:r>
          </a:p>
        </p:txBody>
      </p:sp>
      <p:sp>
        <p:nvSpPr>
          <p:cNvPr id="36871" name="TextBox 3"/>
          <p:cNvSpPr txBox="1">
            <a:spLocks noChangeArrowheads="1"/>
          </p:cNvSpPr>
          <p:nvPr/>
        </p:nvSpPr>
        <p:spPr bwMode="auto">
          <a:xfrm>
            <a:off x="1531938" y="3406775"/>
            <a:ext cx="6192837" cy="585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Лапароскопия признана «золотым стандартом»  в лечении доброкачественных образований яичников </a:t>
            </a:r>
            <a:r>
              <a:rPr kumimoji="0" lang="en-US" sz="1600" b="1" i="1" smtClean="0">
                <a:solidFill>
                  <a:prstClr val="black"/>
                </a:solidFill>
                <a:latin typeface="Arial" charset="0"/>
                <a:ea typeface="MS PGothic" charset="0"/>
                <a:cs typeface="MS PGothic" charset="0"/>
              </a:rPr>
              <a:t>                                                                                                          </a:t>
            </a:r>
            <a:endParaRPr kumimoji="0" lang="ru-RU" sz="1600" b="1" i="1" smtClean="0">
              <a:solidFill>
                <a:prstClr val="black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05525" y="3933825"/>
            <a:ext cx="3022600" cy="3063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Kitajima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M,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Donnez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J.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Fertil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Steril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. 2011</a:t>
            </a:r>
          </a:p>
        </p:txBody>
      </p:sp>
      <p:sp>
        <p:nvSpPr>
          <p:cNvPr id="36873" name="TextBox 9"/>
          <p:cNvSpPr txBox="1">
            <a:spLocks noChangeArrowheads="1"/>
          </p:cNvSpPr>
          <p:nvPr/>
        </p:nvSpPr>
        <p:spPr bwMode="auto">
          <a:xfrm>
            <a:off x="1516063" y="5148263"/>
            <a:ext cx="5230812" cy="368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Максимальное сохранение овариального резерва </a:t>
            </a:r>
          </a:p>
        </p:txBody>
      </p:sp>
      <p:pic>
        <p:nvPicPr>
          <p:cNvPr id="36874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5661025"/>
            <a:ext cx="17208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091113"/>
            <a:ext cx="141605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661025"/>
            <a:ext cx="197008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право 13"/>
          <p:cNvSpPr/>
          <p:nvPr/>
        </p:nvSpPr>
        <p:spPr>
          <a:xfrm>
            <a:off x="900113" y="3700463"/>
            <a:ext cx="287337" cy="16033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900113" y="4424363"/>
            <a:ext cx="287337" cy="16192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915988" y="5251450"/>
            <a:ext cx="288925" cy="16192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киста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373063"/>
            <a:ext cx="193675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657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57188" y="428625"/>
            <a:ext cx="8569325" cy="246221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Влияние «высоких энергий»  на восстановление функции яичников после различных методов хирургического воздействия у женщин репродуктивного возраста в программе ЭКО</a:t>
            </a:r>
          </a:p>
        </p:txBody>
      </p:sp>
      <p:sp>
        <p:nvSpPr>
          <p:cNvPr id="291844" name="Rectangle 4"/>
          <p:cNvSpPr>
            <a:spLocks noChangeArrowheads="1"/>
          </p:cNvSpPr>
          <p:nvPr/>
        </p:nvSpPr>
        <p:spPr bwMode="auto">
          <a:xfrm>
            <a:off x="323850" y="2636838"/>
            <a:ext cx="8820150" cy="2746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sp>
        <p:nvSpPr>
          <p:cNvPr id="291845" name="Rectangle 5"/>
          <p:cNvSpPr>
            <a:spLocks noChangeArrowheads="1"/>
          </p:cNvSpPr>
          <p:nvPr/>
        </p:nvSpPr>
        <p:spPr bwMode="auto">
          <a:xfrm>
            <a:off x="357188" y="3143250"/>
            <a:ext cx="77866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Снижение овариального резерва при использовании</a:t>
            </a:r>
          </a:p>
        </p:txBody>
      </p:sp>
      <p:pic>
        <p:nvPicPr>
          <p:cNvPr id="29185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286250"/>
            <a:ext cx="2606675" cy="20716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5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286250"/>
            <a:ext cx="2357438" cy="20240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53" name="Rectangle 13"/>
          <p:cNvSpPr>
            <a:spLocks noChangeArrowheads="1"/>
          </p:cNvSpPr>
          <p:nvPr/>
        </p:nvSpPr>
        <p:spPr bwMode="auto">
          <a:xfrm>
            <a:off x="2214563" y="3714750"/>
            <a:ext cx="4056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Лазерной и электрохирургии </a:t>
            </a:r>
          </a:p>
        </p:txBody>
      </p:sp>
      <p:pic>
        <p:nvPicPr>
          <p:cNvPr id="29185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286250"/>
            <a:ext cx="2643188" cy="2051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392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95410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defRPr/>
            </a:pPr>
            <a:r>
              <a:rPr lang="ru-RU" alt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Сохранение репродуктивной функции у больных с </a:t>
            </a:r>
            <a:r>
              <a:rPr lang="ru-RU" altLang="ru-RU" sz="2800" b="1" spc="50" dirty="0" err="1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эндометриодными</a:t>
            </a:r>
            <a:r>
              <a:rPr lang="ru-RU" altLang="ru-RU" sz="28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 кистами яичников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7525" y="6237288"/>
            <a:ext cx="551815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(Hart R</a:t>
            </a:r>
            <a:r>
              <a:rPr lang="ru-RU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.</a:t>
            </a: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J</a:t>
            </a:r>
            <a:r>
              <a:rPr lang="ru-RU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. </a:t>
            </a: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et al., The Cochrane Library</a:t>
            </a:r>
            <a:r>
              <a:rPr lang="ru-RU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,</a:t>
            </a: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 2008.)</a:t>
            </a:r>
            <a:endParaRPr lang="ru-RU" sz="14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0306" y="2672292"/>
            <a:ext cx="3074855" cy="9278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075" y="2982913"/>
            <a:ext cx="274955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Arial" charset="0"/>
                <a:cs typeface="Arial" charset="0"/>
              </a:rPr>
              <a:t>Вылущивание капсулы</a:t>
            </a: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0234" y="3743862"/>
            <a:ext cx="3074927" cy="9278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13" y="3914775"/>
            <a:ext cx="2789237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Arial" charset="0"/>
                <a:cs typeface="Arial" charset="0"/>
              </a:rPr>
              <a:t>Опорожнение и аблация капсулы</a:t>
            </a: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14848" y="2688985"/>
            <a:ext cx="3074855" cy="9278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14848" y="3743861"/>
            <a:ext cx="3074927" cy="9278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30346" y="2688987"/>
            <a:ext cx="1656145" cy="92781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930347" y="3743863"/>
            <a:ext cx="1656184" cy="92781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936" name="Прямоугольник 11"/>
          <p:cNvSpPr>
            <a:spLocks noChangeArrowheads="1"/>
          </p:cNvSpPr>
          <p:nvPr/>
        </p:nvSpPr>
        <p:spPr bwMode="auto">
          <a:xfrm>
            <a:off x="7350125" y="2982913"/>
            <a:ext cx="815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66.7%,</a:t>
            </a:r>
          </a:p>
        </p:txBody>
      </p:sp>
      <p:sp>
        <p:nvSpPr>
          <p:cNvPr id="38937" name="Прямоугольник 12"/>
          <p:cNvSpPr>
            <a:spLocks noChangeArrowheads="1"/>
          </p:cNvSpPr>
          <p:nvPr/>
        </p:nvSpPr>
        <p:spPr bwMode="auto">
          <a:xfrm>
            <a:off x="7378700" y="4022725"/>
            <a:ext cx="758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23.5%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2275" y="1412875"/>
            <a:ext cx="8501063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Удаление эндометриоидных кист яичников  путем вылущивания значительно более эффективно, чем вскрытие, опорожнение и аблация капсулы (электро-, лазеро-хирургически).</a:t>
            </a:r>
            <a:endParaRPr lang="ru-RU" sz="2000" smtClean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3440870" y="3003255"/>
            <a:ext cx="385518" cy="338554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3440870" y="4069270"/>
            <a:ext cx="385518" cy="338554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6737587" y="2972478"/>
            <a:ext cx="385518" cy="338554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6737587" y="4038493"/>
            <a:ext cx="385518" cy="338554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76675" y="2987675"/>
            <a:ext cx="275113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Arial" charset="0"/>
                <a:cs typeface="Arial" charset="0"/>
              </a:rPr>
              <a:t>Частота беременности</a:t>
            </a: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876675" y="4022725"/>
            <a:ext cx="275113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  <a:ea typeface="Arial" charset="0"/>
                <a:cs typeface="Arial" charset="0"/>
              </a:rPr>
              <a:t>Частота беременности</a:t>
            </a: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grpSp>
        <p:nvGrpSpPr>
          <p:cNvPr id="38953" name="Group 38"/>
          <p:cNvGrpSpPr>
            <a:grpSpLocks/>
          </p:cNvGrpSpPr>
          <p:nvPr/>
        </p:nvGrpSpPr>
        <p:grpSpPr bwMode="auto">
          <a:xfrm>
            <a:off x="5834063" y="4802188"/>
            <a:ext cx="2838450" cy="1839912"/>
            <a:chOff x="3969" y="300"/>
            <a:chExt cx="1451" cy="937"/>
          </a:xfrm>
        </p:grpSpPr>
        <p:pic>
          <p:nvPicPr>
            <p:cNvPr id="38955" name="Picture 39" descr="endometr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300"/>
              <a:ext cx="1451" cy="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56" name="Picture 40" descr="Безимени-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391"/>
              <a:ext cx="771" cy="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Прямоугольник 23"/>
          <p:cNvSpPr/>
          <p:nvPr/>
        </p:nvSpPr>
        <p:spPr>
          <a:xfrm>
            <a:off x="517525" y="5002213"/>
            <a:ext cx="4335463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Вылущивание капсулы также эффективнее в отношении рецидивов кист и болевого синдрома.</a:t>
            </a:r>
            <a:endParaRPr lang="ru-RU" sz="2000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401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179388" y="606425"/>
            <a:ext cx="8964612" cy="6237288"/>
          </a:xfrm>
          <a:prstGeom prst="rect">
            <a:avLst/>
          </a:prstGeom>
          <a:solidFill>
            <a:srgbClr val="F2DCDB">
              <a:alpha val="63136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539750" y="1484313"/>
            <a:ext cx="3838575" cy="3968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66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50000"/>
            </a:pPr>
            <a:r>
              <a:rPr lang="ru-RU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Сроки проведения операций</a:t>
            </a:r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611188" y="2205038"/>
            <a:ext cx="2916237" cy="2466975"/>
            <a:chOff x="340" y="1480"/>
            <a:chExt cx="1988" cy="1683"/>
          </a:xfrm>
        </p:grpSpPr>
        <p:sp>
          <p:nvSpPr>
            <p:cNvPr id="39956" name="Freeform 5"/>
            <p:cNvSpPr>
              <a:spLocks/>
            </p:cNvSpPr>
            <p:nvPr/>
          </p:nvSpPr>
          <p:spPr bwMode="auto">
            <a:xfrm>
              <a:off x="1137" y="2178"/>
              <a:ext cx="702" cy="424"/>
            </a:xfrm>
            <a:custGeom>
              <a:avLst/>
              <a:gdLst>
                <a:gd name="T0" fmla="*/ 0 w 3498"/>
                <a:gd name="T1" fmla="*/ 0 h 2007"/>
                <a:gd name="T2" fmla="*/ 0 w 3498"/>
                <a:gd name="T3" fmla="*/ 0 h 2007"/>
                <a:gd name="T4" fmla="*/ 0 w 3498"/>
                <a:gd name="T5" fmla="*/ 0 h 2007"/>
                <a:gd name="T6" fmla="*/ 0 w 3498"/>
                <a:gd name="T7" fmla="*/ 0 h 2007"/>
                <a:gd name="T8" fmla="*/ 0 w 3498"/>
                <a:gd name="T9" fmla="*/ 0 h 20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8" h="2007">
                  <a:moveTo>
                    <a:pt x="3498" y="1412"/>
                  </a:moveTo>
                  <a:lnTo>
                    <a:pt x="3498" y="2007"/>
                  </a:lnTo>
                  <a:lnTo>
                    <a:pt x="0" y="595"/>
                  </a:lnTo>
                  <a:lnTo>
                    <a:pt x="0" y="0"/>
                  </a:lnTo>
                  <a:lnTo>
                    <a:pt x="3498" y="1412"/>
                  </a:lnTo>
                  <a:close/>
                </a:path>
              </a:pathLst>
            </a:custGeom>
            <a:solidFill>
              <a:srgbClr val="3F3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57" name="Freeform 6"/>
            <p:cNvSpPr>
              <a:spLocks/>
            </p:cNvSpPr>
            <p:nvPr/>
          </p:nvSpPr>
          <p:spPr bwMode="auto">
            <a:xfrm>
              <a:off x="1837" y="2178"/>
              <a:ext cx="97" cy="428"/>
            </a:xfrm>
            <a:custGeom>
              <a:avLst/>
              <a:gdLst>
                <a:gd name="T0" fmla="*/ 0 w 485"/>
                <a:gd name="T1" fmla="*/ 0 h 2023"/>
                <a:gd name="T2" fmla="*/ 0 w 485"/>
                <a:gd name="T3" fmla="*/ 0 h 2023"/>
                <a:gd name="T4" fmla="*/ 0 w 485"/>
                <a:gd name="T5" fmla="*/ 0 h 2023"/>
                <a:gd name="T6" fmla="*/ 0 w 485"/>
                <a:gd name="T7" fmla="*/ 0 h 2023"/>
                <a:gd name="T8" fmla="*/ 0 w 485"/>
                <a:gd name="T9" fmla="*/ 0 h 2023"/>
                <a:gd name="T10" fmla="*/ 0 w 485"/>
                <a:gd name="T11" fmla="*/ 0 h 2023"/>
                <a:gd name="T12" fmla="*/ 0 w 485"/>
                <a:gd name="T13" fmla="*/ 0 h 2023"/>
                <a:gd name="T14" fmla="*/ 0 w 485"/>
                <a:gd name="T15" fmla="*/ 0 h 2023"/>
                <a:gd name="T16" fmla="*/ 0 w 485"/>
                <a:gd name="T17" fmla="*/ 0 h 2023"/>
                <a:gd name="T18" fmla="*/ 0 w 485"/>
                <a:gd name="T19" fmla="*/ 0 h 2023"/>
                <a:gd name="T20" fmla="*/ 0 w 485"/>
                <a:gd name="T21" fmla="*/ 0 h 2023"/>
                <a:gd name="T22" fmla="*/ 0 w 485"/>
                <a:gd name="T23" fmla="*/ 0 h 2023"/>
                <a:gd name="T24" fmla="*/ 0 w 485"/>
                <a:gd name="T25" fmla="*/ 0 h 2023"/>
                <a:gd name="T26" fmla="*/ 0 w 485"/>
                <a:gd name="T27" fmla="*/ 0 h 2023"/>
                <a:gd name="T28" fmla="*/ 0 w 485"/>
                <a:gd name="T29" fmla="*/ 0 h 2023"/>
                <a:gd name="T30" fmla="*/ 0 w 485"/>
                <a:gd name="T31" fmla="*/ 0 h 2023"/>
                <a:gd name="T32" fmla="*/ 0 w 485"/>
                <a:gd name="T33" fmla="*/ 0 h 2023"/>
                <a:gd name="T34" fmla="*/ 0 w 485"/>
                <a:gd name="T35" fmla="*/ 0 h 2023"/>
                <a:gd name="T36" fmla="*/ 0 w 485"/>
                <a:gd name="T37" fmla="*/ 0 h 20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85" h="2023">
                  <a:moveTo>
                    <a:pt x="0" y="1428"/>
                  </a:moveTo>
                  <a:lnTo>
                    <a:pt x="108" y="1266"/>
                  </a:lnTo>
                  <a:lnTo>
                    <a:pt x="206" y="1098"/>
                  </a:lnTo>
                  <a:lnTo>
                    <a:pt x="289" y="925"/>
                  </a:lnTo>
                  <a:lnTo>
                    <a:pt x="358" y="748"/>
                  </a:lnTo>
                  <a:lnTo>
                    <a:pt x="412" y="567"/>
                  </a:lnTo>
                  <a:lnTo>
                    <a:pt x="452" y="381"/>
                  </a:lnTo>
                  <a:lnTo>
                    <a:pt x="476" y="192"/>
                  </a:lnTo>
                  <a:lnTo>
                    <a:pt x="485" y="0"/>
                  </a:lnTo>
                  <a:lnTo>
                    <a:pt x="485" y="595"/>
                  </a:lnTo>
                  <a:lnTo>
                    <a:pt x="476" y="787"/>
                  </a:lnTo>
                  <a:lnTo>
                    <a:pt x="452" y="976"/>
                  </a:lnTo>
                  <a:lnTo>
                    <a:pt x="412" y="1162"/>
                  </a:lnTo>
                  <a:lnTo>
                    <a:pt x="358" y="1344"/>
                  </a:lnTo>
                  <a:lnTo>
                    <a:pt x="289" y="1521"/>
                  </a:lnTo>
                  <a:lnTo>
                    <a:pt x="206" y="1693"/>
                  </a:lnTo>
                  <a:lnTo>
                    <a:pt x="108" y="1861"/>
                  </a:lnTo>
                  <a:lnTo>
                    <a:pt x="0" y="2023"/>
                  </a:lnTo>
                  <a:lnTo>
                    <a:pt x="0" y="1428"/>
                  </a:lnTo>
                  <a:close/>
                </a:path>
              </a:pathLst>
            </a:custGeom>
            <a:solidFill>
              <a:srgbClr val="3F3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58" name="Freeform 7"/>
            <p:cNvSpPr>
              <a:spLocks/>
            </p:cNvSpPr>
            <p:nvPr/>
          </p:nvSpPr>
          <p:spPr bwMode="auto">
            <a:xfrm>
              <a:off x="1337" y="2336"/>
              <a:ext cx="573" cy="563"/>
            </a:xfrm>
            <a:custGeom>
              <a:avLst/>
              <a:gdLst>
                <a:gd name="T0" fmla="*/ 0 w 2859"/>
                <a:gd name="T1" fmla="*/ 0 h 2665"/>
                <a:gd name="T2" fmla="*/ 0 w 2859"/>
                <a:gd name="T3" fmla="*/ 0 h 2665"/>
                <a:gd name="T4" fmla="*/ 0 w 2859"/>
                <a:gd name="T5" fmla="*/ 0 h 2665"/>
                <a:gd name="T6" fmla="*/ 0 w 2859"/>
                <a:gd name="T7" fmla="*/ 0 h 2665"/>
                <a:gd name="T8" fmla="*/ 0 w 2859"/>
                <a:gd name="T9" fmla="*/ 0 h 26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665">
                  <a:moveTo>
                    <a:pt x="2859" y="2070"/>
                  </a:moveTo>
                  <a:lnTo>
                    <a:pt x="2859" y="2665"/>
                  </a:lnTo>
                  <a:lnTo>
                    <a:pt x="0" y="596"/>
                  </a:lnTo>
                  <a:lnTo>
                    <a:pt x="0" y="0"/>
                  </a:lnTo>
                  <a:lnTo>
                    <a:pt x="2859" y="2070"/>
                  </a:lnTo>
                  <a:close/>
                </a:path>
              </a:pathLst>
            </a:custGeom>
            <a:solidFill>
              <a:srgbClr val="7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59" name="Freeform 8"/>
            <p:cNvSpPr>
              <a:spLocks/>
            </p:cNvSpPr>
            <p:nvPr/>
          </p:nvSpPr>
          <p:spPr bwMode="auto">
            <a:xfrm>
              <a:off x="1910" y="2637"/>
              <a:ext cx="126" cy="262"/>
            </a:xfrm>
            <a:custGeom>
              <a:avLst/>
              <a:gdLst>
                <a:gd name="T0" fmla="*/ 0 w 631"/>
                <a:gd name="T1" fmla="*/ 0 h 1238"/>
                <a:gd name="T2" fmla="*/ 0 w 631"/>
                <a:gd name="T3" fmla="*/ 0 h 1238"/>
                <a:gd name="T4" fmla="*/ 0 w 631"/>
                <a:gd name="T5" fmla="*/ 0 h 1238"/>
                <a:gd name="T6" fmla="*/ 0 w 631"/>
                <a:gd name="T7" fmla="*/ 0 h 1238"/>
                <a:gd name="T8" fmla="*/ 0 w 631"/>
                <a:gd name="T9" fmla="*/ 0 h 1238"/>
                <a:gd name="T10" fmla="*/ 0 w 631"/>
                <a:gd name="T11" fmla="*/ 0 h 1238"/>
                <a:gd name="T12" fmla="*/ 0 w 631"/>
                <a:gd name="T13" fmla="*/ 0 h 1238"/>
                <a:gd name="T14" fmla="*/ 0 w 631"/>
                <a:gd name="T15" fmla="*/ 0 h 1238"/>
                <a:gd name="T16" fmla="*/ 0 w 631"/>
                <a:gd name="T17" fmla="*/ 0 h 1238"/>
                <a:gd name="T18" fmla="*/ 0 w 631"/>
                <a:gd name="T19" fmla="*/ 0 h 1238"/>
                <a:gd name="T20" fmla="*/ 0 w 631"/>
                <a:gd name="T21" fmla="*/ 0 h 12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31" h="1238">
                  <a:moveTo>
                    <a:pt x="0" y="643"/>
                  </a:moveTo>
                  <a:lnTo>
                    <a:pt x="178" y="494"/>
                  </a:lnTo>
                  <a:lnTo>
                    <a:pt x="343" y="338"/>
                  </a:lnTo>
                  <a:lnTo>
                    <a:pt x="494" y="172"/>
                  </a:lnTo>
                  <a:lnTo>
                    <a:pt x="631" y="0"/>
                  </a:lnTo>
                  <a:lnTo>
                    <a:pt x="631" y="595"/>
                  </a:lnTo>
                  <a:lnTo>
                    <a:pt x="494" y="768"/>
                  </a:lnTo>
                  <a:lnTo>
                    <a:pt x="343" y="933"/>
                  </a:lnTo>
                  <a:lnTo>
                    <a:pt x="178" y="1090"/>
                  </a:lnTo>
                  <a:lnTo>
                    <a:pt x="0" y="1238"/>
                  </a:lnTo>
                  <a:lnTo>
                    <a:pt x="0" y="643"/>
                  </a:lnTo>
                  <a:close/>
                </a:path>
              </a:pathLst>
            </a:custGeom>
            <a:solidFill>
              <a:srgbClr val="7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60" name="Freeform 9"/>
            <p:cNvSpPr>
              <a:spLocks/>
            </p:cNvSpPr>
            <p:nvPr/>
          </p:nvSpPr>
          <p:spPr bwMode="auto">
            <a:xfrm>
              <a:off x="1910" y="2637"/>
              <a:ext cx="126" cy="262"/>
            </a:xfrm>
            <a:custGeom>
              <a:avLst/>
              <a:gdLst>
                <a:gd name="T0" fmla="*/ 0 w 631"/>
                <a:gd name="T1" fmla="*/ 0 h 1238"/>
                <a:gd name="T2" fmla="*/ 0 w 631"/>
                <a:gd name="T3" fmla="*/ 0 h 1238"/>
                <a:gd name="T4" fmla="*/ 0 w 631"/>
                <a:gd name="T5" fmla="*/ 0 h 1238"/>
                <a:gd name="T6" fmla="*/ 0 w 631"/>
                <a:gd name="T7" fmla="*/ 0 h 1238"/>
                <a:gd name="T8" fmla="*/ 0 w 631"/>
                <a:gd name="T9" fmla="*/ 0 h 1238"/>
                <a:gd name="T10" fmla="*/ 0 w 631"/>
                <a:gd name="T11" fmla="*/ 0 h 1238"/>
                <a:gd name="T12" fmla="*/ 0 w 631"/>
                <a:gd name="T13" fmla="*/ 0 h 1238"/>
                <a:gd name="T14" fmla="*/ 0 w 631"/>
                <a:gd name="T15" fmla="*/ 0 h 1238"/>
                <a:gd name="T16" fmla="*/ 0 w 631"/>
                <a:gd name="T17" fmla="*/ 0 h 1238"/>
                <a:gd name="T18" fmla="*/ 0 w 631"/>
                <a:gd name="T19" fmla="*/ 0 h 1238"/>
                <a:gd name="T20" fmla="*/ 0 w 631"/>
                <a:gd name="T21" fmla="*/ 0 h 12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31" h="1238">
                  <a:moveTo>
                    <a:pt x="631" y="0"/>
                  </a:moveTo>
                  <a:lnTo>
                    <a:pt x="494" y="172"/>
                  </a:lnTo>
                  <a:lnTo>
                    <a:pt x="343" y="338"/>
                  </a:lnTo>
                  <a:lnTo>
                    <a:pt x="178" y="494"/>
                  </a:lnTo>
                  <a:lnTo>
                    <a:pt x="0" y="643"/>
                  </a:lnTo>
                  <a:lnTo>
                    <a:pt x="0" y="1238"/>
                  </a:lnTo>
                  <a:lnTo>
                    <a:pt x="178" y="1090"/>
                  </a:lnTo>
                  <a:lnTo>
                    <a:pt x="343" y="933"/>
                  </a:lnTo>
                  <a:lnTo>
                    <a:pt x="494" y="768"/>
                  </a:lnTo>
                  <a:lnTo>
                    <a:pt x="631" y="595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rgbClr val="7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61" name="Freeform 10"/>
            <p:cNvSpPr>
              <a:spLocks/>
            </p:cNvSpPr>
            <p:nvPr/>
          </p:nvSpPr>
          <p:spPr bwMode="auto">
            <a:xfrm>
              <a:off x="1235" y="2277"/>
              <a:ext cx="203" cy="734"/>
            </a:xfrm>
            <a:custGeom>
              <a:avLst/>
              <a:gdLst>
                <a:gd name="T0" fmla="*/ 0 w 1008"/>
                <a:gd name="T1" fmla="*/ 0 h 3477"/>
                <a:gd name="T2" fmla="*/ 0 w 1008"/>
                <a:gd name="T3" fmla="*/ 0 h 3477"/>
                <a:gd name="T4" fmla="*/ 0 w 1008"/>
                <a:gd name="T5" fmla="*/ 0 h 3477"/>
                <a:gd name="T6" fmla="*/ 0 w 1008"/>
                <a:gd name="T7" fmla="*/ 0 h 3477"/>
                <a:gd name="T8" fmla="*/ 0 w 1008"/>
                <a:gd name="T9" fmla="*/ 0 h 34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8" h="3477">
                  <a:moveTo>
                    <a:pt x="1008" y="2882"/>
                  </a:moveTo>
                  <a:lnTo>
                    <a:pt x="1008" y="3477"/>
                  </a:lnTo>
                  <a:lnTo>
                    <a:pt x="0" y="596"/>
                  </a:lnTo>
                  <a:lnTo>
                    <a:pt x="0" y="0"/>
                  </a:lnTo>
                  <a:lnTo>
                    <a:pt x="1008" y="2882"/>
                  </a:lnTo>
                  <a:close/>
                </a:path>
              </a:pathLst>
            </a:custGeom>
            <a:solidFill>
              <a:srgbClr val="0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62" name="Freeform 11"/>
            <p:cNvSpPr>
              <a:spLocks/>
            </p:cNvSpPr>
            <p:nvPr/>
          </p:nvSpPr>
          <p:spPr bwMode="auto">
            <a:xfrm>
              <a:off x="1443" y="2714"/>
              <a:ext cx="366" cy="297"/>
            </a:xfrm>
            <a:custGeom>
              <a:avLst/>
              <a:gdLst>
                <a:gd name="T0" fmla="*/ 0 w 1821"/>
                <a:gd name="T1" fmla="*/ 0 h 1403"/>
                <a:gd name="T2" fmla="*/ 0 w 1821"/>
                <a:gd name="T3" fmla="*/ 0 h 1403"/>
                <a:gd name="T4" fmla="*/ 0 w 1821"/>
                <a:gd name="T5" fmla="*/ 0 h 1403"/>
                <a:gd name="T6" fmla="*/ 0 w 1821"/>
                <a:gd name="T7" fmla="*/ 0 h 1403"/>
                <a:gd name="T8" fmla="*/ 0 w 1821"/>
                <a:gd name="T9" fmla="*/ 0 h 1403"/>
                <a:gd name="T10" fmla="*/ 0 w 1821"/>
                <a:gd name="T11" fmla="*/ 0 h 1403"/>
                <a:gd name="T12" fmla="*/ 0 w 1821"/>
                <a:gd name="T13" fmla="*/ 0 h 1403"/>
                <a:gd name="T14" fmla="*/ 0 w 1821"/>
                <a:gd name="T15" fmla="*/ 0 h 1403"/>
                <a:gd name="T16" fmla="*/ 0 w 1821"/>
                <a:gd name="T17" fmla="*/ 0 h 1403"/>
                <a:gd name="T18" fmla="*/ 0 w 1821"/>
                <a:gd name="T19" fmla="*/ 0 h 1403"/>
                <a:gd name="T20" fmla="*/ 0 w 1821"/>
                <a:gd name="T21" fmla="*/ 0 h 1403"/>
                <a:gd name="T22" fmla="*/ 0 w 1821"/>
                <a:gd name="T23" fmla="*/ 0 h 1403"/>
                <a:gd name="T24" fmla="*/ 0 w 1821"/>
                <a:gd name="T25" fmla="*/ 0 h 1403"/>
                <a:gd name="T26" fmla="*/ 0 w 1821"/>
                <a:gd name="T27" fmla="*/ 0 h 1403"/>
                <a:gd name="T28" fmla="*/ 0 w 1821"/>
                <a:gd name="T29" fmla="*/ 0 h 1403"/>
                <a:gd name="T30" fmla="*/ 0 w 1821"/>
                <a:gd name="T31" fmla="*/ 0 h 1403"/>
                <a:gd name="T32" fmla="*/ 0 w 1821"/>
                <a:gd name="T33" fmla="*/ 0 h 1403"/>
                <a:gd name="T34" fmla="*/ 0 w 1821"/>
                <a:gd name="T35" fmla="*/ 0 h 1403"/>
                <a:gd name="T36" fmla="*/ 0 w 1821"/>
                <a:gd name="T37" fmla="*/ 0 h 14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821" h="1403">
                  <a:moveTo>
                    <a:pt x="0" y="808"/>
                  </a:moveTo>
                  <a:lnTo>
                    <a:pt x="260" y="747"/>
                  </a:lnTo>
                  <a:lnTo>
                    <a:pt x="511" y="674"/>
                  </a:lnTo>
                  <a:lnTo>
                    <a:pt x="755" y="590"/>
                  </a:lnTo>
                  <a:lnTo>
                    <a:pt x="989" y="493"/>
                  </a:lnTo>
                  <a:lnTo>
                    <a:pt x="1213" y="386"/>
                  </a:lnTo>
                  <a:lnTo>
                    <a:pt x="1428" y="267"/>
                  </a:lnTo>
                  <a:lnTo>
                    <a:pt x="1629" y="138"/>
                  </a:lnTo>
                  <a:lnTo>
                    <a:pt x="1821" y="0"/>
                  </a:lnTo>
                  <a:lnTo>
                    <a:pt x="1821" y="595"/>
                  </a:lnTo>
                  <a:lnTo>
                    <a:pt x="1629" y="734"/>
                  </a:lnTo>
                  <a:lnTo>
                    <a:pt x="1428" y="862"/>
                  </a:lnTo>
                  <a:lnTo>
                    <a:pt x="1213" y="981"/>
                  </a:lnTo>
                  <a:lnTo>
                    <a:pt x="989" y="1089"/>
                  </a:lnTo>
                  <a:lnTo>
                    <a:pt x="755" y="1185"/>
                  </a:lnTo>
                  <a:lnTo>
                    <a:pt x="511" y="1269"/>
                  </a:lnTo>
                  <a:lnTo>
                    <a:pt x="260" y="1343"/>
                  </a:lnTo>
                  <a:lnTo>
                    <a:pt x="0" y="1403"/>
                  </a:lnTo>
                  <a:lnTo>
                    <a:pt x="0" y="808"/>
                  </a:lnTo>
                  <a:close/>
                </a:path>
              </a:pathLst>
            </a:custGeom>
            <a:solidFill>
              <a:srgbClr val="0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63" name="Freeform 12"/>
            <p:cNvSpPr>
              <a:spLocks/>
            </p:cNvSpPr>
            <p:nvPr/>
          </p:nvSpPr>
          <p:spPr bwMode="auto">
            <a:xfrm>
              <a:off x="1443" y="2714"/>
              <a:ext cx="366" cy="297"/>
            </a:xfrm>
            <a:custGeom>
              <a:avLst/>
              <a:gdLst>
                <a:gd name="T0" fmla="*/ 0 w 1821"/>
                <a:gd name="T1" fmla="*/ 0 h 1403"/>
                <a:gd name="T2" fmla="*/ 0 w 1821"/>
                <a:gd name="T3" fmla="*/ 0 h 1403"/>
                <a:gd name="T4" fmla="*/ 0 w 1821"/>
                <a:gd name="T5" fmla="*/ 0 h 1403"/>
                <a:gd name="T6" fmla="*/ 0 w 1821"/>
                <a:gd name="T7" fmla="*/ 0 h 1403"/>
                <a:gd name="T8" fmla="*/ 0 w 1821"/>
                <a:gd name="T9" fmla="*/ 0 h 1403"/>
                <a:gd name="T10" fmla="*/ 0 w 1821"/>
                <a:gd name="T11" fmla="*/ 0 h 1403"/>
                <a:gd name="T12" fmla="*/ 0 w 1821"/>
                <a:gd name="T13" fmla="*/ 0 h 1403"/>
                <a:gd name="T14" fmla="*/ 0 w 1821"/>
                <a:gd name="T15" fmla="*/ 0 h 1403"/>
                <a:gd name="T16" fmla="*/ 0 w 1821"/>
                <a:gd name="T17" fmla="*/ 0 h 1403"/>
                <a:gd name="T18" fmla="*/ 0 w 1821"/>
                <a:gd name="T19" fmla="*/ 0 h 1403"/>
                <a:gd name="T20" fmla="*/ 0 w 1821"/>
                <a:gd name="T21" fmla="*/ 0 h 1403"/>
                <a:gd name="T22" fmla="*/ 0 w 1821"/>
                <a:gd name="T23" fmla="*/ 0 h 1403"/>
                <a:gd name="T24" fmla="*/ 0 w 1821"/>
                <a:gd name="T25" fmla="*/ 0 h 1403"/>
                <a:gd name="T26" fmla="*/ 0 w 1821"/>
                <a:gd name="T27" fmla="*/ 0 h 1403"/>
                <a:gd name="T28" fmla="*/ 0 w 1821"/>
                <a:gd name="T29" fmla="*/ 0 h 1403"/>
                <a:gd name="T30" fmla="*/ 0 w 1821"/>
                <a:gd name="T31" fmla="*/ 0 h 1403"/>
                <a:gd name="T32" fmla="*/ 0 w 1821"/>
                <a:gd name="T33" fmla="*/ 0 h 1403"/>
                <a:gd name="T34" fmla="*/ 0 w 1821"/>
                <a:gd name="T35" fmla="*/ 0 h 1403"/>
                <a:gd name="T36" fmla="*/ 0 w 1821"/>
                <a:gd name="T37" fmla="*/ 0 h 14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821" h="1403">
                  <a:moveTo>
                    <a:pt x="1821" y="0"/>
                  </a:moveTo>
                  <a:lnTo>
                    <a:pt x="1629" y="138"/>
                  </a:lnTo>
                  <a:lnTo>
                    <a:pt x="1428" y="267"/>
                  </a:lnTo>
                  <a:lnTo>
                    <a:pt x="1213" y="386"/>
                  </a:lnTo>
                  <a:lnTo>
                    <a:pt x="989" y="493"/>
                  </a:lnTo>
                  <a:lnTo>
                    <a:pt x="755" y="590"/>
                  </a:lnTo>
                  <a:lnTo>
                    <a:pt x="511" y="674"/>
                  </a:lnTo>
                  <a:lnTo>
                    <a:pt x="260" y="747"/>
                  </a:lnTo>
                  <a:lnTo>
                    <a:pt x="0" y="808"/>
                  </a:lnTo>
                  <a:lnTo>
                    <a:pt x="0" y="1403"/>
                  </a:lnTo>
                  <a:lnTo>
                    <a:pt x="260" y="1343"/>
                  </a:lnTo>
                  <a:lnTo>
                    <a:pt x="511" y="1269"/>
                  </a:lnTo>
                  <a:lnTo>
                    <a:pt x="755" y="1185"/>
                  </a:lnTo>
                  <a:lnTo>
                    <a:pt x="989" y="1089"/>
                  </a:lnTo>
                  <a:lnTo>
                    <a:pt x="1213" y="981"/>
                  </a:lnTo>
                  <a:lnTo>
                    <a:pt x="1428" y="862"/>
                  </a:lnTo>
                  <a:lnTo>
                    <a:pt x="1629" y="734"/>
                  </a:lnTo>
                  <a:lnTo>
                    <a:pt x="1821" y="595"/>
                  </a:lnTo>
                  <a:lnTo>
                    <a:pt x="1821" y="0"/>
                  </a:lnTo>
                  <a:close/>
                </a:path>
              </a:pathLst>
            </a:custGeom>
            <a:solidFill>
              <a:srgbClr val="0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64" name="Freeform 13"/>
            <p:cNvSpPr>
              <a:spLocks/>
            </p:cNvSpPr>
            <p:nvPr/>
          </p:nvSpPr>
          <p:spPr bwMode="auto">
            <a:xfrm>
              <a:off x="340" y="2178"/>
              <a:ext cx="1005" cy="756"/>
            </a:xfrm>
            <a:custGeom>
              <a:avLst/>
              <a:gdLst>
                <a:gd name="T0" fmla="*/ 0 w 5010"/>
                <a:gd name="T1" fmla="*/ 0 h 3575"/>
                <a:gd name="T2" fmla="*/ 0 w 5010"/>
                <a:gd name="T3" fmla="*/ 0 h 3575"/>
                <a:gd name="T4" fmla="*/ 0 w 5010"/>
                <a:gd name="T5" fmla="*/ 0 h 3575"/>
                <a:gd name="T6" fmla="*/ 0 w 5010"/>
                <a:gd name="T7" fmla="*/ 0 h 3575"/>
                <a:gd name="T8" fmla="*/ 0 w 5010"/>
                <a:gd name="T9" fmla="*/ 0 h 3575"/>
                <a:gd name="T10" fmla="*/ 0 w 5010"/>
                <a:gd name="T11" fmla="*/ 0 h 3575"/>
                <a:gd name="T12" fmla="*/ 0 w 5010"/>
                <a:gd name="T13" fmla="*/ 0 h 3575"/>
                <a:gd name="T14" fmla="*/ 0 w 5010"/>
                <a:gd name="T15" fmla="*/ 0 h 3575"/>
                <a:gd name="T16" fmla="*/ 0 w 5010"/>
                <a:gd name="T17" fmla="*/ 0 h 3575"/>
                <a:gd name="T18" fmla="*/ 0 w 5010"/>
                <a:gd name="T19" fmla="*/ 0 h 3575"/>
                <a:gd name="T20" fmla="*/ 0 w 5010"/>
                <a:gd name="T21" fmla="*/ 0 h 3575"/>
                <a:gd name="T22" fmla="*/ 0 w 5010"/>
                <a:gd name="T23" fmla="*/ 0 h 3575"/>
                <a:gd name="T24" fmla="*/ 0 w 5010"/>
                <a:gd name="T25" fmla="*/ 0 h 3575"/>
                <a:gd name="T26" fmla="*/ 0 w 5010"/>
                <a:gd name="T27" fmla="*/ 0 h 3575"/>
                <a:gd name="T28" fmla="*/ 0 w 5010"/>
                <a:gd name="T29" fmla="*/ 0 h 3575"/>
                <a:gd name="T30" fmla="*/ 0 w 5010"/>
                <a:gd name="T31" fmla="*/ 0 h 3575"/>
                <a:gd name="T32" fmla="*/ 0 w 5010"/>
                <a:gd name="T33" fmla="*/ 0 h 3575"/>
                <a:gd name="T34" fmla="*/ 0 w 5010"/>
                <a:gd name="T35" fmla="*/ 0 h 3575"/>
                <a:gd name="T36" fmla="*/ 0 w 5010"/>
                <a:gd name="T37" fmla="*/ 0 h 3575"/>
                <a:gd name="T38" fmla="*/ 0 w 5010"/>
                <a:gd name="T39" fmla="*/ 0 h 3575"/>
                <a:gd name="T40" fmla="*/ 0 w 5010"/>
                <a:gd name="T41" fmla="*/ 0 h 3575"/>
                <a:gd name="T42" fmla="*/ 0 w 5010"/>
                <a:gd name="T43" fmla="*/ 0 h 3575"/>
                <a:gd name="T44" fmla="*/ 0 w 5010"/>
                <a:gd name="T45" fmla="*/ 0 h 3575"/>
                <a:gd name="T46" fmla="*/ 0 w 5010"/>
                <a:gd name="T47" fmla="*/ 0 h 3575"/>
                <a:gd name="T48" fmla="*/ 0 w 5010"/>
                <a:gd name="T49" fmla="*/ 0 h 3575"/>
                <a:gd name="T50" fmla="*/ 0 w 5010"/>
                <a:gd name="T51" fmla="*/ 0 h 3575"/>
                <a:gd name="T52" fmla="*/ 0 w 5010"/>
                <a:gd name="T53" fmla="*/ 0 h 3575"/>
                <a:gd name="T54" fmla="*/ 0 w 5010"/>
                <a:gd name="T55" fmla="*/ 0 h 3575"/>
                <a:gd name="T56" fmla="*/ 0 w 5010"/>
                <a:gd name="T57" fmla="*/ 0 h 3575"/>
                <a:gd name="T58" fmla="*/ 0 w 5010"/>
                <a:gd name="T59" fmla="*/ 0 h 3575"/>
                <a:gd name="T60" fmla="*/ 0 w 5010"/>
                <a:gd name="T61" fmla="*/ 0 h 3575"/>
                <a:gd name="T62" fmla="*/ 0 w 5010"/>
                <a:gd name="T63" fmla="*/ 0 h 3575"/>
                <a:gd name="T64" fmla="*/ 0 w 5010"/>
                <a:gd name="T65" fmla="*/ 0 h 3575"/>
                <a:gd name="T66" fmla="*/ 0 w 5010"/>
                <a:gd name="T67" fmla="*/ 0 h 3575"/>
                <a:gd name="T68" fmla="*/ 0 w 5010"/>
                <a:gd name="T69" fmla="*/ 0 h 3575"/>
                <a:gd name="T70" fmla="*/ 0 w 5010"/>
                <a:gd name="T71" fmla="*/ 0 h 3575"/>
                <a:gd name="T72" fmla="*/ 0 w 5010"/>
                <a:gd name="T73" fmla="*/ 0 h 357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010" h="3575">
                  <a:moveTo>
                    <a:pt x="5010" y="2877"/>
                  </a:moveTo>
                  <a:lnTo>
                    <a:pt x="4758" y="2920"/>
                  </a:lnTo>
                  <a:lnTo>
                    <a:pt x="4502" y="2952"/>
                  </a:lnTo>
                  <a:lnTo>
                    <a:pt x="4240" y="2973"/>
                  </a:lnTo>
                  <a:lnTo>
                    <a:pt x="3974" y="2979"/>
                  </a:lnTo>
                  <a:lnTo>
                    <a:pt x="3768" y="2975"/>
                  </a:lnTo>
                  <a:lnTo>
                    <a:pt x="3567" y="2963"/>
                  </a:lnTo>
                  <a:lnTo>
                    <a:pt x="3368" y="2944"/>
                  </a:lnTo>
                  <a:lnTo>
                    <a:pt x="3172" y="2918"/>
                  </a:lnTo>
                  <a:lnTo>
                    <a:pt x="2980" y="2885"/>
                  </a:lnTo>
                  <a:lnTo>
                    <a:pt x="2792" y="2844"/>
                  </a:lnTo>
                  <a:lnTo>
                    <a:pt x="2607" y="2798"/>
                  </a:lnTo>
                  <a:lnTo>
                    <a:pt x="2427" y="2745"/>
                  </a:lnTo>
                  <a:lnTo>
                    <a:pt x="2250" y="2684"/>
                  </a:lnTo>
                  <a:lnTo>
                    <a:pt x="2079" y="2619"/>
                  </a:lnTo>
                  <a:lnTo>
                    <a:pt x="1913" y="2547"/>
                  </a:lnTo>
                  <a:lnTo>
                    <a:pt x="1751" y="2470"/>
                  </a:lnTo>
                  <a:lnTo>
                    <a:pt x="1596" y="2387"/>
                  </a:lnTo>
                  <a:lnTo>
                    <a:pt x="1446" y="2299"/>
                  </a:lnTo>
                  <a:lnTo>
                    <a:pt x="1302" y="2205"/>
                  </a:lnTo>
                  <a:lnTo>
                    <a:pt x="1164" y="2106"/>
                  </a:lnTo>
                  <a:lnTo>
                    <a:pt x="1032" y="2003"/>
                  </a:lnTo>
                  <a:lnTo>
                    <a:pt x="908" y="1895"/>
                  </a:lnTo>
                  <a:lnTo>
                    <a:pt x="790" y="1782"/>
                  </a:lnTo>
                  <a:lnTo>
                    <a:pt x="679" y="1665"/>
                  </a:lnTo>
                  <a:lnTo>
                    <a:pt x="575" y="1545"/>
                  </a:lnTo>
                  <a:lnTo>
                    <a:pt x="479" y="1420"/>
                  </a:lnTo>
                  <a:lnTo>
                    <a:pt x="392" y="1291"/>
                  </a:lnTo>
                  <a:lnTo>
                    <a:pt x="312" y="1159"/>
                  </a:lnTo>
                  <a:lnTo>
                    <a:pt x="241" y="1024"/>
                  </a:lnTo>
                  <a:lnTo>
                    <a:pt x="179" y="886"/>
                  </a:lnTo>
                  <a:lnTo>
                    <a:pt x="125" y="744"/>
                  </a:lnTo>
                  <a:lnTo>
                    <a:pt x="81" y="600"/>
                  </a:lnTo>
                  <a:lnTo>
                    <a:pt x="46" y="454"/>
                  </a:lnTo>
                  <a:lnTo>
                    <a:pt x="21" y="304"/>
                  </a:lnTo>
                  <a:lnTo>
                    <a:pt x="5" y="153"/>
                  </a:lnTo>
                  <a:lnTo>
                    <a:pt x="0" y="0"/>
                  </a:lnTo>
                  <a:lnTo>
                    <a:pt x="0" y="595"/>
                  </a:lnTo>
                  <a:lnTo>
                    <a:pt x="5" y="748"/>
                  </a:lnTo>
                  <a:lnTo>
                    <a:pt x="21" y="899"/>
                  </a:lnTo>
                  <a:lnTo>
                    <a:pt x="46" y="1049"/>
                  </a:lnTo>
                  <a:lnTo>
                    <a:pt x="81" y="1195"/>
                  </a:lnTo>
                  <a:lnTo>
                    <a:pt x="125" y="1339"/>
                  </a:lnTo>
                  <a:lnTo>
                    <a:pt x="179" y="1481"/>
                  </a:lnTo>
                  <a:lnTo>
                    <a:pt x="241" y="1620"/>
                  </a:lnTo>
                  <a:lnTo>
                    <a:pt x="312" y="1754"/>
                  </a:lnTo>
                  <a:lnTo>
                    <a:pt x="392" y="1886"/>
                  </a:lnTo>
                  <a:lnTo>
                    <a:pt x="479" y="2015"/>
                  </a:lnTo>
                  <a:lnTo>
                    <a:pt x="575" y="2140"/>
                  </a:lnTo>
                  <a:lnTo>
                    <a:pt x="679" y="2260"/>
                  </a:lnTo>
                  <a:lnTo>
                    <a:pt x="790" y="2377"/>
                  </a:lnTo>
                  <a:lnTo>
                    <a:pt x="908" y="2491"/>
                  </a:lnTo>
                  <a:lnTo>
                    <a:pt x="1032" y="2598"/>
                  </a:lnTo>
                  <a:lnTo>
                    <a:pt x="1164" y="2701"/>
                  </a:lnTo>
                  <a:lnTo>
                    <a:pt x="1302" y="2800"/>
                  </a:lnTo>
                  <a:lnTo>
                    <a:pt x="1446" y="2894"/>
                  </a:lnTo>
                  <a:lnTo>
                    <a:pt x="1596" y="2983"/>
                  </a:lnTo>
                  <a:lnTo>
                    <a:pt x="1751" y="3066"/>
                  </a:lnTo>
                  <a:lnTo>
                    <a:pt x="1913" y="3143"/>
                  </a:lnTo>
                  <a:lnTo>
                    <a:pt x="2079" y="3214"/>
                  </a:lnTo>
                  <a:lnTo>
                    <a:pt x="2250" y="3280"/>
                  </a:lnTo>
                  <a:lnTo>
                    <a:pt x="2427" y="3340"/>
                  </a:lnTo>
                  <a:lnTo>
                    <a:pt x="2607" y="3393"/>
                  </a:lnTo>
                  <a:lnTo>
                    <a:pt x="2792" y="3440"/>
                  </a:lnTo>
                  <a:lnTo>
                    <a:pt x="2980" y="3481"/>
                  </a:lnTo>
                  <a:lnTo>
                    <a:pt x="3172" y="3514"/>
                  </a:lnTo>
                  <a:lnTo>
                    <a:pt x="3368" y="3540"/>
                  </a:lnTo>
                  <a:lnTo>
                    <a:pt x="3567" y="3559"/>
                  </a:lnTo>
                  <a:lnTo>
                    <a:pt x="3768" y="3570"/>
                  </a:lnTo>
                  <a:lnTo>
                    <a:pt x="3974" y="3575"/>
                  </a:lnTo>
                  <a:lnTo>
                    <a:pt x="4240" y="3568"/>
                  </a:lnTo>
                  <a:lnTo>
                    <a:pt x="4502" y="3548"/>
                  </a:lnTo>
                  <a:lnTo>
                    <a:pt x="4758" y="3516"/>
                  </a:lnTo>
                  <a:lnTo>
                    <a:pt x="5010" y="3473"/>
                  </a:lnTo>
                  <a:lnTo>
                    <a:pt x="5010" y="2877"/>
                  </a:lnTo>
                  <a:close/>
                </a:path>
              </a:pathLst>
            </a:custGeom>
            <a:solidFill>
              <a:srgbClr val="3F3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65" name="Freeform 14"/>
            <p:cNvSpPr>
              <a:spLocks/>
            </p:cNvSpPr>
            <p:nvPr/>
          </p:nvSpPr>
          <p:spPr bwMode="auto">
            <a:xfrm>
              <a:off x="340" y="1548"/>
              <a:ext cx="1594" cy="1259"/>
            </a:xfrm>
            <a:custGeom>
              <a:avLst/>
              <a:gdLst>
                <a:gd name="T0" fmla="*/ 0 w 7947"/>
                <a:gd name="T1" fmla="*/ 0 h 5958"/>
                <a:gd name="T2" fmla="*/ 1 w 7947"/>
                <a:gd name="T3" fmla="*/ 0 h 5958"/>
                <a:gd name="T4" fmla="*/ 1 w 7947"/>
                <a:gd name="T5" fmla="*/ 0 h 5958"/>
                <a:gd name="T6" fmla="*/ 1 w 7947"/>
                <a:gd name="T7" fmla="*/ 0 h 5958"/>
                <a:gd name="T8" fmla="*/ 1 w 7947"/>
                <a:gd name="T9" fmla="*/ 0 h 5958"/>
                <a:gd name="T10" fmla="*/ 1 w 7947"/>
                <a:gd name="T11" fmla="*/ 0 h 5958"/>
                <a:gd name="T12" fmla="*/ 1 w 7947"/>
                <a:gd name="T13" fmla="*/ 0 h 5958"/>
                <a:gd name="T14" fmla="*/ 0 w 7947"/>
                <a:gd name="T15" fmla="*/ 0 h 5958"/>
                <a:gd name="T16" fmla="*/ 0 w 7947"/>
                <a:gd name="T17" fmla="*/ 0 h 5958"/>
                <a:gd name="T18" fmla="*/ 0 w 7947"/>
                <a:gd name="T19" fmla="*/ 0 h 5958"/>
                <a:gd name="T20" fmla="*/ 0 w 7947"/>
                <a:gd name="T21" fmla="*/ 0 h 5958"/>
                <a:gd name="T22" fmla="*/ 0 w 7947"/>
                <a:gd name="T23" fmla="*/ 0 h 5958"/>
                <a:gd name="T24" fmla="*/ 0 w 7947"/>
                <a:gd name="T25" fmla="*/ 0 h 5958"/>
                <a:gd name="T26" fmla="*/ 0 w 7947"/>
                <a:gd name="T27" fmla="*/ 0 h 5958"/>
                <a:gd name="T28" fmla="*/ 0 w 7947"/>
                <a:gd name="T29" fmla="*/ 0 h 5958"/>
                <a:gd name="T30" fmla="*/ 0 w 7947"/>
                <a:gd name="T31" fmla="*/ 0 h 5958"/>
                <a:gd name="T32" fmla="*/ 0 w 7947"/>
                <a:gd name="T33" fmla="*/ 0 h 5958"/>
                <a:gd name="T34" fmla="*/ 0 w 7947"/>
                <a:gd name="T35" fmla="*/ 0 h 5958"/>
                <a:gd name="T36" fmla="*/ 0 w 7947"/>
                <a:gd name="T37" fmla="*/ 0 h 5958"/>
                <a:gd name="T38" fmla="*/ 0 w 7947"/>
                <a:gd name="T39" fmla="*/ 0 h 5958"/>
                <a:gd name="T40" fmla="*/ 0 w 7947"/>
                <a:gd name="T41" fmla="*/ 0 h 5958"/>
                <a:gd name="T42" fmla="*/ 0 w 7947"/>
                <a:gd name="T43" fmla="*/ 0 h 5958"/>
                <a:gd name="T44" fmla="*/ 0 w 7947"/>
                <a:gd name="T45" fmla="*/ 0 h 5958"/>
                <a:gd name="T46" fmla="*/ 0 w 7947"/>
                <a:gd name="T47" fmla="*/ 0 h 5958"/>
                <a:gd name="T48" fmla="*/ 0 w 7947"/>
                <a:gd name="T49" fmla="*/ 0 h 5958"/>
                <a:gd name="T50" fmla="*/ 0 w 7947"/>
                <a:gd name="T51" fmla="*/ 0 h 5958"/>
                <a:gd name="T52" fmla="*/ 0 w 7947"/>
                <a:gd name="T53" fmla="*/ 0 h 5958"/>
                <a:gd name="T54" fmla="*/ 0 w 7947"/>
                <a:gd name="T55" fmla="*/ 0 h 5958"/>
                <a:gd name="T56" fmla="*/ 0 w 7947"/>
                <a:gd name="T57" fmla="*/ 0 h 5958"/>
                <a:gd name="T58" fmla="*/ 0 w 7947"/>
                <a:gd name="T59" fmla="*/ 0 h 5958"/>
                <a:gd name="T60" fmla="*/ 0 w 7947"/>
                <a:gd name="T61" fmla="*/ 0 h 5958"/>
                <a:gd name="T62" fmla="*/ 0 w 7947"/>
                <a:gd name="T63" fmla="*/ 0 h 5958"/>
                <a:gd name="T64" fmla="*/ 0 w 7947"/>
                <a:gd name="T65" fmla="*/ 0 h 5958"/>
                <a:gd name="T66" fmla="*/ 0 w 7947"/>
                <a:gd name="T67" fmla="*/ 0 h 5958"/>
                <a:gd name="T68" fmla="*/ 0 w 7947"/>
                <a:gd name="T69" fmla="*/ 0 h 5958"/>
                <a:gd name="T70" fmla="*/ 0 w 7947"/>
                <a:gd name="T71" fmla="*/ 0 h 5958"/>
                <a:gd name="T72" fmla="*/ 0 w 7947"/>
                <a:gd name="T73" fmla="*/ 0 h 5958"/>
                <a:gd name="T74" fmla="*/ 0 w 7947"/>
                <a:gd name="T75" fmla="*/ 0 h 5958"/>
                <a:gd name="T76" fmla="*/ 0 w 7947"/>
                <a:gd name="T77" fmla="*/ 0 h 5958"/>
                <a:gd name="T78" fmla="*/ 0 w 7947"/>
                <a:gd name="T79" fmla="*/ 0 h 5958"/>
                <a:gd name="T80" fmla="*/ 0 w 7947"/>
                <a:gd name="T81" fmla="*/ 0 h 5958"/>
                <a:gd name="T82" fmla="*/ 0 w 7947"/>
                <a:gd name="T83" fmla="*/ 0 h 5958"/>
                <a:gd name="T84" fmla="*/ 0 w 7947"/>
                <a:gd name="T85" fmla="*/ 0 h 5958"/>
                <a:gd name="T86" fmla="*/ 0 w 7947"/>
                <a:gd name="T87" fmla="*/ 0 h 5958"/>
                <a:gd name="T88" fmla="*/ 0 w 7947"/>
                <a:gd name="T89" fmla="*/ 0 h 5958"/>
                <a:gd name="T90" fmla="*/ 0 w 7947"/>
                <a:gd name="T91" fmla="*/ 0 h 5958"/>
                <a:gd name="T92" fmla="*/ 0 w 7947"/>
                <a:gd name="T93" fmla="*/ 0 h 5958"/>
                <a:gd name="T94" fmla="*/ 0 w 7947"/>
                <a:gd name="T95" fmla="*/ 0 h 5958"/>
                <a:gd name="T96" fmla="*/ 0 w 7947"/>
                <a:gd name="T97" fmla="*/ 1 h 5958"/>
                <a:gd name="T98" fmla="*/ 0 w 7947"/>
                <a:gd name="T99" fmla="*/ 1 h 5958"/>
                <a:gd name="T100" fmla="*/ 0 w 7947"/>
                <a:gd name="T101" fmla="*/ 1 h 5958"/>
                <a:gd name="T102" fmla="*/ 0 w 7947"/>
                <a:gd name="T103" fmla="*/ 1 h 5958"/>
                <a:gd name="T104" fmla="*/ 0 w 7947"/>
                <a:gd name="T105" fmla="*/ 1 h 5958"/>
                <a:gd name="T106" fmla="*/ 0 w 7947"/>
                <a:gd name="T107" fmla="*/ 1 h 5958"/>
                <a:gd name="T108" fmla="*/ 0 w 7947"/>
                <a:gd name="T109" fmla="*/ 0 h 59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947" h="5958">
                  <a:moveTo>
                    <a:pt x="7462" y="4407"/>
                  </a:moveTo>
                  <a:lnTo>
                    <a:pt x="7570" y="4245"/>
                  </a:lnTo>
                  <a:lnTo>
                    <a:pt x="7668" y="4077"/>
                  </a:lnTo>
                  <a:lnTo>
                    <a:pt x="7751" y="3904"/>
                  </a:lnTo>
                  <a:lnTo>
                    <a:pt x="7820" y="3727"/>
                  </a:lnTo>
                  <a:lnTo>
                    <a:pt x="7874" y="3546"/>
                  </a:lnTo>
                  <a:lnTo>
                    <a:pt x="7914" y="3360"/>
                  </a:lnTo>
                  <a:lnTo>
                    <a:pt x="7938" y="3171"/>
                  </a:lnTo>
                  <a:lnTo>
                    <a:pt x="7947" y="2979"/>
                  </a:lnTo>
                  <a:lnTo>
                    <a:pt x="7941" y="2825"/>
                  </a:lnTo>
                  <a:lnTo>
                    <a:pt x="7925" y="2674"/>
                  </a:lnTo>
                  <a:lnTo>
                    <a:pt x="7900" y="2524"/>
                  </a:lnTo>
                  <a:lnTo>
                    <a:pt x="7865" y="2378"/>
                  </a:lnTo>
                  <a:lnTo>
                    <a:pt x="7821" y="2234"/>
                  </a:lnTo>
                  <a:lnTo>
                    <a:pt x="7768" y="2092"/>
                  </a:lnTo>
                  <a:lnTo>
                    <a:pt x="7705" y="1954"/>
                  </a:lnTo>
                  <a:lnTo>
                    <a:pt x="7634" y="1819"/>
                  </a:lnTo>
                  <a:lnTo>
                    <a:pt x="7555" y="1687"/>
                  </a:lnTo>
                  <a:lnTo>
                    <a:pt x="7467" y="1558"/>
                  </a:lnTo>
                  <a:lnTo>
                    <a:pt x="7371" y="1433"/>
                  </a:lnTo>
                  <a:lnTo>
                    <a:pt x="7268" y="1313"/>
                  </a:lnTo>
                  <a:lnTo>
                    <a:pt x="7157" y="1196"/>
                  </a:lnTo>
                  <a:lnTo>
                    <a:pt x="7039" y="1083"/>
                  </a:lnTo>
                  <a:lnTo>
                    <a:pt x="6914" y="975"/>
                  </a:lnTo>
                  <a:lnTo>
                    <a:pt x="6782" y="872"/>
                  </a:lnTo>
                  <a:lnTo>
                    <a:pt x="6644" y="773"/>
                  </a:lnTo>
                  <a:lnTo>
                    <a:pt x="6500" y="679"/>
                  </a:lnTo>
                  <a:lnTo>
                    <a:pt x="6350" y="590"/>
                  </a:lnTo>
                  <a:lnTo>
                    <a:pt x="6195" y="508"/>
                  </a:lnTo>
                  <a:lnTo>
                    <a:pt x="6033" y="431"/>
                  </a:lnTo>
                  <a:lnTo>
                    <a:pt x="5867" y="359"/>
                  </a:lnTo>
                  <a:lnTo>
                    <a:pt x="5696" y="293"/>
                  </a:lnTo>
                  <a:lnTo>
                    <a:pt x="5519" y="233"/>
                  </a:lnTo>
                  <a:lnTo>
                    <a:pt x="5339" y="180"/>
                  </a:lnTo>
                  <a:lnTo>
                    <a:pt x="5154" y="133"/>
                  </a:lnTo>
                  <a:lnTo>
                    <a:pt x="4966" y="93"/>
                  </a:lnTo>
                  <a:lnTo>
                    <a:pt x="4774" y="60"/>
                  </a:lnTo>
                  <a:lnTo>
                    <a:pt x="4578" y="34"/>
                  </a:lnTo>
                  <a:lnTo>
                    <a:pt x="4380" y="14"/>
                  </a:lnTo>
                  <a:lnTo>
                    <a:pt x="4178" y="3"/>
                  </a:lnTo>
                  <a:lnTo>
                    <a:pt x="3974" y="0"/>
                  </a:lnTo>
                  <a:lnTo>
                    <a:pt x="3768" y="3"/>
                  </a:lnTo>
                  <a:lnTo>
                    <a:pt x="3567" y="14"/>
                  </a:lnTo>
                  <a:lnTo>
                    <a:pt x="3368" y="34"/>
                  </a:lnTo>
                  <a:lnTo>
                    <a:pt x="3172" y="60"/>
                  </a:lnTo>
                  <a:lnTo>
                    <a:pt x="2980" y="93"/>
                  </a:lnTo>
                  <a:lnTo>
                    <a:pt x="2792" y="133"/>
                  </a:lnTo>
                  <a:lnTo>
                    <a:pt x="2607" y="180"/>
                  </a:lnTo>
                  <a:lnTo>
                    <a:pt x="2427" y="233"/>
                  </a:lnTo>
                  <a:lnTo>
                    <a:pt x="2250" y="293"/>
                  </a:lnTo>
                  <a:lnTo>
                    <a:pt x="2079" y="359"/>
                  </a:lnTo>
                  <a:lnTo>
                    <a:pt x="1913" y="431"/>
                  </a:lnTo>
                  <a:lnTo>
                    <a:pt x="1751" y="508"/>
                  </a:lnTo>
                  <a:lnTo>
                    <a:pt x="1596" y="590"/>
                  </a:lnTo>
                  <a:lnTo>
                    <a:pt x="1446" y="679"/>
                  </a:lnTo>
                  <a:lnTo>
                    <a:pt x="1302" y="773"/>
                  </a:lnTo>
                  <a:lnTo>
                    <a:pt x="1164" y="872"/>
                  </a:lnTo>
                  <a:lnTo>
                    <a:pt x="1032" y="975"/>
                  </a:lnTo>
                  <a:lnTo>
                    <a:pt x="908" y="1083"/>
                  </a:lnTo>
                  <a:lnTo>
                    <a:pt x="790" y="1196"/>
                  </a:lnTo>
                  <a:lnTo>
                    <a:pt x="679" y="1313"/>
                  </a:lnTo>
                  <a:lnTo>
                    <a:pt x="575" y="1433"/>
                  </a:lnTo>
                  <a:lnTo>
                    <a:pt x="479" y="1558"/>
                  </a:lnTo>
                  <a:lnTo>
                    <a:pt x="392" y="1687"/>
                  </a:lnTo>
                  <a:lnTo>
                    <a:pt x="312" y="1819"/>
                  </a:lnTo>
                  <a:lnTo>
                    <a:pt x="241" y="1954"/>
                  </a:lnTo>
                  <a:lnTo>
                    <a:pt x="179" y="2092"/>
                  </a:lnTo>
                  <a:lnTo>
                    <a:pt x="125" y="2234"/>
                  </a:lnTo>
                  <a:lnTo>
                    <a:pt x="81" y="2378"/>
                  </a:lnTo>
                  <a:lnTo>
                    <a:pt x="46" y="2524"/>
                  </a:lnTo>
                  <a:lnTo>
                    <a:pt x="21" y="2674"/>
                  </a:lnTo>
                  <a:lnTo>
                    <a:pt x="5" y="2825"/>
                  </a:lnTo>
                  <a:lnTo>
                    <a:pt x="0" y="2979"/>
                  </a:lnTo>
                  <a:lnTo>
                    <a:pt x="5" y="3132"/>
                  </a:lnTo>
                  <a:lnTo>
                    <a:pt x="21" y="3283"/>
                  </a:lnTo>
                  <a:lnTo>
                    <a:pt x="46" y="3433"/>
                  </a:lnTo>
                  <a:lnTo>
                    <a:pt x="81" y="3579"/>
                  </a:lnTo>
                  <a:lnTo>
                    <a:pt x="125" y="3723"/>
                  </a:lnTo>
                  <a:lnTo>
                    <a:pt x="179" y="3865"/>
                  </a:lnTo>
                  <a:lnTo>
                    <a:pt x="241" y="4003"/>
                  </a:lnTo>
                  <a:lnTo>
                    <a:pt x="312" y="4138"/>
                  </a:lnTo>
                  <a:lnTo>
                    <a:pt x="392" y="4270"/>
                  </a:lnTo>
                  <a:lnTo>
                    <a:pt x="479" y="4399"/>
                  </a:lnTo>
                  <a:lnTo>
                    <a:pt x="575" y="4524"/>
                  </a:lnTo>
                  <a:lnTo>
                    <a:pt x="679" y="4644"/>
                  </a:lnTo>
                  <a:lnTo>
                    <a:pt x="790" y="4761"/>
                  </a:lnTo>
                  <a:lnTo>
                    <a:pt x="908" y="4874"/>
                  </a:lnTo>
                  <a:lnTo>
                    <a:pt x="1032" y="4982"/>
                  </a:lnTo>
                  <a:lnTo>
                    <a:pt x="1164" y="5085"/>
                  </a:lnTo>
                  <a:lnTo>
                    <a:pt x="1302" y="5184"/>
                  </a:lnTo>
                  <a:lnTo>
                    <a:pt x="1446" y="5278"/>
                  </a:lnTo>
                  <a:lnTo>
                    <a:pt x="1596" y="5366"/>
                  </a:lnTo>
                  <a:lnTo>
                    <a:pt x="1751" y="5449"/>
                  </a:lnTo>
                  <a:lnTo>
                    <a:pt x="1913" y="5526"/>
                  </a:lnTo>
                  <a:lnTo>
                    <a:pt x="2079" y="5598"/>
                  </a:lnTo>
                  <a:lnTo>
                    <a:pt x="2250" y="5663"/>
                  </a:lnTo>
                  <a:lnTo>
                    <a:pt x="2427" y="5724"/>
                  </a:lnTo>
                  <a:lnTo>
                    <a:pt x="2607" y="5777"/>
                  </a:lnTo>
                  <a:lnTo>
                    <a:pt x="2792" y="5823"/>
                  </a:lnTo>
                  <a:lnTo>
                    <a:pt x="2980" y="5864"/>
                  </a:lnTo>
                  <a:lnTo>
                    <a:pt x="3172" y="5897"/>
                  </a:lnTo>
                  <a:lnTo>
                    <a:pt x="3368" y="5923"/>
                  </a:lnTo>
                  <a:lnTo>
                    <a:pt x="3567" y="5942"/>
                  </a:lnTo>
                  <a:lnTo>
                    <a:pt x="3768" y="5954"/>
                  </a:lnTo>
                  <a:lnTo>
                    <a:pt x="3974" y="5958"/>
                  </a:lnTo>
                  <a:lnTo>
                    <a:pt x="4240" y="5952"/>
                  </a:lnTo>
                  <a:lnTo>
                    <a:pt x="4502" y="5931"/>
                  </a:lnTo>
                  <a:lnTo>
                    <a:pt x="4758" y="5899"/>
                  </a:lnTo>
                  <a:lnTo>
                    <a:pt x="5010" y="5856"/>
                  </a:lnTo>
                  <a:lnTo>
                    <a:pt x="3974" y="2979"/>
                  </a:lnTo>
                  <a:lnTo>
                    <a:pt x="7462" y="4407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66" name="Line 15"/>
            <p:cNvSpPr>
              <a:spLocks noChangeShapeType="1"/>
            </p:cNvSpPr>
            <p:nvPr/>
          </p:nvSpPr>
          <p:spPr bwMode="auto">
            <a:xfrm flipH="1" flipV="1">
              <a:off x="587" y="1625"/>
              <a:ext cx="58" cy="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67" name="Freeform 16"/>
            <p:cNvSpPr>
              <a:spLocks/>
            </p:cNvSpPr>
            <p:nvPr/>
          </p:nvSpPr>
          <p:spPr bwMode="auto">
            <a:xfrm>
              <a:off x="1337" y="2336"/>
              <a:ext cx="699" cy="438"/>
            </a:xfrm>
            <a:custGeom>
              <a:avLst/>
              <a:gdLst>
                <a:gd name="T0" fmla="*/ 0 w 3488"/>
                <a:gd name="T1" fmla="*/ 0 h 2071"/>
                <a:gd name="T2" fmla="*/ 0 w 3488"/>
                <a:gd name="T3" fmla="*/ 0 h 2071"/>
                <a:gd name="T4" fmla="*/ 0 w 3488"/>
                <a:gd name="T5" fmla="*/ 0 h 2071"/>
                <a:gd name="T6" fmla="*/ 0 w 3488"/>
                <a:gd name="T7" fmla="*/ 0 h 2071"/>
                <a:gd name="T8" fmla="*/ 0 w 3488"/>
                <a:gd name="T9" fmla="*/ 0 h 2071"/>
                <a:gd name="T10" fmla="*/ 0 w 3488"/>
                <a:gd name="T11" fmla="*/ 0 h 2071"/>
                <a:gd name="T12" fmla="*/ 0 w 3488"/>
                <a:gd name="T13" fmla="*/ 0 h 20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88" h="2071">
                  <a:moveTo>
                    <a:pt x="2857" y="2071"/>
                  </a:moveTo>
                  <a:lnTo>
                    <a:pt x="3035" y="1922"/>
                  </a:lnTo>
                  <a:lnTo>
                    <a:pt x="3200" y="1766"/>
                  </a:lnTo>
                  <a:lnTo>
                    <a:pt x="3351" y="1600"/>
                  </a:lnTo>
                  <a:lnTo>
                    <a:pt x="3488" y="1428"/>
                  </a:lnTo>
                  <a:lnTo>
                    <a:pt x="0" y="0"/>
                  </a:lnTo>
                  <a:lnTo>
                    <a:pt x="2857" y="2071"/>
                  </a:lnTo>
                  <a:close/>
                </a:path>
              </a:pathLst>
            </a:custGeom>
            <a:solidFill>
              <a:srgbClr val="FF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68" name="Line 17"/>
            <p:cNvSpPr>
              <a:spLocks noChangeShapeType="1"/>
            </p:cNvSpPr>
            <p:nvPr/>
          </p:nvSpPr>
          <p:spPr bwMode="auto">
            <a:xfrm>
              <a:off x="1979" y="2834"/>
              <a:ext cx="70" cy="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69" name="Freeform 18"/>
            <p:cNvSpPr>
              <a:spLocks/>
            </p:cNvSpPr>
            <p:nvPr/>
          </p:nvSpPr>
          <p:spPr bwMode="auto">
            <a:xfrm>
              <a:off x="1235" y="2277"/>
              <a:ext cx="574" cy="609"/>
            </a:xfrm>
            <a:custGeom>
              <a:avLst/>
              <a:gdLst>
                <a:gd name="T0" fmla="*/ 0 w 2857"/>
                <a:gd name="T1" fmla="*/ 0 h 2878"/>
                <a:gd name="T2" fmla="*/ 0 w 2857"/>
                <a:gd name="T3" fmla="*/ 0 h 2878"/>
                <a:gd name="T4" fmla="*/ 0 w 2857"/>
                <a:gd name="T5" fmla="*/ 0 h 2878"/>
                <a:gd name="T6" fmla="*/ 0 w 2857"/>
                <a:gd name="T7" fmla="*/ 0 h 2878"/>
                <a:gd name="T8" fmla="*/ 0 w 2857"/>
                <a:gd name="T9" fmla="*/ 0 h 2878"/>
                <a:gd name="T10" fmla="*/ 0 w 2857"/>
                <a:gd name="T11" fmla="*/ 0 h 2878"/>
                <a:gd name="T12" fmla="*/ 0 w 2857"/>
                <a:gd name="T13" fmla="*/ 0 h 2878"/>
                <a:gd name="T14" fmla="*/ 0 w 2857"/>
                <a:gd name="T15" fmla="*/ 0 h 2878"/>
                <a:gd name="T16" fmla="*/ 0 w 2857"/>
                <a:gd name="T17" fmla="*/ 0 h 2878"/>
                <a:gd name="T18" fmla="*/ 0 w 2857"/>
                <a:gd name="T19" fmla="*/ 0 h 2878"/>
                <a:gd name="T20" fmla="*/ 0 w 2857"/>
                <a:gd name="T21" fmla="*/ 0 h 28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57" h="2878">
                  <a:moveTo>
                    <a:pt x="1036" y="2878"/>
                  </a:moveTo>
                  <a:lnTo>
                    <a:pt x="1296" y="2817"/>
                  </a:lnTo>
                  <a:lnTo>
                    <a:pt x="1547" y="2744"/>
                  </a:lnTo>
                  <a:lnTo>
                    <a:pt x="1791" y="2660"/>
                  </a:lnTo>
                  <a:lnTo>
                    <a:pt x="2025" y="2563"/>
                  </a:lnTo>
                  <a:lnTo>
                    <a:pt x="2249" y="2456"/>
                  </a:lnTo>
                  <a:lnTo>
                    <a:pt x="2464" y="2337"/>
                  </a:lnTo>
                  <a:lnTo>
                    <a:pt x="2665" y="2208"/>
                  </a:lnTo>
                  <a:lnTo>
                    <a:pt x="2857" y="2070"/>
                  </a:lnTo>
                  <a:lnTo>
                    <a:pt x="0" y="0"/>
                  </a:lnTo>
                  <a:lnTo>
                    <a:pt x="1036" y="2878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70" name="Line 19"/>
            <p:cNvSpPr>
              <a:spLocks noChangeShapeType="1"/>
            </p:cNvSpPr>
            <p:nvPr/>
          </p:nvSpPr>
          <p:spPr bwMode="auto">
            <a:xfrm>
              <a:off x="1637" y="2947"/>
              <a:ext cx="49" cy="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71" name="Rectangle 20"/>
            <p:cNvSpPr>
              <a:spLocks noChangeArrowheads="1"/>
            </p:cNvSpPr>
            <p:nvPr/>
          </p:nvSpPr>
          <p:spPr bwMode="auto">
            <a:xfrm>
              <a:off x="2049" y="2876"/>
              <a:ext cx="27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1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3,</a:t>
              </a:r>
              <a:r>
                <a:rPr lang="en-US" sz="1400" b="1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1</a:t>
              </a:r>
              <a:r>
                <a:rPr lang="ru-RU" sz="1400" b="1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%</a:t>
              </a:r>
            </a:p>
          </p:txBody>
        </p:sp>
        <p:sp>
          <p:nvSpPr>
            <p:cNvPr id="39972" name="Rectangle 21"/>
            <p:cNvSpPr>
              <a:spLocks noChangeArrowheads="1"/>
            </p:cNvSpPr>
            <p:nvPr/>
          </p:nvSpPr>
          <p:spPr bwMode="auto">
            <a:xfrm>
              <a:off x="350" y="1480"/>
              <a:ext cx="34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400" b="1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8</a:t>
              </a:r>
              <a:r>
                <a:rPr lang="en-US" sz="1400" b="1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7</a:t>
              </a:r>
              <a:r>
                <a:rPr lang="ru-RU" sz="1400" b="1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,</a:t>
              </a:r>
              <a:r>
                <a:rPr lang="en-US" sz="1400" b="1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4</a:t>
              </a:r>
              <a:r>
                <a:rPr lang="ru-RU" sz="1400" b="1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%</a:t>
              </a:r>
            </a:p>
          </p:txBody>
        </p:sp>
        <p:sp>
          <p:nvSpPr>
            <p:cNvPr id="39973" name="Rectangle 22"/>
            <p:cNvSpPr>
              <a:spLocks noChangeArrowheads="1"/>
            </p:cNvSpPr>
            <p:nvPr/>
          </p:nvSpPr>
          <p:spPr bwMode="auto">
            <a:xfrm>
              <a:off x="1686" y="3016"/>
              <a:ext cx="27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9</a:t>
              </a:r>
              <a:r>
                <a:rPr lang="ru-RU" sz="1400" b="1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,</a:t>
              </a:r>
              <a:r>
                <a:rPr lang="en-US" sz="1400" b="1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5</a:t>
              </a:r>
              <a:r>
                <a:rPr lang="ru-RU" sz="1400" b="1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%</a:t>
              </a:r>
            </a:p>
          </p:txBody>
        </p:sp>
        <p:sp>
          <p:nvSpPr>
            <p:cNvPr id="39974" name="Rectangle 23"/>
            <p:cNvSpPr>
              <a:spLocks noChangeArrowheads="1"/>
            </p:cNvSpPr>
            <p:nvPr/>
          </p:nvSpPr>
          <p:spPr bwMode="auto">
            <a:xfrm>
              <a:off x="1743" y="2535"/>
              <a:ext cx="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400" b="1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975" name="Rectangle 24"/>
            <p:cNvSpPr>
              <a:spLocks noChangeArrowheads="1"/>
            </p:cNvSpPr>
            <p:nvPr/>
          </p:nvSpPr>
          <p:spPr bwMode="auto">
            <a:xfrm>
              <a:off x="762" y="1800"/>
              <a:ext cx="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400" b="1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976" name="Rectangle 25"/>
            <p:cNvSpPr>
              <a:spLocks noChangeArrowheads="1"/>
            </p:cNvSpPr>
            <p:nvPr/>
          </p:nvSpPr>
          <p:spPr bwMode="auto">
            <a:xfrm>
              <a:off x="1481" y="2591"/>
              <a:ext cx="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400" b="1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39977" name="Group 26"/>
            <p:cNvGrpSpPr>
              <a:grpSpLocks/>
            </p:cNvGrpSpPr>
            <p:nvPr/>
          </p:nvGrpSpPr>
          <p:grpSpPr bwMode="auto">
            <a:xfrm>
              <a:off x="852" y="1877"/>
              <a:ext cx="618" cy="520"/>
              <a:chOff x="3424" y="2024"/>
              <a:chExt cx="726" cy="544"/>
            </a:xfrm>
          </p:grpSpPr>
          <p:sp>
            <p:nvSpPr>
              <p:cNvPr id="43050" name="Oval 27"/>
              <p:cNvSpPr>
                <a:spLocks noChangeArrowheads="1"/>
              </p:cNvSpPr>
              <p:nvPr/>
            </p:nvSpPr>
            <p:spPr bwMode="auto">
              <a:xfrm>
                <a:off x="3424" y="2024"/>
                <a:ext cx="726" cy="544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>
                <a:outerShdw blurRad="63500" dist="81320" dir="3080412" algn="ctr" rotWithShape="0">
                  <a:schemeClr val="tx1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00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979" name="Rectangle 28"/>
              <p:cNvSpPr>
                <a:spLocks noChangeArrowheads="1"/>
              </p:cNvSpPr>
              <p:nvPr/>
            </p:nvSpPr>
            <p:spPr bwMode="auto">
              <a:xfrm>
                <a:off x="3575" y="2168"/>
                <a:ext cx="387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400" b="1" smtClean="0">
                    <a:solidFill>
                      <a:srgbClr val="C00000"/>
                    </a:solidFill>
                    <a:latin typeface="Arial" charset="0"/>
                    <a:ea typeface="Arial" charset="0"/>
                    <a:cs typeface="Arial" charset="0"/>
                  </a:rPr>
                  <a:t>360</a:t>
                </a:r>
              </a:p>
            </p:txBody>
          </p:sp>
        </p:grpSp>
      </p:grpSp>
      <p:sp>
        <p:nvSpPr>
          <p:cNvPr id="39941" name="Rectangle 29"/>
          <p:cNvSpPr>
            <a:spLocks noChangeArrowheads="1"/>
          </p:cNvSpPr>
          <p:nvPr/>
        </p:nvSpPr>
        <p:spPr bwMode="auto">
          <a:xfrm>
            <a:off x="4427538" y="2060575"/>
            <a:ext cx="37798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z="20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характер образования</a:t>
            </a:r>
          </a:p>
          <a:p>
            <a:pPr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z="20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клиническая картина </a:t>
            </a:r>
          </a:p>
        </p:txBody>
      </p:sp>
      <p:cxnSp>
        <p:nvCxnSpPr>
          <p:cNvPr id="39942" name="AutoShape 30"/>
          <p:cNvCxnSpPr>
            <a:cxnSpLocks noChangeShapeType="1"/>
            <a:endCxn id="39941" idx="0"/>
          </p:cNvCxnSpPr>
          <p:nvPr/>
        </p:nvCxnSpPr>
        <p:spPr bwMode="auto">
          <a:xfrm>
            <a:off x="4356100" y="1700213"/>
            <a:ext cx="1962150" cy="360362"/>
          </a:xfrm>
          <a:prstGeom prst="bentConnector2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3015" name="Rectangle 31"/>
          <p:cNvSpPr>
            <a:spLocks noChangeArrowheads="1"/>
          </p:cNvSpPr>
          <p:nvPr/>
        </p:nvSpPr>
        <p:spPr bwMode="auto">
          <a:xfrm>
            <a:off x="3635375" y="3068638"/>
            <a:ext cx="4175125" cy="4572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66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50000"/>
            </a:pPr>
            <a:r>
              <a:rPr lang="ru-RU" sz="240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Оптимально – 16-20 недель</a:t>
            </a:r>
          </a:p>
        </p:txBody>
      </p:sp>
      <p:sp>
        <p:nvSpPr>
          <p:cNvPr id="39944" name="Rectangle 32"/>
          <p:cNvSpPr>
            <a:spLocks noChangeArrowheads="1"/>
          </p:cNvSpPr>
          <p:nvPr/>
        </p:nvSpPr>
        <p:spPr bwMode="auto">
          <a:xfrm>
            <a:off x="3563938" y="3644900"/>
            <a:ext cx="53657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65000"/>
              <a:buFontTx/>
              <a:buBlip>
                <a:blip r:embed="rId3"/>
              </a:buBlip>
            </a:pPr>
            <a:r>
              <a:rPr lang="ru-RU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окончание органогенеза</a:t>
            </a:r>
          </a:p>
          <a:p>
            <a:pPr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65000"/>
              <a:buFontTx/>
              <a:buBlip>
                <a:blip r:embed="rId3"/>
              </a:buBlip>
            </a:pPr>
            <a:r>
              <a:rPr lang="ru-RU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завершение плацентации</a:t>
            </a:r>
          </a:p>
          <a:p>
            <a:pPr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65000"/>
              <a:buFontTx/>
              <a:buBlip>
                <a:blip r:embed="rId3"/>
              </a:buBlip>
            </a:pPr>
            <a:r>
              <a:rPr lang="ru-RU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обратное развитие функциональных кист</a:t>
            </a:r>
          </a:p>
          <a:p>
            <a:pPr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65000"/>
              <a:buFontTx/>
              <a:buBlip>
                <a:blip r:embed="rId3"/>
              </a:buBlip>
            </a:pPr>
            <a:r>
              <a:rPr lang="ru-RU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размеры матки минимально препятствуют</a:t>
            </a:r>
          </a:p>
          <a:p>
            <a:pPr fontAlgn="base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SzPct val="65000"/>
            </a:pPr>
            <a:r>
              <a:rPr lang="ru-RU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проведению операции </a:t>
            </a:r>
          </a:p>
        </p:txBody>
      </p:sp>
      <p:grpSp>
        <p:nvGrpSpPr>
          <p:cNvPr id="39945" name="Group 33"/>
          <p:cNvGrpSpPr>
            <a:grpSpLocks/>
          </p:cNvGrpSpPr>
          <p:nvPr/>
        </p:nvGrpSpPr>
        <p:grpSpPr bwMode="auto">
          <a:xfrm>
            <a:off x="3349625" y="5661025"/>
            <a:ext cx="1779588" cy="457200"/>
            <a:chOff x="2790" y="2000"/>
            <a:chExt cx="1121" cy="288"/>
          </a:xfrm>
        </p:grpSpPr>
        <p:sp>
          <p:nvSpPr>
            <p:cNvPr id="39954" name="Rectangle 34"/>
            <p:cNvSpPr>
              <a:spLocks noChangeArrowheads="1"/>
            </p:cNvSpPr>
            <p:nvPr/>
          </p:nvSpPr>
          <p:spPr bwMode="auto">
            <a:xfrm>
              <a:off x="2790" y="2123"/>
              <a:ext cx="91" cy="90"/>
            </a:xfrm>
            <a:prstGeom prst="rect">
              <a:avLst/>
            </a:prstGeom>
            <a:solidFill>
              <a:srgbClr val="9999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2" dir="t"/>
            </a:scene3d>
            <a:sp3d extrusionH="176200" prstMaterial="legacyMatte">
              <a:bevelT w="13500" h="13500" prst="angle"/>
              <a:bevelB w="13500" h="13500" prst="angle"/>
              <a:extrusionClr>
                <a:srgbClr val="9999FF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55" name="Rectangle 35"/>
            <p:cNvSpPr>
              <a:spLocks noChangeArrowheads="1"/>
            </p:cNvSpPr>
            <p:nvPr/>
          </p:nvSpPr>
          <p:spPr bwMode="auto">
            <a:xfrm>
              <a:off x="2971" y="2000"/>
              <a:ext cx="9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SzPct val="65000"/>
              </a:pPr>
              <a:r>
                <a:rPr lang="en-US" sz="200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II</a:t>
              </a:r>
              <a:r>
                <a:rPr lang="ru-RU" sz="200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 триместр</a:t>
              </a:r>
            </a:p>
          </p:txBody>
        </p:sp>
      </p:grpSp>
      <p:grpSp>
        <p:nvGrpSpPr>
          <p:cNvPr id="39946" name="Group 36"/>
          <p:cNvGrpSpPr>
            <a:grpSpLocks/>
          </p:cNvGrpSpPr>
          <p:nvPr/>
        </p:nvGrpSpPr>
        <p:grpSpPr bwMode="auto">
          <a:xfrm>
            <a:off x="5243513" y="5661025"/>
            <a:ext cx="1849437" cy="457200"/>
            <a:chOff x="2790" y="2341"/>
            <a:chExt cx="1165" cy="288"/>
          </a:xfrm>
        </p:grpSpPr>
        <p:sp>
          <p:nvSpPr>
            <p:cNvPr id="39952" name="Rectangle 37"/>
            <p:cNvSpPr>
              <a:spLocks noChangeArrowheads="1"/>
            </p:cNvSpPr>
            <p:nvPr/>
          </p:nvSpPr>
          <p:spPr bwMode="auto">
            <a:xfrm>
              <a:off x="2790" y="2478"/>
              <a:ext cx="91" cy="90"/>
            </a:xfrm>
            <a:prstGeom prst="rect">
              <a:avLst/>
            </a:prstGeom>
            <a:solidFill>
              <a:srgbClr val="00808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2" dir="t"/>
            </a:scene3d>
            <a:sp3d extrusionH="176200" prstMaterial="legacyMatte">
              <a:bevelT w="13500" h="13500" prst="angle"/>
              <a:bevelB w="13500" h="13500" prst="angle"/>
              <a:extrusionClr>
                <a:srgbClr val="008080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53" name="Rectangle 38"/>
            <p:cNvSpPr>
              <a:spLocks noChangeArrowheads="1"/>
            </p:cNvSpPr>
            <p:nvPr/>
          </p:nvSpPr>
          <p:spPr bwMode="auto">
            <a:xfrm>
              <a:off x="2971" y="2341"/>
              <a:ext cx="9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SzPct val="65000"/>
              </a:pPr>
              <a:r>
                <a:rPr lang="en-US" sz="200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III</a:t>
              </a:r>
              <a:r>
                <a:rPr lang="ru-RU" sz="200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 триместр</a:t>
              </a:r>
            </a:p>
          </p:txBody>
        </p:sp>
      </p:grpSp>
      <p:grpSp>
        <p:nvGrpSpPr>
          <p:cNvPr id="39947" name="Group 39"/>
          <p:cNvGrpSpPr>
            <a:grpSpLocks/>
          </p:cNvGrpSpPr>
          <p:nvPr/>
        </p:nvGrpSpPr>
        <p:grpSpPr bwMode="auto">
          <a:xfrm>
            <a:off x="1476375" y="5661025"/>
            <a:ext cx="1709738" cy="457200"/>
            <a:chOff x="2790" y="1660"/>
            <a:chExt cx="1077" cy="288"/>
          </a:xfrm>
        </p:grpSpPr>
        <p:sp>
          <p:nvSpPr>
            <p:cNvPr id="39950" name="Rectangle 40"/>
            <p:cNvSpPr>
              <a:spLocks noChangeArrowheads="1"/>
            </p:cNvSpPr>
            <p:nvPr/>
          </p:nvSpPr>
          <p:spPr bwMode="auto">
            <a:xfrm>
              <a:off x="2790" y="1798"/>
              <a:ext cx="91" cy="90"/>
            </a:xfrm>
            <a:prstGeom prst="rect">
              <a:avLst/>
            </a:prstGeom>
            <a:solidFill>
              <a:srgbClr val="FF99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2" dir="t"/>
            </a:scene3d>
            <a:sp3d extrusionH="176200" prstMaterial="legacyMatte">
              <a:bevelT w="13500" h="13500" prst="angle"/>
              <a:bevelB w="13500" h="13500" prst="angle"/>
              <a:extrusionClr>
                <a:srgbClr val="FF9999"/>
              </a:extrusionClr>
            </a:sp3d>
          </p:spPr>
          <p:txBody>
            <a:bodyPr wrap="none" anchor="ctr"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39951" name="Rectangle 41"/>
            <p:cNvSpPr>
              <a:spLocks noChangeArrowheads="1"/>
            </p:cNvSpPr>
            <p:nvPr/>
          </p:nvSpPr>
          <p:spPr bwMode="auto">
            <a:xfrm>
              <a:off x="2971" y="1660"/>
              <a:ext cx="8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SzPct val="65000"/>
              </a:pPr>
              <a:r>
                <a:rPr lang="en-US" sz="200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I </a:t>
              </a:r>
              <a:r>
                <a:rPr lang="ru-RU" sz="2000" smtClean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триместр</a:t>
              </a:r>
            </a:p>
          </p:txBody>
        </p:sp>
      </p:grp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2916238" y="30163"/>
            <a:ext cx="3671887" cy="519112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50000"/>
            </a:pPr>
            <a:r>
              <a:rPr lang="ru-RU" sz="2800" b="1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Лапароскопия</a:t>
            </a:r>
            <a:endParaRPr lang="ru-RU" sz="2800" b="1" smtClean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11188" y="549275"/>
            <a:ext cx="8137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SzPct val="50000"/>
            </a:pPr>
            <a:r>
              <a:rPr lang="ru-RU" sz="2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Хирургическое лечение опухолей яичников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SzPct val="50000"/>
            </a:pPr>
            <a:r>
              <a:rPr lang="ru-RU" sz="2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во время беременности:</a:t>
            </a:r>
          </a:p>
        </p:txBody>
      </p:sp>
    </p:spTree>
    <p:extLst>
      <p:ext uri="{BB962C8B-B14F-4D97-AF65-F5344CB8AC3E}">
        <p14:creationId xmlns:p14="http://schemas.microsoft.com/office/powerpoint/2010/main" val="30076300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620713"/>
            <a:ext cx="8964613" cy="6237287"/>
          </a:xfrm>
          <a:prstGeom prst="rect">
            <a:avLst/>
          </a:prstGeom>
          <a:solidFill>
            <a:srgbClr val="F2DCDB">
              <a:alpha val="63136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17430" name="AutoShape 22"/>
          <p:cNvSpPr>
            <a:spLocks noChangeArrowheads="1"/>
          </p:cNvSpPr>
          <p:nvPr/>
        </p:nvSpPr>
        <p:spPr bwMode="auto">
          <a:xfrm rot="5400000" flipV="1">
            <a:off x="5327651" y="1089025"/>
            <a:ext cx="2520950" cy="4175125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49001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sp>
        <p:nvSpPr>
          <p:cNvPr id="17429" name="AutoShape 21"/>
          <p:cNvSpPr>
            <a:spLocks noChangeArrowheads="1"/>
          </p:cNvSpPr>
          <p:nvPr/>
        </p:nvSpPr>
        <p:spPr bwMode="auto">
          <a:xfrm rot="5400000" flipV="1">
            <a:off x="1115219" y="1196182"/>
            <a:ext cx="2520950" cy="3960812"/>
          </a:xfrm>
          <a:prstGeom prst="homePlate">
            <a:avLst>
              <a:gd name="adj" fmla="val 25000"/>
            </a:avLst>
          </a:prstGeom>
          <a:gradFill rotWithShape="1">
            <a:gsLst>
              <a:gs pos="0">
                <a:srgbClr val="FF3300">
                  <a:alpha val="0"/>
                </a:srgbClr>
              </a:gs>
              <a:gs pos="100000">
                <a:srgbClr val="FF3300">
                  <a:alpha val="49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2916238" y="0"/>
            <a:ext cx="3671887" cy="5794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50000"/>
            </a:pPr>
            <a:r>
              <a:rPr lang="ru-RU" sz="3200" b="1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Лапароскопия</a:t>
            </a:r>
            <a:endParaRPr lang="ru-RU" sz="3200" b="1" smtClean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2411413" y="1484313"/>
            <a:ext cx="3795712" cy="3667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6633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50000"/>
            </a:pPr>
            <a:r>
              <a:rPr lang="ru-RU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Выбор хирургического доступа</a:t>
            </a:r>
          </a:p>
        </p:txBody>
      </p:sp>
      <p:sp>
        <p:nvSpPr>
          <p:cNvPr id="44039" name="Rectangle 19"/>
          <p:cNvSpPr>
            <a:spLocks noChangeArrowheads="1"/>
          </p:cNvSpPr>
          <p:nvPr/>
        </p:nvSpPr>
        <p:spPr bwMode="auto">
          <a:xfrm>
            <a:off x="395288" y="1916113"/>
            <a:ext cx="4572000" cy="155892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z="16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6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Общие противопоказания для</a:t>
            </a:r>
            <a:r>
              <a:rPr lang="en-US" sz="16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LS</a:t>
            </a:r>
            <a:endParaRPr lang="ru-RU" sz="1600" smtClean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z="16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Признаки злокачественности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z="16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Размер образования более 18 см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z="16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Срок беременности более 24 недель</a:t>
            </a:r>
          </a:p>
        </p:txBody>
      </p:sp>
      <p:sp>
        <p:nvSpPr>
          <p:cNvPr id="44040" name="Rectangle 20"/>
          <p:cNvSpPr>
            <a:spLocks noChangeArrowheads="1"/>
          </p:cNvSpPr>
          <p:nvPr/>
        </p:nvSpPr>
        <p:spPr bwMode="auto">
          <a:xfrm>
            <a:off x="4427538" y="1916113"/>
            <a:ext cx="4572000" cy="155892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3"/>
              </a:buBlip>
            </a:pPr>
            <a:r>
              <a:rPr lang="ru-RU" sz="16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6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Отсутствие противопоказаний для </a:t>
            </a:r>
            <a:r>
              <a:rPr lang="en-US" sz="16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LS</a:t>
            </a:r>
            <a:endParaRPr lang="ru-RU" sz="1600" smtClean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3"/>
              </a:buBlip>
            </a:pPr>
            <a:r>
              <a:rPr lang="ru-RU" sz="16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Отсутствие признаков злокачественности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3"/>
              </a:buBlip>
            </a:pPr>
            <a:r>
              <a:rPr lang="ru-RU" sz="16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Размер образования до 18 см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3"/>
              </a:buBlip>
            </a:pPr>
            <a:r>
              <a:rPr lang="ru-RU" sz="16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Срок беременности менее 24 недель</a:t>
            </a:r>
          </a:p>
        </p:txBody>
      </p:sp>
      <p:sp>
        <p:nvSpPr>
          <p:cNvPr id="44041" name="Rectangle 23"/>
          <p:cNvSpPr>
            <a:spLocks noChangeArrowheads="1"/>
          </p:cNvSpPr>
          <p:nvPr/>
        </p:nvSpPr>
        <p:spPr bwMode="auto">
          <a:xfrm>
            <a:off x="1403350" y="4724400"/>
            <a:ext cx="1606550" cy="36671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96969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Лапаротомия</a:t>
            </a:r>
          </a:p>
        </p:txBody>
      </p:sp>
      <p:sp>
        <p:nvSpPr>
          <p:cNvPr id="44042" name="Rectangle 24"/>
          <p:cNvSpPr>
            <a:spLocks noChangeArrowheads="1"/>
          </p:cNvSpPr>
          <p:nvPr/>
        </p:nvSpPr>
        <p:spPr bwMode="auto">
          <a:xfrm>
            <a:off x="5724525" y="4652963"/>
            <a:ext cx="1682750" cy="366712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969696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Лапароскопия</a:t>
            </a:r>
          </a:p>
        </p:txBody>
      </p:sp>
      <p:pic>
        <p:nvPicPr>
          <p:cNvPr id="40971" name="Picture 25" descr="PE01068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005263"/>
            <a:ext cx="8842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26" descr="PE01068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7538" y="4005263"/>
            <a:ext cx="8842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339850" y="671513"/>
            <a:ext cx="6699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SzPct val="50000"/>
            </a:pPr>
            <a:r>
              <a:rPr lang="ru-RU" sz="2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Хирургическое лечение опухолей яичников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SzPct val="50000"/>
            </a:pPr>
            <a:r>
              <a:rPr lang="ru-RU" sz="2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во время беременности:</a:t>
            </a:r>
          </a:p>
        </p:txBody>
      </p:sp>
    </p:spTree>
    <p:extLst>
      <p:ext uri="{BB962C8B-B14F-4D97-AF65-F5344CB8AC3E}">
        <p14:creationId xmlns:p14="http://schemas.microsoft.com/office/powerpoint/2010/main" val="26203970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6659563" cy="4076700"/>
          </a:xfrm>
          <a:prstGeom prst="rect">
            <a:avLst/>
          </a:prstGeom>
          <a:solidFill>
            <a:srgbClr val="FDEADA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Arial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71775" y="4076700"/>
            <a:ext cx="6084888" cy="2781300"/>
          </a:xfrm>
          <a:prstGeom prst="rect">
            <a:avLst/>
          </a:prstGeom>
          <a:solidFill>
            <a:srgbClr val="FDEADA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Arial" charset="0"/>
              <a:cs typeface="Arial" pitchFamily="34" charset="0"/>
            </a:endParaRPr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764254"/>
              </p:ext>
            </p:extLst>
          </p:nvPr>
        </p:nvGraphicFramePr>
        <p:xfrm>
          <a:off x="107950" y="188913"/>
          <a:ext cx="648017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245" name="Document" r:id="rId3" imgW="5816600" imgH="3340100" progId="Word.Document.12">
                  <p:link updateAutomatic="1"/>
                </p:oleObj>
              </mc:Choice>
              <mc:Fallback>
                <p:oleObj name="Document" r:id="rId3" imgW="5816600" imgH="33401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88913"/>
                        <a:ext cx="648017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330806"/>
              </p:ext>
            </p:extLst>
          </p:nvPr>
        </p:nvGraphicFramePr>
        <p:xfrm>
          <a:off x="2771775" y="4221163"/>
          <a:ext cx="6121400" cy="263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246" name="Document" r:id="rId5" imgW="6121400" imgH="2260600" progId="Word.Document.12">
                  <p:link updateAutomatic="1"/>
                </p:oleObj>
              </mc:Choice>
              <mc:Fallback>
                <p:oleObj name="Document" r:id="rId5" imgW="6121400" imgH="22606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4221163"/>
                        <a:ext cx="6121400" cy="2636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14438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244792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17775"/>
            <a:ext cx="24479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 descr="PC200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19600"/>
            <a:ext cx="2447925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557338"/>
            <a:ext cx="3281362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0" name="Group 8"/>
          <p:cNvGrpSpPr>
            <a:grpSpLocks/>
          </p:cNvGrpSpPr>
          <p:nvPr/>
        </p:nvGrpSpPr>
        <p:grpSpPr bwMode="auto">
          <a:xfrm>
            <a:off x="5724525" y="3644900"/>
            <a:ext cx="2016125" cy="866775"/>
            <a:chOff x="3334" y="2432"/>
            <a:chExt cx="1577" cy="682"/>
          </a:xfrm>
        </p:grpSpPr>
        <p:sp>
          <p:nvSpPr>
            <p:cNvPr id="20489" name="Freeform 9"/>
            <p:cNvSpPr>
              <a:spLocks/>
            </p:cNvSpPr>
            <p:nvPr/>
          </p:nvSpPr>
          <p:spPr bwMode="auto">
            <a:xfrm>
              <a:off x="3826" y="2780"/>
              <a:ext cx="305" cy="196"/>
            </a:xfrm>
            <a:custGeom>
              <a:avLst/>
              <a:gdLst/>
              <a:ahLst/>
              <a:cxnLst>
                <a:cxn ang="0">
                  <a:pos x="1108" y="943"/>
                </a:cxn>
                <a:cxn ang="0">
                  <a:pos x="1072" y="926"/>
                </a:cxn>
                <a:cxn ang="0">
                  <a:pos x="951" y="895"/>
                </a:cxn>
                <a:cxn ang="0">
                  <a:pos x="831" y="800"/>
                </a:cxn>
                <a:cxn ang="0">
                  <a:pos x="586" y="696"/>
                </a:cxn>
                <a:cxn ang="0">
                  <a:pos x="508" y="563"/>
                </a:cxn>
                <a:cxn ang="0">
                  <a:pos x="460" y="462"/>
                </a:cxn>
                <a:cxn ang="0">
                  <a:pos x="348" y="280"/>
                </a:cxn>
                <a:cxn ang="0">
                  <a:pos x="306" y="209"/>
                </a:cxn>
                <a:cxn ang="0">
                  <a:pos x="281" y="139"/>
                </a:cxn>
                <a:cxn ang="0">
                  <a:pos x="160" y="0"/>
                </a:cxn>
                <a:cxn ang="0">
                  <a:pos x="0" y="29"/>
                </a:cxn>
                <a:cxn ang="0">
                  <a:pos x="169" y="152"/>
                </a:cxn>
                <a:cxn ang="0">
                  <a:pos x="226" y="215"/>
                </a:cxn>
                <a:cxn ang="0">
                  <a:pos x="278" y="295"/>
                </a:cxn>
                <a:cxn ang="0">
                  <a:pos x="403" y="472"/>
                </a:cxn>
                <a:cxn ang="0">
                  <a:pos x="464" y="631"/>
                </a:cxn>
                <a:cxn ang="0">
                  <a:pos x="538" y="743"/>
                </a:cxn>
                <a:cxn ang="0">
                  <a:pos x="768" y="821"/>
                </a:cxn>
                <a:cxn ang="0">
                  <a:pos x="876" y="907"/>
                </a:cxn>
                <a:cxn ang="0">
                  <a:pos x="1108" y="943"/>
                </a:cxn>
                <a:cxn ang="0">
                  <a:pos x="1108" y="943"/>
                </a:cxn>
              </a:cxnLst>
              <a:rect l="0" t="0" r="r" b="b"/>
              <a:pathLst>
                <a:path w="1108" h="943">
                  <a:moveTo>
                    <a:pt x="1108" y="943"/>
                  </a:moveTo>
                  <a:lnTo>
                    <a:pt x="1072" y="926"/>
                  </a:lnTo>
                  <a:lnTo>
                    <a:pt x="951" y="895"/>
                  </a:lnTo>
                  <a:lnTo>
                    <a:pt x="831" y="800"/>
                  </a:lnTo>
                  <a:lnTo>
                    <a:pt x="586" y="696"/>
                  </a:lnTo>
                  <a:lnTo>
                    <a:pt x="508" y="563"/>
                  </a:lnTo>
                  <a:lnTo>
                    <a:pt x="460" y="462"/>
                  </a:lnTo>
                  <a:lnTo>
                    <a:pt x="348" y="280"/>
                  </a:lnTo>
                  <a:lnTo>
                    <a:pt x="306" y="209"/>
                  </a:lnTo>
                  <a:lnTo>
                    <a:pt x="281" y="139"/>
                  </a:lnTo>
                  <a:lnTo>
                    <a:pt x="160" y="0"/>
                  </a:lnTo>
                  <a:lnTo>
                    <a:pt x="0" y="29"/>
                  </a:lnTo>
                  <a:lnTo>
                    <a:pt x="169" y="152"/>
                  </a:lnTo>
                  <a:lnTo>
                    <a:pt x="226" y="215"/>
                  </a:lnTo>
                  <a:lnTo>
                    <a:pt x="278" y="295"/>
                  </a:lnTo>
                  <a:lnTo>
                    <a:pt x="403" y="472"/>
                  </a:lnTo>
                  <a:lnTo>
                    <a:pt x="464" y="631"/>
                  </a:lnTo>
                  <a:lnTo>
                    <a:pt x="538" y="743"/>
                  </a:lnTo>
                  <a:lnTo>
                    <a:pt x="768" y="821"/>
                  </a:lnTo>
                  <a:lnTo>
                    <a:pt x="876" y="907"/>
                  </a:lnTo>
                  <a:lnTo>
                    <a:pt x="1108" y="943"/>
                  </a:lnTo>
                  <a:lnTo>
                    <a:pt x="1108" y="943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490" name="Freeform 10"/>
            <p:cNvSpPr>
              <a:spLocks/>
            </p:cNvSpPr>
            <p:nvPr/>
          </p:nvSpPr>
          <p:spPr bwMode="auto">
            <a:xfrm>
              <a:off x="3774" y="2771"/>
              <a:ext cx="133" cy="105"/>
            </a:xfrm>
            <a:custGeom>
              <a:avLst/>
              <a:gdLst/>
              <a:ahLst/>
              <a:cxnLst>
                <a:cxn ang="0">
                  <a:pos x="456" y="304"/>
                </a:cxn>
                <a:cxn ang="0">
                  <a:pos x="473" y="346"/>
                </a:cxn>
                <a:cxn ang="0">
                  <a:pos x="386" y="366"/>
                </a:cxn>
                <a:cxn ang="0">
                  <a:pos x="245" y="306"/>
                </a:cxn>
                <a:cxn ang="0">
                  <a:pos x="190" y="216"/>
                </a:cxn>
                <a:cxn ang="0">
                  <a:pos x="99" y="224"/>
                </a:cxn>
                <a:cxn ang="0">
                  <a:pos x="45" y="313"/>
                </a:cxn>
                <a:cxn ang="0">
                  <a:pos x="38" y="492"/>
                </a:cxn>
                <a:cxn ang="0">
                  <a:pos x="0" y="302"/>
                </a:cxn>
                <a:cxn ang="0">
                  <a:pos x="97" y="140"/>
                </a:cxn>
                <a:cxn ang="0">
                  <a:pos x="148" y="0"/>
                </a:cxn>
                <a:cxn ang="0">
                  <a:pos x="237" y="98"/>
                </a:cxn>
                <a:cxn ang="0">
                  <a:pos x="171" y="173"/>
                </a:cxn>
                <a:cxn ang="0">
                  <a:pos x="260" y="182"/>
                </a:cxn>
                <a:cxn ang="0">
                  <a:pos x="372" y="298"/>
                </a:cxn>
                <a:cxn ang="0">
                  <a:pos x="456" y="304"/>
                </a:cxn>
                <a:cxn ang="0">
                  <a:pos x="456" y="304"/>
                </a:cxn>
              </a:cxnLst>
              <a:rect l="0" t="0" r="r" b="b"/>
              <a:pathLst>
                <a:path w="473" h="492">
                  <a:moveTo>
                    <a:pt x="456" y="304"/>
                  </a:moveTo>
                  <a:lnTo>
                    <a:pt x="473" y="346"/>
                  </a:lnTo>
                  <a:lnTo>
                    <a:pt x="386" y="366"/>
                  </a:lnTo>
                  <a:lnTo>
                    <a:pt x="245" y="306"/>
                  </a:lnTo>
                  <a:lnTo>
                    <a:pt x="190" y="216"/>
                  </a:lnTo>
                  <a:lnTo>
                    <a:pt x="99" y="224"/>
                  </a:lnTo>
                  <a:lnTo>
                    <a:pt x="45" y="313"/>
                  </a:lnTo>
                  <a:lnTo>
                    <a:pt x="38" y="492"/>
                  </a:lnTo>
                  <a:lnTo>
                    <a:pt x="0" y="302"/>
                  </a:lnTo>
                  <a:lnTo>
                    <a:pt x="97" y="140"/>
                  </a:lnTo>
                  <a:lnTo>
                    <a:pt x="148" y="0"/>
                  </a:lnTo>
                  <a:lnTo>
                    <a:pt x="237" y="98"/>
                  </a:lnTo>
                  <a:lnTo>
                    <a:pt x="171" y="173"/>
                  </a:lnTo>
                  <a:lnTo>
                    <a:pt x="260" y="182"/>
                  </a:lnTo>
                  <a:lnTo>
                    <a:pt x="372" y="298"/>
                  </a:lnTo>
                  <a:lnTo>
                    <a:pt x="456" y="304"/>
                  </a:lnTo>
                  <a:lnTo>
                    <a:pt x="456" y="304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491" name="Freeform 11"/>
            <p:cNvSpPr>
              <a:spLocks/>
            </p:cNvSpPr>
            <p:nvPr/>
          </p:nvSpPr>
          <p:spPr bwMode="auto">
            <a:xfrm>
              <a:off x="3750" y="2702"/>
              <a:ext cx="41" cy="214"/>
            </a:xfrm>
            <a:custGeom>
              <a:avLst/>
              <a:gdLst/>
              <a:ahLst/>
              <a:cxnLst>
                <a:cxn ang="0">
                  <a:pos x="69" y="135"/>
                </a:cxn>
                <a:cxn ang="0">
                  <a:pos x="52" y="256"/>
                </a:cxn>
                <a:cxn ang="0">
                  <a:pos x="14" y="486"/>
                </a:cxn>
                <a:cxn ang="0">
                  <a:pos x="0" y="593"/>
                </a:cxn>
                <a:cxn ang="0">
                  <a:pos x="14" y="711"/>
                </a:cxn>
                <a:cxn ang="0">
                  <a:pos x="42" y="861"/>
                </a:cxn>
                <a:cxn ang="0">
                  <a:pos x="116" y="1019"/>
                </a:cxn>
                <a:cxn ang="0">
                  <a:pos x="52" y="720"/>
                </a:cxn>
                <a:cxn ang="0">
                  <a:pos x="61" y="448"/>
                </a:cxn>
                <a:cxn ang="0">
                  <a:pos x="116" y="256"/>
                </a:cxn>
                <a:cxn ang="0">
                  <a:pos x="149" y="201"/>
                </a:cxn>
                <a:cxn ang="0">
                  <a:pos x="88" y="0"/>
                </a:cxn>
                <a:cxn ang="0">
                  <a:pos x="69" y="135"/>
                </a:cxn>
                <a:cxn ang="0">
                  <a:pos x="69" y="135"/>
                </a:cxn>
              </a:cxnLst>
              <a:rect l="0" t="0" r="r" b="b"/>
              <a:pathLst>
                <a:path w="149" h="1019">
                  <a:moveTo>
                    <a:pt x="69" y="135"/>
                  </a:moveTo>
                  <a:lnTo>
                    <a:pt x="52" y="256"/>
                  </a:lnTo>
                  <a:lnTo>
                    <a:pt x="14" y="486"/>
                  </a:lnTo>
                  <a:lnTo>
                    <a:pt x="0" y="593"/>
                  </a:lnTo>
                  <a:lnTo>
                    <a:pt x="14" y="711"/>
                  </a:lnTo>
                  <a:lnTo>
                    <a:pt x="42" y="861"/>
                  </a:lnTo>
                  <a:lnTo>
                    <a:pt x="116" y="1019"/>
                  </a:lnTo>
                  <a:lnTo>
                    <a:pt x="52" y="720"/>
                  </a:lnTo>
                  <a:lnTo>
                    <a:pt x="61" y="448"/>
                  </a:lnTo>
                  <a:lnTo>
                    <a:pt x="116" y="256"/>
                  </a:lnTo>
                  <a:lnTo>
                    <a:pt x="149" y="201"/>
                  </a:lnTo>
                  <a:lnTo>
                    <a:pt x="88" y="0"/>
                  </a:lnTo>
                  <a:lnTo>
                    <a:pt x="69" y="135"/>
                  </a:lnTo>
                  <a:lnTo>
                    <a:pt x="69" y="135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492" name="Freeform 12"/>
            <p:cNvSpPr>
              <a:spLocks/>
            </p:cNvSpPr>
            <p:nvPr/>
          </p:nvSpPr>
          <p:spPr bwMode="auto">
            <a:xfrm>
              <a:off x="4111" y="2785"/>
              <a:ext cx="298" cy="191"/>
            </a:xfrm>
            <a:custGeom>
              <a:avLst/>
              <a:gdLst/>
              <a:ahLst/>
              <a:cxnLst>
                <a:cxn ang="0">
                  <a:pos x="131" y="920"/>
                </a:cxn>
                <a:cxn ang="0">
                  <a:pos x="0" y="911"/>
                </a:cxn>
                <a:cxn ang="0">
                  <a:pos x="135" y="895"/>
                </a:cxn>
                <a:cxn ang="0">
                  <a:pos x="257" y="800"/>
                </a:cxn>
                <a:cxn ang="0">
                  <a:pos x="500" y="696"/>
                </a:cxn>
                <a:cxn ang="0">
                  <a:pos x="580" y="563"/>
                </a:cxn>
                <a:cxn ang="0">
                  <a:pos x="628" y="462"/>
                </a:cxn>
                <a:cxn ang="0">
                  <a:pos x="740" y="281"/>
                </a:cxn>
                <a:cxn ang="0">
                  <a:pos x="782" y="211"/>
                </a:cxn>
                <a:cxn ang="0">
                  <a:pos x="804" y="141"/>
                </a:cxn>
                <a:cxn ang="0">
                  <a:pos x="926" y="0"/>
                </a:cxn>
                <a:cxn ang="0">
                  <a:pos x="1086" y="29"/>
                </a:cxn>
                <a:cxn ang="0">
                  <a:pos x="916" y="154"/>
                </a:cxn>
                <a:cxn ang="0">
                  <a:pos x="861" y="215"/>
                </a:cxn>
                <a:cxn ang="0">
                  <a:pos x="810" y="297"/>
                </a:cxn>
                <a:cxn ang="0">
                  <a:pos x="683" y="472"/>
                </a:cxn>
                <a:cxn ang="0">
                  <a:pos x="622" y="631"/>
                </a:cxn>
                <a:cxn ang="0">
                  <a:pos x="548" y="743"/>
                </a:cxn>
                <a:cxn ang="0">
                  <a:pos x="320" y="821"/>
                </a:cxn>
                <a:cxn ang="0">
                  <a:pos x="209" y="907"/>
                </a:cxn>
                <a:cxn ang="0">
                  <a:pos x="131" y="920"/>
                </a:cxn>
                <a:cxn ang="0">
                  <a:pos x="131" y="920"/>
                </a:cxn>
              </a:cxnLst>
              <a:rect l="0" t="0" r="r" b="b"/>
              <a:pathLst>
                <a:path w="1086" h="920">
                  <a:moveTo>
                    <a:pt x="131" y="920"/>
                  </a:moveTo>
                  <a:lnTo>
                    <a:pt x="0" y="911"/>
                  </a:lnTo>
                  <a:lnTo>
                    <a:pt x="135" y="895"/>
                  </a:lnTo>
                  <a:lnTo>
                    <a:pt x="257" y="800"/>
                  </a:lnTo>
                  <a:lnTo>
                    <a:pt x="500" y="696"/>
                  </a:lnTo>
                  <a:lnTo>
                    <a:pt x="580" y="563"/>
                  </a:lnTo>
                  <a:lnTo>
                    <a:pt x="628" y="462"/>
                  </a:lnTo>
                  <a:lnTo>
                    <a:pt x="740" y="281"/>
                  </a:lnTo>
                  <a:lnTo>
                    <a:pt x="782" y="211"/>
                  </a:lnTo>
                  <a:lnTo>
                    <a:pt x="804" y="141"/>
                  </a:lnTo>
                  <a:lnTo>
                    <a:pt x="926" y="0"/>
                  </a:lnTo>
                  <a:lnTo>
                    <a:pt x="1086" y="29"/>
                  </a:lnTo>
                  <a:lnTo>
                    <a:pt x="916" y="154"/>
                  </a:lnTo>
                  <a:lnTo>
                    <a:pt x="861" y="215"/>
                  </a:lnTo>
                  <a:lnTo>
                    <a:pt x="810" y="297"/>
                  </a:lnTo>
                  <a:lnTo>
                    <a:pt x="683" y="472"/>
                  </a:lnTo>
                  <a:lnTo>
                    <a:pt x="622" y="631"/>
                  </a:lnTo>
                  <a:lnTo>
                    <a:pt x="548" y="743"/>
                  </a:lnTo>
                  <a:lnTo>
                    <a:pt x="320" y="821"/>
                  </a:lnTo>
                  <a:lnTo>
                    <a:pt x="209" y="907"/>
                  </a:lnTo>
                  <a:lnTo>
                    <a:pt x="131" y="920"/>
                  </a:lnTo>
                  <a:lnTo>
                    <a:pt x="131" y="920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493" name="Freeform 13"/>
            <p:cNvSpPr>
              <a:spLocks/>
            </p:cNvSpPr>
            <p:nvPr/>
          </p:nvSpPr>
          <p:spPr bwMode="auto">
            <a:xfrm>
              <a:off x="4331" y="2769"/>
              <a:ext cx="139" cy="104"/>
            </a:xfrm>
            <a:custGeom>
              <a:avLst/>
              <a:gdLst/>
              <a:ahLst/>
              <a:cxnLst>
                <a:cxn ang="0">
                  <a:pos x="45" y="304"/>
                </a:cxn>
                <a:cxn ang="0">
                  <a:pos x="0" y="346"/>
                </a:cxn>
                <a:cxn ang="0">
                  <a:pos x="117" y="367"/>
                </a:cxn>
                <a:cxn ang="0">
                  <a:pos x="258" y="306"/>
                </a:cxn>
                <a:cxn ang="0">
                  <a:pos x="313" y="219"/>
                </a:cxn>
                <a:cxn ang="0">
                  <a:pos x="404" y="226"/>
                </a:cxn>
                <a:cxn ang="0">
                  <a:pos x="458" y="314"/>
                </a:cxn>
                <a:cxn ang="0">
                  <a:pos x="463" y="492"/>
                </a:cxn>
                <a:cxn ang="0">
                  <a:pos x="503" y="302"/>
                </a:cxn>
                <a:cxn ang="0">
                  <a:pos x="406" y="141"/>
                </a:cxn>
                <a:cxn ang="0">
                  <a:pos x="355" y="0"/>
                </a:cxn>
                <a:cxn ang="0">
                  <a:pos x="266" y="99"/>
                </a:cxn>
                <a:cxn ang="0">
                  <a:pos x="332" y="173"/>
                </a:cxn>
                <a:cxn ang="0">
                  <a:pos x="243" y="184"/>
                </a:cxn>
                <a:cxn ang="0">
                  <a:pos x="131" y="300"/>
                </a:cxn>
                <a:cxn ang="0">
                  <a:pos x="45" y="304"/>
                </a:cxn>
                <a:cxn ang="0">
                  <a:pos x="45" y="304"/>
                </a:cxn>
              </a:cxnLst>
              <a:rect l="0" t="0" r="r" b="b"/>
              <a:pathLst>
                <a:path w="503" h="492">
                  <a:moveTo>
                    <a:pt x="45" y="304"/>
                  </a:moveTo>
                  <a:lnTo>
                    <a:pt x="0" y="346"/>
                  </a:lnTo>
                  <a:lnTo>
                    <a:pt x="117" y="367"/>
                  </a:lnTo>
                  <a:lnTo>
                    <a:pt x="258" y="306"/>
                  </a:lnTo>
                  <a:lnTo>
                    <a:pt x="313" y="219"/>
                  </a:lnTo>
                  <a:lnTo>
                    <a:pt x="404" y="226"/>
                  </a:lnTo>
                  <a:lnTo>
                    <a:pt x="458" y="314"/>
                  </a:lnTo>
                  <a:lnTo>
                    <a:pt x="463" y="492"/>
                  </a:lnTo>
                  <a:lnTo>
                    <a:pt x="503" y="302"/>
                  </a:lnTo>
                  <a:lnTo>
                    <a:pt x="406" y="141"/>
                  </a:lnTo>
                  <a:lnTo>
                    <a:pt x="355" y="0"/>
                  </a:lnTo>
                  <a:lnTo>
                    <a:pt x="266" y="99"/>
                  </a:lnTo>
                  <a:lnTo>
                    <a:pt x="332" y="173"/>
                  </a:lnTo>
                  <a:lnTo>
                    <a:pt x="243" y="184"/>
                  </a:lnTo>
                  <a:lnTo>
                    <a:pt x="131" y="300"/>
                  </a:lnTo>
                  <a:lnTo>
                    <a:pt x="45" y="304"/>
                  </a:lnTo>
                  <a:lnTo>
                    <a:pt x="45" y="304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494" name="Freeform 14"/>
            <p:cNvSpPr>
              <a:spLocks/>
            </p:cNvSpPr>
            <p:nvPr/>
          </p:nvSpPr>
          <p:spPr bwMode="auto">
            <a:xfrm>
              <a:off x="4453" y="2701"/>
              <a:ext cx="41" cy="216"/>
            </a:xfrm>
            <a:custGeom>
              <a:avLst/>
              <a:gdLst/>
              <a:ahLst/>
              <a:cxnLst>
                <a:cxn ang="0">
                  <a:pos x="78" y="137"/>
                </a:cxn>
                <a:cxn ang="0">
                  <a:pos x="97" y="258"/>
                </a:cxn>
                <a:cxn ang="0">
                  <a:pos x="135" y="487"/>
                </a:cxn>
                <a:cxn ang="0">
                  <a:pos x="149" y="595"/>
                </a:cxn>
                <a:cxn ang="0">
                  <a:pos x="135" y="711"/>
                </a:cxn>
                <a:cxn ang="0">
                  <a:pos x="107" y="861"/>
                </a:cxn>
                <a:cxn ang="0">
                  <a:pos x="37" y="1030"/>
                </a:cxn>
                <a:cxn ang="0">
                  <a:pos x="97" y="720"/>
                </a:cxn>
                <a:cxn ang="0">
                  <a:pos x="86" y="449"/>
                </a:cxn>
                <a:cxn ang="0">
                  <a:pos x="33" y="258"/>
                </a:cxn>
                <a:cxn ang="0">
                  <a:pos x="0" y="201"/>
                </a:cxn>
                <a:cxn ang="0">
                  <a:pos x="61" y="0"/>
                </a:cxn>
                <a:cxn ang="0">
                  <a:pos x="78" y="137"/>
                </a:cxn>
                <a:cxn ang="0">
                  <a:pos x="78" y="137"/>
                </a:cxn>
              </a:cxnLst>
              <a:rect l="0" t="0" r="r" b="b"/>
              <a:pathLst>
                <a:path w="149" h="1030">
                  <a:moveTo>
                    <a:pt x="78" y="137"/>
                  </a:moveTo>
                  <a:lnTo>
                    <a:pt x="97" y="258"/>
                  </a:lnTo>
                  <a:lnTo>
                    <a:pt x="135" y="487"/>
                  </a:lnTo>
                  <a:lnTo>
                    <a:pt x="149" y="595"/>
                  </a:lnTo>
                  <a:lnTo>
                    <a:pt x="135" y="711"/>
                  </a:lnTo>
                  <a:lnTo>
                    <a:pt x="107" y="861"/>
                  </a:lnTo>
                  <a:lnTo>
                    <a:pt x="37" y="1030"/>
                  </a:lnTo>
                  <a:lnTo>
                    <a:pt x="97" y="720"/>
                  </a:lnTo>
                  <a:lnTo>
                    <a:pt x="86" y="449"/>
                  </a:lnTo>
                  <a:lnTo>
                    <a:pt x="33" y="258"/>
                  </a:lnTo>
                  <a:lnTo>
                    <a:pt x="0" y="201"/>
                  </a:lnTo>
                  <a:lnTo>
                    <a:pt x="61" y="0"/>
                  </a:lnTo>
                  <a:lnTo>
                    <a:pt x="78" y="137"/>
                  </a:lnTo>
                  <a:lnTo>
                    <a:pt x="78" y="137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grpSp>
          <p:nvGrpSpPr>
            <p:cNvPr id="42125" name="Group 15"/>
            <p:cNvGrpSpPr>
              <a:grpSpLocks/>
            </p:cNvGrpSpPr>
            <p:nvPr/>
          </p:nvGrpSpPr>
          <p:grpSpPr bwMode="auto">
            <a:xfrm>
              <a:off x="3762" y="2543"/>
              <a:ext cx="720" cy="323"/>
              <a:chOff x="1993" y="2407"/>
              <a:chExt cx="720" cy="323"/>
            </a:xfrm>
          </p:grpSpPr>
          <p:sp>
            <p:nvSpPr>
              <p:cNvPr id="20496" name="Freeform 16"/>
              <p:cNvSpPr>
                <a:spLocks/>
              </p:cNvSpPr>
              <p:nvPr/>
            </p:nvSpPr>
            <p:spPr bwMode="auto">
              <a:xfrm>
                <a:off x="2125" y="2411"/>
                <a:ext cx="113" cy="44"/>
              </a:xfrm>
              <a:custGeom>
                <a:avLst/>
                <a:gdLst/>
                <a:ahLst/>
                <a:cxnLst>
                  <a:cxn ang="0">
                    <a:pos x="308" y="206"/>
                  </a:cxn>
                  <a:cxn ang="0">
                    <a:pos x="238" y="162"/>
                  </a:cxn>
                  <a:cxn ang="0">
                    <a:pos x="308" y="86"/>
                  </a:cxn>
                  <a:cxn ang="0">
                    <a:pos x="354" y="23"/>
                  </a:cxn>
                  <a:cxn ang="0">
                    <a:pos x="403" y="18"/>
                  </a:cxn>
                  <a:cxn ang="0">
                    <a:pos x="318" y="0"/>
                  </a:cxn>
                  <a:cxn ang="0">
                    <a:pos x="282" y="59"/>
                  </a:cxn>
                  <a:cxn ang="0">
                    <a:pos x="215" y="107"/>
                  </a:cxn>
                  <a:cxn ang="0">
                    <a:pos x="185" y="130"/>
                  </a:cxn>
                  <a:cxn ang="0">
                    <a:pos x="6" y="44"/>
                  </a:cxn>
                  <a:cxn ang="0">
                    <a:pos x="0" y="73"/>
                  </a:cxn>
                  <a:cxn ang="0">
                    <a:pos x="308" y="206"/>
                  </a:cxn>
                  <a:cxn ang="0">
                    <a:pos x="308" y="206"/>
                  </a:cxn>
                </a:cxnLst>
                <a:rect l="0" t="0" r="r" b="b"/>
                <a:pathLst>
                  <a:path w="403" h="206">
                    <a:moveTo>
                      <a:pt x="308" y="206"/>
                    </a:moveTo>
                    <a:lnTo>
                      <a:pt x="238" y="162"/>
                    </a:lnTo>
                    <a:lnTo>
                      <a:pt x="308" y="86"/>
                    </a:lnTo>
                    <a:lnTo>
                      <a:pt x="354" y="23"/>
                    </a:lnTo>
                    <a:lnTo>
                      <a:pt x="403" y="18"/>
                    </a:lnTo>
                    <a:lnTo>
                      <a:pt x="318" y="0"/>
                    </a:lnTo>
                    <a:lnTo>
                      <a:pt x="282" y="59"/>
                    </a:lnTo>
                    <a:lnTo>
                      <a:pt x="215" y="107"/>
                    </a:lnTo>
                    <a:lnTo>
                      <a:pt x="185" y="130"/>
                    </a:lnTo>
                    <a:lnTo>
                      <a:pt x="6" y="44"/>
                    </a:lnTo>
                    <a:lnTo>
                      <a:pt x="0" y="73"/>
                    </a:lnTo>
                    <a:lnTo>
                      <a:pt x="308" y="206"/>
                    </a:lnTo>
                    <a:lnTo>
                      <a:pt x="308" y="206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497" name="Freeform 17"/>
              <p:cNvSpPr>
                <a:spLocks/>
              </p:cNvSpPr>
              <p:nvPr/>
            </p:nvSpPr>
            <p:spPr bwMode="auto">
              <a:xfrm>
                <a:off x="2186" y="2416"/>
                <a:ext cx="216" cy="175"/>
              </a:xfrm>
              <a:custGeom>
                <a:avLst/>
                <a:gdLst/>
                <a:ahLst/>
                <a:cxnLst>
                  <a:cxn ang="0">
                    <a:pos x="680" y="185"/>
                  </a:cxn>
                  <a:cxn ang="0">
                    <a:pos x="589" y="154"/>
                  </a:cxn>
                  <a:cxn ang="0">
                    <a:pos x="393" y="158"/>
                  </a:cxn>
                  <a:cxn ang="0">
                    <a:pos x="304" y="154"/>
                  </a:cxn>
                  <a:cxn ang="0">
                    <a:pos x="274" y="97"/>
                  </a:cxn>
                  <a:cxn ang="0">
                    <a:pos x="243" y="14"/>
                  </a:cxn>
                  <a:cxn ang="0">
                    <a:pos x="209" y="0"/>
                  </a:cxn>
                  <a:cxn ang="0">
                    <a:pos x="226" y="67"/>
                  </a:cxn>
                  <a:cxn ang="0">
                    <a:pos x="218" y="133"/>
                  </a:cxn>
                  <a:cxn ang="0">
                    <a:pos x="180" y="179"/>
                  </a:cxn>
                  <a:cxn ang="0">
                    <a:pos x="167" y="177"/>
                  </a:cxn>
                  <a:cxn ang="0">
                    <a:pos x="30" y="145"/>
                  </a:cxn>
                  <a:cxn ang="0">
                    <a:pos x="144" y="219"/>
                  </a:cxn>
                  <a:cxn ang="0">
                    <a:pos x="59" y="274"/>
                  </a:cxn>
                  <a:cxn ang="0">
                    <a:pos x="0" y="453"/>
                  </a:cxn>
                  <a:cxn ang="0">
                    <a:pos x="59" y="580"/>
                  </a:cxn>
                  <a:cxn ang="0">
                    <a:pos x="129" y="629"/>
                  </a:cxn>
                  <a:cxn ang="0">
                    <a:pos x="182" y="677"/>
                  </a:cxn>
                  <a:cxn ang="0">
                    <a:pos x="314" y="781"/>
                  </a:cxn>
                  <a:cxn ang="0">
                    <a:pos x="384" y="820"/>
                  </a:cxn>
                  <a:cxn ang="0">
                    <a:pos x="568" y="837"/>
                  </a:cxn>
                  <a:cxn ang="0">
                    <a:pos x="582" y="810"/>
                  </a:cxn>
                  <a:cxn ang="0">
                    <a:pos x="416" y="772"/>
                  </a:cxn>
                  <a:cxn ang="0">
                    <a:pos x="439" y="749"/>
                  </a:cxn>
                  <a:cxn ang="0">
                    <a:pos x="551" y="745"/>
                  </a:cxn>
                  <a:cxn ang="0">
                    <a:pos x="779" y="726"/>
                  </a:cxn>
                  <a:cxn ang="0">
                    <a:pos x="652" y="738"/>
                  </a:cxn>
                  <a:cxn ang="0">
                    <a:pos x="715" y="692"/>
                  </a:cxn>
                  <a:cxn ang="0">
                    <a:pos x="490" y="692"/>
                  </a:cxn>
                  <a:cxn ang="0">
                    <a:pos x="376" y="658"/>
                  </a:cxn>
                  <a:cxn ang="0">
                    <a:pos x="236" y="603"/>
                  </a:cxn>
                  <a:cxn ang="0">
                    <a:pos x="112" y="534"/>
                  </a:cxn>
                  <a:cxn ang="0">
                    <a:pos x="66" y="445"/>
                  </a:cxn>
                  <a:cxn ang="0">
                    <a:pos x="85" y="331"/>
                  </a:cxn>
                  <a:cxn ang="0">
                    <a:pos x="169" y="245"/>
                  </a:cxn>
                  <a:cxn ang="0">
                    <a:pos x="258" y="211"/>
                  </a:cxn>
                  <a:cxn ang="0">
                    <a:pos x="680" y="185"/>
                  </a:cxn>
                  <a:cxn ang="0">
                    <a:pos x="680" y="185"/>
                  </a:cxn>
                </a:cxnLst>
                <a:rect l="0" t="0" r="r" b="b"/>
                <a:pathLst>
                  <a:path w="779" h="837">
                    <a:moveTo>
                      <a:pt x="680" y="185"/>
                    </a:moveTo>
                    <a:lnTo>
                      <a:pt x="589" y="154"/>
                    </a:lnTo>
                    <a:lnTo>
                      <a:pt x="393" y="158"/>
                    </a:lnTo>
                    <a:lnTo>
                      <a:pt x="304" y="154"/>
                    </a:lnTo>
                    <a:lnTo>
                      <a:pt x="274" y="97"/>
                    </a:lnTo>
                    <a:lnTo>
                      <a:pt x="243" y="14"/>
                    </a:lnTo>
                    <a:lnTo>
                      <a:pt x="209" y="0"/>
                    </a:lnTo>
                    <a:lnTo>
                      <a:pt x="226" y="67"/>
                    </a:lnTo>
                    <a:lnTo>
                      <a:pt x="218" y="133"/>
                    </a:lnTo>
                    <a:lnTo>
                      <a:pt x="180" y="179"/>
                    </a:lnTo>
                    <a:lnTo>
                      <a:pt x="167" y="177"/>
                    </a:lnTo>
                    <a:lnTo>
                      <a:pt x="30" y="145"/>
                    </a:lnTo>
                    <a:lnTo>
                      <a:pt x="144" y="219"/>
                    </a:lnTo>
                    <a:lnTo>
                      <a:pt x="59" y="274"/>
                    </a:lnTo>
                    <a:lnTo>
                      <a:pt x="0" y="453"/>
                    </a:lnTo>
                    <a:lnTo>
                      <a:pt x="59" y="580"/>
                    </a:lnTo>
                    <a:lnTo>
                      <a:pt x="129" y="629"/>
                    </a:lnTo>
                    <a:lnTo>
                      <a:pt x="182" y="677"/>
                    </a:lnTo>
                    <a:lnTo>
                      <a:pt x="314" y="781"/>
                    </a:lnTo>
                    <a:lnTo>
                      <a:pt x="384" y="820"/>
                    </a:lnTo>
                    <a:lnTo>
                      <a:pt x="568" y="837"/>
                    </a:lnTo>
                    <a:lnTo>
                      <a:pt x="582" y="810"/>
                    </a:lnTo>
                    <a:lnTo>
                      <a:pt x="416" y="772"/>
                    </a:lnTo>
                    <a:lnTo>
                      <a:pt x="439" y="749"/>
                    </a:lnTo>
                    <a:lnTo>
                      <a:pt x="551" y="745"/>
                    </a:lnTo>
                    <a:lnTo>
                      <a:pt x="779" y="726"/>
                    </a:lnTo>
                    <a:lnTo>
                      <a:pt x="652" y="738"/>
                    </a:lnTo>
                    <a:lnTo>
                      <a:pt x="715" y="692"/>
                    </a:lnTo>
                    <a:lnTo>
                      <a:pt x="490" y="692"/>
                    </a:lnTo>
                    <a:lnTo>
                      <a:pt x="376" y="658"/>
                    </a:lnTo>
                    <a:lnTo>
                      <a:pt x="236" y="603"/>
                    </a:lnTo>
                    <a:lnTo>
                      <a:pt x="112" y="534"/>
                    </a:lnTo>
                    <a:lnTo>
                      <a:pt x="66" y="445"/>
                    </a:lnTo>
                    <a:lnTo>
                      <a:pt x="85" y="331"/>
                    </a:lnTo>
                    <a:lnTo>
                      <a:pt x="169" y="245"/>
                    </a:lnTo>
                    <a:lnTo>
                      <a:pt x="258" y="211"/>
                    </a:lnTo>
                    <a:lnTo>
                      <a:pt x="680" y="185"/>
                    </a:lnTo>
                    <a:lnTo>
                      <a:pt x="680" y="185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498" name="Freeform 18"/>
              <p:cNvSpPr>
                <a:spLocks/>
              </p:cNvSpPr>
              <p:nvPr/>
            </p:nvSpPr>
            <p:spPr bwMode="auto">
              <a:xfrm>
                <a:off x="2264" y="2585"/>
                <a:ext cx="92" cy="24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0" y="68"/>
                  </a:cxn>
                  <a:cxn ang="0">
                    <a:pos x="113" y="91"/>
                  </a:cxn>
                  <a:cxn ang="0">
                    <a:pos x="346" y="114"/>
                  </a:cxn>
                  <a:cxn ang="0">
                    <a:pos x="210" y="70"/>
                  </a:cxn>
                  <a:cxn ang="0">
                    <a:pos x="124" y="38"/>
                  </a:cxn>
                  <a:cxn ang="0">
                    <a:pos x="75" y="28"/>
                  </a:cxn>
                  <a:cxn ang="0">
                    <a:pos x="56" y="0"/>
                  </a:cxn>
                  <a:cxn ang="0">
                    <a:pos x="56" y="0"/>
                  </a:cxn>
                </a:cxnLst>
                <a:rect l="0" t="0" r="r" b="b"/>
                <a:pathLst>
                  <a:path w="346" h="114">
                    <a:moveTo>
                      <a:pt x="56" y="0"/>
                    </a:moveTo>
                    <a:lnTo>
                      <a:pt x="0" y="68"/>
                    </a:lnTo>
                    <a:lnTo>
                      <a:pt x="113" y="91"/>
                    </a:lnTo>
                    <a:lnTo>
                      <a:pt x="346" y="114"/>
                    </a:lnTo>
                    <a:lnTo>
                      <a:pt x="210" y="70"/>
                    </a:lnTo>
                    <a:lnTo>
                      <a:pt x="124" y="38"/>
                    </a:lnTo>
                    <a:lnTo>
                      <a:pt x="75" y="28"/>
                    </a:lnTo>
                    <a:lnTo>
                      <a:pt x="56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499" name="Freeform 19"/>
              <p:cNvSpPr>
                <a:spLocks/>
              </p:cNvSpPr>
              <p:nvPr/>
            </p:nvSpPr>
            <p:spPr bwMode="auto">
              <a:xfrm>
                <a:off x="2305" y="2415"/>
                <a:ext cx="226" cy="177"/>
              </a:xfrm>
              <a:custGeom>
                <a:avLst/>
                <a:gdLst/>
                <a:ahLst/>
                <a:cxnLst>
                  <a:cxn ang="0">
                    <a:pos x="161" y="190"/>
                  </a:cxn>
                  <a:cxn ang="0">
                    <a:pos x="59" y="159"/>
                  </a:cxn>
                  <a:cxn ang="0">
                    <a:pos x="462" y="163"/>
                  </a:cxn>
                  <a:cxn ang="0">
                    <a:pos x="507" y="150"/>
                  </a:cxn>
                  <a:cxn ang="0">
                    <a:pos x="538" y="108"/>
                  </a:cxn>
                  <a:cxn ang="0">
                    <a:pos x="579" y="34"/>
                  </a:cxn>
                  <a:cxn ang="0">
                    <a:pos x="616" y="0"/>
                  </a:cxn>
                  <a:cxn ang="0">
                    <a:pos x="631" y="30"/>
                  </a:cxn>
                  <a:cxn ang="0">
                    <a:pos x="595" y="112"/>
                  </a:cxn>
                  <a:cxn ang="0">
                    <a:pos x="644" y="180"/>
                  </a:cxn>
                  <a:cxn ang="0">
                    <a:pos x="770" y="148"/>
                  </a:cxn>
                  <a:cxn ang="0">
                    <a:pos x="663" y="201"/>
                  </a:cxn>
                  <a:cxn ang="0">
                    <a:pos x="773" y="243"/>
                  </a:cxn>
                  <a:cxn ang="0">
                    <a:pos x="829" y="444"/>
                  </a:cxn>
                  <a:cxn ang="0">
                    <a:pos x="751" y="577"/>
                  </a:cxn>
                  <a:cxn ang="0">
                    <a:pos x="695" y="629"/>
                  </a:cxn>
                  <a:cxn ang="0">
                    <a:pos x="642" y="676"/>
                  </a:cxn>
                  <a:cxn ang="0">
                    <a:pos x="511" y="781"/>
                  </a:cxn>
                  <a:cxn ang="0">
                    <a:pos x="422" y="817"/>
                  </a:cxn>
                  <a:cxn ang="0">
                    <a:pos x="226" y="849"/>
                  </a:cxn>
                  <a:cxn ang="0">
                    <a:pos x="213" y="811"/>
                  </a:cxn>
                  <a:cxn ang="0">
                    <a:pos x="406" y="771"/>
                  </a:cxn>
                  <a:cxn ang="0">
                    <a:pos x="384" y="748"/>
                  </a:cxn>
                  <a:cxn ang="0">
                    <a:pos x="273" y="745"/>
                  </a:cxn>
                  <a:cxn ang="0">
                    <a:pos x="104" y="729"/>
                  </a:cxn>
                  <a:cxn ang="0">
                    <a:pos x="43" y="726"/>
                  </a:cxn>
                  <a:cxn ang="0">
                    <a:pos x="173" y="737"/>
                  </a:cxn>
                  <a:cxn ang="0">
                    <a:pos x="0" y="688"/>
                  </a:cxn>
                  <a:cxn ang="0">
                    <a:pos x="321" y="701"/>
                  </a:cxn>
                  <a:cxn ang="0">
                    <a:pos x="401" y="688"/>
                  </a:cxn>
                  <a:cxn ang="0">
                    <a:pos x="503" y="659"/>
                  </a:cxn>
                  <a:cxn ang="0">
                    <a:pos x="595" y="621"/>
                  </a:cxn>
                  <a:cxn ang="0">
                    <a:pos x="699" y="534"/>
                  </a:cxn>
                  <a:cxn ang="0">
                    <a:pos x="758" y="444"/>
                  </a:cxn>
                  <a:cxn ang="0">
                    <a:pos x="737" y="330"/>
                  </a:cxn>
                  <a:cxn ang="0">
                    <a:pos x="654" y="245"/>
                  </a:cxn>
                  <a:cxn ang="0">
                    <a:pos x="566" y="211"/>
                  </a:cxn>
                  <a:cxn ang="0">
                    <a:pos x="161" y="190"/>
                  </a:cxn>
                  <a:cxn ang="0">
                    <a:pos x="161" y="190"/>
                  </a:cxn>
                </a:cxnLst>
                <a:rect l="0" t="0" r="r" b="b"/>
                <a:pathLst>
                  <a:path w="829" h="849">
                    <a:moveTo>
                      <a:pt x="161" y="190"/>
                    </a:moveTo>
                    <a:lnTo>
                      <a:pt x="59" y="159"/>
                    </a:lnTo>
                    <a:lnTo>
                      <a:pt x="462" y="163"/>
                    </a:lnTo>
                    <a:lnTo>
                      <a:pt x="507" y="150"/>
                    </a:lnTo>
                    <a:lnTo>
                      <a:pt x="538" y="108"/>
                    </a:lnTo>
                    <a:lnTo>
                      <a:pt x="579" y="34"/>
                    </a:lnTo>
                    <a:lnTo>
                      <a:pt x="616" y="0"/>
                    </a:lnTo>
                    <a:lnTo>
                      <a:pt x="631" y="30"/>
                    </a:lnTo>
                    <a:lnTo>
                      <a:pt x="595" y="112"/>
                    </a:lnTo>
                    <a:lnTo>
                      <a:pt x="644" y="180"/>
                    </a:lnTo>
                    <a:lnTo>
                      <a:pt x="770" y="148"/>
                    </a:lnTo>
                    <a:lnTo>
                      <a:pt x="663" y="201"/>
                    </a:lnTo>
                    <a:lnTo>
                      <a:pt x="773" y="243"/>
                    </a:lnTo>
                    <a:lnTo>
                      <a:pt x="829" y="444"/>
                    </a:lnTo>
                    <a:lnTo>
                      <a:pt x="751" y="577"/>
                    </a:lnTo>
                    <a:lnTo>
                      <a:pt x="695" y="629"/>
                    </a:lnTo>
                    <a:lnTo>
                      <a:pt x="642" y="676"/>
                    </a:lnTo>
                    <a:lnTo>
                      <a:pt x="511" y="781"/>
                    </a:lnTo>
                    <a:lnTo>
                      <a:pt x="422" y="817"/>
                    </a:lnTo>
                    <a:lnTo>
                      <a:pt x="226" y="849"/>
                    </a:lnTo>
                    <a:lnTo>
                      <a:pt x="213" y="811"/>
                    </a:lnTo>
                    <a:lnTo>
                      <a:pt x="406" y="771"/>
                    </a:lnTo>
                    <a:lnTo>
                      <a:pt x="384" y="748"/>
                    </a:lnTo>
                    <a:lnTo>
                      <a:pt x="273" y="745"/>
                    </a:lnTo>
                    <a:lnTo>
                      <a:pt x="104" y="729"/>
                    </a:lnTo>
                    <a:lnTo>
                      <a:pt x="43" y="726"/>
                    </a:lnTo>
                    <a:lnTo>
                      <a:pt x="173" y="737"/>
                    </a:lnTo>
                    <a:lnTo>
                      <a:pt x="0" y="688"/>
                    </a:lnTo>
                    <a:lnTo>
                      <a:pt x="321" y="701"/>
                    </a:lnTo>
                    <a:lnTo>
                      <a:pt x="401" y="688"/>
                    </a:lnTo>
                    <a:lnTo>
                      <a:pt x="503" y="659"/>
                    </a:lnTo>
                    <a:lnTo>
                      <a:pt x="595" y="621"/>
                    </a:lnTo>
                    <a:lnTo>
                      <a:pt x="699" y="534"/>
                    </a:lnTo>
                    <a:lnTo>
                      <a:pt x="758" y="444"/>
                    </a:lnTo>
                    <a:lnTo>
                      <a:pt x="737" y="330"/>
                    </a:lnTo>
                    <a:lnTo>
                      <a:pt x="654" y="245"/>
                    </a:lnTo>
                    <a:lnTo>
                      <a:pt x="566" y="211"/>
                    </a:lnTo>
                    <a:lnTo>
                      <a:pt x="161" y="190"/>
                    </a:lnTo>
                    <a:lnTo>
                      <a:pt x="161" y="190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00" name="Freeform 20"/>
              <p:cNvSpPr>
                <a:spLocks/>
              </p:cNvSpPr>
              <p:nvPr/>
            </p:nvSpPr>
            <p:spPr bwMode="auto">
              <a:xfrm>
                <a:off x="2099" y="2570"/>
                <a:ext cx="170" cy="62"/>
              </a:xfrm>
              <a:custGeom>
                <a:avLst/>
                <a:gdLst/>
                <a:ahLst/>
                <a:cxnLst>
                  <a:cxn ang="0">
                    <a:pos x="511" y="125"/>
                  </a:cxn>
                  <a:cxn ang="0">
                    <a:pos x="325" y="190"/>
                  </a:cxn>
                  <a:cxn ang="0">
                    <a:pos x="279" y="258"/>
                  </a:cxn>
                  <a:cxn ang="0">
                    <a:pos x="416" y="207"/>
                  </a:cxn>
                  <a:cxn ang="0">
                    <a:pos x="551" y="169"/>
                  </a:cxn>
                  <a:cxn ang="0">
                    <a:pos x="591" y="121"/>
                  </a:cxn>
                  <a:cxn ang="0">
                    <a:pos x="619" y="68"/>
                  </a:cxn>
                  <a:cxn ang="0">
                    <a:pos x="579" y="3"/>
                  </a:cxn>
                  <a:cxn ang="0">
                    <a:pos x="484" y="2"/>
                  </a:cxn>
                  <a:cxn ang="0">
                    <a:pos x="416" y="0"/>
                  </a:cxn>
                  <a:cxn ang="0">
                    <a:pos x="340" y="43"/>
                  </a:cxn>
                  <a:cxn ang="0">
                    <a:pos x="216" y="114"/>
                  </a:cxn>
                  <a:cxn ang="0">
                    <a:pos x="0" y="294"/>
                  </a:cxn>
                  <a:cxn ang="0">
                    <a:pos x="226" y="152"/>
                  </a:cxn>
                  <a:cxn ang="0">
                    <a:pos x="397" y="59"/>
                  </a:cxn>
                  <a:cxn ang="0">
                    <a:pos x="473" y="51"/>
                  </a:cxn>
                  <a:cxn ang="0">
                    <a:pos x="458" y="100"/>
                  </a:cxn>
                  <a:cxn ang="0">
                    <a:pos x="511" y="125"/>
                  </a:cxn>
                  <a:cxn ang="0">
                    <a:pos x="511" y="125"/>
                  </a:cxn>
                </a:cxnLst>
                <a:rect l="0" t="0" r="r" b="b"/>
                <a:pathLst>
                  <a:path w="619" h="294">
                    <a:moveTo>
                      <a:pt x="511" y="125"/>
                    </a:moveTo>
                    <a:lnTo>
                      <a:pt x="325" y="190"/>
                    </a:lnTo>
                    <a:lnTo>
                      <a:pt x="279" y="258"/>
                    </a:lnTo>
                    <a:lnTo>
                      <a:pt x="416" y="207"/>
                    </a:lnTo>
                    <a:lnTo>
                      <a:pt x="551" y="169"/>
                    </a:lnTo>
                    <a:lnTo>
                      <a:pt x="591" y="121"/>
                    </a:lnTo>
                    <a:lnTo>
                      <a:pt x="619" y="68"/>
                    </a:lnTo>
                    <a:lnTo>
                      <a:pt x="579" y="3"/>
                    </a:lnTo>
                    <a:lnTo>
                      <a:pt x="484" y="2"/>
                    </a:lnTo>
                    <a:lnTo>
                      <a:pt x="416" y="0"/>
                    </a:lnTo>
                    <a:lnTo>
                      <a:pt x="340" y="43"/>
                    </a:lnTo>
                    <a:lnTo>
                      <a:pt x="216" y="114"/>
                    </a:lnTo>
                    <a:lnTo>
                      <a:pt x="0" y="294"/>
                    </a:lnTo>
                    <a:lnTo>
                      <a:pt x="226" y="152"/>
                    </a:lnTo>
                    <a:lnTo>
                      <a:pt x="397" y="59"/>
                    </a:lnTo>
                    <a:lnTo>
                      <a:pt x="473" y="51"/>
                    </a:lnTo>
                    <a:lnTo>
                      <a:pt x="458" y="100"/>
                    </a:lnTo>
                    <a:lnTo>
                      <a:pt x="511" y="125"/>
                    </a:lnTo>
                    <a:lnTo>
                      <a:pt x="511" y="125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01" name="Freeform 21"/>
              <p:cNvSpPr>
                <a:spLocks/>
              </p:cNvSpPr>
              <p:nvPr/>
            </p:nvSpPr>
            <p:spPr bwMode="auto">
              <a:xfrm>
                <a:off x="2106" y="2618"/>
                <a:ext cx="132" cy="54"/>
              </a:xfrm>
              <a:custGeom>
                <a:avLst/>
                <a:gdLst/>
                <a:ahLst/>
                <a:cxnLst>
                  <a:cxn ang="0">
                    <a:pos x="479" y="85"/>
                  </a:cxn>
                  <a:cxn ang="0">
                    <a:pos x="479" y="40"/>
                  </a:cxn>
                  <a:cxn ang="0">
                    <a:pos x="418" y="0"/>
                  </a:cxn>
                  <a:cxn ang="0">
                    <a:pos x="332" y="9"/>
                  </a:cxn>
                  <a:cxn ang="0">
                    <a:pos x="296" y="28"/>
                  </a:cxn>
                  <a:cxn ang="0">
                    <a:pos x="220" y="47"/>
                  </a:cxn>
                  <a:cxn ang="0">
                    <a:pos x="127" y="89"/>
                  </a:cxn>
                  <a:cxn ang="0">
                    <a:pos x="0" y="213"/>
                  </a:cxn>
                  <a:cxn ang="0">
                    <a:pos x="137" y="142"/>
                  </a:cxn>
                  <a:cxn ang="0">
                    <a:pos x="214" y="93"/>
                  </a:cxn>
                  <a:cxn ang="0">
                    <a:pos x="338" y="89"/>
                  </a:cxn>
                  <a:cxn ang="0">
                    <a:pos x="102" y="258"/>
                  </a:cxn>
                  <a:cxn ang="0">
                    <a:pos x="355" y="140"/>
                  </a:cxn>
                  <a:cxn ang="0">
                    <a:pos x="433" y="116"/>
                  </a:cxn>
                  <a:cxn ang="0">
                    <a:pos x="479" y="85"/>
                  </a:cxn>
                  <a:cxn ang="0">
                    <a:pos x="479" y="85"/>
                  </a:cxn>
                </a:cxnLst>
                <a:rect l="0" t="0" r="r" b="b"/>
                <a:pathLst>
                  <a:path w="479" h="258">
                    <a:moveTo>
                      <a:pt x="479" y="85"/>
                    </a:moveTo>
                    <a:lnTo>
                      <a:pt x="479" y="40"/>
                    </a:lnTo>
                    <a:lnTo>
                      <a:pt x="418" y="0"/>
                    </a:lnTo>
                    <a:lnTo>
                      <a:pt x="332" y="9"/>
                    </a:lnTo>
                    <a:lnTo>
                      <a:pt x="296" y="28"/>
                    </a:lnTo>
                    <a:lnTo>
                      <a:pt x="220" y="47"/>
                    </a:lnTo>
                    <a:lnTo>
                      <a:pt x="127" y="89"/>
                    </a:lnTo>
                    <a:lnTo>
                      <a:pt x="0" y="213"/>
                    </a:lnTo>
                    <a:lnTo>
                      <a:pt x="137" y="142"/>
                    </a:lnTo>
                    <a:lnTo>
                      <a:pt x="214" y="93"/>
                    </a:lnTo>
                    <a:lnTo>
                      <a:pt x="338" y="89"/>
                    </a:lnTo>
                    <a:lnTo>
                      <a:pt x="102" y="258"/>
                    </a:lnTo>
                    <a:lnTo>
                      <a:pt x="355" y="140"/>
                    </a:lnTo>
                    <a:lnTo>
                      <a:pt x="433" y="116"/>
                    </a:lnTo>
                    <a:lnTo>
                      <a:pt x="479" y="85"/>
                    </a:lnTo>
                    <a:lnTo>
                      <a:pt x="479" y="85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02" name="Freeform 22"/>
              <p:cNvSpPr>
                <a:spLocks/>
              </p:cNvSpPr>
              <p:nvPr/>
            </p:nvSpPr>
            <p:spPr bwMode="auto">
              <a:xfrm>
                <a:off x="1993" y="2457"/>
                <a:ext cx="142" cy="200"/>
              </a:xfrm>
              <a:custGeom>
                <a:avLst/>
                <a:gdLst/>
                <a:ahLst/>
                <a:cxnLst>
                  <a:cxn ang="0">
                    <a:pos x="293" y="958"/>
                  </a:cxn>
                  <a:cxn ang="0">
                    <a:pos x="375" y="935"/>
                  </a:cxn>
                  <a:cxn ang="0">
                    <a:pos x="513" y="791"/>
                  </a:cxn>
                  <a:cxn ang="0">
                    <a:pos x="238" y="874"/>
                  </a:cxn>
                  <a:cxn ang="0">
                    <a:pos x="164" y="777"/>
                  </a:cxn>
                  <a:cxn ang="0">
                    <a:pos x="93" y="601"/>
                  </a:cxn>
                  <a:cxn ang="0">
                    <a:pos x="76" y="525"/>
                  </a:cxn>
                  <a:cxn ang="0">
                    <a:pos x="65" y="422"/>
                  </a:cxn>
                  <a:cxn ang="0">
                    <a:pos x="59" y="249"/>
                  </a:cxn>
                  <a:cxn ang="0">
                    <a:pos x="67" y="112"/>
                  </a:cxn>
                  <a:cxn ang="0">
                    <a:pos x="93" y="0"/>
                  </a:cxn>
                  <a:cxn ang="0">
                    <a:pos x="25" y="106"/>
                  </a:cxn>
                  <a:cxn ang="0">
                    <a:pos x="0" y="266"/>
                  </a:cxn>
                  <a:cxn ang="0">
                    <a:pos x="6" y="454"/>
                  </a:cxn>
                  <a:cxn ang="0">
                    <a:pos x="38" y="585"/>
                  </a:cxn>
                  <a:cxn ang="0">
                    <a:pos x="82" y="679"/>
                  </a:cxn>
                  <a:cxn ang="0">
                    <a:pos x="124" y="812"/>
                  </a:cxn>
                  <a:cxn ang="0">
                    <a:pos x="228" y="954"/>
                  </a:cxn>
                  <a:cxn ang="0">
                    <a:pos x="293" y="958"/>
                  </a:cxn>
                  <a:cxn ang="0">
                    <a:pos x="293" y="958"/>
                  </a:cxn>
                </a:cxnLst>
                <a:rect l="0" t="0" r="r" b="b"/>
                <a:pathLst>
                  <a:path w="513" h="958">
                    <a:moveTo>
                      <a:pt x="293" y="958"/>
                    </a:moveTo>
                    <a:lnTo>
                      <a:pt x="375" y="935"/>
                    </a:lnTo>
                    <a:lnTo>
                      <a:pt x="513" y="791"/>
                    </a:lnTo>
                    <a:lnTo>
                      <a:pt x="238" y="874"/>
                    </a:lnTo>
                    <a:lnTo>
                      <a:pt x="164" y="777"/>
                    </a:lnTo>
                    <a:lnTo>
                      <a:pt x="93" y="601"/>
                    </a:lnTo>
                    <a:lnTo>
                      <a:pt x="76" y="525"/>
                    </a:lnTo>
                    <a:lnTo>
                      <a:pt x="65" y="422"/>
                    </a:lnTo>
                    <a:lnTo>
                      <a:pt x="59" y="249"/>
                    </a:lnTo>
                    <a:lnTo>
                      <a:pt x="67" y="112"/>
                    </a:lnTo>
                    <a:lnTo>
                      <a:pt x="93" y="0"/>
                    </a:lnTo>
                    <a:lnTo>
                      <a:pt x="25" y="106"/>
                    </a:lnTo>
                    <a:lnTo>
                      <a:pt x="0" y="266"/>
                    </a:lnTo>
                    <a:lnTo>
                      <a:pt x="6" y="454"/>
                    </a:lnTo>
                    <a:lnTo>
                      <a:pt x="38" y="585"/>
                    </a:lnTo>
                    <a:lnTo>
                      <a:pt x="82" y="679"/>
                    </a:lnTo>
                    <a:lnTo>
                      <a:pt x="124" y="812"/>
                    </a:lnTo>
                    <a:lnTo>
                      <a:pt x="228" y="954"/>
                    </a:lnTo>
                    <a:lnTo>
                      <a:pt x="293" y="958"/>
                    </a:lnTo>
                    <a:lnTo>
                      <a:pt x="293" y="958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03" name="Freeform 23"/>
              <p:cNvSpPr>
                <a:spLocks/>
              </p:cNvSpPr>
              <p:nvPr/>
            </p:nvSpPr>
            <p:spPr bwMode="auto">
              <a:xfrm>
                <a:off x="2006" y="2621"/>
                <a:ext cx="31" cy="109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78" y="122"/>
                  </a:cxn>
                  <a:cxn ang="0">
                    <a:pos x="49" y="243"/>
                  </a:cxn>
                  <a:cxn ang="0">
                    <a:pos x="7" y="523"/>
                  </a:cxn>
                  <a:cxn ang="0">
                    <a:pos x="0" y="302"/>
                  </a:cxn>
                  <a:cxn ang="0">
                    <a:pos x="40" y="108"/>
                  </a:cxn>
                  <a:cxn ang="0">
                    <a:pos x="87" y="0"/>
                  </a:cxn>
                  <a:cxn ang="0">
                    <a:pos x="108" y="44"/>
                  </a:cxn>
                  <a:cxn ang="0">
                    <a:pos x="108" y="44"/>
                  </a:cxn>
                </a:cxnLst>
                <a:rect l="0" t="0" r="r" b="b"/>
                <a:pathLst>
                  <a:path w="108" h="523">
                    <a:moveTo>
                      <a:pt x="108" y="44"/>
                    </a:moveTo>
                    <a:lnTo>
                      <a:pt x="78" y="122"/>
                    </a:lnTo>
                    <a:lnTo>
                      <a:pt x="49" y="243"/>
                    </a:lnTo>
                    <a:lnTo>
                      <a:pt x="7" y="523"/>
                    </a:lnTo>
                    <a:lnTo>
                      <a:pt x="0" y="302"/>
                    </a:lnTo>
                    <a:lnTo>
                      <a:pt x="40" y="108"/>
                    </a:lnTo>
                    <a:lnTo>
                      <a:pt x="87" y="0"/>
                    </a:lnTo>
                    <a:lnTo>
                      <a:pt x="108" y="44"/>
                    </a:lnTo>
                    <a:lnTo>
                      <a:pt x="108" y="44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04" name="Freeform 24"/>
              <p:cNvSpPr>
                <a:spLocks/>
              </p:cNvSpPr>
              <p:nvPr/>
            </p:nvSpPr>
            <p:spPr bwMode="auto">
              <a:xfrm>
                <a:off x="2198" y="2686"/>
                <a:ext cx="66" cy="39"/>
              </a:xfrm>
              <a:custGeom>
                <a:avLst/>
                <a:gdLst/>
                <a:ahLst/>
                <a:cxnLst>
                  <a:cxn ang="0">
                    <a:pos x="179" y="152"/>
                  </a:cxn>
                  <a:cxn ang="0">
                    <a:pos x="86" y="148"/>
                  </a:cxn>
                  <a:cxn ang="0">
                    <a:pos x="54" y="129"/>
                  </a:cxn>
                  <a:cxn ang="0">
                    <a:pos x="42" y="100"/>
                  </a:cxn>
                  <a:cxn ang="0">
                    <a:pos x="52" y="68"/>
                  </a:cxn>
                  <a:cxn ang="0">
                    <a:pos x="65" y="51"/>
                  </a:cxn>
                  <a:cxn ang="0">
                    <a:pos x="88" y="34"/>
                  </a:cxn>
                  <a:cxn ang="0">
                    <a:pos x="120" y="30"/>
                  </a:cxn>
                  <a:cxn ang="0">
                    <a:pos x="150" y="32"/>
                  </a:cxn>
                  <a:cxn ang="0">
                    <a:pos x="181" y="42"/>
                  </a:cxn>
                  <a:cxn ang="0">
                    <a:pos x="208" y="66"/>
                  </a:cxn>
                  <a:cxn ang="0">
                    <a:pos x="211" y="102"/>
                  </a:cxn>
                  <a:cxn ang="0">
                    <a:pos x="213" y="34"/>
                  </a:cxn>
                  <a:cxn ang="0">
                    <a:pos x="187" y="7"/>
                  </a:cxn>
                  <a:cxn ang="0">
                    <a:pos x="145" y="0"/>
                  </a:cxn>
                  <a:cxn ang="0">
                    <a:pos x="105" y="2"/>
                  </a:cxn>
                  <a:cxn ang="0">
                    <a:pos x="67" y="5"/>
                  </a:cxn>
                  <a:cxn ang="0">
                    <a:pos x="40" y="21"/>
                  </a:cxn>
                  <a:cxn ang="0">
                    <a:pos x="17" y="38"/>
                  </a:cxn>
                  <a:cxn ang="0">
                    <a:pos x="8" y="64"/>
                  </a:cxn>
                  <a:cxn ang="0">
                    <a:pos x="0" y="97"/>
                  </a:cxn>
                  <a:cxn ang="0">
                    <a:pos x="21" y="144"/>
                  </a:cxn>
                  <a:cxn ang="0">
                    <a:pos x="88" y="175"/>
                  </a:cxn>
                  <a:cxn ang="0">
                    <a:pos x="234" y="186"/>
                  </a:cxn>
                  <a:cxn ang="0">
                    <a:pos x="179" y="152"/>
                  </a:cxn>
                  <a:cxn ang="0">
                    <a:pos x="179" y="152"/>
                  </a:cxn>
                </a:cxnLst>
                <a:rect l="0" t="0" r="r" b="b"/>
                <a:pathLst>
                  <a:path w="234" h="186">
                    <a:moveTo>
                      <a:pt x="179" y="152"/>
                    </a:moveTo>
                    <a:lnTo>
                      <a:pt x="86" y="148"/>
                    </a:lnTo>
                    <a:lnTo>
                      <a:pt x="54" y="129"/>
                    </a:lnTo>
                    <a:lnTo>
                      <a:pt x="42" y="100"/>
                    </a:lnTo>
                    <a:lnTo>
                      <a:pt x="52" y="68"/>
                    </a:lnTo>
                    <a:lnTo>
                      <a:pt x="65" y="51"/>
                    </a:lnTo>
                    <a:lnTo>
                      <a:pt x="88" y="34"/>
                    </a:lnTo>
                    <a:lnTo>
                      <a:pt x="120" y="30"/>
                    </a:lnTo>
                    <a:lnTo>
                      <a:pt x="150" y="32"/>
                    </a:lnTo>
                    <a:lnTo>
                      <a:pt x="181" y="42"/>
                    </a:lnTo>
                    <a:lnTo>
                      <a:pt x="208" y="66"/>
                    </a:lnTo>
                    <a:lnTo>
                      <a:pt x="211" y="102"/>
                    </a:lnTo>
                    <a:lnTo>
                      <a:pt x="213" y="34"/>
                    </a:lnTo>
                    <a:lnTo>
                      <a:pt x="187" y="7"/>
                    </a:lnTo>
                    <a:lnTo>
                      <a:pt x="145" y="0"/>
                    </a:lnTo>
                    <a:lnTo>
                      <a:pt x="105" y="2"/>
                    </a:lnTo>
                    <a:lnTo>
                      <a:pt x="67" y="5"/>
                    </a:lnTo>
                    <a:lnTo>
                      <a:pt x="40" y="21"/>
                    </a:lnTo>
                    <a:lnTo>
                      <a:pt x="17" y="38"/>
                    </a:lnTo>
                    <a:lnTo>
                      <a:pt x="8" y="64"/>
                    </a:lnTo>
                    <a:lnTo>
                      <a:pt x="0" y="97"/>
                    </a:lnTo>
                    <a:lnTo>
                      <a:pt x="21" y="144"/>
                    </a:lnTo>
                    <a:lnTo>
                      <a:pt x="88" y="175"/>
                    </a:lnTo>
                    <a:lnTo>
                      <a:pt x="234" y="186"/>
                    </a:lnTo>
                    <a:lnTo>
                      <a:pt x="179" y="152"/>
                    </a:lnTo>
                    <a:lnTo>
                      <a:pt x="179" y="152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05" name="Freeform 25"/>
              <p:cNvSpPr>
                <a:spLocks/>
              </p:cNvSpPr>
              <p:nvPr/>
            </p:nvSpPr>
            <p:spPr bwMode="auto">
              <a:xfrm>
                <a:off x="2224" y="2608"/>
                <a:ext cx="120" cy="20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90" y="46"/>
                  </a:cxn>
                  <a:cxn ang="0">
                    <a:pos x="259" y="89"/>
                  </a:cxn>
                  <a:cxn ang="0">
                    <a:pos x="440" y="93"/>
                  </a:cxn>
                  <a:cxn ang="0">
                    <a:pos x="229" y="36"/>
                  </a:cxn>
                  <a:cxn ang="0">
                    <a:pos x="135" y="0"/>
                  </a:cxn>
                  <a:cxn ang="0">
                    <a:pos x="0" y="23"/>
                  </a:cxn>
                  <a:cxn ang="0">
                    <a:pos x="0" y="23"/>
                  </a:cxn>
                </a:cxnLst>
                <a:rect l="0" t="0" r="r" b="b"/>
                <a:pathLst>
                  <a:path w="440" h="93">
                    <a:moveTo>
                      <a:pt x="0" y="23"/>
                    </a:moveTo>
                    <a:lnTo>
                      <a:pt x="90" y="46"/>
                    </a:lnTo>
                    <a:lnTo>
                      <a:pt x="259" y="89"/>
                    </a:lnTo>
                    <a:lnTo>
                      <a:pt x="440" y="93"/>
                    </a:lnTo>
                    <a:lnTo>
                      <a:pt x="229" y="36"/>
                    </a:lnTo>
                    <a:lnTo>
                      <a:pt x="135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06" name="Freeform 26"/>
              <p:cNvSpPr>
                <a:spLocks/>
              </p:cNvSpPr>
              <p:nvPr/>
            </p:nvSpPr>
            <p:spPr bwMode="auto">
              <a:xfrm>
                <a:off x="2238" y="2623"/>
                <a:ext cx="103" cy="79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34" y="65"/>
                  </a:cxn>
                  <a:cxn ang="0">
                    <a:pos x="0" y="124"/>
                  </a:cxn>
                  <a:cxn ang="0">
                    <a:pos x="42" y="219"/>
                  </a:cxn>
                  <a:cxn ang="0">
                    <a:pos x="25" y="318"/>
                  </a:cxn>
                  <a:cxn ang="0">
                    <a:pos x="76" y="377"/>
                  </a:cxn>
                  <a:cxn ang="0">
                    <a:pos x="118" y="234"/>
                  </a:cxn>
                  <a:cxn ang="0">
                    <a:pos x="375" y="276"/>
                  </a:cxn>
                  <a:cxn ang="0">
                    <a:pos x="114" y="162"/>
                  </a:cxn>
                  <a:cxn ang="0">
                    <a:pos x="61" y="109"/>
                  </a:cxn>
                  <a:cxn ang="0">
                    <a:pos x="272" y="131"/>
                  </a:cxn>
                  <a:cxn ang="0">
                    <a:pos x="129" y="71"/>
                  </a:cxn>
                  <a:cxn ang="0">
                    <a:pos x="49" y="0"/>
                  </a:cxn>
                  <a:cxn ang="0">
                    <a:pos x="49" y="0"/>
                  </a:cxn>
                </a:cxnLst>
                <a:rect l="0" t="0" r="r" b="b"/>
                <a:pathLst>
                  <a:path w="375" h="377">
                    <a:moveTo>
                      <a:pt x="49" y="0"/>
                    </a:moveTo>
                    <a:lnTo>
                      <a:pt x="34" y="65"/>
                    </a:lnTo>
                    <a:lnTo>
                      <a:pt x="0" y="124"/>
                    </a:lnTo>
                    <a:lnTo>
                      <a:pt x="42" y="219"/>
                    </a:lnTo>
                    <a:lnTo>
                      <a:pt x="25" y="318"/>
                    </a:lnTo>
                    <a:lnTo>
                      <a:pt x="76" y="377"/>
                    </a:lnTo>
                    <a:lnTo>
                      <a:pt x="118" y="234"/>
                    </a:lnTo>
                    <a:lnTo>
                      <a:pt x="375" y="276"/>
                    </a:lnTo>
                    <a:lnTo>
                      <a:pt x="114" y="162"/>
                    </a:lnTo>
                    <a:lnTo>
                      <a:pt x="61" y="109"/>
                    </a:lnTo>
                    <a:lnTo>
                      <a:pt x="272" y="131"/>
                    </a:lnTo>
                    <a:lnTo>
                      <a:pt x="129" y="71"/>
                    </a:lnTo>
                    <a:lnTo>
                      <a:pt x="49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07" name="Freeform 27"/>
              <p:cNvSpPr>
                <a:spLocks/>
              </p:cNvSpPr>
              <p:nvPr/>
            </p:nvSpPr>
            <p:spPr bwMode="auto">
              <a:xfrm>
                <a:off x="2089" y="2407"/>
                <a:ext cx="164" cy="59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226" y="143"/>
                  </a:cxn>
                  <a:cxn ang="0">
                    <a:pos x="298" y="171"/>
                  </a:cxn>
                  <a:cxn ang="0">
                    <a:pos x="422" y="249"/>
                  </a:cxn>
                  <a:cxn ang="0">
                    <a:pos x="487" y="284"/>
                  </a:cxn>
                  <a:cxn ang="0">
                    <a:pos x="544" y="266"/>
                  </a:cxn>
                  <a:cxn ang="0">
                    <a:pos x="424" y="179"/>
                  </a:cxn>
                  <a:cxn ang="0">
                    <a:pos x="359" y="131"/>
                  </a:cxn>
                  <a:cxn ang="0">
                    <a:pos x="456" y="35"/>
                  </a:cxn>
                  <a:cxn ang="0">
                    <a:pos x="500" y="31"/>
                  </a:cxn>
                  <a:cxn ang="0">
                    <a:pos x="585" y="74"/>
                  </a:cxn>
                  <a:cxn ang="0">
                    <a:pos x="589" y="54"/>
                  </a:cxn>
                  <a:cxn ang="0">
                    <a:pos x="526" y="10"/>
                  </a:cxn>
                  <a:cxn ang="0">
                    <a:pos x="506" y="2"/>
                  </a:cxn>
                  <a:cxn ang="0">
                    <a:pos x="504" y="0"/>
                  </a:cxn>
                  <a:cxn ang="0">
                    <a:pos x="422" y="8"/>
                  </a:cxn>
                  <a:cxn ang="0">
                    <a:pos x="388" y="40"/>
                  </a:cxn>
                  <a:cxn ang="0">
                    <a:pos x="308" y="105"/>
                  </a:cxn>
                  <a:cxn ang="0">
                    <a:pos x="224" y="105"/>
                  </a:cxn>
                  <a:cxn ang="0">
                    <a:pos x="123" y="33"/>
                  </a:cxn>
                  <a:cxn ang="0">
                    <a:pos x="0" y="65"/>
                  </a:cxn>
                  <a:cxn ang="0">
                    <a:pos x="0" y="65"/>
                  </a:cxn>
                </a:cxnLst>
                <a:rect l="0" t="0" r="r" b="b"/>
                <a:pathLst>
                  <a:path w="589" h="284">
                    <a:moveTo>
                      <a:pt x="0" y="65"/>
                    </a:moveTo>
                    <a:lnTo>
                      <a:pt x="226" y="143"/>
                    </a:lnTo>
                    <a:lnTo>
                      <a:pt x="298" y="171"/>
                    </a:lnTo>
                    <a:lnTo>
                      <a:pt x="422" y="249"/>
                    </a:lnTo>
                    <a:lnTo>
                      <a:pt x="487" y="284"/>
                    </a:lnTo>
                    <a:lnTo>
                      <a:pt x="544" y="266"/>
                    </a:lnTo>
                    <a:lnTo>
                      <a:pt x="424" y="179"/>
                    </a:lnTo>
                    <a:lnTo>
                      <a:pt x="359" y="131"/>
                    </a:lnTo>
                    <a:lnTo>
                      <a:pt x="456" y="35"/>
                    </a:lnTo>
                    <a:lnTo>
                      <a:pt x="500" y="31"/>
                    </a:lnTo>
                    <a:lnTo>
                      <a:pt x="585" y="74"/>
                    </a:lnTo>
                    <a:lnTo>
                      <a:pt x="589" y="54"/>
                    </a:lnTo>
                    <a:lnTo>
                      <a:pt x="526" y="10"/>
                    </a:lnTo>
                    <a:lnTo>
                      <a:pt x="506" y="2"/>
                    </a:lnTo>
                    <a:lnTo>
                      <a:pt x="504" y="0"/>
                    </a:lnTo>
                    <a:lnTo>
                      <a:pt x="422" y="8"/>
                    </a:lnTo>
                    <a:lnTo>
                      <a:pt x="388" y="40"/>
                    </a:lnTo>
                    <a:lnTo>
                      <a:pt x="308" y="105"/>
                    </a:lnTo>
                    <a:lnTo>
                      <a:pt x="224" y="105"/>
                    </a:lnTo>
                    <a:lnTo>
                      <a:pt x="123" y="33"/>
                    </a:lnTo>
                    <a:lnTo>
                      <a:pt x="0" y="65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08" name="Freeform 28"/>
              <p:cNvSpPr>
                <a:spLocks/>
              </p:cNvSpPr>
              <p:nvPr/>
            </p:nvSpPr>
            <p:spPr bwMode="auto">
              <a:xfrm>
                <a:off x="2439" y="2568"/>
                <a:ext cx="170" cy="60"/>
              </a:xfrm>
              <a:custGeom>
                <a:avLst/>
                <a:gdLst/>
                <a:ahLst/>
                <a:cxnLst>
                  <a:cxn ang="0">
                    <a:pos x="106" y="123"/>
                  </a:cxn>
                  <a:cxn ang="0">
                    <a:pos x="294" y="188"/>
                  </a:cxn>
                  <a:cxn ang="0">
                    <a:pos x="338" y="256"/>
                  </a:cxn>
                  <a:cxn ang="0">
                    <a:pos x="201" y="205"/>
                  </a:cxn>
                  <a:cxn ang="0">
                    <a:pos x="68" y="167"/>
                  </a:cxn>
                  <a:cxn ang="0">
                    <a:pos x="26" y="120"/>
                  </a:cxn>
                  <a:cxn ang="0">
                    <a:pos x="0" y="66"/>
                  </a:cxn>
                  <a:cxn ang="0">
                    <a:pos x="40" y="4"/>
                  </a:cxn>
                  <a:cxn ang="0">
                    <a:pos x="133" y="2"/>
                  </a:cxn>
                  <a:cxn ang="0">
                    <a:pos x="203" y="0"/>
                  </a:cxn>
                  <a:cxn ang="0">
                    <a:pos x="277" y="42"/>
                  </a:cxn>
                  <a:cxn ang="0">
                    <a:pos x="401" y="114"/>
                  </a:cxn>
                  <a:cxn ang="0">
                    <a:pos x="620" y="293"/>
                  </a:cxn>
                  <a:cxn ang="0">
                    <a:pos x="391" y="152"/>
                  </a:cxn>
                  <a:cxn ang="0">
                    <a:pos x="222" y="59"/>
                  </a:cxn>
                  <a:cxn ang="0">
                    <a:pos x="146" y="51"/>
                  </a:cxn>
                  <a:cxn ang="0">
                    <a:pos x="161" y="99"/>
                  </a:cxn>
                  <a:cxn ang="0">
                    <a:pos x="106" y="123"/>
                  </a:cxn>
                  <a:cxn ang="0">
                    <a:pos x="106" y="123"/>
                  </a:cxn>
                </a:cxnLst>
                <a:rect l="0" t="0" r="r" b="b"/>
                <a:pathLst>
                  <a:path w="620" h="293">
                    <a:moveTo>
                      <a:pt x="106" y="123"/>
                    </a:moveTo>
                    <a:lnTo>
                      <a:pt x="294" y="188"/>
                    </a:lnTo>
                    <a:lnTo>
                      <a:pt x="338" y="256"/>
                    </a:lnTo>
                    <a:lnTo>
                      <a:pt x="201" y="205"/>
                    </a:lnTo>
                    <a:lnTo>
                      <a:pt x="68" y="167"/>
                    </a:lnTo>
                    <a:lnTo>
                      <a:pt x="26" y="120"/>
                    </a:lnTo>
                    <a:lnTo>
                      <a:pt x="0" y="66"/>
                    </a:lnTo>
                    <a:lnTo>
                      <a:pt x="40" y="4"/>
                    </a:lnTo>
                    <a:lnTo>
                      <a:pt x="133" y="2"/>
                    </a:lnTo>
                    <a:lnTo>
                      <a:pt x="203" y="0"/>
                    </a:lnTo>
                    <a:lnTo>
                      <a:pt x="277" y="42"/>
                    </a:lnTo>
                    <a:lnTo>
                      <a:pt x="401" y="114"/>
                    </a:lnTo>
                    <a:lnTo>
                      <a:pt x="620" y="293"/>
                    </a:lnTo>
                    <a:lnTo>
                      <a:pt x="391" y="152"/>
                    </a:lnTo>
                    <a:lnTo>
                      <a:pt x="222" y="59"/>
                    </a:lnTo>
                    <a:lnTo>
                      <a:pt x="146" y="51"/>
                    </a:lnTo>
                    <a:lnTo>
                      <a:pt x="161" y="99"/>
                    </a:lnTo>
                    <a:lnTo>
                      <a:pt x="106" y="123"/>
                    </a:lnTo>
                    <a:lnTo>
                      <a:pt x="106" y="123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09" name="Freeform 29"/>
              <p:cNvSpPr>
                <a:spLocks/>
              </p:cNvSpPr>
              <p:nvPr/>
            </p:nvSpPr>
            <p:spPr bwMode="auto">
              <a:xfrm>
                <a:off x="2469" y="2617"/>
                <a:ext cx="130" cy="54"/>
              </a:xfrm>
              <a:custGeom>
                <a:avLst/>
                <a:gdLst/>
                <a:ahLst/>
                <a:cxnLst>
                  <a:cxn ang="0">
                    <a:pos x="0" y="84"/>
                  </a:cxn>
                  <a:cxn ang="0">
                    <a:pos x="0" y="38"/>
                  </a:cxn>
                  <a:cxn ang="0">
                    <a:pos x="61" y="0"/>
                  </a:cxn>
                  <a:cxn ang="0">
                    <a:pos x="147" y="9"/>
                  </a:cxn>
                  <a:cxn ang="0">
                    <a:pos x="202" y="46"/>
                  </a:cxn>
                  <a:cxn ang="0">
                    <a:pos x="259" y="46"/>
                  </a:cxn>
                  <a:cxn ang="0">
                    <a:pos x="352" y="87"/>
                  </a:cxn>
                  <a:cxn ang="0">
                    <a:pos x="478" y="211"/>
                  </a:cxn>
                  <a:cxn ang="0">
                    <a:pos x="343" y="143"/>
                  </a:cxn>
                  <a:cxn ang="0">
                    <a:pos x="265" y="93"/>
                  </a:cxn>
                  <a:cxn ang="0">
                    <a:pos x="141" y="87"/>
                  </a:cxn>
                  <a:cxn ang="0">
                    <a:pos x="375" y="257"/>
                  </a:cxn>
                  <a:cxn ang="0">
                    <a:pos x="124" y="141"/>
                  </a:cxn>
                  <a:cxn ang="0">
                    <a:pos x="46" y="116"/>
                  </a:cxn>
                  <a:cxn ang="0">
                    <a:pos x="0" y="84"/>
                  </a:cxn>
                  <a:cxn ang="0">
                    <a:pos x="0" y="84"/>
                  </a:cxn>
                </a:cxnLst>
                <a:rect l="0" t="0" r="r" b="b"/>
                <a:pathLst>
                  <a:path w="478" h="257">
                    <a:moveTo>
                      <a:pt x="0" y="84"/>
                    </a:moveTo>
                    <a:lnTo>
                      <a:pt x="0" y="38"/>
                    </a:lnTo>
                    <a:lnTo>
                      <a:pt x="61" y="0"/>
                    </a:lnTo>
                    <a:lnTo>
                      <a:pt x="147" y="9"/>
                    </a:lnTo>
                    <a:lnTo>
                      <a:pt x="202" y="46"/>
                    </a:lnTo>
                    <a:lnTo>
                      <a:pt x="259" y="46"/>
                    </a:lnTo>
                    <a:lnTo>
                      <a:pt x="352" y="87"/>
                    </a:lnTo>
                    <a:lnTo>
                      <a:pt x="478" y="211"/>
                    </a:lnTo>
                    <a:lnTo>
                      <a:pt x="343" y="143"/>
                    </a:lnTo>
                    <a:lnTo>
                      <a:pt x="265" y="93"/>
                    </a:lnTo>
                    <a:lnTo>
                      <a:pt x="141" y="87"/>
                    </a:lnTo>
                    <a:lnTo>
                      <a:pt x="375" y="257"/>
                    </a:lnTo>
                    <a:lnTo>
                      <a:pt x="124" y="141"/>
                    </a:lnTo>
                    <a:lnTo>
                      <a:pt x="46" y="116"/>
                    </a:lnTo>
                    <a:lnTo>
                      <a:pt x="0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10" name="Freeform 30"/>
              <p:cNvSpPr>
                <a:spLocks/>
              </p:cNvSpPr>
              <p:nvPr/>
            </p:nvSpPr>
            <p:spPr bwMode="auto">
              <a:xfrm>
                <a:off x="2465" y="2410"/>
                <a:ext cx="117" cy="51"/>
              </a:xfrm>
              <a:custGeom>
                <a:avLst/>
                <a:gdLst/>
                <a:ahLst/>
                <a:cxnLst>
                  <a:cxn ang="0">
                    <a:pos x="0" y="190"/>
                  </a:cxn>
                  <a:cxn ang="0">
                    <a:pos x="182" y="142"/>
                  </a:cxn>
                  <a:cxn ang="0">
                    <a:pos x="108" y="32"/>
                  </a:cxn>
                  <a:cxn ang="0">
                    <a:pos x="32" y="51"/>
                  </a:cxn>
                  <a:cxn ang="0">
                    <a:pos x="21" y="17"/>
                  </a:cxn>
                  <a:cxn ang="0">
                    <a:pos x="106" y="0"/>
                  </a:cxn>
                  <a:cxn ang="0">
                    <a:pos x="163" y="26"/>
                  </a:cxn>
                  <a:cxn ang="0">
                    <a:pos x="209" y="78"/>
                  </a:cxn>
                  <a:cxn ang="0">
                    <a:pos x="283" y="85"/>
                  </a:cxn>
                  <a:cxn ang="0">
                    <a:pos x="418" y="43"/>
                  </a:cxn>
                  <a:cxn ang="0">
                    <a:pos x="422" y="70"/>
                  </a:cxn>
                  <a:cxn ang="0">
                    <a:pos x="66" y="243"/>
                  </a:cxn>
                  <a:cxn ang="0">
                    <a:pos x="0" y="190"/>
                  </a:cxn>
                  <a:cxn ang="0">
                    <a:pos x="0" y="190"/>
                  </a:cxn>
                </a:cxnLst>
                <a:rect l="0" t="0" r="r" b="b"/>
                <a:pathLst>
                  <a:path w="422" h="243">
                    <a:moveTo>
                      <a:pt x="0" y="190"/>
                    </a:moveTo>
                    <a:lnTo>
                      <a:pt x="182" y="142"/>
                    </a:lnTo>
                    <a:lnTo>
                      <a:pt x="108" y="32"/>
                    </a:lnTo>
                    <a:lnTo>
                      <a:pt x="32" y="51"/>
                    </a:lnTo>
                    <a:lnTo>
                      <a:pt x="21" y="17"/>
                    </a:lnTo>
                    <a:lnTo>
                      <a:pt x="106" y="0"/>
                    </a:lnTo>
                    <a:lnTo>
                      <a:pt x="163" y="26"/>
                    </a:lnTo>
                    <a:lnTo>
                      <a:pt x="209" y="78"/>
                    </a:lnTo>
                    <a:lnTo>
                      <a:pt x="283" y="85"/>
                    </a:lnTo>
                    <a:lnTo>
                      <a:pt x="418" y="43"/>
                    </a:lnTo>
                    <a:lnTo>
                      <a:pt x="422" y="70"/>
                    </a:lnTo>
                    <a:lnTo>
                      <a:pt x="66" y="243"/>
                    </a:lnTo>
                    <a:lnTo>
                      <a:pt x="0" y="19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11" name="Freeform 31"/>
              <p:cNvSpPr>
                <a:spLocks/>
              </p:cNvSpPr>
              <p:nvPr/>
            </p:nvSpPr>
            <p:spPr bwMode="auto">
              <a:xfrm>
                <a:off x="2572" y="2456"/>
                <a:ext cx="144" cy="200"/>
              </a:xfrm>
              <a:custGeom>
                <a:avLst/>
                <a:gdLst/>
                <a:ahLst/>
                <a:cxnLst>
                  <a:cxn ang="0">
                    <a:pos x="222" y="958"/>
                  </a:cxn>
                  <a:cxn ang="0">
                    <a:pos x="141" y="935"/>
                  </a:cxn>
                  <a:cxn ang="0">
                    <a:pos x="0" y="791"/>
                  </a:cxn>
                  <a:cxn ang="0">
                    <a:pos x="276" y="875"/>
                  </a:cxn>
                  <a:cxn ang="0">
                    <a:pos x="352" y="776"/>
                  </a:cxn>
                  <a:cxn ang="0">
                    <a:pos x="422" y="599"/>
                  </a:cxn>
                  <a:cxn ang="0">
                    <a:pos x="439" y="523"/>
                  </a:cxn>
                  <a:cxn ang="0">
                    <a:pos x="450" y="420"/>
                  </a:cxn>
                  <a:cxn ang="0">
                    <a:pos x="454" y="249"/>
                  </a:cxn>
                  <a:cxn ang="0">
                    <a:pos x="449" y="112"/>
                  </a:cxn>
                  <a:cxn ang="0">
                    <a:pos x="422" y="0"/>
                  </a:cxn>
                  <a:cxn ang="0">
                    <a:pos x="490" y="107"/>
                  </a:cxn>
                  <a:cxn ang="0">
                    <a:pos x="515" y="266"/>
                  </a:cxn>
                  <a:cxn ang="0">
                    <a:pos x="509" y="453"/>
                  </a:cxn>
                  <a:cxn ang="0">
                    <a:pos x="477" y="584"/>
                  </a:cxn>
                  <a:cxn ang="0">
                    <a:pos x="431" y="679"/>
                  </a:cxn>
                  <a:cxn ang="0">
                    <a:pos x="390" y="810"/>
                  </a:cxn>
                  <a:cxn ang="0">
                    <a:pos x="287" y="954"/>
                  </a:cxn>
                  <a:cxn ang="0">
                    <a:pos x="222" y="958"/>
                  </a:cxn>
                  <a:cxn ang="0">
                    <a:pos x="222" y="958"/>
                  </a:cxn>
                </a:cxnLst>
                <a:rect l="0" t="0" r="r" b="b"/>
                <a:pathLst>
                  <a:path w="515" h="958">
                    <a:moveTo>
                      <a:pt x="222" y="958"/>
                    </a:moveTo>
                    <a:lnTo>
                      <a:pt x="141" y="935"/>
                    </a:lnTo>
                    <a:lnTo>
                      <a:pt x="0" y="791"/>
                    </a:lnTo>
                    <a:lnTo>
                      <a:pt x="276" y="875"/>
                    </a:lnTo>
                    <a:lnTo>
                      <a:pt x="352" y="776"/>
                    </a:lnTo>
                    <a:lnTo>
                      <a:pt x="422" y="599"/>
                    </a:lnTo>
                    <a:lnTo>
                      <a:pt x="439" y="523"/>
                    </a:lnTo>
                    <a:lnTo>
                      <a:pt x="450" y="420"/>
                    </a:lnTo>
                    <a:lnTo>
                      <a:pt x="454" y="249"/>
                    </a:lnTo>
                    <a:lnTo>
                      <a:pt x="449" y="112"/>
                    </a:lnTo>
                    <a:lnTo>
                      <a:pt x="422" y="0"/>
                    </a:lnTo>
                    <a:lnTo>
                      <a:pt x="490" y="107"/>
                    </a:lnTo>
                    <a:lnTo>
                      <a:pt x="515" y="266"/>
                    </a:lnTo>
                    <a:lnTo>
                      <a:pt x="509" y="453"/>
                    </a:lnTo>
                    <a:lnTo>
                      <a:pt x="477" y="584"/>
                    </a:lnTo>
                    <a:lnTo>
                      <a:pt x="431" y="679"/>
                    </a:lnTo>
                    <a:lnTo>
                      <a:pt x="390" y="810"/>
                    </a:lnTo>
                    <a:lnTo>
                      <a:pt x="287" y="954"/>
                    </a:lnTo>
                    <a:lnTo>
                      <a:pt x="222" y="958"/>
                    </a:lnTo>
                    <a:lnTo>
                      <a:pt x="222" y="958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12" name="Freeform 32"/>
              <p:cNvSpPr>
                <a:spLocks/>
              </p:cNvSpPr>
              <p:nvPr/>
            </p:nvSpPr>
            <p:spPr bwMode="auto">
              <a:xfrm>
                <a:off x="2670" y="2620"/>
                <a:ext cx="31" cy="110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32" y="120"/>
                  </a:cxn>
                  <a:cxn ang="0">
                    <a:pos x="61" y="242"/>
                  </a:cxn>
                  <a:cxn ang="0">
                    <a:pos x="103" y="523"/>
                  </a:cxn>
                  <a:cxn ang="0">
                    <a:pos x="110" y="301"/>
                  </a:cxn>
                  <a:cxn ang="0">
                    <a:pos x="70" y="109"/>
                  </a:cxn>
                  <a:cxn ang="0">
                    <a:pos x="23" y="0"/>
                  </a:cxn>
                  <a:cxn ang="0">
                    <a:pos x="0" y="44"/>
                  </a:cxn>
                  <a:cxn ang="0">
                    <a:pos x="0" y="44"/>
                  </a:cxn>
                </a:cxnLst>
                <a:rect l="0" t="0" r="r" b="b"/>
                <a:pathLst>
                  <a:path w="110" h="523">
                    <a:moveTo>
                      <a:pt x="0" y="44"/>
                    </a:moveTo>
                    <a:lnTo>
                      <a:pt x="32" y="120"/>
                    </a:lnTo>
                    <a:lnTo>
                      <a:pt x="61" y="242"/>
                    </a:lnTo>
                    <a:lnTo>
                      <a:pt x="103" y="523"/>
                    </a:lnTo>
                    <a:lnTo>
                      <a:pt x="110" y="301"/>
                    </a:lnTo>
                    <a:lnTo>
                      <a:pt x="70" y="109"/>
                    </a:lnTo>
                    <a:lnTo>
                      <a:pt x="23" y="0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13" name="Freeform 33"/>
              <p:cNvSpPr>
                <a:spLocks/>
              </p:cNvSpPr>
              <p:nvPr/>
            </p:nvSpPr>
            <p:spPr bwMode="auto">
              <a:xfrm>
                <a:off x="2444" y="2682"/>
                <a:ext cx="63" cy="40"/>
              </a:xfrm>
              <a:custGeom>
                <a:avLst/>
                <a:gdLst/>
                <a:ahLst/>
                <a:cxnLst>
                  <a:cxn ang="0">
                    <a:pos x="55" y="152"/>
                  </a:cxn>
                  <a:cxn ang="0">
                    <a:pos x="146" y="148"/>
                  </a:cxn>
                  <a:cxn ang="0">
                    <a:pos x="181" y="129"/>
                  </a:cxn>
                  <a:cxn ang="0">
                    <a:pos x="192" y="101"/>
                  </a:cxn>
                  <a:cxn ang="0">
                    <a:pos x="182" y="68"/>
                  </a:cxn>
                  <a:cxn ang="0">
                    <a:pos x="169" y="53"/>
                  </a:cxn>
                  <a:cxn ang="0">
                    <a:pos x="146" y="34"/>
                  </a:cxn>
                  <a:cxn ang="0">
                    <a:pos x="112" y="32"/>
                  </a:cxn>
                  <a:cxn ang="0">
                    <a:pos x="84" y="32"/>
                  </a:cxn>
                  <a:cxn ang="0">
                    <a:pos x="51" y="42"/>
                  </a:cxn>
                  <a:cxn ang="0">
                    <a:pos x="27" y="67"/>
                  </a:cxn>
                  <a:cxn ang="0">
                    <a:pos x="23" y="105"/>
                  </a:cxn>
                  <a:cxn ang="0">
                    <a:pos x="21" y="34"/>
                  </a:cxn>
                  <a:cxn ang="0">
                    <a:pos x="46" y="8"/>
                  </a:cxn>
                  <a:cxn ang="0">
                    <a:pos x="89" y="0"/>
                  </a:cxn>
                  <a:cxn ang="0">
                    <a:pos x="129" y="2"/>
                  </a:cxn>
                  <a:cxn ang="0">
                    <a:pos x="167" y="8"/>
                  </a:cxn>
                  <a:cxn ang="0">
                    <a:pos x="192" y="21"/>
                  </a:cxn>
                  <a:cxn ang="0">
                    <a:pos x="215" y="38"/>
                  </a:cxn>
                  <a:cxn ang="0">
                    <a:pos x="224" y="65"/>
                  </a:cxn>
                  <a:cxn ang="0">
                    <a:pos x="232" y="99"/>
                  </a:cxn>
                  <a:cxn ang="0">
                    <a:pos x="213" y="146"/>
                  </a:cxn>
                  <a:cxn ang="0">
                    <a:pos x="146" y="175"/>
                  </a:cxn>
                  <a:cxn ang="0">
                    <a:pos x="0" y="186"/>
                  </a:cxn>
                  <a:cxn ang="0">
                    <a:pos x="55" y="152"/>
                  </a:cxn>
                  <a:cxn ang="0">
                    <a:pos x="55" y="152"/>
                  </a:cxn>
                </a:cxnLst>
                <a:rect l="0" t="0" r="r" b="b"/>
                <a:pathLst>
                  <a:path w="232" h="186">
                    <a:moveTo>
                      <a:pt x="55" y="152"/>
                    </a:moveTo>
                    <a:lnTo>
                      <a:pt x="146" y="148"/>
                    </a:lnTo>
                    <a:lnTo>
                      <a:pt x="181" y="129"/>
                    </a:lnTo>
                    <a:lnTo>
                      <a:pt x="192" y="101"/>
                    </a:lnTo>
                    <a:lnTo>
                      <a:pt x="182" y="68"/>
                    </a:lnTo>
                    <a:lnTo>
                      <a:pt x="169" y="53"/>
                    </a:lnTo>
                    <a:lnTo>
                      <a:pt x="146" y="34"/>
                    </a:lnTo>
                    <a:lnTo>
                      <a:pt x="112" y="32"/>
                    </a:lnTo>
                    <a:lnTo>
                      <a:pt x="84" y="32"/>
                    </a:lnTo>
                    <a:lnTo>
                      <a:pt x="51" y="42"/>
                    </a:lnTo>
                    <a:lnTo>
                      <a:pt x="27" y="67"/>
                    </a:lnTo>
                    <a:lnTo>
                      <a:pt x="23" y="105"/>
                    </a:lnTo>
                    <a:lnTo>
                      <a:pt x="21" y="34"/>
                    </a:lnTo>
                    <a:lnTo>
                      <a:pt x="46" y="8"/>
                    </a:lnTo>
                    <a:lnTo>
                      <a:pt x="89" y="0"/>
                    </a:lnTo>
                    <a:lnTo>
                      <a:pt x="129" y="2"/>
                    </a:lnTo>
                    <a:lnTo>
                      <a:pt x="167" y="8"/>
                    </a:lnTo>
                    <a:lnTo>
                      <a:pt x="192" y="21"/>
                    </a:lnTo>
                    <a:lnTo>
                      <a:pt x="215" y="38"/>
                    </a:lnTo>
                    <a:lnTo>
                      <a:pt x="224" y="65"/>
                    </a:lnTo>
                    <a:lnTo>
                      <a:pt x="232" y="99"/>
                    </a:lnTo>
                    <a:lnTo>
                      <a:pt x="213" y="146"/>
                    </a:lnTo>
                    <a:lnTo>
                      <a:pt x="146" y="175"/>
                    </a:lnTo>
                    <a:lnTo>
                      <a:pt x="0" y="186"/>
                    </a:lnTo>
                    <a:lnTo>
                      <a:pt x="55" y="152"/>
                    </a:lnTo>
                    <a:lnTo>
                      <a:pt x="55" y="152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14" name="Freeform 34"/>
              <p:cNvSpPr>
                <a:spLocks/>
              </p:cNvSpPr>
              <p:nvPr/>
            </p:nvSpPr>
            <p:spPr bwMode="auto">
              <a:xfrm>
                <a:off x="2362" y="2608"/>
                <a:ext cx="120" cy="19"/>
              </a:xfrm>
              <a:custGeom>
                <a:avLst/>
                <a:gdLst/>
                <a:ahLst/>
                <a:cxnLst>
                  <a:cxn ang="0">
                    <a:pos x="440" y="23"/>
                  </a:cxn>
                  <a:cxn ang="0">
                    <a:pos x="350" y="44"/>
                  </a:cxn>
                  <a:cxn ang="0">
                    <a:pos x="181" y="90"/>
                  </a:cxn>
                  <a:cxn ang="0">
                    <a:pos x="0" y="92"/>
                  </a:cxn>
                  <a:cxn ang="0">
                    <a:pos x="211" y="35"/>
                  </a:cxn>
                  <a:cxn ang="0">
                    <a:pos x="303" y="0"/>
                  </a:cxn>
                  <a:cxn ang="0">
                    <a:pos x="440" y="23"/>
                  </a:cxn>
                  <a:cxn ang="0">
                    <a:pos x="440" y="23"/>
                  </a:cxn>
                </a:cxnLst>
                <a:rect l="0" t="0" r="r" b="b"/>
                <a:pathLst>
                  <a:path w="440" h="92">
                    <a:moveTo>
                      <a:pt x="440" y="23"/>
                    </a:moveTo>
                    <a:lnTo>
                      <a:pt x="350" y="44"/>
                    </a:lnTo>
                    <a:lnTo>
                      <a:pt x="181" y="90"/>
                    </a:lnTo>
                    <a:lnTo>
                      <a:pt x="0" y="92"/>
                    </a:lnTo>
                    <a:lnTo>
                      <a:pt x="211" y="35"/>
                    </a:lnTo>
                    <a:lnTo>
                      <a:pt x="303" y="0"/>
                    </a:lnTo>
                    <a:lnTo>
                      <a:pt x="440" y="23"/>
                    </a:lnTo>
                    <a:lnTo>
                      <a:pt x="440" y="23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15" name="Freeform 35"/>
              <p:cNvSpPr>
                <a:spLocks/>
              </p:cNvSpPr>
              <p:nvPr/>
            </p:nvSpPr>
            <p:spPr bwMode="auto">
              <a:xfrm>
                <a:off x="2366" y="2623"/>
                <a:ext cx="103" cy="79"/>
              </a:xfrm>
              <a:custGeom>
                <a:avLst/>
                <a:gdLst/>
                <a:ahLst/>
                <a:cxnLst>
                  <a:cxn ang="0">
                    <a:pos x="323" y="0"/>
                  </a:cxn>
                  <a:cxn ang="0">
                    <a:pos x="340" y="66"/>
                  </a:cxn>
                  <a:cxn ang="0">
                    <a:pos x="372" y="123"/>
                  </a:cxn>
                  <a:cxn ang="0">
                    <a:pos x="332" y="220"/>
                  </a:cxn>
                  <a:cxn ang="0">
                    <a:pos x="347" y="317"/>
                  </a:cxn>
                  <a:cxn ang="0">
                    <a:pos x="298" y="378"/>
                  </a:cxn>
                  <a:cxn ang="0">
                    <a:pos x="266" y="258"/>
                  </a:cxn>
                  <a:cxn ang="0">
                    <a:pos x="256" y="233"/>
                  </a:cxn>
                  <a:cxn ang="0">
                    <a:pos x="0" y="275"/>
                  </a:cxn>
                  <a:cxn ang="0">
                    <a:pos x="260" y="161"/>
                  </a:cxn>
                  <a:cxn ang="0">
                    <a:pos x="311" y="108"/>
                  </a:cxn>
                  <a:cxn ang="0">
                    <a:pos x="102" y="131"/>
                  </a:cxn>
                  <a:cxn ang="0">
                    <a:pos x="245" y="70"/>
                  </a:cxn>
                  <a:cxn ang="0">
                    <a:pos x="323" y="0"/>
                  </a:cxn>
                  <a:cxn ang="0">
                    <a:pos x="323" y="0"/>
                  </a:cxn>
                </a:cxnLst>
                <a:rect l="0" t="0" r="r" b="b"/>
                <a:pathLst>
                  <a:path w="372" h="378">
                    <a:moveTo>
                      <a:pt x="323" y="0"/>
                    </a:moveTo>
                    <a:lnTo>
                      <a:pt x="340" y="66"/>
                    </a:lnTo>
                    <a:lnTo>
                      <a:pt x="372" y="123"/>
                    </a:lnTo>
                    <a:lnTo>
                      <a:pt x="332" y="220"/>
                    </a:lnTo>
                    <a:lnTo>
                      <a:pt x="347" y="317"/>
                    </a:lnTo>
                    <a:lnTo>
                      <a:pt x="298" y="378"/>
                    </a:lnTo>
                    <a:lnTo>
                      <a:pt x="266" y="258"/>
                    </a:lnTo>
                    <a:lnTo>
                      <a:pt x="256" y="233"/>
                    </a:lnTo>
                    <a:lnTo>
                      <a:pt x="0" y="275"/>
                    </a:lnTo>
                    <a:lnTo>
                      <a:pt x="260" y="161"/>
                    </a:lnTo>
                    <a:lnTo>
                      <a:pt x="311" y="108"/>
                    </a:lnTo>
                    <a:lnTo>
                      <a:pt x="102" y="131"/>
                    </a:lnTo>
                    <a:lnTo>
                      <a:pt x="245" y="70"/>
                    </a:lnTo>
                    <a:lnTo>
                      <a:pt x="323" y="0"/>
                    </a:lnTo>
                    <a:lnTo>
                      <a:pt x="323" y="0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0516" name="Freeform 36"/>
            <p:cNvSpPr>
              <a:spLocks/>
            </p:cNvSpPr>
            <p:nvPr/>
          </p:nvSpPr>
          <p:spPr bwMode="auto">
            <a:xfrm>
              <a:off x="4031" y="2967"/>
              <a:ext cx="190" cy="1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67" y="34"/>
                </a:cxn>
                <a:cxn ang="0">
                  <a:pos x="132" y="49"/>
                </a:cxn>
                <a:cxn ang="0">
                  <a:pos x="335" y="76"/>
                </a:cxn>
                <a:cxn ang="0">
                  <a:pos x="508" y="49"/>
                </a:cxn>
                <a:cxn ang="0">
                  <a:pos x="601" y="42"/>
                </a:cxn>
                <a:cxn ang="0">
                  <a:pos x="692" y="19"/>
                </a:cxn>
                <a:cxn ang="0">
                  <a:pos x="647" y="0"/>
                </a:cxn>
                <a:cxn ang="0">
                  <a:pos x="508" y="8"/>
                </a:cxn>
                <a:cxn ang="0">
                  <a:pos x="343" y="49"/>
                </a:cxn>
                <a:cxn ang="0">
                  <a:pos x="189" y="19"/>
                </a:cxn>
                <a:cxn ang="0">
                  <a:pos x="111" y="19"/>
                </a:cxn>
                <a:cxn ang="0">
                  <a:pos x="5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692" h="76">
                  <a:moveTo>
                    <a:pt x="0" y="30"/>
                  </a:moveTo>
                  <a:lnTo>
                    <a:pt x="67" y="34"/>
                  </a:lnTo>
                  <a:lnTo>
                    <a:pt x="132" y="49"/>
                  </a:lnTo>
                  <a:lnTo>
                    <a:pt x="335" y="76"/>
                  </a:lnTo>
                  <a:lnTo>
                    <a:pt x="508" y="49"/>
                  </a:lnTo>
                  <a:lnTo>
                    <a:pt x="601" y="42"/>
                  </a:lnTo>
                  <a:lnTo>
                    <a:pt x="692" y="19"/>
                  </a:lnTo>
                  <a:lnTo>
                    <a:pt x="647" y="0"/>
                  </a:lnTo>
                  <a:lnTo>
                    <a:pt x="508" y="8"/>
                  </a:lnTo>
                  <a:lnTo>
                    <a:pt x="343" y="49"/>
                  </a:lnTo>
                  <a:lnTo>
                    <a:pt x="189" y="19"/>
                  </a:lnTo>
                  <a:lnTo>
                    <a:pt x="111" y="19"/>
                  </a:lnTo>
                  <a:lnTo>
                    <a:pt x="5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17" name="Freeform 37"/>
            <p:cNvSpPr>
              <a:spLocks/>
            </p:cNvSpPr>
            <p:nvPr/>
          </p:nvSpPr>
          <p:spPr bwMode="auto">
            <a:xfrm>
              <a:off x="4072" y="3027"/>
              <a:ext cx="77" cy="87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7"/>
                </a:cxn>
                <a:cxn ang="0">
                  <a:pos x="4" y="60"/>
                </a:cxn>
                <a:cxn ang="0">
                  <a:pos x="29" y="119"/>
                </a:cxn>
                <a:cxn ang="0">
                  <a:pos x="40" y="192"/>
                </a:cxn>
                <a:cxn ang="0">
                  <a:pos x="75" y="241"/>
                </a:cxn>
                <a:cxn ang="0">
                  <a:pos x="82" y="296"/>
                </a:cxn>
                <a:cxn ang="0">
                  <a:pos x="103" y="334"/>
                </a:cxn>
                <a:cxn ang="0">
                  <a:pos x="132" y="349"/>
                </a:cxn>
                <a:cxn ang="0">
                  <a:pos x="147" y="393"/>
                </a:cxn>
                <a:cxn ang="0">
                  <a:pos x="166" y="412"/>
                </a:cxn>
                <a:cxn ang="0">
                  <a:pos x="202" y="410"/>
                </a:cxn>
                <a:cxn ang="0">
                  <a:pos x="168" y="370"/>
                </a:cxn>
                <a:cxn ang="0">
                  <a:pos x="154" y="342"/>
                </a:cxn>
                <a:cxn ang="0">
                  <a:pos x="170" y="325"/>
                </a:cxn>
                <a:cxn ang="0">
                  <a:pos x="126" y="325"/>
                </a:cxn>
                <a:cxn ang="0">
                  <a:pos x="109" y="279"/>
                </a:cxn>
                <a:cxn ang="0">
                  <a:pos x="118" y="235"/>
                </a:cxn>
                <a:cxn ang="0">
                  <a:pos x="223" y="214"/>
                </a:cxn>
                <a:cxn ang="0">
                  <a:pos x="95" y="205"/>
                </a:cxn>
                <a:cxn ang="0">
                  <a:pos x="71" y="175"/>
                </a:cxn>
                <a:cxn ang="0">
                  <a:pos x="71" y="117"/>
                </a:cxn>
                <a:cxn ang="0">
                  <a:pos x="270" y="102"/>
                </a:cxn>
                <a:cxn ang="0">
                  <a:pos x="103" y="91"/>
                </a:cxn>
                <a:cxn ang="0">
                  <a:pos x="44" y="78"/>
                </a:cxn>
                <a:cxn ang="0">
                  <a:pos x="35" y="28"/>
                </a:cxn>
                <a:cxn ang="0">
                  <a:pos x="25" y="0"/>
                </a:cxn>
                <a:cxn ang="0">
                  <a:pos x="25" y="0"/>
                </a:cxn>
              </a:cxnLst>
              <a:rect l="0" t="0" r="r" b="b"/>
              <a:pathLst>
                <a:path w="270" h="412">
                  <a:moveTo>
                    <a:pt x="25" y="0"/>
                  </a:moveTo>
                  <a:lnTo>
                    <a:pt x="0" y="7"/>
                  </a:lnTo>
                  <a:lnTo>
                    <a:pt x="4" y="60"/>
                  </a:lnTo>
                  <a:lnTo>
                    <a:pt x="29" y="119"/>
                  </a:lnTo>
                  <a:lnTo>
                    <a:pt x="40" y="192"/>
                  </a:lnTo>
                  <a:lnTo>
                    <a:pt x="75" y="241"/>
                  </a:lnTo>
                  <a:lnTo>
                    <a:pt x="82" y="296"/>
                  </a:lnTo>
                  <a:lnTo>
                    <a:pt x="103" y="334"/>
                  </a:lnTo>
                  <a:lnTo>
                    <a:pt x="132" y="349"/>
                  </a:lnTo>
                  <a:lnTo>
                    <a:pt x="147" y="393"/>
                  </a:lnTo>
                  <a:lnTo>
                    <a:pt x="166" y="412"/>
                  </a:lnTo>
                  <a:lnTo>
                    <a:pt x="202" y="410"/>
                  </a:lnTo>
                  <a:lnTo>
                    <a:pt x="168" y="370"/>
                  </a:lnTo>
                  <a:lnTo>
                    <a:pt x="154" y="342"/>
                  </a:lnTo>
                  <a:lnTo>
                    <a:pt x="170" y="325"/>
                  </a:lnTo>
                  <a:lnTo>
                    <a:pt x="126" y="325"/>
                  </a:lnTo>
                  <a:lnTo>
                    <a:pt x="109" y="279"/>
                  </a:lnTo>
                  <a:lnTo>
                    <a:pt x="118" y="235"/>
                  </a:lnTo>
                  <a:lnTo>
                    <a:pt x="223" y="214"/>
                  </a:lnTo>
                  <a:lnTo>
                    <a:pt x="95" y="205"/>
                  </a:lnTo>
                  <a:lnTo>
                    <a:pt x="71" y="175"/>
                  </a:lnTo>
                  <a:lnTo>
                    <a:pt x="71" y="117"/>
                  </a:lnTo>
                  <a:lnTo>
                    <a:pt x="270" y="102"/>
                  </a:lnTo>
                  <a:lnTo>
                    <a:pt x="103" y="91"/>
                  </a:lnTo>
                  <a:lnTo>
                    <a:pt x="44" y="78"/>
                  </a:lnTo>
                  <a:lnTo>
                    <a:pt x="35" y="28"/>
                  </a:lnTo>
                  <a:lnTo>
                    <a:pt x="25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18" name="Freeform 38"/>
            <p:cNvSpPr>
              <a:spLocks/>
            </p:cNvSpPr>
            <p:nvPr/>
          </p:nvSpPr>
          <p:spPr bwMode="auto">
            <a:xfrm>
              <a:off x="4095" y="2963"/>
              <a:ext cx="139" cy="65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232" y="24"/>
                </a:cxn>
                <a:cxn ang="0">
                  <a:pos x="285" y="0"/>
                </a:cxn>
                <a:cxn ang="0">
                  <a:pos x="346" y="3"/>
                </a:cxn>
                <a:cxn ang="0">
                  <a:pos x="390" y="2"/>
                </a:cxn>
                <a:cxn ang="0">
                  <a:pos x="453" y="5"/>
                </a:cxn>
                <a:cxn ang="0">
                  <a:pos x="494" y="36"/>
                </a:cxn>
                <a:cxn ang="0">
                  <a:pos x="506" y="87"/>
                </a:cxn>
                <a:cxn ang="0">
                  <a:pos x="483" y="117"/>
                </a:cxn>
                <a:cxn ang="0">
                  <a:pos x="415" y="155"/>
                </a:cxn>
                <a:cxn ang="0">
                  <a:pos x="354" y="199"/>
                </a:cxn>
                <a:cxn ang="0">
                  <a:pos x="340" y="256"/>
                </a:cxn>
                <a:cxn ang="0">
                  <a:pos x="306" y="308"/>
                </a:cxn>
                <a:cxn ang="0">
                  <a:pos x="99" y="308"/>
                </a:cxn>
                <a:cxn ang="0">
                  <a:pos x="281" y="273"/>
                </a:cxn>
                <a:cxn ang="0">
                  <a:pos x="312" y="251"/>
                </a:cxn>
                <a:cxn ang="0">
                  <a:pos x="312" y="209"/>
                </a:cxn>
                <a:cxn ang="0">
                  <a:pos x="17" y="199"/>
                </a:cxn>
                <a:cxn ang="0">
                  <a:pos x="116" y="188"/>
                </a:cxn>
                <a:cxn ang="0">
                  <a:pos x="318" y="167"/>
                </a:cxn>
                <a:cxn ang="0">
                  <a:pos x="434" y="106"/>
                </a:cxn>
                <a:cxn ang="0">
                  <a:pos x="451" y="83"/>
                </a:cxn>
                <a:cxn ang="0">
                  <a:pos x="447" y="55"/>
                </a:cxn>
                <a:cxn ang="0">
                  <a:pos x="430" y="40"/>
                </a:cxn>
                <a:cxn ang="0">
                  <a:pos x="396" y="32"/>
                </a:cxn>
                <a:cxn ang="0">
                  <a:pos x="346" y="43"/>
                </a:cxn>
                <a:cxn ang="0">
                  <a:pos x="202" y="66"/>
                </a:cxn>
                <a:cxn ang="0">
                  <a:pos x="99" y="72"/>
                </a:cxn>
                <a:cxn ang="0">
                  <a:pos x="0" y="45"/>
                </a:cxn>
                <a:cxn ang="0">
                  <a:pos x="0" y="45"/>
                </a:cxn>
              </a:cxnLst>
              <a:rect l="0" t="0" r="r" b="b"/>
              <a:pathLst>
                <a:path w="506" h="308">
                  <a:moveTo>
                    <a:pt x="0" y="45"/>
                  </a:moveTo>
                  <a:lnTo>
                    <a:pt x="232" y="24"/>
                  </a:lnTo>
                  <a:lnTo>
                    <a:pt x="285" y="0"/>
                  </a:lnTo>
                  <a:lnTo>
                    <a:pt x="346" y="3"/>
                  </a:lnTo>
                  <a:lnTo>
                    <a:pt x="390" y="2"/>
                  </a:lnTo>
                  <a:lnTo>
                    <a:pt x="453" y="5"/>
                  </a:lnTo>
                  <a:lnTo>
                    <a:pt x="494" y="36"/>
                  </a:lnTo>
                  <a:lnTo>
                    <a:pt x="506" y="87"/>
                  </a:lnTo>
                  <a:lnTo>
                    <a:pt x="483" y="117"/>
                  </a:lnTo>
                  <a:lnTo>
                    <a:pt x="415" y="155"/>
                  </a:lnTo>
                  <a:lnTo>
                    <a:pt x="354" y="199"/>
                  </a:lnTo>
                  <a:lnTo>
                    <a:pt x="340" y="256"/>
                  </a:lnTo>
                  <a:lnTo>
                    <a:pt x="306" y="308"/>
                  </a:lnTo>
                  <a:lnTo>
                    <a:pt x="99" y="308"/>
                  </a:lnTo>
                  <a:lnTo>
                    <a:pt x="281" y="273"/>
                  </a:lnTo>
                  <a:lnTo>
                    <a:pt x="312" y="251"/>
                  </a:lnTo>
                  <a:lnTo>
                    <a:pt x="312" y="209"/>
                  </a:lnTo>
                  <a:lnTo>
                    <a:pt x="17" y="199"/>
                  </a:lnTo>
                  <a:lnTo>
                    <a:pt x="116" y="188"/>
                  </a:lnTo>
                  <a:lnTo>
                    <a:pt x="318" y="167"/>
                  </a:lnTo>
                  <a:lnTo>
                    <a:pt x="434" y="106"/>
                  </a:lnTo>
                  <a:lnTo>
                    <a:pt x="451" y="83"/>
                  </a:lnTo>
                  <a:lnTo>
                    <a:pt x="447" y="55"/>
                  </a:lnTo>
                  <a:lnTo>
                    <a:pt x="430" y="40"/>
                  </a:lnTo>
                  <a:lnTo>
                    <a:pt x="396" y="32"/>
                  </a:lnTo>
                  <a:lnTo>
                    <a:pt x="346" y="43"/>
                  </a:lnTo>
                  <a:lnTo>
                    <a:pt x="202" y="66"/>
                  </a:lnTo>
                  <a:lnTo>
                    <a:pt x="99" y="72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19" name="Freeform 39"/>
            <p:cNvSpPr>
              <a:spLocks/>
            </p:cNvSpPr>
            <p:nvPr/>
          </p:nvSpPr>
          <p:spPr bwMode="auto">
            <a:xfrm>
              <a:off x="4118" y="3027"/>
              <a:ext cx="62" cy="87"/>
            </a:xfrm>
            <a:custGeom>
              <a:avLst/>
              <a:gdLst/>
              <a:ahLst/>
              <a:cxnLst>
                <a:cxn ang="0">
                  <a:pos x="198" y="0"/>
                </a:cxn>
                <a:cxn ang="0">
                  <a:pos x="224" y="8"/>
                </a:cxn>
                <a:cxn ang="0">
                  <a:pos x="220" y="61"/>
                </a:cxn>
                <a:cxn ang="0">
                  <a:pos x="194" y="120"/>
                </a:cxn>
                <a:cxn ang="0">
                  <a:pos x="184" y="192"/>
                </a:cxn>
                <a:cxn ang="0">
                  <a:pos x="150" y="241"/>
                </a:cxn>
                <a:cxn ang="0">
                  <a:pos x="142" y="296"/>
                </a:cxn>
                <a:cxn ang="0">
                  <a:pos x="122" y="334"/>
                </a:cxn>
                <a:cxn ang="0">
                  <a:pos x="93" y="350"/>
                </a:cxn>
                <a:cxn ang="0">
                  <a:pos x="55" y="412"/>
                </a:cxn>
                <a:cxn ang="0">
                  <a:pos x="55" y="414"/>
                </a:cxn>
                <a:cxn ang="0">
                  <a:pos x="0" y="416"/>
                </a:cxn>
                <a:cxn ang="0">
                  <a:pos x="47" y="376"/>
                </a:cxn>
                <a:cxn ang="0">
                  <a:pos x="55" y="348"/>
                </a:cxn>
                <a:cxn ang="0">
                  <a:pos x="25" y="331"/>
                </a:cxn>
                <a:cxn ang="0">
                  <a:pos x="83" y="321"/>
                </a:cxn>
                <a:cxn ang="0">
                  <a:pos x="112" y="293"/>
                </a:cxn>
                <a:cxn ang="0">
                  <a:pos x="112" y="238"/>
                </a:cxn>
                <a:cxn ang="0">
                  <a:pos x="23" y="224"/>
                </a:cxn>
                <a:cxn ang="0">
                  <a:pos x="116" y="205"/>
                </a:cxn>
                <a:cxn ang="0">
                  <a:pos x="152" y="182"/>
                </a:cxn>
                <a:cxn ang="0">
                  <a:pos x="156" y="114"/>
                </a:cxn>
                <a:cxn ang="0">
                  <a:pos x="17" y="112"/>
                </a:cxn>
                <a:cxn ang="0">
                  <a:pos x="156" y="84"/>
                </a:cxn>
                <a:cxn ang="0">
                  <a:pos x="180" y="68"/>
                </a:cxn>
                <a:cxn ang="0">
                  <a:pos x="179" y="0"/>
                </a:cxn>
                <a:cxn ang="0">
                  <a:pos x="198" y="0"/>
                </a:cxn>
                <a:cxn ang="0">
                  <a:pos x="198" y="0"/>
                </a:cxn>
              </a:cxnLst>
              <a:rect l="0" t="0" r="r" b="b"/>
              <a:pathLst>
                <a:path w="224" h="416">
                  <a:moveTo>
                    <a:pt x="198" y="0"/>
                  </a:moveTo>
                  <a:lnTo>
                    <a:pt x="224" y="8"/>
                  </a:lnTo>
                  <a:lnTo>
                    <a:pt x="220" y="61"/>
                  </a:lnTo>
                  <a:lnTo>
                    <a:pt x="194" y="120"/>
                  </a:lnTo>
                  <a:lnTo>
                    <a:pt x="184" y="192"/>
                  </a:lnTo>
                  <a:lnTo>
                    <a:pt x="150" y="241"/>
                  </a:lnTo>
                  <a:lnTo>
                    <a:pt x="142" y="296"/>
                  </a:lnTo>
                  <a:lnTo>
                    <a:pt x="122" y="334"/>
                  </a:lnTo>
                  <a:lnTo>
                    <a:pt x="93" y="350"/>
                  </a:lnTo>
                  <a:lnTo>
                    <a:pt x="55" y="412"/>
                  </a:lnTo>
                  <a:lnTo>
                    <a:pt x="55" y="414"/>
                  </a:lnTo>
                  <a:lnTo>
                    <a:pt x="0" y="416"/>
                  </a:lnTo>
                  <a:lnTo>
                    <a:pt x="47" y="376"/>
                  </a:lnTo>
                  <a:lnTo>
                    <a:pt x="55" y="348"/>
                  </a:lnTo>
                  <a:lnTo>
                    <a:pt x="25" y="331"/>
                  </a:lnTo>
                  <a:lnTo>
                    <a:pt x="83" y="321"/>
                  </a:lnTo>
                  <a:lnTo>
                    <a:pt x="112" y="293"/>
                  </a:lnTo>
                  <a:lnTo>
                    <a:pt x="112" y="238"/>
                  </a:lnTo>
                  <a:lnTo>
                    <a:pt x="23" y="224"/>
                  </a:lnTo>
                  <a:lnTo>
                    <a:pt x="116" y="205"/>
                  </a:lnTo>
                  <a:lnTo>
                    <a:pt x="152" y="182"/>
                  </a:lnTo>
                  <a:lnTo>
                    <a:pt x="156" y="114"/>
                  </a:lnTo>
                  <a:lnTo>
                    <a:pt x="17" y="112"/>
                  </a:lnTo>
                  <a:lnTo>
                    <a:pt x="156" y="84"/>
                  </a:lnTo>
                  <a:lnTo>
                    <a:pt x="180" y="68"/>
                  </a:lnTo>
                  <a:lnTo>
                    <a:pt x="179" y="0"/>
                  </a:lnTo>
                  <a:lnTo>
                    <a:pt x="198" y="0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20" name="Freeform 40"/>
            <p:cNvSpPr>
              <a:spLocks/>
            </p:cNvSpPr>
            <p:nvPr/>
          </p:nvSpPr>
          <p:spPr bwMode="auto">
            <a:xfrm>
              <a:off x="4017" y="2965"/>
              <a:ext cx="132" cy="64"/>
            </a:xfrm>
            <a:custGeom>
              <a:avLst/>
              <a:gdLst/>
              <a:ahLst/>
              <a:cxnLst>
                <a:cxn ang="0">
                  <a:pos x="352" y="40"/>
                </a:cxn>
                <a:cxn ang="0">
                  <a:pos x="276" y="23"/>
                </a:cxn>
                <a:cxn ang="0">
                  <a:pos x="181" y="15"/>
                </a:cxn>
                <a:cxn ang="0">
                  <a:pos x="161" y="8"/>
                </a:cxn>
                <a:cxn ang="0">
                  <a:pos x="116" y="0"/>
                </a:cxn>
                <a:cxn ang="0">
                  <a:pos x="53" y="4"/>
                </a:cxn>
                <a:cxn ang="0">
                  <a:pos x="11" y="34"/>
                </a:cxn>
                <a:cxn ang="0">
                  <a:pos x="0" y="86"/>
                </a:cxn>
                <a:cxn ang="0">
                  <a:pos x="25" y="116"/>
                </a:cxn>
                <a:cxn ang="0">
                  <a:pos x="91" y="154"/>
                </a:cxn>
                <a:cxn ang="0">
                  <a:pos x="152" y="198"/>
                </a:cxn>
                <a:cxn ang="0">
                  <a:pos x="167" y="255"/>
                </a:cxn>
                <a:cxn ang="0">
                  <a:pos x="200" y="306"/>
                </a:cxn>
                <a:cxn ang="0">
                  <a:pos x="422" y="301"/>
                </a:cxn>
                <a:cxn ang="0">
                  <a:pos x="232" y="276"/>
                </a:cxn>
                <a:cxn ang="0">
                  <a:pos x="190" y="247"/>
                </a:cxn>
                <a:cxn ang="0">
                  <a:pos x="194" y="196"/>
                </a:cxn>
                <a:cxn ang="0">
                  <a:pos x="382" y="192"/>
                </a:cxn>
                <a:cxn ang="0">
                  <a:pos x="441" y="181"/>
                </a:cxn>
                <a:cxn ang="0">
                  <a:pos x="173" y="156"/>
                </a:cxn>
                <a:cxn ang="0">
                  <a:pos x="74" y="105"/>
                </a:cxn>
                <a:cxn ang="0">
                  <a:pos x="51" y="84"/>
                </a:cxn>
                <a:cxn ang="0">
                  <a:pos x="46" y="52"/>
                </a:cxn>
                <a:cxn ang="0">
                  <a:pos x="78" y="29"/>
                </a:cxn>
                <a:cxn ang="0">
                  <a:pos x="110" y="29"/>
                </a:cxn>
                <a:cxn ang="0">
                  <a:pos x="160" y="42"/>
                </a:cxn>
                <a:cxn ang="0">
                  <a:pos x="361" y="63"/>
                </a:cxn>
                <a:cxn ang="0">
                  <a:pos x="479" y="57"/>
                </a:cxn>
                <a:cxn ang="0">
                  <a:pos x="352" y="40"/>
                </a:cxn>
                <a:cxn ang="0">
                  <a:pos x="352" y="40"/>
                </a:cxn>
              </a:cxnLst>
              <a:rect l="0" t="0" r="r" b="b"/>
              <a:pathLst>
                <a:path w="479" h="306">
                  <a:moveTo>
                    <a:pt x="352" y="40"/>
                  </a:moveTo>
                  <a:lnTo>
                    <a:pt x="276" y="23"/>
                  </a:lnTo>
                  <a:lnTo>
                    <a:pt x="181" y="15"/>
                  </a:lnTo>
                  <a:lnTo>
                    <a:pt x="161" y="8"/>
                  </a:lnTo>
                  <a:lnTo>
                    <a:pt x="116" y="0"/>
                  </a:lnTo>
                  <a:lnTo>
                    <a:pt x="53" y="4"/>
                  </a:lnTo>
                  <a:lnTo>
                    <a:pt x="11" y="34"/>
                  </a:lnTo>
                  <a:lnTo>
                    <a:pt x="0" y="86"/>
                  </a:lnTo>
                  <a:lnTo>
                    <a:pt x="25" y="116"/>
                  </a:lnTo>
                  <a:lnTo>
                    <a:pt x="91" y="154"/>
                  </a:lnTo>
                  <a:lnTo>
                    <a:pt x="152" y="198"/>
                  </a:lnTo>
                  <a:lnTo>
                    <a:pt x="167" y="255"/>
                  </a:lnTo>
                  <a:lnTo>
                    <a:pt x="200" y="306"/>
                  </a:lnTo>
                  <a:lnTo>
                    <a:pt x="422" y="301"/>
                  </a:lnTo>
                  <a:lnTo>
                    <a:pt x="232" y="276"/>
                  </a:lnTo>
                  <a:lnTo>
                    <a:pt x="190" y="247"/>
                  </a:lnTo>
                  <a:lnTo>
                    <a:pt x="194" y="196"/>
                  </a:lnTo>
                  <a:lnTo>
                    <a:pt x="382" y="192"/>
                  </a:lnTo>
                  <a:lnTo>
                    <a:pt x="441" y="181"/>
                  </a:lnTo>
                  <a:lnTo>
                    <a:pt x="173" y="156"/>
                  </a:lnTo>
                  <a:lnTo>
                    <a:pt x="74" y="105"/>
                  </a:lnTo>
                  <a:lnTo>
                    <a:pt x="51" y="84"/>
                  </a:lnTo>
                  <a:lnTo>
                    <a:pt x="46" y="52"/>
                  </a:lnTo>
                  <a:lnTo>
                    <a:pt x="78" y="29"/>
                  </a:lnTo>
                  <a:lnTo>
                    <a:pt x="110" y="29"/>
                  </a:lnTo>
                  <a:lnTo>
                    <a:pt x="160" y="42"/>
                  </a:lnTo>
                  <a:lnTo>
                    <a:pt x="361" y="63"/>
                  </a:lnTo>
                  <a:lnTo>
                    <a:pt x="479" y="57"/>
                  </a:lnTo>
                  <a:lnTo>
                    <a:pt x="352" y="40"/>
                  </a:lnTo>
                  <a:lnTo>
                    <a:pt x="352" y="40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21" name="Freeform 41"/>
            <p:cNvSpPr>
              <a:spLocks/>
            </p:cNvSpPr>
            <p:nvPr/>
          </p:nvSpPr>
          <p:spPr bwMode="auto">
            <a:xfrm>
              <a:off x="3993" y="2877"/>
              <a:ext cx="122" cy="57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19" y="129"/>
                </a:cxn>
                <a:cxn ang="0">
                  <a:pos x="50" y="158"/>
                </a:cxn>
                <a:cxn ang="0">
                  <a:pos x="101" y="179"/>
                </a:cxn>
                <a:cxn ang="0">
                  <a:pos x="137" y="179"/>
                </a:cxn>
                <a:cxn ang="0">
                  <a:pos x="183" y="183"/>
                </a:cxn>
                <a:cxn ang="0">
                  <a:pos x="316" y="272"/>
                </a:cxn>
                <a:cxn ang="0">
                  <a:pos x="246" y="179"/>
                </a:cxn>
                <a:cxn ang="0">
                  <a:pos x="242" y="162"/>
                </a:cxn>
                <a:cxn ang="0">
                  <a:pos x="259" y="133"/>
                </a:cxn>
                <a:cxn ang="0">
                  <a:pos x="301" y="122"/>
                </a:cxn>
                <a:cxn ang="0">
                  <a:pos x="443" y="152"/>
                </a:cxn>
                <a:cxn ang="0">
                  <a:pos x="240" y="53"/>
                </a:cxn>
                <a:cxn ang="0">
                  <a:pos x="196" y="32"/>
                </a:cxn>
                <a:cxn ang="0">
                  <a:pos x="181" y="29"/>
                </a:cxn>
                <a:cxn ang="0">
                  <a:pos x="145" y="2"/>
                </a:cxn>
                <a:cxn ang="0">
                  <a:pos x="61" y="0"/>
                </a:cxn>
                <a:cxn ang="0">
                  <a:pos x="12" y="25"/>
                </a:cxn>
                <a:cxn ang="0">
                  <a:pos x="10" y="61"/>
                </a:cxn>
                <a:cxn ang="0">
                  <a:pos x="52" y="38"/>
                </a:cxn>
                <a:cxn ang="0">
                  <a:pos x="90" y="23"/>
                </a:cxn>
                <a:cxn ang="0">
                  <a:pos x="137" y="31"/>
                </a:cxn>
                <a:cxn ang="0">
                  <a:pos x="164" y="55"/>
                </a:cxn>
                <a:cxn ang="0">
                  <a:pos x="168" y="89"/>
                </a:cxn>
                <a:cxn ang="0">
                  <a:pos x="156" y="116"/>
                </a:cxn>
                <a:cxn ang="0">
                  <a:pos x="135" y="124"/>
                </a:cxn>
                <a:cxn ang="0">
                  <a:pos x="101" y="127"/>
                </a:cxn>
                <a:cxn ang="0">
                  <a:pos x="61" y="126"/>
                </a:cxn>
                <a:cxn ang="0">
                  <a:pos x="21" y="70"/>
                </a:cxn>
                <a:cxn ang="0">
                  <a:pos x="0" y="84"/>
                </a:cxn>
                <a:cxn ang="0">
                  <a:pos x="0" y="84"/>
                </a:cxn>
              </a:cxnLst>
              <a:rect l="0" t="0" r="r" b="b"/>
              <a:pathLst>
                <a:path w="443" h="272">
                  <a:moveTo>
                    <a:pt x="0" y="84"/>
                  </a:moveTo>
                  <a:lnTo>
                    <a:pt x="19" y="129"/>
                  </a:lnTo>
                  <a:lnTo>
                    <a:pt x="50" y="158"/>
                  </a:lnTo>
                  <a:lnTo>
                    <a:pt x="101" y="179"/>
                  </a:lnTo>
                  <a:lnTo>
                    <a:pt x="137" y="179"/>
                  </a:lnTo>
                  <a:lnTo>
                    <a:pt x="183" y="183"/>
                  </a:lnTo>
                  <a:lnTo>
                    <a:pt x="316" y="272"/>
                  </a:lnTo>
                  <a:lnTo>
                    <a:pt x="246" y="179"/>
                  </a:lnTo>
                  <a:lnTo>
                    <a:pt x="242" y="162"/>
                  </a:lnTo>
                  <a:lnTo>
                    <a:pt x="259" y="133"/>
                  </a:lnTo>
                  <a:lnTo>
                    <a:pt x="301" y="122"/>
                  </a:lnTo>
                  <a:lnTo>
                    <a:pt x="443" y="152"/>
                  </a:lnTo>
                  <a:lnTo>
                    <a:pt x="240" y="53"/>
                  </a:lnTo>
                  <a:lnTo>
                    <a:pt x="196" y="32"/>
                  </a:lnTo>
                  <a:lnTo>
                    <a:pt x="181" y="29"/>
                  </a:lnTo>
                  <a:lnTo>
                    <a:pt x="145" y="2"/>
                  </a:lnTo>
                  <a:lnTo>
                    <a:pt x="61" y="0"/>
                  </a:lnTo>
                  <a:lnTo>
                    <a:pt x="12" y="25"/>
                  </a:lnTo>
                  <a:lnTo>
                    <a:pt x="10" y="61"/>
                  </a:lnTo>
                  <a:lnTo>
                    <a:pt x="52" y="38"/>
                  </a:lnTo>
                  <a:lnTo>
                    <a:pt x="90" y="23"/>
                  </a:lnTo>
                  <a:lnTo>
                    <a:pt x="137" y="31"/>
                  </a:lnTo>
                  <a:lnTo>
                    <a:pt x="164" y="55"/>
                  </a:lnTo>
                  <a:lnTo>
                    <a:pt x="168" y="89"/>
                  </a:lnTo>
                  <a:lnTo>
                    <a:pt x="156" y="116"/>
                  </a:lnTo>
                  <a:lnTo>
                    <a:pt x="135" y="124"/>
                  </a:lnTo>
                  <a:lnTo>
                    <a:pt x="101" y="127"/>
                  </a:lnTo>
                  <a:lnTo>
                    <a:pt x="61" y="126"/>
                  </a:lnTo>
                  <a:lnTo>
                    <a:pt x="21" y="70"/>
                  </a:ln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22" name="Freeform 42"/>
            <p:cNvSpPr>
              <a:spLocks/>
            </p:cNvSpPr>
            <p:nvPr/>
          </p:nvSpPr>
          <p:spPr bwMode="auto">
            <a:xfrm>
              <a:off x="4000" y="2818"/>
              <a:ext cx="118" cy="59"/>
            </a:xfrm>
            <a:custGeom>
              <a:avLst/>
              <a:gdLst/>
              <a:ahLst/>
              <a:cxnLst>
                <a:cxn ang="0">
                  <a:pos x="0" y="171"/>
                </a:cxn>
                <a:cxn ang="0">
                  <a:pos x="76" y="188"/>
                </a:cxn>
                <a:cxn ang="0">
                  <a:pos x="109" y="220"/>
                </a:cxn>
                <a:cxn ang="0">
                  <a:pos x="206" y="262"/>
                </a:cxn>
                <a:cxn ang="0">
                  <a:pos x="424" y="283"/>
                </a:cxn>
                <a:cxn ang="0">
                  <a:pos x="232" y="220"/>
                </a:cxn>
                <a:cxn ang="0">
                  <a:pos x="187" y="205"/>
                </a:cxn>
                <a:cxn ang="0">
                  <a:pos x="150" y="175"/>
                </a:cxn>
                <a:cxn ang="0">
                  <a:pos x="124" y="78"/>
                </a:cxn>
                <a:cxn ang="0">
                  <a:pos x="67" y="0"/>
                </a:cxn>
                <a:cxn ang="0">
                  <a:pos x="99" y="129"/>
                </a:cxn>
                <a:cxn ang="0">
                  <a:pos x="84" y="156"/>
                </a:cxn>
                <a:cxn ang="0">
                  <a:pos x="63" y="167"/>
                </a:cxn>
                <a:cxn ang="0">
                  <a:pos x="0" y="171"/>
                </a:cxn>
                <a:cxn ang="0">
                  <a:pos x="0" y="171"/>
                </a:cxn>
              </a:cxnLst>
              <a:rect l="0" t="0" r="r" b="b"/>
              <a:pathLst>
                <a:path w="424" h="283">
                  <a:moveTo>
                    <a:pt x="0" y="171"/>
                  </a:moveTo>
                  <a:lnTo>
                    <a:pt x="76" y="188"/>
                  </a:lnTo>
                  <a:lnTo>
                    <a:pt x="109" y="220"/>
                  </a:lnTo>
                  <a:lnTo>
                    <a:pt x="206" y="262"/>
                  </a:lnTo>
                  <a:lnTo>
                    <a:pt x="424" y="283"/>
                  </a:lnTo>
                  <a:lnTo>
                    <a:pt x="232" y="220"/>
                  </a:lnTo>
                  <a:lnTo>
                    <a:pt x="187" y="205"/>
                  </a:lnTo>
                  <a:lnTo>
                    <a:pt x="150" y="175"/>
                  </a:lnTo>
                  <a:lnTo>
                    <a:pt x="124" y="78"/>
                  </a:lnTo>
                  <a:lnTo>
                    <a:pt x="67" y="0"/>
                  </a:lnTo>
                  <a:lnTo>
                    <a:pt x="99" y="129"/>
                  </a:lnTo>
                  <a:lnTo>
                    <a:pt x="84" y="156"/>
                  </a:lnTo>
                  <a:lnTo>
                    <a:pt x="63" y="167"/>
                  </a:lnTo>
                  <a:lnTo>
                    <a:pt x="0" y="171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23" name="Freeform 43"/>
            <p:cNvSpPr>
              <a:spLocks/>
            </p:cNvSpPr>
            <p:nvPr/>
          </p:nvSpPr>
          <p:spPr bwMode="auto">
            <a:xfrm>
              <a:off x="3992" y="2879"/>
              <a:ext cx="17" cy="25"/>
            </a:xfrm>
            <a:custGeom>
              <a:avLst/>
              <a:gdLst/>
              <a:ahLst/>
              <a:cxnLst>
                <a:cxn ang="0">
                  <a:pos x="40" y="30"/>
                </a:cxn>
                <a:cxn ang="0">
                  <a:pos x="36" y="59"/>
                </a:cxn>
                <a:cxn ang="0">
                  <a:pos x="55" y="117"/>
                </a:cxn>
                <a:cxn ang="0">
                  <a:pos x="9" y="87"/>
                </a:cxn>
                <a:cxn ang="0">
                  <a:pos x="0" y="47"/>
                </a:cxn>
                <a:cxn ang="0">
                  <a:pos x="15" y="13"/>
                </a:cxn>
                <a:cxn ang="0">
                  <a:pos x="45" y="0"/>
                </a:cxn>
                <a:cxn ang="0">
                  <a:pos x="66" y="11"/>
                </a:cxn>
                <a:cxn ang="0">
                  <a:pos x="40" y="30"/>
                </a:cxn>
                <a:cxn ang="0">
                  <a:pos x="40" y="30"/>
                </a:cxn>
              </a:cxnLst>
              <a:rect l="0" t="0" r="r" b="b"/>
              <a:pathLst>
                <a:path w="66" h="117">
                  <a:moveTo>
                    <a:pt x="40" y="30"/>
                  </a:moveTo>
                  <a:lnTo>
                    <a:pt x="36" y="59"/>
                  </a:lnTo>
                  <a:lnTo>
                    <a:pt x="55" y="117"/>
                  </a:lnTo>
                  <a:lnTo>
                    <a:pt x="9" y="87"/>
                  </a:lnTo>
                  <a:lnTo>
                    <a:pt x="0" y="47"/>
                  </a:lnTo>
                  <a:lnTo>
                    <a:pt x="15" y="13"/>
                  </a:lnTo>
                  <a:lnTo>
                    <a:pt x="45" y="0"/>
                  </a:lnTo>
                  <a:lnTo>
                    <a:pt x="66" y="11"/>
                  </a:lnTo>
                  <a:lnTo>
                    <a:pt x="40" y="30"/>
                  </a:lnTo>
                  <a:lnTo>
                    <a:pt x="40" y="30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24" name="Freeform 44"/>
            <p:cNvSpPr>
              <a:spLocks/>
            </p:cNvSpPr>
            <p:nvPr/>
          </p:nvSpPr>
          <p:spPr bwMode="auto">
            <a:xfrm>
              <a:off x="4129" y="2875"/>
              <a:ext cx="122" cy="55"/>
            </a:xfrm>
            <a:custGeom>
              <a:avLst/>
              <a:gdLst/>
              <a:ahLst/>
              <a:cxnLst>
                <a:cxn ang="0">
                  <a:pos x="441" y="84"/>
                </a:cxn>
                <a:cxn ang="0">
                  <a:pos x="424" y="130"/>
                </a:cxn>
                <a:cxn ang="0">
                  <a:pos x="393" y="160"/>
                </a:cxn>
                <a:cxn ang="0">
                  <a:pos x="342" y="181"/>
                </a:cxn>
                <a:cxn ang="0">
                  <a:pos x="304" y="181"/>
                </a:cxn>
                <a:cxn ang="0">
                  <a:pos x="260" y="183"/>
                </a:cxn>
                <a:cxn ang="0">
                  <a:pos x="127" y="274"/>
                </a:cxn>
                <a:cxn ang="0">
                  <a:pos x="197" y="181"/>
                </a:cxn>
                <a:cxn ang="0">
                  <a:pos x="199" y="162"/>
                </a:cxn>
                <a:cxn ang="0">
                  <a:pos x="184" y="133"/>
                </a:cxn>
                <a:cxn ang="0">
                  <a:pos x="142" y="122"/>
                </a:cxn>
                <a:cxn ang="0">
                  <a:pos x="0" y="152"/>
                </a:cxn>
                <a:cxn ang="0">
                  <a:pos x="201" y="56"/>
                </a:cxn>
                <a:cxn ang="0">
                  <a:pos x="247" y="35"/>
                </a:cxn>
                <a:cxn ang="0">
                  <a:pos x="262" y="31"/>
                </a:cxn>
                <a:cxn ang="0">
                  <a:pos x="298" y="4"/>
                </a:cxn>
                <a:cxn ang="0">
                  <a:pos x="382" y="0"/>
                </a:cxn>
                <a:cxn ang="0">
                  <a:pos x="429" y="27"/>
                </a:cxn>
                <a:cxn ang="0">
                  <a:pos x="433" y="61"/>
                </a:cxn>
                <a:cxn ang="0">
                  <a:pos x="389" y="38"/>
                </a:cxn>
                <a:cxn ang="0">
                  <a:pos x="353" y="23"/>
                </a:cxn>
                <a:cxn ang="0">
                  <a:pos x="306" y="31"/>
                </a:cxn>
                <a:cxn ang="0">
                  <a:pos x="277" y="57"/>
                </a:cxn>
                <a:cxn ang="0">
                  <a:pos x="275" y="92"/>
                </a:cxn>
                <a:cxn ang="0">
                  <a:pos x="287" y="116"/>
                </a:cxn>
                <a:cxn ang="0">
                  <a:pos x="308" y="124"/>
                </a:cxn>
                <a:cxn ang="0">
                  <a:pos x="340" y="130"/>
                </a:cxn>
                <a:cxn ang="0">
                  <a:pos x="382" y="126"/>
                </a:cxn>
                <a:cxn ang="0">
                  <a:pos x="422" y="71"/>
                </a:cxn>
                <a:cxn ang="0">
                  <a:pos x="441" y="84"/>
                </a:cxn>
                <a:cxn ang="0">
                  <a:pos x="441" y="84"/>
                </a:cxn>
              </a:cxnLst>
              <a:rect l="0" t="0" r="r" b="b"/>
              <a:pathLst>
                <a:path w="441" h="274">
                  <a:moveTo>
                    <a:pt x="441" y="84"/>
                  </a:moveTo>
                  <a:lnTo>
                    <a:pt x="424" y="130"/>
                  </a:lnTo>
                  <a:lnTo>
                    <a:pt x="393" y="160"/>
                  </a:lnTo>
                  <a:lnTo>
                    <a:pt x="342" y="181"/>
                  </a:lnTo>
                  <a:lnTo>
                    <a:pt x="304" y="181"/>
                  </a:lnTo>
                  <a:lnTo>
                    <a:pt x="260" y="183"/>
                  </a:lnTo>
                  <a:lnTo>
                    <a:pt x="127" y="274"/>
                  </a:lnTo>
                  <a:lnTo>
                    <a:pt x="197" y="181"/>
                  </a:lnTo>
                  <a:lnTo>
                    <a:pt x="199" y="162"/>
                  </a:lnTo>
                  <a:lnTo>
                    <a:pt x="184" y="133"/>
                  </a:lnTo>
                  <a:lnTo>
                    <a:pt x="142" y="122"/>
                  </a:lnTo>
                  <a:lnTo>
                    <a:pt x="0" y="152"/>
                  </a:lnTo>
                  <a:lnTo>
                    <a:pt x="201" y="56"/>
                  </a:lnTo>
                  <a:lnTo>
                    <a:pt x="247" y="35"/>
                  </a:lnTo>
                  <a:lnTo>
                    <a:pt x="262" y="31"/>
                  </a:lnTo>
                  <a:lnTo>
                    <a:pt x="298" y="4"/>
                  </a:lnTo>
                  <a:lnTo>
                    <a:pt x="382" y="0"/>
                  </a:lnTo>
                  <a:lnTo>
                    <a:pt x="429" y="27"/>
                  </a:lnTo>
                  <a:lnTo>
                    <a:pt x="433" y="61"/>
                  </a:lnTo>
                  <a:lnTo>
                    <a:pt x="389" y="38"/>
                  </a:lnTo>
                  <a:lnTo>
                    <a:pt x="353" y="23"/>
                  </a:lnTo>
                  <a:lnTo>
                    <a:pt x="306" y="31"/>
                  </a:lnTo>
                  <a:lnTo>
                    <a:pt x="277" y="57"/>
                  </a:lnTo>
                  <a:lnTo>
                    <a:pt x="275" y="92"/>
                  </a:lnTo>
                  <a:lnTo>
                    <a:pt x="287" y="116"/>
                  </a:lnTo>
                  <a:lnTo>
                    <a:pt x="308" y="124"/>
                  </a:lnTo>
                  <a:lnTo>
                    <a:pt x="340" y="130"/>
                  </a:lnTo>
                  <a:lnTo>
                    <a:pt x="382" y="126"/>
                  </a:lnTo>
                  <a:lnTo>
                    <a:pt x="422" y="71"/>
                  </a:lnTo>
                  <a:lnTo>
                    <a:pt x="441" y="84"/>
                  </a:lnTo>
                  <a:lnTo>
                    <a:pt x="441" y="84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25" name="Freeform 45"/>
            <p:cNvSpPr>
              <a:spLocks/>
            </p:cNvSpPr>
            <p:nvPr/>
          </p:nvSpPr>
          <p:spPr bwMode="auto">
            <a:xfrm>
              <a:off x="4127" y="2817"/>
              <a:ext cx="118" cy="59"/>
            </a:xfrm>
            <a:custGeom>
              <a:avLst/>
              <a:gdLst/>
              <a:ahLst/>
              <a:cxnLst>
                <a:cxn ang="0">
                  <a:pos x="424" y="171"/>
                </a:cxn>
                <a:cxn ang="0">
                  <a:pos x="348" y="190"/>
                </a:cxn>
                <a:cxn ang="0">
                  <a:pos x="315" y="221"/>
                </a:cxn>
                <a:cxn ang="0">
                  <a:pos x="217" y="262"/>
                </a:cxn>
                <a:cxn ang="0">
                  <a:pos x="0" y="285"/>
                </a:cxn>
                <a:cxn ang="0">
                  <a:pos x="192" y="223"/>
                </a:cxn>
                <a:cxn ang="0">
                  <a:pos x="236" y="205"/>
                </a:cxn>
                <a:cxn ang="0">
                  <a:pos x="274" y="175"/>
                </a:cxn>
                <a:cxn ang="0">
                  <a:pos x="298" y="80"/>
                </a:cxn>
                <a:cxn ang="0">
                  <a:pos x="357" y="0"/>
                </a:cxn>
                <a:cxn ang="0">
                  <a:pos x="325" y="129"/>
                </a:cxn>
                <a:cxn ang="0">
                  <a:pos x="340" y="156"/>
                </a:cxn>
                <a:cxn ang="0">
                  <a:pos x="361" y="169"/>
                </a:cxn>
                <a:cxn ang="0">
                  <a:pos x="424" y="171"/>
                </a:cxn>
                <a:cxn ang="0">
                  <a:pos x="424" y="171"/>
                </a:cxn>
              </a:cxnLst>
              <a:rect l="0" t="0" r="r" b="b"/>
              <a:pathLst>
                <a:path w="424" h="285">
                  <a:moveTo>
                    <a:pt x="424" y="171"/>
                  </a:moveTo>
                  <a:lnTo>
                    <a:pt x="348" y="190"/>
                  </a:lnTo>
                  <a:lnTo>
                    <a:pt x="315" y="221"/>
                  </a:lnTo>
                  <a:lnTo>
                    <a:pt x="217" y="262"/>
                  </a:lnTo>
                  <a:lnTo>
                    <a:pt x="0" y="285"/>
                  </a:lnTo>
                  <a:lnTo>
                    <a:pt x="192" y="223"/>
                  </a:lnTo>
                  <a:lnTo>
                    <a:pt x="236" y="205"/>
                  </a:lnTo>
                  <a:lnTo>
                    <a:pt x="274" y="175"/>
                  </a:lnTo>
                  <a:lnTo>
                    <a:pt x="298" y="80"/>
                  </a:lnTo>
                  <a:lnTo>
                    <a:pt x="357" y="0"/>
                  </a:lnTo>
                  <a:lnTo>
                    <a:pt x="325" y="129"/>
                  </a:lnTo>
                  <a:lnTo>
                    <a:pt x="340" y="156"/>
                  </a:lnTo>
                  <a:lnTo>
                    <a:pt x="361" y="169"/>
                  </a:lnTo>
                  <a:lnTo>
                    <a:pt x="424" y="171"/>
                  </a:lnTo>
                  <a:lnTo>
                    <a:pt x="424" y="171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26" name="Freeform 46"/>
            <p:cNvSpPr>
              <a:spLocks/>
            </p:cNvSpPr>
            <p:nvPr/>
          </p:nvSpPr>
          <p:spPr bwMode="auto">
            <a:xfrm>
              <a:off x="4233" y="2878"/>
              <a:ext cx="19" cy="25"/>
            </a:xfrm>
            <a:custGeom>
              <a:avLst/>
              <a:gdLst/>
              <a:ahLst/>
              <a:cxnLst>
                <a:cxn ang="0">
                  <a:pos x="29" y="30"/>
                </a:cxn>
                <a:cxn ang="0">
                  <a:pos x="30" y="59"/>
                </a:cxn>
                <a:cxn ang="0">
                  <a:pos x="11" y="120"/>
                </a:cxn>
                <a:cxn ang="0">
                  <a:pos x="59" y="89"/>
                </a:cxn>
                <a:cxn ang="0">
                  <a:pos x="68" y="47"/>
                </a:cxn>
                <a:cxn ang="0">
                  <a:pos x="51" y="15"/>
                </a:cxn>
                <a:cxn ang="0">
                  <a:pos x="21" y="0"/>
                </a:cxn>
                <a:cxn ang="0">
                  <a:pos x="0" y="11"/>
                </a:cxn>
                <a:cxn ang="0">
                  <a:pos x="29" y="30"/>
                </a:cxn>
                <a:cxn ang="0">
                  <a:pos x="29" y="30"/>
                </a:cxn>
              </a:cxnLst>
              <a:rect l="0" t="0" r="r" b="b"/>
              <a:pathLst>
                <a:path w="68" h="120">
                  <a:moveTo>
                    <a:pt x="29" y="30"/>
                  </a:moveTo>
                  <a:lnTo>
                    <a:pt x="30" y="59"/>
                  </a:lnTo>
                  <a:lnTo>
                    <a:pt x="11" y="120"/>
                  </a:lnTo>
                  <a:lnTo>
                    <a:pt x="59" y="89"/>
                  </a:lnTo>
                  <a:lnTo>
                    <a:pt x="68" y="47"/>
                  </a:lnTo>
                  <a:lnTo>
                    <a:pt x="51" y="15"/>
                  </a:lnTo>
                  <a:lnTo>
                    <a:pt x="21" y="0"/>
                  </a:lnTo>
                  <a:lnTo>
                    <a:pt x="0" y="11"/>
                  </a:lnTo>
                  <a:lnTo>
                    <a:pt x="29" y="30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27" name="Freeform 47"/>
            <p:cNvSpPr>
              <a:spLocks/>
            </p:cNvSpPr>
            <p:nvPr/>
          </p:nvSpPr>
          <p:spPr bwMode="auto">
            <a:xfrm>
              <a:off x="3559" y="2433"/>
              <a:ext cx="405" cy="184"/>
            </a:xfrm>
            <a:custGeom>
              <a:avLst/>
              <a:gdLst/>
              <a:ahLst/>
              <a:cxnLst>
                <a:cxn ang="0">
                  <a:pos x="1256" y="615"/>
                </a:cxn>
                <a:cxn ang="0">
                  <a:pos x="1475" y="720"/>
                </a:cxn>
                <a:cxn ang="0">
                  <a:pos x="1224" y="530"/>
                </a:cxn>
                <a:cxn ang="0">
                  <a:pos x="1159" y="378"/>
                </a:cxn>
                <a:cxn ang="0">
                  <a:pos x="1098" y="328"/>
                </a:cxn>
                <a:cxn ang="0">
                  <a:pos x="1095" y="207"/>
                </a:cxn>
                <a:cxn ang="0">
                  <a:pos x="1057" y="127"/>
                </a:cxn>
                <a:cxn ang="0">
                  <a:pos x="941" y="55"/>
                </a:cxn>
                <a:cxn ang="0">
                  <a:pos x="792" y="0"/>
                </a:cxn>
                <a:cxn ang="0">
                  <a:pos x="577" y="9"/>
                </a:cxn>
                <a:cxn ang="0">
                  <a:pos x="186" y="83"/>
                </a:cxn>
                <a:cxn ang="0">
                  <a:pos x="0" y="165"/>
                </a:cxn>
                <a:cxn ang="0">
                  <a:pos x="486" y="59"/>
                </a:cxn>
                <a:cxn ang="0">
                  <a:pos x="771" y="53"/>
                </a:cxn>
                <a:cxn ang="0">
                  <a:pos x="914" y="125"/>
                </a:cxn>
                <a:cxn ang="0">
                  <a:pos x="1009" y="203"/>
                </a:cxn>
                <a:cxn ang="0">
                  <a:pos x="1045" y="275"/>
                </a:cxn>
                <a:cxn ang="0">
                  <a:pos x="1057" y="346"/>
                </a:cxn>
                <a:cxn ang="0">
                  <a:pos x="1129" y="450"/>
                </a:cxn>
                <a:cxn ang="0">
                  <a:pos x="1091" y="454"/>
                </a:cxn>
                <a:cxn ang="0">
                  <a:pos x="1041" y="444"/>
                </a:cxn>
                <a:cxn ang="0">
                  <a:pos x="1024" y="481"/>
                </a:cxn>
                <a:cxn ang="0">
                  <a:pos x="1005" y="458"/>
                </a:cxn>
                <a:cxn ang="0">
                  <a:pos x="990" y="365"/>
                </a:cxn>
                <a:cxn ang="0">
                  <a:pos x="946" y="306"/>
                </a:cxn>
                <a:cxn ang="0">
                  <a:pos x="943" y="252"/>
                </a:cxn>
                <a:cxn ang="0">
                  <a:pos x="893" y="180"/>
                </a:cxn>
                <a:cxn ang="0">
                  <a:pos x="821" y="131"/>
                </a:cxn>
                <a:cxn ang="0">
                  <a:pos x="709" y="131"/>
                </a:cxn>
                <a:cxn ang="0">
                  <a:pos x="701" y="171"/>
                </a:cxn>
                <a:cxn ang="0">
                  <a:pos x="880" y="247"/>
                </a:cxn>
                <a:cxn ang="0">
                  <a:pos x="914" y="334"/>
                </a:cxn>
                <a:cxn ang="0">
                  <a:pos x="965" y="444"/>
                </a:cxn>
                <a:cxn ang="0">
                  <a:pos x="956" y="484"/>
                </a:cxn>
                <a:cxn ang="0">
                  <a:pos x="933" y="534"/>
                </a:cxn>
                <a:cxn ang="0">
                  <a:pos x="859" y="604"/>
                </a:cxn>
                <a:cxn ang="0">
                  <a:pos x="802" y="739"/>
                </a:cxn>
                <a:cxn ang="0">
                  <a:pos x="764" y="876"/>
                </a:cxn>
                <a:cxn ang="0">
                  <a:pos x="811" y="844"/>
                </a:cxn>
                <a:cxn ang="0">
                  <a:pos x="876" y="678"/>
                </a:cxn>
                <a:cxn ang="0">
                  <a:pos x="979" y="566"/>
                </a:cxn>
                <a:cxn ang="0">
                  <a:pos x="1062" y="517"/>
                </a:cxn>
                <a:cxn ang="0">
                  <a:pos x="1102" y="517"/>
                </a:cxn>
                <a:cxn ang="0">
                  <a:pos x="1125" y="538"/>
                </a:cxn>
                <a:cxn ang="0">
                  <a:pos x="982" y="688"/>
                </a:cxn>
                <a:cxn ang="0">
                  <a:pos x="1133" y="614"/>
                </a:cxn>
                <a:cxn ang="0">
                  <a:pos x="1197" y="596"/>
                </a:cxn>
                <a:cxn ang="0">
                  <a:pos x="1256" y="615"/>
                </a:cxn>
                <a:cxn ang="0">
                  <a:pos x="1256" y="615"/>
                </a:cxn>
              </a:cxnLst>
              <a:rect l="0" t="0" r="r" b="b"/>
              <a:pathLst>
                <a:path w="1475" h="876">
                  <a:moveTo>
                    <a:pt x="1256" y="615"/>
                  </a:moveTo>
                  <a:lnTo>
                    <a:pt x="1475" y="720"/>
                  </a:lnTo>
                  <a:lnTo>
                    <a:pt x="1224" y="530"/>
                  </a:lnTo>
                  <a:lnTo>
                    <a:pt x="1159" y="378"/>
                  </a:lnTo>
                  <a:lnTo>
                    <a:pt x="1098" y="328"/>
                  </a:lnTo>
                  <a:lnTo>
                    <a:pt x="1095" y="207"/>
                  </a:lnTo>
                  <a:lnTo>
                    <a:pt x="1057" y="127"/>
                  </a:lnTo>
                  <a:lnTo>
                    <a:pt x="941" y="55"/>
                  </a:lnTo>
                  <a:lnTo>
                    <a:pt x="792" y="0"/>
                  </a:lnTo>
                  <a:lnTo>
                    <a:pt x="577" y="9"/>
                  </a:lnTo>
                  <a:lnTo>
                    <a:pt x="186" y="83"/>
                  </a:lnTo>
                  <a:lnTo>
                    <a:pt x="0" y="165"/>
                  </a:lnTo>
                  <a:lnTo>
                    <a:pt x="486" y="59"/>
                  </a:lnTo>
                  <a:lnTo>
                    <a:pt x="771" y="53"/>
                  </a:lnTo>
                  <a:lnTo>
                    <a:pt x="914" y="125"/>
                  </a:lnTo>
                  <a:lnTo>
                    <a:pt x="1009" y="203"/>
                  </a:lnTo>
                  <a:lnTo>
                    <a:pt x="1045" y="275"/>
                  </a:lnTo>
                  <a:lnTo>
                    <a:pt x="1057" y="346"/>
                  </a:lnTo>
                  <a:lnTo>
                    <a:pt x="1129" y="450"/>
                  </a:lnTo>
                  <a:lnTo>
                    <a:pt x="1091" y="454"/>
                  </a:lnTo>
                  <a:lnTo>
                    <a:pt x="1041" y="444"/>
                  </a:lnTo>
                  <a:lnTo>
                    <a:pt x="1024" y="481"/>
                  </a:lnTo>
                  <a:lnTo>
                    <a:pt x="1005" y="458"/>
                  </a:lnTo>
                  <a:lnTo>
                    <a:pt x="990" y="365"/>
                  </a:lnTo>
                  <a:lnTo>
                    <a:pt x="946" y="306"/>
                  </a:lnTo>
                  <a:lnTo>
                    <a:pt x="943" y="252"/>
                  </a:lnTo>
                  <a:lnTo>
                    <a:pt x="893" y="180"/>
                  </a:lnTo>
                  <a:lnTo>
                    <a:pt x="821" y="131"/>
                  </a:lnTo>
                  <a:lnTo>
                    <a:pt x="709" y="131"/>
                  </a:lnTo>
                  <a:lnTo>
                    <a:pt x="701" y="171"/>
                  </a:lnTo>
                  <a:lnTo>
                    <a:pt x="880" y="247"/>
                  </a:lnTo>
                  <a:lnTo>
                    <a:pt x="914" y="334"/>
                  </a:lnTo>
                  <a:lnTo>
                    <a:pt x="965" y="444"/>
                  </a:lnTo>
                  <a:lnTo>
                    <a:pt x="956" y="484"/>
                  </a:lnTo>
                  <a:lnTo>
                    <a:pt x="933" y="534"/>
                  </a:lnTo>
                  <a:lnTo>
                    <a:pt x="859" y="604"/>
                  </a:lnTo>
                  <a:lnTo>
                    <a:pt x="802" y="739"/>
                  </a:lnTo>
                  <a:lnTo>
                    <a:pt x="764" y="876"/>
                  </a:lnTo>
                  <a:lnTo>
                    <a:pt x="811" y="844"/>
                  </a:lnTo>
                  <a:lnTo>
                    <a:pt x="876" y="678"/>
                  </a:lnTo>
                  <a:lnTo>
                    <a:pt x="979" y="566"/>
                  </a:lnTo>
                  <a:lnTo>
                    <a:pt x="1062" y="517"/>
                  </a:lnTo>
                  <a:lnTo>
                    <a:pt x="1102" y="517"/>
                  </a:lnTo>
                  <a:lnTo>
                    <a:pt x="1125" y="538"/>
                  </a:lnTo>
                  <a:lnTo>
                    <a:pt x="982" y="688"/>
                  </a:lnTo>
                  <a:lnTo>
                    <a:pt x="1133" y="614"/>
                  </a:lnTo>
                  <a:lnTo>
                    <a:pt x="1197" y="596"/>
                  </a:lnTo>
                  <a:lnTo>
                    <a:pt x="1256" y="615"/>
                  </a:lnTo>
                  <a:lnTo>
                    <a:pt x="1256" y="615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28" name="Freeform 48"/>
            <p:cNvSpPr>
              <a:spLocks/>
            </p:cNvSpPr>
            <p:nvPr/>
          </p:nvSpPr>
          <p:spPr bwMode="auto">
            <a:xfrm>
              <a:off x="3394" y="2454"/>
              <a:ext cx="400" cy="350"/>
            </a:xfrm>
            <a:custGeom>
              <a:avLst/>
              <a:gdLst/>
              <a:ahLst/>
              <a:cxnLst>
                <a:cxn ang="0">
                  <a:pos x="270" y="1667"/>
                </a:cxn>
                <a:cxn ang="0">
                  <a:pos x="222" y="1667"/>
                </a:cxn>
                <a:cxn ang="0">
                  <a:pos x="251" y="1616"/>
                </a:cxn>
                <a:cxn ang="0">
                  <a:pos x="258" y="1510"/>
                </a:cxn>
                <a:cxn ang="0">
                  <a:pos x="205" y="1409"/>
                </a:cxn>
                <a:cxn ang="0">
                  <a:pos x="205" y="1325"/>
                </a:cxn>
                <a:cxn ang="0">
                  <a:pos x="7" y="1084"/>
                </a:cxn>
                <a:cxn ang="0">
                  <a:pos x="0" y="922"/>
                </a:cxn>
                <a:cxn ang="0">
                  <a:pos x="43" y="679"/>
                </a:cxn>
                <a:cxn ang="0">
                  <a:pos x="106" y="550"/>
                </a:cxn>
                <a:cxn ang="0">
                  <a:pos x="233" y="392"/>
                </a:cxn>
                <a:cxn ang="0">
                  <a:pos x="418" y="278"/>
                </a:cxn>
                <a:cxn ang="0">
                  <a:pos x="583" y="192"/>
                </a:cxn>
                <a:cxn ang="0">
                  <a:pos x="808" y="101"/>
                </a:cxn>
                <a:cxn ang="0">
                  <a:pos x="1256" y="0"/>
                </a:cxn>
                <a:cxn ang="0">
                  <a:pos x="1450" y="55"/>
                </a:cxn>
                <a:cxn ang="0">
                  <a:pos x="1042" y="105"/>
                </a:cxn>
                <a:cxn ang="0">
                  <a:pos x="811" y="164"/>
                </a:cxn>
                <a:cxn ang="0">
                  <a:pos x="597" y="255"/>
                </a:cxn>
                <a:cxn ang="0">
                  <a:pos x="403" y="348"/>
                </a:cxn>
                <a:cxn ang="0">
                  <a:pos x="266" y="439"/>
                </a:cxn>
                <a:cxn ang="0">
                  <a:pos x="148" y="576"/>
                </a:cxn>
                <a:cxn ang="0">
                  <a:pos x="59" y="738"/>
                </a:cxn>
                <a:cxn ang="0">
                  <a:pos x="53" y="905"/>
                </a:cxn>
                <a:cxn ang="0">
                  <a:pos x="70" y="1053"/>
                </a:cxn>
                <a:cxn ang="0">
                  <a:pos x="102" y="1133"/>
                </a:cxn>
                <a:cxn ang="0">
                  <a:pos x="241" y="1272"/>
                </a:cxn>
                <a:cxn ang="0">
                  <a:pos x="258" y="1384"/>
                </a:cxn>
                <a:cxn ang="0">
                  <a:pos x="321" y="1578"/>
                </a:cxn>
                <a:cxn ang="0">
                  <a:pos x="270" y="1667"/>
                </a:cxn>
                <a:cxn ang="0">
                  <a:pos x="270" y="1667"/>
                </a:cxn>
              </a:cxnLst>
              <a:rect l="0" t="0" r="r" b="b"/>
              <a:pathLst>
                <a:path w="1450" h="1667">
                  <a:moveTo>
                    <a:pt x="270" y="1667"/>
                  </a:moveTo>
                  <a:lnTo>
                    <a:pt x="222" y="1667"/>
                  </a:lnTo>
                  <a:lnTo>
                    <a:pt x="251" y="1616"/>
                  </a:lnTo>
                  <a:lnTo>
                    <a:pt x="258" y="1510"/>
                  </a:lnTo>
                  <a:lnTo>
                    <a:pt x="205" y="1409"/>
                  </a:lnTo>
                  <a:lnTo>
                    <a:pt x="205" y="1325"/>
                  </a:lnTo>
                  <a:lnTo>
                    <a:pt x="7" y="1084"/>
                  </a:lnTo>
                  <a:lnTo>
                    <a:pt x="0" y="922"/>
                  </a:lnTo>
                  <a:lnTo>
                    <a:pt x="43" y="679"/>
                  </a:lnTo>
                  <a:lnTo>
                    <a:pt x="106" y="550"/>
                  </a:lnTo>
                  <a:lnTo>
                    <a:pt x="233" y="392"/>
                  </a:lnTo>
                  <a:lnTo>
                    <a:pt x="418" y="278"/>
                  </a:lnTo>
                  <a:lnTo>
                    <a:pt x="583" y="192"/>
                  </a:lnTo>
                  <a:lnTo>
                    <a:pt x="808" y="101"/>
                  </a:lnTo>
                  <a:lnTo>
                    <a:pt x="1256" y="0"/>
                  </a:lnTo>
                  <a:lnTo>
                    <a:pt x="1450" y="55"/>
                  </a:lnTo>
                  <a:lnTo>
                    <a:pt x="1042" y="105"/>
                  </a:lnTo>
                  <a:lnTo>
                    <a:pt x="811" y="164"/>
                  </a:lnTo>
                  <a:lnTo>
                    <a:pt x="597" y="255"/>
                  </a:lnTo>
                  <a:lnTo>
                    <a:pt x="403" y="348"/>
                  </a:lnTo>
                  <a:lnTo>
                    <a:pt x="266" y="439"/>
                  </a:lnTo>
                  <a:lnTo>
                    <a:pt x="148" y="576"/>
                  </a:lnTo>
                  <a:lnTo>
                    <a:pt x="59" y="738"/>
                  </a:lnTo>
                  <a:lnTo>
                    <a:pt x="53" y="905"/>
                  </a:lnTo>
                  <a:lnTo>
                    <a:pt x="70" y="1053"/>
                  </a:lnTo>
                  <a:lnTo>
                    <a:pt x="102" y="1133"/>
                  </a:lnTo>
                  <a:lnTo>
                    <a:pt x="241" y="1272"/>
                  </a:lnTo>
                  <a:lnTo>
                    <a:pt x="258" y="1384"/>
                  </a:lnTo>
                  <a:lnTo>
                    <a:pt x="321" y="1578"/>
                  </a:lnTo>
                  <a:lnTo>
                    <a:pt x="270" y="1667"/>
                  </a:lnTo>
                  <a:lnTo>
                    <a:pt x="270" y="1667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29" name="Freeform 49"/>
            <p:cNvSpPr>
              <a:spLocks/>
            </p:cNvSpPr>
            <p:nvPr/>
          </p:nvSpPr>
          <p:spPr bwMode="auto">
            <a:xfrm>
              <a:off x="3433" y="2766"/>
              <a:ext cx="180" cy="211"/>
            </a:xfrm>
            <a:custGeom>
              <a:avLst/>
              <a:gdLst/>
              <a:ahLst/>
              <a:cxnLst>
                <a:cxn ang="0">
                  <a:pos x="424" y="910"/>
                </a:cxn>
                <a:cxn ang="0">
                  <a:pos x="420" y="857"/>
                </a:cxn>
                <a:cxn ang="0">
                  <a:pos x="424" y="815"/>
                </a:cxn>
                <a:cxn ang="0">
                  <a:pos x="455" y="791"/>
                </a:cxn>
                <a:cxn ang="0">
                  <a:pos x="553" y="758"/>
                </a:cxn>
                <a:cxn ang="0">
                  <a:pos x="607" y="741"/>
                </a:cxn>
                <a:cxn ang="0">
                  <a:pos x="664" y="684"/>
                </a:cxn>
                <a:cxn ang="0">
                  <a:pos x="664" y="585"/>
                </a:cxn>
                <a:cxn ang="0">
                  <a:pos x="652" y="486"/>
                </a:cxn>
                <a:cxn ang="0">
                  <a:pos x="574" y="325"/>
                </a:cxn>
                <a:cxn ang="0">
                  <a:pos x="512" y="201"/>
                </a:cxn>
                <a:cxn ang="0">
                  <a:pos x="479" y="70"/>
                </a:cxn>
                <a:cxn ang="0">
                  <a:pos x="380" y="0"/>
                </a:cxn>
                <a:cxn ang="0">
                  <a:pos x="458" y="95"/>
                </a:cxn>
                <a:cxn ang="0">
                  <a:pos x="479" y="205"/>
                </a:cxn>
                <a:cxn ang="0">
                  <a:pos x="529" y="313"/>
                </a:cxn>
                <a:cxn ang="0">
                  <a:pos x="578" y="420"/>
                </a:cxn>
                <a:cxn ang="0">
                  <a:pos x="628" y="572"/>
                </a:cxn>
                <a:cxn ang="0">
                  <a:pos x="611" y="652"/>
                </a:cxn>
                <a:cxn ang="0">
                  <a:pos x="557" y="709"/>
                </a:cxn>
                <a:cxn ang="0">
                  <a:pos x="508" y="705"/>
                </a:cxn>
                <a:cxn ang="0">
                  <a:pos x="462" y="676"/>
                </a:cxn>
                <a:cxn ang="0">
                  <a:pos x="434" y="625"/>
                </a:cxn>
                <a:cxn ang="0">
                  <a:pos x="413" y="532"/>
                </a:cxn>
                <a:cxn ang="0">
                  <a:pos x="399" y="378"/>
                </a:cxn>
                <a:cxn ang="0">
                  <a:pos x="331" y="304"/>
                </a:cxn>
                <a:cxn ang="0">
                  <a:pos x="297" y="239"/>
                </a:cxn>
                <a:cxn ang="0">
                  <a:pos x="297" y="180"/>
                </a:cxn>
                <a:cxn ang="0">
                  <a:pos x="257" y="222"/>
                </a:cxn>
                <a:cxn ang="0">
                  <a:pos x="215" y="194"/>
                </a:cxn>
                <a:cxn ang="0">
                  <a:pos x="198" y="144"/>
                </a:cxn>
                <a:cxn ang="0">
                  <a:pos x="116" y="173"/>
                </a:cxn>
                <a:cxn ang="0">
                  <a:pos x="0" y="152"/>
                </a:cxn>
                <a:cxn ang="0">
                  <a:pos x="46" y="209"/>
                </a:cxn>
                <a:cxn ang="0">
                  <a:pos x="187" y="209"/>
                </a:cxn>
                <a:cxn ang="0">
                  <a:pos x="236" y="255"/>
                </a:cxn>
                <a:cxn ang="0">
                  <a:pos x="268" y="255"/>
                </a:cxn>
                <a:cxn ang="0">
                  <a:pos x="310" y="329"/>
                </a:cxn>
                <a:cxn ang="0">
                  <a:pos x="377" y="399"/>
                </a:cxn>
                <a:cxn ang="0">
                  <a:pos x="377" y="519"/>
                </a:cxn>
                <a:cxn ang="0">
                  <a:pos x="377" y="602"/>
                </a:cxn>
                <a:cxn ang="0">
                  <a:pos x="388" y="671"/>
                </a:cxn>
                <a:cxn ang="0">
                  <a:pos x="430" y="730"/>
                </a:cxn>
                <a:cxn ang="0">
                  <a:pos x="380" y="787"/>
                </a:cxn>
                <a:cxn ang="0">
                  <a:pos x="371" y="840"/>
                </a:cxn>
                <a:cxn ang="0">
                  <a:pos x="380" y="895"/>
                </a:cxn>
                <a:cxn ang="0">
                  <a:pos x="458" y="1005"/>
                </a:cxn>
                <a:cxn ang="0">
                  <a:pos x="424" y="910"/>
                </a:cxn>
                <a:cxn ang="0">
                  <a:pos x="424" y="910"/>
                </a:cxn>
              </a:cxnLst>
              <a:rect l="0" t="0" r="r" b="b"/>
              <a:pathLst>
                <a:path w="664" h="1005">
                  <a:moveTo>
                    <a:pt x="424" y="910"/>
                  </a:moveTo>
                  <a:lnTo>
                    <a:pt x="420" y="857"/>
                  </a:lnTo>
                  <a:lnTo>
                    <a:pt x="424" y="815"/>
                  </a:lnTo>
                  <a:lnTo>
                    <a:pt x="455" y="791"/>
                  </a:lnTo>
                  <a:lnTo>
                    <a:pt x="553" y="758"/>
                  </a:lnTo>
                  <a:lnTo>
                    <a:pt x="607" y="741"/>
                  </a:lnTo>
                  <a:lnTo>
                    <a:pt x="664" y="684"/>
                  </a:lnTo>
                  <a:lnTo>
                    <a:pt x="664" y="585"/>
                  </a:lnTo>
                  <a:lnTo>
                    <a:pt x="652" y="486"/>
                  </a:lnTo>
                  <a:lnTo>
                    <a:pt x="574" y="325"/>
                  </a:lnTo>
                  <a:lnTo>
                    <a:pt x="512" y="201"/>
                  </a:lnTo>
                  <a:lnTo>
                    <a:pt x="479" y="70"/>
                  </a:lnTo>
                  <a:lnTo>
                    <a:pt x="380" y="0"/>
                  </a:lnTo>
                  <a:lnTo>
                    <a:pt x="458" y="95"/>
                  </a:lnTo>
                  <a:lnTo>
                    <a:pt x="479" y="205"/>
                  </a:lnTo>
                  <a:lnTo>
                    <a:pt x="529" y="313"/>
                  </a:lnTo>
                  <a:lnTo>
                    <a:pt x="578" y="420"/>
                  </a:lnTo>
                  <a:lnTo>
                    <a:pt x="628" y="572"/>
                  </a:lnTo>
                  <a:lnTo>
                    <a:pt x="611" y="652"/>
                  </a:lnTo>
                  <a:lnTo>
                    <a:pt x="557" y="709"/>
                  </a:lnTo>
                  <a:lnTo>
                    <a:pt x="508" y="705"/>
                  </a:lnTo>
                  <a:lnTo>
                    <a:pt x="462" y="676"/>
                  </a:lnTo>
                  <a:lnTo>
                    <a:pt x="434" y="625"/>
                  </a:lnTo>
                  <a:lnTo>
                    <a:pt x="413" y="532"/>
                  </a:lnTo>
                  <a:lnTo>
                    <a:pt x="399" y="378"/>
                  </a:lnTo>
                  <a:lnTo>
                    <a:pt x="331" y="304"/>
                  </a:lnTo>
                  <a:lnTo>
                    <a:pt x="297" y="239"/>
                  </a:lnTo>
                  <a:lnTo>
                    <a:pt x="297" y="180"/>
                  </a:lnTo>
                  <a:lnTo>
                    <a:pt x="257" y="222"/>
                  </a:lnTo>
                  <a:lnTo>
                    <a:pt x="215" y="194"/>
                  </a:lnTo>
                  <a:lnTo>
                    <a:pt x="198" y="144"/>
                  </a:lnTo>
                  <a:lnTo>
                    <a:pt x="116" y="173"/>
                  </a:lnTo>
                  <a:lnTo>
                    <a:pt x="0" y="152"/>
                  </a:lnTo>
                  <a:lnTo>
                    <a:pt x="46" y="209"/>
                  </a:lnTo>
                  <a:lnTo>
                    <a:pt x="187" y="209"/>
                  </a:lnTo>
                  <a:lnTo>
                    <a:pt x="236" y="255"/>
                  </a:lnTo>
                  <a:lnTo>
                    <a:pt x="268" y="255"/>
                  </a:lnTo>
                  <a:lnTo>
                    <a:pt x="310" y="329"/>
                  </a:lnTo>
                  <a:lnTo>
                    <a:pt x="377" y="399"/>
                  </a:lnTo>
                  <a:lnTo>
                    <a:pt x="377" y="519"/>
                  </a:lnTo>
                  <a:lnTo>
                    <a:pt x="377" y="602"/>
                  </a:lnTo>
                  <a:lnTo>
                    <a:pt x="388" y="671"/>
                  </a:lnTo>
                  <a:lnTo>
                    <a:pt x="430" y="730"/>
                  </a:lnTo>
                  <a:lnTo>
                    <a:pt x="380" y="787"/>
                  </a:lnTo>
                  <a:lnTo>
                    <a:pt x="371" y="840"/>
                  </a:lnTo>
                  <a:lnTo>
                    <a:pt x="380" y="895"/>
                  </a:lnTo>
                  <a:lnTo>
                    <a:pt x="458" y="1005"/>
                  </a:lnTo>
                  <a:lnTo>
                    <a:pt x="424" y="910"/>
                  </a:lnTo>
                  <a:lnTo>
                    <a:pt x="424" y="910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30" name="Freeform 50"/>
            <p:cNvSpPr>
              <a:spLocks/>
            </p:cNvSpPr>
            <p:nvPr/>
          </p:nvSpPr>
          <p:spPr bwMode="auto">
            <a:xfrm>
              <a:off x="3334" y="2448"/>
              <a:ext cx="333" cy="361"/>
            </a:xfrm>
            <a:custGeom>
              <a:avLst/>
              <a:gdLst/>
              <a:ahLst/>
              <a:cxnLst>
                <a:cxn ang="0">
                  <a:pos x="390" y="1679"/>
                </a:cxn>
                <a:cxn ang="0">
                  <a:pos x="316" y="1642"/>
                </a:cxn>
                <a:cxn ang="0">
                  <a:pos x="264" y="1544"/>
                </a:cxn>
                <a:cxn ang="0">
                  <a:pos x="167" y="1403"/>
                </a:cxn>
                <a:cxn ang="0">
                  <a:pos x="82" y="1211"/>
                </a:cxn>
                <a:cxn ang="0">
                  <a:pos x="40" y="916"/>
                </a:cxn>
                <a:cxn ang="0">
                  <a:pos x="68" y="734"/>
                </a:cxn>
                <a:cxn ang="0">
                  <a:pos x="162" y="538"/>
                </a:cxn>
                <a:cxn ang="0">
                  <a:pos x="279" y="416"/>
                </a:cxn>
                <a:cxn ang="0">
                  <a:pos x="466" y="272"/>
                </a:cxn>
                <a:cxn ang="0">
                  <a:pos x="684" y="169"/>
                </a:cxn>
                <a:cxn ang="0">
                  <a:pos x="1017" y="57"/>
                </a:cxn>
                <a:cxn ang="0">
                  <a:pos x="1209" y="0"/>
                </a:cxn>
                <a:cxn ang="0">
                  <a:pos x="956" y="42"/>
                </a:cxn>
                <a:cxn ang="0">
                  <a:pos x="774" y="93"/>
                </a:cxn>
                <a:cxn ang="0">
                  <a:pos x="456" y="230"/>
                </a:cxn>
                <a:cxn ang="0">
                  <a:pos x="279" y="346"/>
                </a:cxn>
                <a:cxn ang="0">
                  <a:pos x="167" y="473"/>
                </a:cxn>
                <a:cxn ang="0">
                  <a:pos x="72" y="608"/>
                </a:cxn>
                <a:cxn ang="0">
                  <a:pos x="27" y="759"/>
                </a:cxn>
                <a:cxn ang="0">
                  <a:pos x="0" y="890"/>
                </a:cxn>
                <a:cxn ang="0">
                  <a:pos x="13" y="1044"/>
                </a:cxn>
                <a:cxn ang="0">
                  <a:pos x="21" y="1156"/>
                </a:cxn>
                <a:cxn ang="0">
                  <a:pos x="46" y="1239"/>
                </a:cxn>
                <a:cxn ang="0">
                  <a:pos x="125" y="1374"/>
                </a:cxn>
                <a:cxn ang="0">
                  <a:pos x="238" y="1572"/>
                </a:cxn>
                <a:cxn ang="0">
                  <a:pos x="306" y="1679"/>
                </a:cxn>
                <a:cxn ang="0">
                  <a:pos x="354" y="1730"/>
                </a:cxn>
                <a:cxn ang="0">
                  <a:pos x="494" y="1717"/>
                </a:cxn>
                <a:cxn ang="0">
                  <a:pos x="390" y="1679"/>
                </a:cxn>
                <a:cxn ang="0">
                  <a:pos x="390" y="1679"/>
                </a:cxn>
              </a:cxnLst>
              <a:rect l="0" t="0" r="r" b="b"/>
              <a:pathLst>
                <a:path w="1209" h="1730">
                  <a:moveTo>
                    <a:pt x="390" y="1679"/>
                  </a:moveTo>
                  <a:lnTo>
                    <a:pt x="316" y="1642"/>
                  </a:lnTo>
                  <a:lnTo>
                    <a:pt x="264" y="1544"/>
                  </a:lnTo>
                  <a:lnTo>
                    <a:pt x="167" y="1403"/>
                  </a:lnTo>
                  <a:lnTo>
                    <a:pt x="82" y="1211"/>
                  </a:lnTo>
                  <a:lnTo>
                    <a:pt x="40" y="916"/>
                  </a:lnTo>
                  <a:lnTo>
                    <a:pt x="68" y="734"/>
                  </a:lnTo>
                  <a:lnTo>
                    <a:pt x="162" y="538"/>
                  </a:lnTo>
                  <a:lnTo>
                    <a:pt x="279" y="416"/>
                  </a:lnTo>
                  <a:lnTo>
                    <a:pt x="466" y="272"/>
                  </a:lnTo>
                  <a:lnTo>
                    <a:pt x="684" y="169"/>
                  </a:lnTo>
                  <a:lnTo>
                    <a:pt x="1017" y="57"/>
                  </a:lnTo>
                  <a:lnTo>
                    <a:pt x="1209" y="0"/>
                  </a:lnTo>
                  <a:lnTo>
                    <a:pt x="956" y="42"/>
                  </a:lnTo>
                  <a:lnTo>
                    <a:pt x="774" y="93"/>
                  </a:lnTo>
                  <a:lnTo>
                    <a:pt x="456" y="230"/>
                  </a:lnTo>
                  <a:lnTo>
                    <a:pt x="279" y="346"/>
                  </a:lnTo>
                  <a:lnTo>
                    <a:pt x="167" y="473"/>
                  </a:lnTo>
                  <a:lnTo>
                    <a:pt x="72" y="608"/>
                  </a:lnTo>
                  <a:lnTo>
                    <a:pt x="27" y="759"/>
                  </a:lnTo>
                  <a:lnTo>
                    <a:pt x="0" y="890"/>
                  </a:lnTo>
                  <a:lnTo>
                    <a:pt x="13" y="1044"/>
                  </a:lnTo>
                  <a:lnTo>
                    <a:pt x="21" y="1156"/>
                  </a:lnTo>
                  <a:lnTo>
                    <a:pt x="46" y="1239"/>
                  </a:lnTo>
                  <a:lnTo>
                    <a:pt x="125" y="1374"/>
                  </a:lnTo>
                  <a:lnTo>
                    <a:pt x="238" y="1572"/>
                  </a:lnTo>
                  <a:lnTo>
                    <a:pt x="306" y="1679"/>
                  </a:lnTo>
                  <a:lnTo>
                    <a:pt x="354" y="1730"/>
                  </a:lnTo>
                  <a:lnTo>
                    <a:pt x="494" y="1717"/>
                  </a:lnTo>
                  <a:lnTo>
                    <a:pt x="390" y="1679"/>
                  </a:lnTo>
                  <a:lnTo>
                    <a:pt x="390" y="1679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31" name="Freeform 51"/>
            <p:cNvSpPr>
              <a:spLocks/>
            </p:cNvSpPr>
            <p:nvPr/>
          </p:nvSpPr>
          <p:spPr bwMode="auto">
            <a:xfrm>
              <a:off x="4279" y="2432"/>
              <a:ext cx="406" cy="184"/>
            </a:xfrm>
            <a:custGeom>
              <a:avLst/>
              <a:gdLst/>
              <a:ahLst/>
              <a:cxnLst>
                <a:cxn ang="0">
                  <a:pos x="221" y="616"/>
                </a:cxn>
                <a:cxn ang="0">
                  <a:pos x="0" y="720"/>
                </a:cxn>
                <a:cxn ang="0">
                  <a:pos x="253" y="532"/>
                </a:cxn>
                <a:cxn ang="0">
                  <a:pos x="318" y="378"/>
                </a:cxn>
                <a:cxn ang="0">
                  <a:pos x="379" y="331"/>
                </a:cxn>
                <a:cxn ang="0">
                  <a:pos x="381" y="207"/>
                </a:cxn>
                <a:cxn ang="0">
                  <a:pos x="420" y="127"/>
                </a:cxn>
                <a:cxn ang="0">
                  <a:pos x="536" y="55"/>
                </a:cxn>
                <a:cxn ang="0">
                  <a:pos x="683" y="0"/>
                </a:cxn>
                <a:cxn ang="0">
                  <a:pos x="898" y="11"/>
                </a:cxn>
                <a:cxn ang="0">
                  <a:pos x="1291" y="84"/>
                </a:cxn>
                <a:cxn ang="0">
                  <a:pos x="1476" y="165"/>
                </a:cxn>
                <a:cxn ang="0">
                  <a:pos x="991" y="61"/>
                </a:cxn>
                <a:cxn ang="0">
                  <a:pos x="706" y="53"/>
                </a:cxn>
                <a:cxn ang="0">
                  <a:pos x="563" y="127"/>
                </a:cxn>
                <a:cxn ang="0">
                  <a:pos x="468" y="203"/>
                </a:cxn>
                <a:cxn ang="0">
                  <a:pos x="432" y="277"/>
                </a:cxn>
                <a:cxn ang="0">
                  <a:pos x="420" y="346"/>
                </a:cxn>
                <a:cxn ang="0">
                  <a:pos x="348" y="450"/>
                </a:cxn>
                <a:cxn ang="0">
                  <a:pos x="386" y="454"/>
                </a:cxn>
                <a:cxn ang="0">
                  <a:pos x="436" y="447"/>
                </a:cxn>
                <a:cxn ang="0">
                  <a:pos x="451" y="481"/>
                </a:cxn>
                <a:cxn ang="0">
                  <a:pos x="472" y="458"/>
                </a:cxn>
                <a:cxn ang="0">
                  <a:pos x="487" y="365"/>
                </a:cxn>
                <a:cxn ang="0">
                  <a:pos x="531" y="306"/>
                </a:cxn>
                <a:cxn ang="0">
                  <a:pos x="535" y="253"/>
                </a:cxn>
                <a:cxn ang="0">
                  <a:pos x="584" y="180"/>
                </a:cxn>
                <a:cxn ang="0">
                  <a:pos x="654" y="131"/>
                </a:cxn>
                <a:cxn ang="0">
                  <a:pos x="766" y="131"/>
                </a:cxn>
                <a:cxn ang="0">
                  <a:pos x="776" y="171"/>
                </a:cxn>
                <a:cxn ang="0">
                  <a:pos x="597" y="249"/>
                </a:cxn>
                <a:cxn ang="0">
                  <a:pos x="563" y="334"/>
                </a:cxn>
                <a:cxn ang="0">
                  <a:pos x="512" y="447"/>
                </a:cxn>
                <a:cxn ang="0">
                  <a:pos x="521" y="485"/>
                </a:cxn>
                <a:cxn ang="0">
                  <a:pos x="544" y="536"/>
                </a:cxn>
                <a:cxn ang="0">
                  <a:pos x="618" y="604"/>
                </a:cxn>
                <a:cxn ang="0">
                  <a:pos x="675" y="741"/>
                </a:cxn>
                <a:cxn ang="0">
                  <a:pos x="713" y="876"/>
                </a:cxn>
                <a:cxn ang="0">
                  <a:pos x="666" y="844"/>
                </a:cxn>
                <a:cxn ang="0">
                  <a:pos x="601" y="679"/>
                </a:cxn>
                <a:cxn ang="0">
                  <a:pos x="498" y="568"/>
                </a:cxn>
                <a:cxn ang="0">
                  <a:pos x="415" y="517"/>
                </a:cxn>
                <a:cxn ang="0">
                  <a:pos x="373" y="517"/>
                </a:cxn>
                <a:cxn ang="0">
                  <a:pos x="352" y="540"/>
                </a:cxn>
                <a:cxn ang="0">
                  <a:pos x="495" y="688"/>
                </a:cxn>
                <a:cxn ang="0">
                  <a:pos x="344" y="616"/>
                </a:cxn>
                <a:cxn ang="0">
                  <a:pos x="278" y="597"/>
                </a:cxn>
                <a:cxn ang="0">
                  <a:pos x="221" y="616"/>
                </a:cxn>
                <a:cxn ang="0">
                  <a:pos x="221" y="616"/>
                </a:cxn>
              </a:cxnLst>
              <a:rect l="0" t="0" r="r" b="b"/>
              <a:pathLst>
                <a:path w="1476" h="876">
                  <a:moveTo>
                    <a:pt x="221" y="616"/>
                  </a:moveTo>
                  <a:lnTo>
                    <a:pt x="0" y="720"/>
                  </a:lnTo>
                  <a:lnTo>
                    <a:pt x="253" y="532"/>
                  </a:lnTo>
                  <a:lnTo>
                    <a:pt x="318" y="378"/>
                  </a:lnTo>
                  <a:lnTo>
                    <a:pt x="379" y="331"/>
                  </a:lnTo>
                  <a:lnTo>
                    <a:pt x="381" y="207"/>
                  </a:lnTo>
                  <a:lnTo>
                    <a:pt x="420" y="127"/>
                  </a:lnTo>
                  <a:lnTo>
                    <a:pt x="536" y="55"/>
                  </a:lnTo>
                  <a:lnTo>
                    <a:pt x="683" y="0"/>
                  </a:lnTo>
                  <a:lnTo>
                    <a:pt x="898" y="11"/>
                  </a:lnTo>
                  <a:lnTo>
                    <a:pt x="1291" y="84"/>
                  </a:lnTo>
                  <a:lnTo>
                    <a:pt x="1476" y="165"/>
                  </a:lnTo>
                  <a:lnTo>
                    <a:pt x="991" y="61"/>
                  </a:lnTo>
                  <a:lnTo>
                    <a:pt x="706" y="53"/>
                  </a:lnTo>
                  <a:lnTo>
                    <a:pt x="563" y="127"/>
                  </a:lnTo>
                  <a:lnTo>
                    <a:pt x="468" y="203"/>
                  </a:lnTo>
                  <a:lnTo>
                    <a:pt x="432" y="277"/>
                  </a:lnTo>
                  <a:lnTo>
                    <a:pt x="420" y="346"/>
                  </a:lnTo>
                  <a:lnTo>
                    <a:pt x="348" y="450"/>
                  </a:lnTo>
                  <a:lnTo>
                    <a:pt x="386" y="454"/>
                  </a:lnTo>
                  <a:lnTo>
                    <a:pt x="436" y="447"/>
                  </a:lnTo>
                  <a:lnTo>
                    <a:pt x="451" y="481"/>
                  </a:lnTo>
                  <a:lnTo>
                    <a:pt x="472" y="458"/>
                  </a:lnTo>
                  <a:lnTo>
                    <a:pt x="487" y="365"/>
                  </a:lnTo>
                  <a:lnTo>
                    <a:pt x="531" y="306"/>
                  </a:lnTo>
                  <a:lnTo>
                    <a:pt x="535" y="253"/>
                  </a:lnTo>
                  <a:lnTo>
                    <a:pt x="584" y="180"/>
                  </a:lnTo>
                  <a:lnTo>
                    <a:pt x="654" y="131"/>
                  </a:lnTo>
                  <a:lnTo>
                    <a:pt x="766" y="131"/>
                  </a:lnTo>
                  <a:lnTo>
                    <a:pt x="776" y="171"/>
                  </a:lnTo>
                  <a:lnTo>
                    <a:pt x="597" y="249"/>
                  </a:lnTo>
                  <a:lnTo>
                    <a:pt x="563" y="334"/>
                  </a:lnTo>
                  <a:lnTo>
                    <a:pt x="512" y="447"/>
                  </a:lnTo>
                  <a:lnTo>
                    <a:pt x="521" y="485"/>
                  </a:lnTo>
                  <a:lnTo>
                    <a:pt x="544" y="536"/>
                  </a:lnTo>
                  <a:lnTo>
                    <a:pt x="618" y="604"/>
                  </a:lnTo>
                  <a:lnTo>
                    <a:pt x="675" y="741"/>
                  </a:lnTo>
                  <a:lnTo>
                    <a:pt x="713" y="876"/>
                  </a:lnTo>
                  <a:lnTo>
                    <a:pt x="666" y="844"/>
                  </a:lnTo>
                  <a:lnTo>
                    <a:pt x="601" y="679"/>
                  </a:lnTo>
                  <a:lnTo>
                    <a:pt x="498" y="568"/>
                  </a:lnTo>
                  <a:lnTo>
                    <a:pt x="415" y="517"/>
                  </a:lnTo>
                  <a:lnTo>
                    <a:pt x="373" y="517"/>
                  </a:lnTo>
                  <a:lnTo>
                    <a:pt x="352" y="540"/>
                  </a:lnTo>
                  <a:lnTo>
                    <a:pt x="495" y="688"/>
                  </a:lnTo>
                  <a:lnTo>
                    <a:pt x="344" y="616"/>
                  </a:lnTo>
                  <a:lnTo>
                    <a:pt x="278" y="597"/>
                  </a:lnTo>
                  <a:lnTo>
                    <a:pt x="221" y="616"/>
                  </a:lnTo>
                  <a:lnTo>
                    <a:pt x="221" y="616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32" name="Freeform 52"/>
            <p:cNvSpPr>
              <a:spLocks/>
            </p:cNvSpPr>
            <p:nvPr/>
          </p:nvSpPr>
          <p:spPr bwMode="auto">
            <a:xfrm>
              <a:off x="4452" y="2454"/>
              <a:ext cx="400" cy="346"/>
            </a:xfrm>
            <a:custGeom>
              <a:avLst/>
              <a:gdLst/>
              <a:ahLst/>
              <a:cxnLst>
                <a:cxn ang="0">
                  <a:pos x="1180" y="1666"/>
                </a:cxn>
                <a:cxn ang="0">
                  <a:pos x="1228" y="1666"/>
                </a:cxn>
                <a:cxn ang="0">
                  <a:pos x="1198" y="1614"/>
                </a:cxn>
                <a:cxn ang="0">
                  <a:pos x="1192" y="1510"/>
                </a:cxn>
                <a:cxn ang="0">
                  <a:pos x="1245" y="1409"/>
                </a:cxn>
                <a:cxn ang="0">
                  <a:pos x="1245" y="1325"/>
                </a:cxn>
                <a:cxn ang="0">
                  <a:pos x="1443" y="1084"/>
                </a:cxn>
                <a:cxn ang="0">
                  <a:pos x="1450" y="920"/>
                </a:cxn>
                <a:cxn ang="0">
                  <a:pos x="1407" y="679"/>
                </a:cxn>
                <a:cxn ang="0">
                  <a:pos x="1344" y="548"/>
                </a:cxn>
                <a:cxn ang="0">
                  <a:pos x="1217" y="390"/>
                </a:cxn>
                <a:cxn ang="0">
                  <a:pos x="1032" y="278"/>
                </a:cxn>
                <a:cxn ang="0">
                  <a:pos x="867" y="191"/>
                </a:cxn>
                <a:cxn ang="0">
                  <a:pos x="642" y="99"/>
                </a:cxn>
                <a:cxn ang="0">
                  <a:pos x="194" y="0"/>
                </a:cxn>
                <a:cxn ang="0">
                  <a:pos x="0" y="54"/>
                </a:cxn>
                <a:cxn ang="0">
                  <a:pos x="409" y="103"/>
                </a:cxn>
                <a:cxn ang="0">
                  <a:pos x="639" y="164"/>
                </a:cxn>
                <a:cxn ang="0">
                  <a:pos x="853" y="255"/>
                </a:cxn>
                <a:cxn ang="0">
                  <a:pos x="1047" y="346"/>
                </a:cxn>
                <a:cxn ang="0">
                  <a:pos x="1184" y="438"/>
                </a:cxn>
                <a:cxn ang="0">
                  <a:pos x="1300" y="576"/>
                </a:cxn>
                <a:cxn ang="0">
                  <a:pos x="1391" y="736"/>
                </a:cxn>
                <a:cxn ang="0">
                  <a:pos x="1397" y="903"/>
                </a:cxn>
                <a:cxn ang="0">
                  <a:pos x="1380" y="1052"/>
                </a:cxn>
                <a:cxn ang="0">
                  <a:pos x="1348" y="1131"/>
                </a:cxn>
                <a:cxn ang="0">
                  <a:pos x="1209" y="1272"/>
                </a:cxn>
                <a:cxn ang="0">
                  <a:pos x="1192" y="1382"/>
                </a:cxn>
                <a:cxn ang="0">
                  <a:pos x="1129" y="1576"/>
                </a:cxn>
                <a:cxn ang="0">
                  <a:pos x="1180" y="1666"/>
                </a:cxn>
                <a:cxn ang="0">
                  <a:pos x="1180" y="1666"/>
                </a:cxn>
              </a:cxnLst>
              <a:rect l="0" t="0" r="r" b="b"/>
              <a:pathLst>
                <a:path w="1450" h="1666">
                  <a:moveTo>
                    <a:pt x="1180" y="1666"/>
                  </a:moveTo>
                  <a:lnTo>
                    <a:pt x="1228" y="1666"/>
                  </a:lnTo>
                  <a:lnTo>
                    <a:pt x="1198" y="1614"/>
                  </a:lnTo>
                  <a:lnTo>
                    <a:pt x="1192" y="1510"/>
                  </a:lnTo>
                  <a:lnTo>
                    <a:pt x="1245" y="1409"/>
                  </a:lnTo>
                  <a:lnTo>
                    <a:pt x="1245" y="1325"/>
                  </a:lnTo>
                  <a:lnTo>
                    <a:pt x="1443" y="1084"/>
                  </a:lnTo>
                  <a:lnTo>
                    <a:pt x="1450" y="920"/>
                  </a:lnTo>
                  <a:lnTo>
                    <a:pt x="1407" y="679"/>
                  </a:lnTo>
                  <a:lnTo>
                    <a:pt x="1344" y="548"/>
                  </a:lnTo>
                  <a:lnTo>
                    <a:pt x="1217" y="390"/>
                  </a:lnTo>
                  <a:lnTo>
                    <a:pt x="1032" y="278"/>
                  </a:lnTo>
                  <a:lnTo>
                    <a:pt x="867" y="191"/>
                  </a:lnTo>
                  <a:lnTo>
                    <a:pt x="642" y="99"/>
                  </a:lnTo>
                  <a:lnTo>
                    <a:pt x="194" y="0"/>
                  </a:lnTo>
                  <a:lnTo>
                    <a:pt x="0" y="54"/>
                  </a:lnTo>
                  <a:lnTo>
                    <a:pt x="409" y="103"/>
                  </a:lnTo>
                  <a:lnTo>
                    <a:pt x="639" y="164"/>
                  </a:lnTo>
                  <a:lnTo>
                    <a:pt x="853" y="255"/>
                  </a:lnTo>
                  <a:lnTo>
                    <a:pt x="1047" y="346"/>
                  </a:lnTo>
                  <a:lnTo>
                    <a:pt x="1184" y="438"/>
                  </a:lnTo>
                  <a:lnTo>
                    <a:pt x="1300" y="576"/>
                  </a:lnTo>
                  <a:lnTo>
                    <a:pt x="1391" y="736"/>
                  </a:lnTo>
                  <a:lnTo>
                    <a:pt x="1397" y="903"/>
                  </a:lnTo>
                  <a:lnTo>
                    <a:pt x="1380" y="1052"/>
                  </a:lnTo>
                  <a:lnTo>
                    <a:pt x="1348" y="1131"/>
                  </a:lnTo>
                  <a:lnTo>
                    <a:pt x="1209" y="1272"/>
                  </a:lnTo>
                  <a:lnTo>
                    <a:pt x="1192" y="1382"/>
                  </a:lnTo>
                  <a:lnTo>
                    <a:pt x="1129" y="1576"/>
                  </a:lnTo>
                  <a:lnTo>
                    <a:pt x="1180" y="1666"/>
                  </a:lnTo>
                  <a:lnTo>
                    <a:pt x="1180" y="1666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33" name="Freeform 53"/>
            <p:cNvSpPr>
              <a:spLocks/>
            </p:cNvSpPr>
            <p:nvPr/>
          </p:nvSpPr>
          <p:spPr bwMode="auto">
            <a:xfrm>
              <a:off x="4628" y="2769"/>
              <a:ext cx="183" cy="207"/>
            </a:xfrm>
            <a:custGeom>
              <a:avLst/>
              <a:gdLst/>
              <a:ahLst/>
              <a:cxnLst>
                <a:cxn ang="0">
                  <a:pos x="240" y="891"/>
                </a:cxn>
                <a:cxn ang="0">
                  <a:pos x="246" y="836"/>
                </a:cxn>
                <a:cxn ang="0">
                  <a:pos x="240" y="796"/>
                </a:cxn>
                <a:cxn ang="0">
                  <a:pos x="211" y="772"/>
                </a:cxn>
                <a:cxn ang="0">
                  <a:pos x="113" y="738"/>
                </a:cxn>
                <a:cxn ang="0">
                  <a:pos x="59" y="722"/>
                </a:cxn>
                <a:cxn ang="0">
                  <a:pos x="0" y="663"/>
                </a:cxn>
                <a:cxn ang="0">
                  <a:pos x="0" y="565"/>
                </a:cxn>
                <a:cxn ang="0">
                  <a:pos x="14" y="466"/>
                </a:cxn>
                <a:cxn ang="0">
                  <a:pos x="92" y="306"/>
                </a:cxn>
                <a:cxn ang="0">
                  <a:pos x="154" y="181"/>
                </a:cxn>
                <a:cxn ang="0">
                  <a:pos x="187" y="49"/>
                </a:cxn>
                <a:cxn ang="0">
                  <a:pos x="295" y="0"/>
                </a:cxn>
                <a:cxn ang="0">
                  <a:pos x="208" y="74"/>
                </a:cxn>
                <a:cxn ang="0">
                  <a:pos x="187" y="186"/>
                </a:cxn>
                <a:cxn ang="0">
                  <a:pos x="137" y="293"/>
                </a:cxn>
                <a:cxn ang="0">
                  <a:pos x="88" y="399"/>
                </a:cxn>
                <a:cxn ang="0">
                  <a:pos x="38" y="553"/>
                </a:cxn>
                <a:cxn ang="0">
                  <a:pos x="56" y="631"/>
                </a:cxn>
                <a:cxn ang="0">
                  <a:pos x="109" y="688"/>
                </a:cxn>
                <a:cxn ang="0">
                  <a:pos x="158" y="684"/>
                </a:cxn>
                <a:cxn ang="0">
                  <a:pos x="204" y="656"/>
                </a:cxn>
                <a:cxn ang="0">
                  <a:pos x="232" y="606"/>
                </a:cxn>
                <a:cxn ang="0">
                  <a:pos x="253" y="511"/>
                </a:cxn>
                <a:cxn ang="0">
                  <a:pos x="265" y="359"/>
                </a:cxn>
                <a:cxn ang="0">
                  <a:pos x="335" y="285"/>
                </a:cxn>
                <a:cxn ang="0">
                  <a:pos x="369" y="219"/>
                </a:cxn>
                <a:cxn ang="0">
                  <a:pos x="369" y="162"/>
                </a:cxn>
                <a:cxn ang="0">
                  <a:pos x="409" y="201"/>
                </a:cxn>
                <a:cxn ang="0">
                  <a:pos x="451" y="173"/>
                </a:cxn>
                <a:cxn ang="0">
                  <a:pos x="468" y="124"/>
                </a:cxn>
                <a:cxn ang="0">
                  <a:pos x="550" y="152"/>
                </a:cxn>
                <a:cxn ang="0">
                  <a:pos x="666" y="131"/>
                </a:cxn>
                <a:cxn ang="0">
                  <a:pos x="620" y="190"/>
                </a:cxn>
                <a:cxn ang="0">
                  <a:pos x="480" y="190"/>
                </a:cxn>
                <a:cxn ang="0">
                  <a:pos x="430" y="236"/>
                </a:cxn>
                <a:cxn ang="0">
                  <a:pos x="398" y="236"/>
                </a:cxn>
                <a:cxn ang="0">
                  <a:pos x="356" y="310"/>
                </a:cxn>
                <a:cxn ang="0">
                  <a:pos x="289" y="380"/>
                </a:cxn>
                <a:cxn ang="0">
                  <a:pos x="289" y="498"/>
                </a:cxn>
                <a:cxn ang="0">
                  <a:pos x="289" y="582"/>
                </a:cxn>
                <a:cxn ang="0">
                  <a:pos x="278" y="652"/>
                </a:cxn>
                <a:cxn ang="0">
                  <a:pos x="236" y="709"/>
                </a:cxn>
                <a:cxn ang="0">
                  <a:pos x="286" y="768"/>
                </a:cxn>
                <a:cxn ang="0">
                  <a:pos x="295" y="821"/>
                </a:cxn>
                <a:cxn ang="0">
                  <a:pos x="286" y="874"/>
                </a:cxn>
                <a:cxn ang="0">
                  <a:pos x="208" y="987"/>
                </a:cxn>
                <a:cxn ang="0">
                  <a:pos x="240" y="891"/>
                </a:cxn>
                <a:cxn ang="0">
                  <a:pos x="240" y="891"/>
                </a:cxn>
              </a:cxnLst>
              <a:rect l="0" t="0" r="r" b="b"/>
              <a:pathLst>
                <a:path w="666" h="987">
                  <a:moveTo>
                    <a:pt x="240" y="891"/>
                  </a:moveTo>
                  <a:lnTo>
                    <a:pt x="246" y="836"/>
                  </a:lnTo>
                  <a:lnTo>
                    <a:pt x="240" y="796"/>
                  </a:lnTo>
                  <a:lnTo>
                    <a:pt x="211" y="772"/>
                  </a:lnTo>
                  <a:lnTo>
                    <a:pt x="113" y="738"/>
                  </a:lnTo>
                  <a:lnTo>
                    <a:pt x="59" y="722"/>
                  </a:lnTo>
                  <a:lnTo>
                    <a:pt x="0" y="663"/>
                  </a:lnTo>
                  <a:lnTo>
                    <a:pt x="0" y="565"/>
                  </a:lnTo>
                  <a:lnTo>
                    <a:pt x="14" y="466"/>
                  </a:lnTo>
                  <a:lnTo>
                    <a:pt x="92" y="306"/>
                  </a:lnTo>
                  <a:lnTo>
                    <a:pt x="154" y="181"/>
                  </a:lnTo>
                  <a:lnTo>
                    <a:pt x="187" y="49"/>
                  </a:lnTo>
                  <a:lnTo>
                    <a:pt x="295" y="0"/>
                  </a:lnTo>
                  <a:lnTo>
                    <a:pt x="208" y="74"/>
                  </a:lnTo>
                  <a:lnTo>
                    <a:pt x="187" y="186"/>
                  </a:lnTo>
                  <a:lnTo>
                    <a:pt x="137" y="293"/>
                  </a:lnTo>
                  <a:lnTo>
                    <a:pt x="88" y="399"/>
                  </a:lnTo>
                  <a:lnTo>
                    <a:pt x="38" y="553"/>
                  </a:lnTo>
                  <a:lnTo>
                    <a:pt x="56" y="631"/>
                  </a:lnTo>
                  <a:lnTo>
                    <a:pt x="109" y="688"/>
                  </a:lnTo>
                  <a:lnTo>
                    <a:pt x="158" y="684"/>
                  </a:lnTo>
                  <a:lnTo>
                    <a:pt x="204" y="656"/>
                  </a:lnTo>
                  <a:lnTo>
                    <a:pt x="232" y="606"/>
                  </a:lnTo>
                  <a:lnTo>
                    <a:pt x="253" y="511"/>
                  </a:lnTo>
                  <a:lnTo>
                    <a:pt x="265" y="359"/>
                  </a:lnTo>
                  <a:lnTo>
                    <a:pt x="335" y="285"/>
                  </a:lnTo>
                  <a:lnTo>
                    <a:pt x="369" y="219"/>
                  </a:lnTo>
                  <a:lnTo>
                    <a:pt x="369" y="162"/>
                  </a:lnTo>
                  <a:lnTo>
                    <a:pt x="409" y="201"/>
                  </a:lnTo>
                  <a:lnTo>
                    <a:pt x="451" y="173"/>
                  </a:lnTo>
                  <a:lnTo>
                    <a:pt x="468" y="124"/>
                  </a:lnTo>
                  <a:lnTo>
                    <a:pt x="550" y="152"/>
                  </a:lnTo>
                  <a:lnTo>
                    <a:pt x="666" y="131"/>
                  </a:lnTo>
                  <a:lnTo>
                    <a:pt x="620" y="190"/>
                  </a:lnTo>
                  <a:lnTo>
                    <a:pt x="480" y="190"/>
                  </a:lnTo>
                  <a:lnTo>
                    <a:pt x="430" y="236"/>
                  </a:lnTo>
                  <a:lnTo>
                    <a:pt x="398" y="236"/>
                  </a:lnTo>
                  <a:lnTo>
                    <a:pt x="356" y="310"/>
                  </a:lnTo>
                  <a:lnTo>
                    <a:pt x="289" y="380"/>
                  </a:lnTo>
                  <a:lnTo>
                    <a:pt x="289" y="498"/>
                  </a:lnTo>
                  <a:lnTo>
                    <a:pt x="289" y="582"/>
                  </a:lnTo>
                  <a:lnTo>
                    <a:pt x="278" y="652"/>
                  </a:lnTo>
                  <a:lnTo>
                    <a:pt x="236" y="709"/>
                  </a:lnTo>
                  <a:lnTo>
                    <a:pt x="286" y="768"/>
                  </a:lnTo>
                  <a:lnTo>
                    <a:pt x="295" y="821"/>
                  </a:lnTo>
                  <a:lnTo>
                    <a:pt x="286" y="874"/>
                  </a:lnTo>
                  <a:lnTo>
                    <a:pt x="208" y="987"/>
                  </a:lnTo>
                  <a:lnTo>
                    <a:pt x="240" y="891"/>
                  </a:lnTo>
                  <a:lnTo>
                    <a:pt x="240" y="891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34" name="Freeform 54"/>
            <p:cNvSpPr>
              <a:spLocks/>
            </p:cNvSpPr>
            <p:nvPr/>
          </p:nvSpPr>
          <p:spPr bwMode="auto">
            <a:xfrm>
              <a:off x="4577" y="2447"/>
              <a:ext cx="334" cy="362"/>
            </a:xfrm>
            <a:custGeom>
              <a:avLst/>
              <a:gdLst/>
              <a:ahLst/>
              <a:cxnLst>
                <a:cxn ang="0">
                  <a:pos x="817" y="1679"/>
                </a:cxn>
                <a:cxn ang="0">
                  <a:pos x="893" y="1641"/>
                </a:cxn>
                <a:cxn ang="0">
                  <a:pos x="945" y="1542"/>
                </a:cxn>
                <a:cxn ang="0">
                  <a:pos x="1042" y="1403"/>
                </a:cxn>
                <a:cxn ang="0">
                  <a:pos x="1125" y="1211"/>
                </a:cxn>
                <a:cxn ang="0">
                  <a:pos x="1167" y="917"/>
                </a:cxn>
                <a:cxn ang="0">
                  <a:pos x="1141" y="734"/>
                </a:cxn>
                <a:cxn ang="0">
                  <a:pos x="1047" y="536"/>
                </a:cxn>
                <a:cxn ang="0">
                  <a:pos x="930" y="415"/>
                </a:cxn>
                <a:cxn ang="0">
                  <a:pos x="743" y="270"/>
                </a:cxn>
                <a:cxn ang="0">
                  <a:pos x="523" y="168"/>
                </a:cxn>
                <a:cxn ang="0">
                  <a:pos x="192" y="55"/>
                </a:cxn>
                <a:cxn ang="0">
                  <a:pos x="0" y="0"/>
                </a:cxn>
                <a:cxn ang="0">
                  <a:pos x="253" y="42"/>
                </a:cxn>
                <a:cxn ang="0">
                  <a:pos x="435" y="93"/>
                </a:cxn>
                <a:cxn ang="0">
                  <a:pos x="753" y="228"/>
                </a:cxn>
                <a:cxn ang="0">
                  <a:pos x="930" y="346"/>
                </a:cxn>
                <a:cxn ang="0">
                  <a:pos x="1042" y="472"/>
                </a:cxn>
                <a:cxn ang="0">
                  <a:pos x="1135" y="607"/>
                </a:cxn>
                <a:cxn ang="0">
                  <a:pos x="1182" y="757"/>
                </a:cxn>
                <a:cxn ang="0">
                  <a:pos x="1211" y="888"/>
                </a:cxn>
                <a:cxn ang="0">
                  <a:pos x="1196" y="1042"/>
                </a:cxn>
                <a:cxn ang="0">
                  <a:pos x="1186" y="1154"/>
                </a:cxn>
                <a:cxn ang="0">
                  <a:pos x="1163" y="1240"/>
                </a:cxn>
                <a:cxn ang="0">
                  <a:pos x="1084" y="1375"/>
                </a:cxn>
                <a:cxn ang="0">
                  <a:pos x="971" y="1570"/>
                </a:cxn>
                <a:cxn ang="0">
                  <a:pos x="903" y="1679"/>
                </a:cxn>
                <a:cxn ang="0">
                  <a:pos x="855" y="1730"/>
                </a:cxn>
                <a:cxn ang="0">
                  <a:pos x="715" y="1715"/>
                </a:cxn>
                <a:cxn ang="0">
                  <a:pos x="817" y="1679"/>
                </a:cxn>
                <a:cxn ang="0">
                  <a:pos x="817" y="1679"/>
                </a:cxn>
              </a:cxnLst>
              <a:rect l="0" t="0" r="r" b="b"/>
              <a:pathLst>
                <a:path w="1211" h="1730">
                  <a:moveTo>
                    <a:pt x="817" y="1679"/>
                  </a:moveTo>
                  <a:lnTo>
                    <a:pt x="893" y="1641"/>
                  </a:lnTo>
                  <a:lnTo>
                    <a:pt x="945" y="1542"/>
                  </a:lnTo>
                  <a:lnTo>
                    <a:pt x="1042" y="1403"/>
                  </a:lnTo>
                  <a:lnTo>
                    <a:pt x="1125" y="1211"/>
                  </a:lnTo>
                  <a:lnTo>
                    <a:pt x="1167" y="917"/>
                  </a:lnTo>
                  <a:lnTo>
                    <a:pt x="1141" y="734"/>
                  </a:lnTo>
                  <a:lnTo>
                    <a:pt x="1047" y="536"/>
                  </a:lnTo>
                  <a:lnTo>
                    <a:pt x="930" y="415"/>
                  </a:lnTo>
                  <a:lnTo>
                    <a:pt x="743" y="270"/>
                  </a:lnTo>
                  <a:lnTo>
                    <a:pt x="523" y="168"/>
                  </a:lnTo>
                  <a:lnTo>
                    <a:pt x="192" y="55"/>
                  </a:lnTo>
                  <a:lnTo>
                    <a:pt x="0" y="0"/>
                  </a:lnTo>
                  <a:lnTo>
                    <a:pt x="253" y="42"/>
                  </a:lnTo>
                  <a:lnTo>
                    <a:pt x="435" y="93"/>
                  </a:lnTo>
                  <a:lnTo>
                    <a:pt x="753" y="228"/>
                  </a:lnTo>
                  <a:lnTo>
                    <a:pt x="930" y="346"/>
                  </a:lnTo>
                  <a:lnTo>
                    <a:pt x="1042" y="472"/>
                  </a:lnTo>
                  <a:lnTo>
                    <a:pt x="1135" y="607"/>
                  </a:lnTo>
                  <a:lnTo>
                    <a:pt x="1182" y="757"/>
                  </a:lnTo>
                  <a:lnTo>
                    <a:pt x="1211" y="888"/>
                  </a:lnTo>
                  <a:lnTo>
                    <a:pt x="1196" y="1042"/>
                  </a:lnTo>
                  <a:lnTo>
                    <a:pt x="1186" y="1154"/>
                  </a:lnTo>
                  <a:lnTo>
                    <a:pt x="1163" y="1240"/>
                  </a:lnTo>
                  <a:lnTo>
                    <a:pt x="1084" y="1375"/>
                  </a:lnTo>
                  <a:lnTo>
                    <a:pt x="971" y="1570"/>
                  </a:lnTo>
                  <a:lnTo>
                    <a:pt x="903" y="1679"/>
                  </a:lnTo>
                  <a:lnTo>
                    <a:pt x="855" y="1730"/>
                  </a:lnTo>
                  <a:lnTo>
                    <a:pt x="715" y="1715"/>
                  </a:lnTo>
                  <a:lnTo>
                    <a:pt x="817" y="1679"/>
                  </a:lnTo>
                  <a:lnTo>
                    <a:pt x="817" y="1679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0535" name="Freeform 55"/>
          <p:cNvSpPr>
            <a:spLocks/>
          </p:cNvSpPr>
          <p:nvPr/>
        </p:nvSpPr>
        <p:spPr bwMode="auto">
          <a:xfrm>
            <a:off x="6156325" y="3140075"/>
            <a:ext cx="1314450" cy="1658938"/>
          </a:xfrm>
          <a:custGeom>
            <a:avLst/>
            <a:gdLst/>
            <a:ahLst/>
            <a:cxnLst>
              <a:cxn ang="0">
                <a:pos x="209" y="533"/>
              </a:cxn>
              <a:cxn ang="0">
                <a:pos x="2" y="205"/>
              </a:cxn>
              <a:cxn ang="0">
                <a:pos x="220" y="29"/>
              </a:cxn>
              <a:cxn ang="0">
                <a:pos x="377" y="29"/>
              </a:cxn>
              <a:cxn ang="0">
                <a:pos x="569" y="205"/>
              </a:cxn>
              <a:cxn ang="0">
                <a:pos x="377" y="541"/>
              </a:cxn>
              <a:cxn ang="0">
                <a:pos x="307" y="598"/>
              </a:cxn>
              <a:cxn ang="0">
                <a:pos x="209" y="533"/>
              </a:cxn>
            </a:cxnLst>
            <a:rect l="0" t="0" r="r" b="b"/>
            <a:pathLst>
              <a:path w="569" h="606">
                <a:moveTo>
                  <a:pt x="209" y="533"/>
                </a:moveTo>
                <a:cubicBezTo>
                  <a:pt x="158" y="468"/>
                  <a:pt x="0" y="289"/>
                  <a:pt x="2" y="205"/>
                </a:cubicBezTo>
                <a:cubicBezTo>
                  <a:pt x="4" y="121"/>
                  <a:pt x="158" y="58"/>
                  <a:pt x="220" y="29"/>
                </a:cubicBezTo>
                <a:cubicBezTo>
                  <a:pt x="282" y="0"/>
                  <a:pt x="319" y="0"/>
                  <a:pt x="377" y="29"/>
                </a:cubicBezTo>
                <a:cubicBezTo>
                  <a:pt x="435" y="58"/>
                  <a:pt x="569" y="120"/>
                  <a:pt x="569" y="205"/>
                </a:cubicBezTo>
                <a:cubicBezTo>
                  <a:pt x="569" y="290"/>
                  <a:pt x="421" y="476"/>
                  <a:pt x="377" y="541"/>
                </a:cubicBezTo>
                <a:cubicBezTo>
                  <a:pt x="333" y="606"/>
                  <a:pt x="335" y="599"/>
                  <a:pt x="307" y="598"/>
                </a:cubicBezTo>
                <a:cubicBezTo>
                  <a:pt x="279" y="597"/>
                  <a:pt x="260" y="598"/>
                  <a:pt x="209" y="533"/>
                </a:cubicBezTo>
                <a:close/>
              </a:path>
            </a:pathLst>
          </a:custGeom>
          <a:solidFill>
            <a:srgbClr val="FF3300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sp>
        <p:nvSpPr>
          <p:cNvPr id="20536" name="Freeform 56"/>
          <p:cNvSpPr>
            <a:spLocks/>
          </p:cNvSpPr>
          <p:nvPr/>
        </p:nvSpPr>
        <p:spPr bwMode="auto">
          <a:xfrm>
            <a:off x="6227763" y="3357563"/>
            <a:ext cx="1108075" cy="1454150"/>
          </a:xfrm>
          <a:custGeom>
            <a:avLst/>
            <a:gdLst/>
            <a:ahLst/>
            <a:cxnLst>
              <a:cxn ang="0">
                <a:pos x="209" y="533"/>
              </a:cxn>
              <a:cxn ang="0">
                <a:pos x="2" y="205"/>
              </a:cxn>
              <a:cxn ang="0">
                <a:pos x="220" y="29"/>
              </a:cxn>
              <a:cxn ang="0">
                <a:pos x="377" y="29"/>
              </a:cxn>
              <a:cxn ang="0">
                <a:pos x="569" y="205"/>
              </a:cxn>
              <a:cxn ang="0">
                <a:pos x="377" y="541"/>
              </a:cxn>
              <a:cxn ang="0">
                <a:pos x="307" y="598"/>
              </a:cxn>
              <a:cxn ang="0">
                <a:pos x="209" y="533"/>
              </a:cxn>
            </a:cxnLst>
            <a:rect l="0" t="0" r="r" b="b"/>
            <a:pathLst>
              <a:path w="569" h="606">
                <a:moveTo>
                  <a:pt x="209" y="533"/>
                </a:moveTo>
                <a:cubicBezTo>
                  <a:pt x="158" y="468"/>
                  <a:pt x="0" y="289"/>
                  <a:pt x="2" y="205"/>
                </a:cubicBezTo>
                <a:cubicBezTo>
                  <a:pt x="4" y="121"/>
                  <a:pt x="158" y="58"/>
                  <a:pt x="220" y="29"/>
                </a:cubicBezTo>
                <a:cubicBezTo>
                  <a:pt x="282" y="0"/>
                  <a:pt x="319" y="0"/>
                  <a:pt x="377" y="29"/>
                </a:cubicBezTo>
                <a:cubicBezTo>
                  <a:pt x="435" y="58"/>
                  <a:pt x="569" y="120"/>
                  <a:pt x="569" y="205"/>
                </a:cubicBezTo>
                <a:cubicBezTo>
                  <a:pt x="569" y="290"/>
                  <a:pt x="421" y="476"/>
                  <a:pt x="377" y="541"/>
                </a:cubicBezTo>
                <a:cubicBezTo>
                  <a:pt x="333" y="606"/>
                  <a:pt x="335" y="599"/>
                  <a:pt x="307" y="598"/>
                </a:cubicBezTo>
                <a:cubicBezTo>
                  <a:pt x="279" y="597"/>
                  <a:pt x="260" y="598"/>
                  <a:pt x="209" y="533"/>
                </a:cubicBezTo>
                <a:close/>
              </a:path>
            </a:pathLst>
          </a:custGeom>
          <a:solidFill>
            <a:srgbClr val="FF3300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sp>
        <p:nvSpPr>
          <p:cNvPr id="20537" name="Freeform 57"/>
          <p:cNvSpPr>
            <a:spLocks/>
          </p:cNvSpPr>
          <p:nvPr/>
        </p:nvSpPr>
        <p:spPr bwMode="auto">
          <a:xfrm>
            <a:off x="6367463" y="3716338"/>
            <a:ext cx="868362" cy="1114425"/>
          </a:xfrm>
          <a:custGeom>
            <a:avLst/>
            <a:gdLst/>
            <a:ahLst/>
            <a:cxnLst>
              <a:cxn ang="0">
                <a:pos x="209" y="533"/>
              </a:cxn>
              <a:cxn ang="0">
                <a:pos x="2" y="205"/>
              </a:cxn>
              <a:cxn ang="0">
                <a:pos x="220" y="29"/>
              </a:cxn>
              <a:cxn ang="0">
                <a:pos x="377" y="29"/>
              </a:cxn>
              <a:cxn ang="0">
                <a:pos x="569" y="205"/>
              </a:cxn>
              <a:cxn ang="0">
                <a:pos x="377" y="541"/>
              </a:cxn>
              <a:cxn ang="0">
                <a:pos x="307" y="598"/>
              </a:cxn>
              <a:cxn ang="0">
                <a:pos x="209" y="533"/>
              </a:cxn>
            </a:cxnLst>
            <a:rect l="0" t="0" r="r" b="b"/>
            <a:pathLst>
              <a:path w="569" h="606">
                <a:moveTo>
                  <a:pt x="209" y="533"/>
                </a:moveTo>
                <a:cubicBezTo>
                  <a:pt x="158" y="468"/>
                  <a:pt x="0" y="289"/>
                  <a:pt x="2" y="205"/>
                </a:cubicBezTo>
                <a:cubicBezTo>
                  <a:pt x="4" y="121"/>
                  <a:pt x="158" y="58"/>
                  <a:pt x="220" y="29"/>
                </a:cubicBezTo>
                <a:cubicBezTo>
                  <a:pt x="282" y="0"/>
                  <a:pt x="319" y="0"/>
                  <a:pt x="377" y="29"/>
                </a:cubicBezTo>
                <a:cubicBezTo>
                  <a:pt x="435" y="58"/>
                  <a:pt x="569" y="120"/>
                  <a:pt x="569" y="205"/>
                </a:cubicBezTo>
                <a:cubicBezTo>
                  <a:pt x="569" y="290"/>
                  <a:pt x="421" y="476"/>
                  <a:pt x="377" y="541"/>
                </a:cubicBezTo>
                <a:cubicBezTo>
                  <a:pt x="333" y="606"/>
                  <a:pt x="335" y="599"/>
                  <a:pt x="307" y="598"/>
                </a:cubicBezTo>
                <a:cubicBezTo>
                  <a:pt x="279" y="597"/>
                  <a:pt x="260" y="598"/>
                  <a:pt x="209" y="533"/>
                </a:cubicBezTo>
                <a:close/>
              </a:path>
            </a:pathLst>
          </a:custGeom>
          <a:solidFill>
            <a:srgbClr val="FF3300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sp>
        <p:nvSpPr>
          <p:cNvPr id="20538" name="Oval 58"/>
          <p:cNvSpPr>
            <a:spLocks noChangeArrowheads="1"/>
          </p:cNvSpPr>
          <p:nvPr/>
        </p:nvSpPr>
        <p:spPr bwMode="auto">
          <a:xfrm>
            <a:off x="6880225" y="3140075"/>
            <a:ext cx="139700" cy="1365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sp>
        <p:nvSpPr>
          <p:cNvPr id="20539" name="Oval 59"/>
          <p:cNvSpPr>
            <a:spLocks noChangeArrowheads="1"/>
          </p:cNvSpPr>
          <p:nvPr/>
        </p:nvSpPr>
        <p:spPr bwMode="auto">
          <a:xfrm>
            <a:off x="6877050" y="2852738"/>
            <a:ext cx="139700" cy="1365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sp>
        <p:nvSpPr>
          <p:cNvPr id="20540" name="Oval 60"/>
          <p:cNvSpPr>
            <a:spLocks noChangeArrowheads="1"/>
          </p:cNvSpPr>
          <p:nvPr/>
        </p:nvSpPr>
        <p:spPr bwMode="auto">
          <a:xfrm>
            <a:off x="6877050" y="2565400"/>
            <a:ext cx="139700" cy="13652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grpSp>
        <p:nvGrpSpPr>
          <p:cNvPr id="41997" name="Group 61"/>
          <p:cNvGrpSpPr>
            <a:grpSpLocks/>
          </p:cNvGrpSpPr>
          <p:nvPr/>
        </p:nvGrpSpPr>
        <p:grpSpPr bwMode="auto">
          <a:xfrm>
            <a:off x="6011863" y="4221163"/>
            <a:ext cx="1479550" cy="569912"/>
            <a:chOff x="3536" y="2830"/>
            <a:chExt cx="1172" cy="505"/>
          </a:xfrm>
        </p:grpSpPr>
        <p:grpSp>
          <p:nvGrpSpPr>
            <p:cNvPr id="42092" name="Group 62"/>
            <p:cNvGrpSpPr>
              <a:grpSpLocks/>
            </p:cNvGrpSpPr>
            <p:nvPr/>
          </p:nvGrpSpPr>
          <p:grpSpPr bwMode="auto">
            <a:xfrm>
              <a:off x="3536" y="2830"/>
              <a:ext cx="1172" cy="505"/>
              <a:chOff x="3536" y="2830"/>
              <a:chExt cx="1172" cy="505"/>
            </a:xfrm>
          </p:grpSpPr>
          <p:grpSp>
            <p:nvGrpSpPr>
              <p:cNvPr id="42094" name="Group 63"/>
              <p:cNvGrpSpPr>
                <a:grpSpLocks/>
              </p:cNvGrpSpPr>
              <p:nvPr/>
            </p:nvGrpSpPr>
            <p:grpSpPr bwMode="auto">
              <a:xfrm>
                <a:off x="3536" y="2852"/>
                <a:ext cx="1172" cy="483"/>
                <a:chOff x="3536" y="2852"/>
                <a:chExt cx="1172" cy="483"/>
              </a:xfrm>
            </p:grpSpPr>
            <p:grpSp>
              <p:nvGrpSpPr>
                <p:cNvPr id="42097" name="Group 64"/>
                <p:cNvGrpSpPr>
                  <a:grpSpLocks/>
                </p:cNvGrpSpPr>
                <p:nvPr/>
              </p:nvGrpSpPr>
              <p:grpSpPr bwMode="auto">
                <a:xfrm>
                  <a:off x="3536" y="2938"/>
                  <a:ext cx="1172" cy="397"/>
                  <a:chOff x="3536" y="2938"/>
                  <a:chExt cx="1172" cy="397"/>
                </a:xfrm>
              </p:grpSpPr>
              <p:sp>
                <p:nvSpPr>
                  <p:cNvPr id="20545" name="Freeform 65"/>
                  <p:cNvSpPr>
                    <a:spLocks/>
                  </p:cNvSpPr>
                  <p:nvPr/>
                </p:nvSpPr>
                <p:spPr bwMode="auto">
                  <a:xfrm>
                    <a:off x="3920" y="3054"/>
                    <a:ext cx="177" cy="12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1" y="187"/>
                      </a:cxn>
                      <a:cxn ang="0">
                        <a:pos x="423" y="284"/>
                      </a:cxn>
                      <a:cxn ang="0">
                        <a:pos x="569" y="352"/>
                      </a:cxn>
                      <a:cxn ang="0">
                        <a:pos x="609" y="561"/>
                      </a:cxn>
                      <a:cxn ang="0">
                        <a:pos x="643" y="601"/>
                      </a:cxn>
                      <a:cxn ang="0">
                        <a:pos x="649" y="312"/>
                      </a:cxn>
                      <a:cxn ang="0">
                        <a:pos x="428" y="261"/>
                      </a:cxn>
                      <a:cxn ang="0">
                        <a:pos x="181" y="16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49" h="601">
                        <a:moveTo>
                          <a:pt x="0" y="0"/>
                        </a:moveTo>
                        <a:lnTo>
                          <a:pt x="141" y="187"/>
                        </a:lnTo>
                        <a:lnTo>
                          <a:pt x="423" y="284"/>
                        </a:lnTo>
                        <a:lnTo>
                          <a:pt x="569" y="352"/>
                        </a:lnTo>
                        <a:lnTo>
                          <a:pt x="609" y="561"/>
                        </a:lnTo>
                        <a:lnTo>
                          <a:pt x="643" y="601"/>
                        </a:lnTo>
                        <a:lnTo>
                          <a:pt x="649" y="312"/>
                        </a:lnTo>
                        <a:lnTo>
                          <a:pt x="428" y="261"/>
                        </a:lnTo>
                        <a:lnTo>
                          <a:pt x="181" y="16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46" name="Freeform 66"/>
                  <p:cNvSpPr>
                    <a:spLocks/>
                  </p:cNvSpPr>
                  <p:nvPr/>
                </p:nvSpPr>
                <p:spPr bwMode="auto">
                  <a:xfrm>
                    <a:off x="3852" y="3042"/>
                    <a:ext cx="244" cy="173"/>
                  </a:xfrm>
                  <a:custGeom>
                    <a:avLst/>
                    <a:gdLst/>
                    <a:ahLst/>
                    <a:cxnLst>
                      <a:cxn ang="0">
                        <a:pos x="884" y="654"/>
                      </a:cxn>
                      <a:cxn ang="0">
                        <a:pos x="780" y="523"/>
                      </a:cxn>
                      <a:cxn ang="0">
                        <a:pos x="635" y="551"/>
                      </a:cxn>
                      <a:cxn ang="0">
                        <a:pos x="500" y="570"/>
                      </a:cxn>
                      <a:cxn ang="0">
                        <a:pos x="407" y="494"/>
                      </a:cxn>
                      <a:cxn ang="0">
                        <a:pos x="323" y="359"/>
                      </a:cxn>
                      <a:cxn ang="0">
                        <a:pos x="247" y="247"/>
                      </a:cxn>
                      <a:cxn ang="0">
                        <a:pos x="0" y="0"/>
                      </a:cxn>
                      <a:cxn ang="0">
                        <a:pos x="238" y="340"/>
                      </a:cxn>
                      <a:cxn ang="0">
                        <a:pos x="365" y="521"/>
                      </a:cxn>
                      <a:cxn ang="0">
                        <a:pos x="454" y="603"/>
                      </a:cxn>
                      <a:cxn ang="0">
                        <a:pos x="540" y="620"/>
                      </a:cxn>
                      <a:cxn ang="0">
                        <a:pos x="652" y="603"/>
                      </a:cxn>
                      <a:cxn ang="0">
                        <a:pos x="787" y="620"/>
                      </a:cxn>
                      <a:cxn ang="0">
                        <a:pos x="835" y="667"/>
                      </a:cxn>
                      <a:cxn ang="0">
                        <a:pos x="878" y="833"/>
                      </a:cxn>
                      <a:cxn ang="0">
                        <a:pos x="884" y="654"/>
                      </a:cxn>
                      <a:cxn ang="0">
                        <a:pos x="884" y="654"/>
                      </a:cxn>
                    </a:cxnLst>
                    <a:rect l="0" t="0" r="r" b="b"/>
                    <a:pathLst>
                      <a:path w="884" h="833">
                        <a:moveTo>
                          <a:pt x="884" y="654"/>
                        </a:moveTo>
                        <a:lnTo>
                          <a:pt x="780" y="523"/>
                        </a:lnTo>
                        <a:lnTo>
                          <a:pt x="635" y="551"/>
                        </a:lnTo>
                        <a:lnTo>
                          <a:pt x="500" y="570"/>
                        </a:lnTo>
                        <a:lnTo>
                          <a:pt x="407" y="494"/>
                        </a:lnTo>
                        <a:lnTo>
                          <a:pt x="323" y="359"/>
                        </a:lnTo>
                        <a:lnTo>
                          <a:pt x="247" y="247"/>
                        </a:lnTo>
                        <a:lnTo>
                          <a:pt x="0" y="0"/>
                        </a:lnTo>
                        <a:lnTo>
                          <a:pt x="238" y="340"/>
                        </a:lnTo>
                        <a:lnTo>
                          <a:pt x="365" y="521"/>
                        </a:lnTo>
                        <a:lnTo>
                          <a:pt x="454" y="603"/>
                        </a:lnTo>
                        <a:lnTo>
                          <a:pt x="540" y="620"/>
                        </a:lnTo>
                        <a:lnTo>
                          <a:pt x="652" y="603"/>
                        </a:lnTo>
                        <a:lnTo>
                          <a:pt x="787" y="620"/>
                        </a:lnTo>
                        <a:lnTo>
                          <a:pt x="835" y="667"/>
                        </a:lnTo>
                        <a:lnTo>
                          <a:pt x="878" y="833"/>
                        </a:lnTo>
                        <a:lnTo>
                          <a:pt x="884" y="654"/>
                        </a:lnTo>
                        <a:lnTo>
                          <a:pt x="884" y="654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47" name="Freeform 67"/>
                  <p:cNvSpPr>
                    <a:spLocks/>
                  </p:cNvSpPr>
                  <p:nvPr/>
                </p:nvSpPr>
                <p:spPr bwMode="auto">
                  <a:xfrm>
                    <a:off x="3755" y="3106"/>
                    <a:ext cx="264" cy="1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8" y="63"/>
                      </a:cxn>
                      <a:cxn ang="0">
                        <a:pos x="527" y="63"/>
                      </a:cxn>
                      <a:cxn ang="0">
                        <a:pos x="620" y="101"/>
                      </a:cxn>
                      <a:cxn ang="0">
                        <a:pos x="772" y="283"/>
                      </a:cxn>
                      <a:cxn ang="0">
                        <a:pos x="867" y="411"/>
                      </a:cxn>
                      <a:cxn ang="0">
                        <a:pos x="911" y="502"/>
                      </a:cxn>
                      <a:cxn ang="0">
                        <a:pos x="962" y="546"/>
                      </a:cxn>
                      <a:cxn ang="0">
                        <a:pos x="949" y="694"/>
                      </a:cxn>
                      <a:cxn ang="0">
                        <a:pos x="862" y="850"/>
                      </a:cxn>
                      <a:cxn ang="0">
                        <a:pos x="924" y="686"/>
                      </a:cxn>
                      <a:cxn ang="0">
                        <a:pos x="921" y="631"/>
                      </a:cxn>
                      <a:cxn ang="0">
                        <a:pos x="856" y="576"/>
                      </a:cxn>
                      <a:cxn ang="0">
                        <a:pos x="873" y="519"/>
                      </a:cxn>
                      <a:cxn ang="0">
                        <a:pos x="808" y="430"/>
                      </a:cxn>
                      <a:cxn ang="0">
                        <a:pos x="732" y="314"/>
                      </a:cxn>
                      <a:cxn ang="0">
                        <a:pos x="616" y="173"/>
                      </a:cxn>
                      <a:cxn ang="0">
                        <a:pos x="535" y="127"/>
                      </a:cxn>
                      <a:cxn ang="0">
                        <a:pos x="468" y="122"/>
                      </a:cxn>
                      <a:cxn ang="0">
                        <a:pos x="396" y="150"/>
                      </a:cxn>
                      <a:cxn ang="0">
                        <a:pos x="400" y="194"/>
                      </a:cxn>
                      <a:cxn ang="0">
                        <a:pos x="459" y="340"/>
                      </a:cxn>
                      <a:cxn ang="0">
                        <a:pos x="478" y="462"/>
                      </a:cxn>
                      <a:cxn ang="0">
                        <a:pos x="656" y="673"/>
                      </a:cxn>
                      <a:cxn ang="0">
                        <a:pos x="478" y="584"/>
                      </a:cxn>
                      <a:cxn ang="0">
                        <a:pos x="396" y="378"/>
                      </a:cxn>
                      <a:cxn ang="0">
                        <a:pos x="263" y="188"/>
                      </a:cxn>
                      <a:cxn ang="0">
                        <a:pos x="67" y="59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962" h="850">
                        <a:moveTo>
                          <a:pt x="0" y="0"/>
                        </a:moveTo>
                        <a:lnTo>
                          <a:pt x="308" y="63"/>
                        </a:lnTo>
                        <a:lnTo>
                          <a:pt x="527" y="63"/>
                        </a:lnTo>
                        <a:lnTo>
                          <a:pt x="620" y="101"/>
                        </a:lnTo>
                        <a:lnTo>
                          <a:pt x="772" y="283"/>
                        </a:lnTo>
                        <a:lnTo>
                          <a:pt x="867" y="411"/>
                        </a:lnTo>
                        <a:lnTo>
                          <a:pt x="911" y="502"/>
                        </a:lnTo>
                        <a:lnTo>
                          <a:pt x="962" y="546"/>
                        </a:lnTo>
                        <a:lnTo>
                          <a:pt x="949" y="694"/>
                        </a:lnTo>
                        <a:lnTo>
                          <a:pt x="862" y="850"/>
                        </a:lnTo>
                        <a:lnTo>
                          <a:pt x="924" y="686"/>
                        </a:lnTo>
                        <a:lnTo>
                          <a:pt x="921" y="631"/>
                        </a:lnTo>
                        <a:lnTo>
                          <a:pt x="856" y="576"/>
                        </a:lnTo>
                        <a:lnTo>
                          <a:pt x="873" y="519"/>
                        </a:lnTo>
                        <a:lnTo>
                          <a:pt x="808" y="430"/>
                        </a:lnTo>
                        <a:lnTo>
                          <a:pt x="732" y="314"/>
                        </a:lnTo>
                        <a:lnTo>
                          <a:pt x="616" y="173"/>
                        </a:lnTo>
                        <a:lnTo>
                          <a:pt x="535" y="127"/>
                        </a:lnTo>
                        <a:lnTo>
                          <a:pt x="468" y="122"/>
                        </a:lnTo>
                        <a:lnTo>
                          <a:pt x="396" y="150"/>
                        </a:lnTo>
                        <a:lnTo>
                          <a:pt x="400" y="194"/>
                        </a:lnTo>
                        <a:lnTo>
                          <a:pt x="459" y="340"/>
                        </a:lnTo>
                        <a:lnTo>
                          <a:pt x="478" y="462"/>
                        </a:lnTo>
                        <a:lnTo>
                          <a:pt x="656" y="673"/>
                        </a:lnTo>
                        <a:lnTo>
                          <a:pt x="478" y="584"/>
                        </a:lnTo>
                        <a:lnTo>
                          <a:pt x="396" y="378"/>
                        </a:lnTo>
                        <a:lnTo>
                          <a:pt x="263" y="188"/>
                        </a:lnTo>
                        <a:lnTo>
                          <a:pt x="67" y="59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48" name="Freeform 68"/>
                  <p:cNvSpPr>
                    <a:spLocks/>
                  </p:cNvSpPr>
                  <p:nvPr/>
                </p:nvSpPr>
                <p:spPr bwMode="auto">
                  <a:xfrm>
                    <a:off x="3664" y="3147"/>
                    <a:ext cx="116" cy="129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78" y="86"/>
                      </a:cxn>
                      <a:cxn ang="0">
                        <a:pos x="150" y="120"/>
                      </a:cxn>
                      <a:cxn ang="0">
                        <a:pos x="167" y="205"/>
                      </a:cxn>
                      <a:cxn ang="0">
                        <a:pos x="186" y="331"/>
                      </a:cxn>
                      <a:cxn ang="0">
                        <a:pos x="338" y="549"/>
                      </a:cxn>
                      <a:cxn ang="0">
                        <a:pos x="424" y="622"/>
                      </a:cxn>
                      <a:cxn ang="0">
                        <a:pos x="239" y="337"/>
                      </a:cxn>
                      <a:cxn ang="0">
                        <a:pos x="222" y="196"/>
                      </a:cxn>
                      <a:cxn ang="0">
                        <a:pos x="228" y="116"/>
                      </a:cxn>
                      <a:cxn ang="0">
                        <a:pos x="330" y="0"/>
                      </a:cxn>
                      <a:cxn ang="0">
                        <a:pos x="262" y="51"/>
                      </a:cxn>
                      <a:cxn ang="0">
                        <a:pos x="173" y="86"/>
                      </a:cxn>
                      <a:cxn ang="0">
                        <a:pos x="64" y="63"/>
                      </a:cxn>
                      <a:cxn ang="0">
                        <a:pos x="0" y="4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424" h="622">
                        <a:moveTo>
                          <a:pt x="0" y="4"/>
                        </a:moveTo>
                        <a:lnTo>
                          <a:pt x="78" y="86"/>
                        </a:lnTo>
                        <a:lnTo>
                          <a:pt x="150" y="120"/>
                        </a:lnTo>
                        <a:lnTo>
                          <a:pt x="167" y="205"/>
                        </a:lnTo>
                        <a:lnTo>
                          <a:pt x="186" y="331"/>
                        </a:lnTo>
                        <a:lnTo>
                          <a:pt x="338" y="549"/>
                        </a:lnTo>
                        <a:lnTo>
                          <a:pt x="424" y="622"/>
                        </a:lnTo>
                        <a:lnTo>
                          <a:pt x="239" y="337"/>
                        </a:lnTo>
                        <a:lnTo>
                          <a:pt x="222" y="196"/>
                        </a:lnTo>
                        <a:lnTo>
                          <a:pt x="228" y="116"/>
                        </a:lnTo>
                        <a:lnTo>
                          <a:pt x="330" y="0"/>
                        </a:lnTo>
                        <a:lnTo>
                          <a:pt x="262" y="51"/>
                        </a:lnTo>
                        <a:lnTo>
                          <a:pt x="173" y="86"/>
                        </a:lnTo>
                        <a:lnTo>
                          <a:pt x="64" y="63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49" name="Freeform 69"/>
                  <p:cNvSpPr>
                    <a:spLocks/>
                  </p:cNvSpPr>
                  <p:nvPr/>
                </p:nvSpPr>
                <p:spPr bwMode="auto">
                  <a:xfrm>
                    <a:off x="3893" y="3210"/>
                    <a:ext cx="102" cy="41"/>
                  </a:xfrm>
                  <a:custGeom>
                    <a:avLst/>
                    <a:gdLst/>
                    <a:ahLst/>
                    <a:cxnLst>
                      <a:cxn ang="0">
                        <a:pos x="371" y="21"/>
                      </a:cxn>
                      <a:cxn ang="0">
                        <a:pos x="227" y="167"/>
                      </a:cxn>
                      <a:cxn ang="0">
                        <a:pos x="131" y="133"/>
                      </a:cxn>
                      <a:cxn ang="0">
                        <a:pos x="29" y="82"/>
                      </a:cxn>
                      <a:cxn ang="0">
                        <a:pos x="0" y="0"/>
                      </a:cxn>
                      <a:cxn ang="0">
                        <a:pos x="4" y="101"/>
                      </a:cxn>
                      <a:cxn ang="0">
                        <a:pos x="120" y="196"/>
                      </a:cxn>
                      <a:cxn ang="0">
                        <a:pos x="234" y="188"/>
                      </a:cxn>
                      <a:cxn ang="0">
                        <a:pos x="367" y="86"/>
                      </a:cxn>
                      <a:cxn ang="0">
                        <a:pos x="371" y="21"/>
                      </a:cxn>
                      <a:cxn ang="0">
                        <a:pos x="371" y="21"/>
                      </a:cxn>
                    </a:cxnLst>
                    <a:rect l="0" t="0" r="r" b="b"/>
                    <a:pathLst>
                      <a:path w="371" h="196">
                        <a:moveTo>
                          <a:pt x="371" y="21"/>
                        </a:moveTo>
                        <a:lnTo>
                          <a:pt x="227" y="167"/>
                        </a:lnTo>
                        <a:lnTo>
                          <a:pt x="131" y="133"/>
                        </a:lnTo>
                        <a:lnTo>
                          <a:pt x="29" y="82"/>
                        </a:lnTo>
                        <a:lnTo>
                          <a:pt x="0" y="0"/>
                        </a:lnTo>
                        <a:lnTo>
                          <a:pt x="4" y="101"/>
                        </a:lnTo>
                        <a:lnTo>
                          <a:pt x="120" y="196"/>
                        </a:lnTo>
                        <a:lnTo>
                          <a:pt x="234" y="188"/>
                        </a:lnTo>
                        <a:lnTo>
                          <a:pt x="367" y="86"/>
                        </a:lnTo>
                        <a:lnTo>
                          <a:pt x="371" y="21"/>
                        </a:lnTo>
                        <a:lnTo>
                          <a:pt x="371" y="21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0" name="Freeform 70"/>
                  <p:cNvSpPr>
                    <a:spLocks/>
                  </p:cNvSpPr>
                  <p:nvPr/>
                </p:nvSpPr>
                <p:spPr bwMode="auto">
                  <a:xfrm>
                    <a:off x="3720" y="3213"/>
                    <a:ext cx="207" cy="121"/>
                  </a:xfrm>
                  <a:custGeom>
                    <a:avLst/>
                    <a:gdLst/>
                    <a:ahLst/>
                    <a:cxnLst>
                      <a:cxn ang="0">
                        <a:pos x="242" y="294"/>
                      </a:cxn>
                      <a:cxn ang="0">
                        <a:pos x="348" y="431"/>
                      </a:cxn>
                      <a:cxn ang="0">
                        <a:pos x="493" y="520"/>
                      </a:cxn>
                      <a:cxn ang="0">
                        <a:pos x="668" y="532"/>
                      </a:cxn>
                      <a:cxn ang="0">
                        <a:pos x="759" y="570"/>
                      </a:cxn>
                      <a:cxn ang="0">
                        <a:pos x="493" y="583"/>
                      </a:cxn>
                      <a:cxn ang="0">
                        <a:pos x="304" y="481"/>
                      </a:cxn>
                      <a:cxn ang="0">
                        <a:pos x="168" y="300"/>
                      </a:cxn>
                      <a:cxn ang="0">
                        <a:pos x="0" y="0"/>
                      </a:cxn>
                      <a:cxn ang="0">
                        <a:pos x="242" y="294"/>
                      </a:cxn>
                      <a:cxn ang="0">
                        <a:pos x="242" y="294"/>
                      </a:cxn>
                    </a:cxnLst>
                    <a:rect l="0" t="0" r="r" b="b"/>
                    <a:pathLst>
                      <a:path w="759" h="583">
                        <a:moveTo>
                          <a:pt x="242" y="294"/>
                        </a:moveTo>
                        <a:lnTo>
                          <a:pt x="348" y="431"/>
                        </a:lnTo>
                        <a:lnTo>
                          <a:pt x="493" y="520"/>
                        </a:lnTo>
                        <a:lnTo>
                          <a:pt x="668" y="532"/>
                        </a:lnTo>
                        <a:lnTo>
                          <a:pt x="759" y="570"/>
                        </a:lnTo>
                        <a:lnTo>
                          <a:pt x="493" y="583"/>
                        </a:lnTo>
                        <a:lnTo>
                          <a:pt x="304" y="481"/>
                        </a:lnTo>
                        <a:lnTo>
                          <a:pt x="168" y="300"/>
                        </a:lnTo>
                        <a:lnTo>
                          <a:pt x="0" y="0"/>
                        </a:lnTo>
                        <a:lnTo>
                          <a:pt x="242" y="294"/>
                        </a:lnTo>
                        <a:lnTo>
                          <a:pt x="242" y="294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1" name="Freeform 71"/>
                  <p:cNvSpPr>
                    <a:spLocks/>
                  </p:cNvSpPr>
                  <p:nvPr/>
                </p:nvSpPr>
                <p:spPr bwMode="auto">
                  <a:xfrm>
                    <a:off x="3536" y="2940"/>
                    <a:ext cx="262" cy="235"/>
                  </a:xfrm>
                  <a:custGeom>
                    <a:avLst/>
                    <a:gdLst/>
                    <a:ahLst/>
                    <a:cxnLst>
                      <a:cxn ang="0">
                        <a:pos x="68" y="80"/>
                      </a:cxn>
                      <a:cxn ang="0">
                        <a:pos x="116" y="90"/>
                      </a:cxn>
                      <a:cxn ang="0">
                        <a:pos x="171" y="122"/>
                      </a:cxn>
                      <a:cxn ang="0">
                        <a:pos x="243" y="189"/>
                      </a:cxn>
                      <a:cxn ang="0">
                        <a:pos x="289" y="211"/>
                      </a:cxn>
                      <a:cxn ang="0">
                        <a:pos x="378" y="223"/>
                      </a:cxn>
                      <a:cxn ang="0">
                        <a:pos x="445" y="267"/>
                      </a:cxn>
                      <a:cxn ang="0">
                        <a:pos x="500" y="367"/>
                      </a:cxn>
                      <a:cxn ang="0">
                        <a:pos x="549" y="440"/>
                      </a:cxn>
                      <a:cxn ang="0">
                        <a:pos x="639" y="468"/>
                      </a:cxn>
                      <a:cxn ang="0">
                        <a:pos x="700" y="535"/>
                      </a:cxn>
                      <a:cxn ang="0">
                        <a:pos x="738" y="662"/>
                      </a:cxn>
                      <a:cxn ang="0">
                        <a:pos x="777" y="761"/>
                      </a:cxn>
                      <a:cxn ang="0">
                        <a:pos x="939" y="833"/>
                      </a:cxn>
                      <a:cxn ang="0">
                        <a:pos x="954" y="911"/>
                      </a:cxn>
                      <a:cxn ang="0">
                        <a:pos x="844" y="879"/>
                      </a:cxn>
                      <a:cxn ang="0">
                        <a:pos x="861" y="962"/>
                      </a:cxn>
                      <a:cxn ang="0">
                        <a:pos x="821" y="1012"/>
                      </a:cxn>
                      <a:cxn ang="0">
                        <a:pos x="671" y="1122"/>
                      </a:cxn>
                      <a:cxn ang="0">
                        <a:pos x="660" y="1078"/>
                      </a:cxn>
                      <a:cxn ang="0">
                        <a:pos x="777" y="972"/>
                      </a:cxn>
                      <a:cxn ang="0">
                        <a:pos x="777" y="896"/>
                      </a:cxn>
                      <a:cxn ang="0">
                        <a:pos x="738" y="884"/>
                      </a:cxn>
                      <a:cxn ang="0">
                        <a:pos x="688" y="957"/>
                      </a:cxn>
                      <a:cxn ang="0">
                        <a:pos x="582" y="962"/>
                      </a:cxn>
                      <a:cxn ang="0">
                        <a:pos x="532" y="917"/>
                      </a:cxn>
                      <a:cxn ang="0">
                        <a:pos x="639" y="833"/>
                      </a:cxn>
                      <a:cxn ang="0">
                        <a:pos x="644" y="740"/>
                      </a:cxn>
                      <a:cxn ang="0">
                        <a:pos x="639" y="595"/>
                      </a:cxn>
                      <a:cxn ang="0">
                        <a:pos x="593" y="500"/>
                      </a:cxn>
                      <a:cxn ang="0">
                        <a:pos x="506" y="440"/>
                      </a:cxn>
                      <a:cxn ang="0">
                        <a:pos x="439" y="350"/>
                      </a:cxn>
                      <a:cxn ang="0">
                        <a:pos x="378" y="318"/>
                      </a:cxn>
                      <a:cxn ang="0">
                        <a:pos x="295" y="278"/>
                      </a:cxn>
                      <a:cxn ang="0">
                        <a:pos x="277" y="350"/>
                      </a:cxn>
                      <a:cxn ang="0">
                        <a:pos x="355" y="495"/>
                      </a:cxn>
                      <a:cxn ang="0">
                        <a:pos x="411" y="561"/>
                      </a:cxn>
                      <a:cxn ang="0">
                        <a:pos x="306" y="495"/>
                      </a:cxn>
                      <a:cxn ang="0">
                        <a:pos x="228" y="411"/>
                      </a:cxn>
                      <a:cxn ang="0">
                        <a:pos x="135" y="270"/>
                      </a:cxn>
                      <a:cxn ang="0">
                        <a:pos x="76" y="185"/>
                      </a:cxn>
                      <a:cxn ang="0">
                        <a:pos x="57" y="143"/>
                      </a:cxn>
                      <a:cxn ang="0">
                        <a:pos x="0" y="0"/>
                      </a:cxn>
                      <a:cxn ang="0">
                        <a:pos x="68" y="80"/>
                      </a:cxn>
                      <a:cxn ang="0">
                        <a:pos x="68" y="80"/>
                      </a:cxn>
                    </a:cxnLst>
                    <a:rect l="0" t="0" r="r" b="b"/>
                    <a:pathLst>
                      <a:path w="954" h="1122">
                        <a:moveTo>
                          <a:pt x="68" y="80"/>
                        </a:moveTo>
                        <a:lnTo>
                          <a:pt x="116" y="90"/>
                        </a:lnTo>
                        <a:lnTo>
                          <a:pt x="171" y="122"/>
                        </a:lnTo>
                        <a:lnTo>
                          <a:pt x="243" y="189"/>
                        </a:lnTo>
                        <a:lnTo>
                          <a:pt x="289" y="211"/>
                        </a:lnTo>
                        <a:lnTo>
                          <a:pt x="378" y="223"/>
                        </a:lnTo>
                        <a:lnTo>
                          <a:pt x="445" y="267"/>
                        </a:lnTo>
                        <a:lnTo>
                          <a:pt x="500" y="367"/>
                        </a:lnTo>
                        <a:lnTo>
                          <a:pt x="549" y="440"/>
                        </a:lnTo>
                        <a:lnTo>
                          <a:pt x="639" y="468"/>
                        </a:lnTo>
                        <a:lnTo>
                          <a:pt x="700" y="535"/>
                        </a:lnTo>
                        <a:lnTo>
                          <a:pt x="738" y="662"/>
                        </a:lnTo>
                        <a:lnTo>
                          <a:pt x="777" y="761"/>
                        </a:lnTo>
                        <a:lnTo>
                          <a:pt x="939" y="833"/>
                        </a:lnTo>
                        <a:lnTo>
                          <a:pt x="954" y="911"/>
                        </a:lnTo>
                        <a:lnTo>
                          <a:pt x="844" y="879"/>
                        </a:lnTo>
                        <a:lnTo>
                          <a:pt x="861" y="962"/>
                        </a:lnTo>
                        <a:lnTo>
                          <a:pt x="821" y="1012"/>
                        </a:lnTo>
                        <a:lnTo>
                          <a:pt x="671" y="1122"/>
                        </a:lnTo>
                        <a:lnTo>
                          <a:pt x="660" y="1078"/>
                        </a:lnTo>
                        <a:lnTo>
                          <a:pt x="777" y="972"/>
                        </a:lnTo>
                        <a:lnTo>
                          <a:pt x="777" y="896"/>
                        </a:lnTo>
                        <a:lnTo>
                          <a:pt x="738" y="884"/>
                        </a:lnTo>
                        <a:lnTo>
                          <a:pt x="688" y="957"/>
                        </a:lnTo>
                        <a:lnTo>
                          <a:pt x="582" y="962"/>
                        </a:lnTo>
                        <a:lnTo>
                          <a:pt x="532" y="917"/>
                        </a:lnTo>
                        <a:lnTo>
                          <a:pt x="639" y="833"/>
                        </a:lnTo>
                        <a:lnTo>
                          <a:pt x="644" y="740"/>
                        </a:lnTo>
                        <a:lnTo>
                          <a:pt x="639" y="595"/>
                        </a:lnTo>
                        <a:lnTo>
                          <a:pt x="593" y="500"/>
                        </a:lnTo>
                        <a:lnTo>
                          <a:pt x="506" y="440"/>
                        </a:lnTo>
                        <a:lnTo>
                          <a:pt x="439" y="350"/>
                        </a:lnTo>
                        <a:lnTo>
                          <a:pt x="378" y="318"/>
                        </a:lnTo>
                        <a:lnTo>
                          <a:pt x="295" y="278"/>
                        </a:lnTo>
                        <a:lnTo>
                          <a:pt x="277" y="350"/>
                        </a:lnTo>
                        <a:lnTo>
                          <a:pt x="355" y="495"/>
                        </a:lnTo>
                        <a:lnTo>
                          <a:pt x="411" y="561"/>
                        </a:lnTo>
                        <a:lnTo>
                          <a:pt x="306" y="495"/>
                        </a:lnTo>
                        <a:lnTo>
                          <a:pt x="228" y="411"/>
                        </a:lnTo>
                        <a:lnTo>
                          <a:pt x="135" y="270"/>
                        </a:lnTo>
                        <a:lnTo>
                          <a:pt x="76" y="185"/>
                        </a:lnTo>
                        <a:lnTo>
                          <a:pt x="57" y="143"/>
                        </a:lnTo>
                        <a:lnTo>
                          <a:pt x="0" y="0"/>
                        </a:lnTo>
                        <a:lnTo>
                          <a:pt x="68" y="80"/>
                        </a:lnTo>
                        <a:lnTo>
                          <a:pt x="68" y="80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2" name="Freeform 72"/>
                  <p:cNvSpPr>
                    <a:spLocks/>
                  </p:cNvSpPr>
                  <p:nvPr/>
                </p:nvSpPr>
                <p:spPr bwMode="auto">
                  <a:xfrm>
                    <a:off x="3589" y="3013"/>
                    <a:ext cx="121" cy="15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9" y="116"/>
                      </a:cxn>
                      <a:cxn ang="0">
                        <a:pos x="82" y="202"/>
                      </a:cxn>
                      <a:cxn ang="0">
                        <a:pos x="139" y="266"/>
                      </a:cxn>
                      <a:cxn ang="0">
                        <a:pos x="161" y="342"/>
                      </a:cxn>
                      <a:cxn ang="0">
                        <a:pos x="194" y="436"/>
                      </a:cxn>
                      <a:cxn ang="0">
                        <a:pos x="190" y="548"/>
                      </a:cxn>
                      <a:cxn ang="0">
                        <a:pos x="232" y="645"/>
                      </a:cxn>
                      <a:cxn ang="0">
                        <a:pos x="287" y="706"/>
                      </a:cxn>
                      <a:cxn ang="0">
                        <a:pos x="354" y="757"/>
                      </a:cxn>
                      <a:cxn ang="0">
                        <a:pos x="441" y="747"/>
                      </a:cxn>
                      <a:cxn ang="0">
                        <a:pos x="296" y="654"/>
                      </a:cxn>
                      <a:cxn ang="0">
                        <a:pos x="257" y="571"/>
                      </a:cxn>
                      <a:cxn ang="0">
                        <a:pos x="232" y="476"/>
                      </a:cxn>
                      <a:cxn ang="0">
                        <a:pos x="222" y="398"/>
                      </a:cxn>
                      <a:cxn ang="0">
                        <a:pos x="201" y="318"/>
                      </a:cxn>
                      <a:cxn ang="0">
                        <a:pos x="161" y="215"/>
                      </a:cxn>
                      <a:cxn ang="0">
                        <a:pos x="103" y="137"/>
                      </a:cxn>
                      <a:cxn ang="0">
                        <a:pos x="38" y="25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41" h="757">
                        <a:moveTo>
                          <a:pt x="0" y="0"/>
                        </a:moveTo>
                        <a:lnTo>
                          <a:pt x="49" y="116"/>
                        </a:lnTo>
                        <a:lnTo>
                          <a:pt x="82" y="202"/>
                        </a:lnTo>
                        <a:lnTo>
                          <a:pt x="139" y="266"/>
                        </a:lnTo>
                        <a:lnTo>
                          <a:pt x="161" y="342"/>
                        </a:lnTo>
                        <a:lnTo>
                          <a:pt x="194" y="436"/>
                        </a:lnTo>
                        <a:lnTo>
                          <a:pt x="190" y="548"/>
                        </a:lnTo>
                        <a:lnTo>
                          <a:pt x="232" y="645"/>
                        </a:lnTo>
                        <a:lnTo>
                          <a:pt x="287" y="706"/>
                        </a:lnTo>
                        <a:lnTo>
                          <a:pt x="354" y="757"/>
                        </a:lnTo>
                        <a:lnTo>
                          <a:pt x="441" y="747"/>
                        </a:lnTo>
                        <a:lnTo>
                          <a:pt x="296" y="654"/>
                        </a:lnTo>
                        <a:lnTo>
                          <a:pt x="257" y="571"/>
                        </a:lnTo>
                        <a:lnTo>
                          <a:pt x="232" y="476"/>
                        </a:lnTo>
                        <a:lnTo>
                          <a:pt x="222" y="398"/>
                        </a:lnTo>
                        <a:lnTo>
                          <a:pt x="201" y="318"/>
                        </a:lnTo>
                        <a:lnTo>
                          <a:pt x="161" y="215"/>
                        </a:lnTo>
                        <a:lnTo>
                          <a:pt x="103" y="137"/>
                        </a:lnTo>
                        <a:lnTo>
                          <a:pt x="38" y="2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3" name="Freeform 73"/>
                  <p:cNvSpPr>
                    <a:spLocks/>
                  </p:cNvSpPr>
                  <p:nvPr/>
                </p:nvSpPr>
                <p:spPr bwMode="auto">
                  <a:xfrm>
                    <a:off x="3862" y="3189"/>
                    <a:ext cx="235" cy="146"/>
                  </a:xfrm>
                  <a:custGeom>
                    <a:avLst/>
                    <a:gdLst/>
                    <a:ahLst/>
                    <a:cxnLst>
                      <a:cxn ang="0">
                        <a:pos x="846" y="0"/>
                      </a:cxn>
                      <a:cxn ang="0">
                        <a:pos x="854" y="138"/>
                      </a:cxn>
                      <a:cxn ang="0">
                        <a:pos x="854" y="224"/>
                      </a:cxn>
                      <a:cxn ang="0">
                        <a:pos x="709" y="370"/>
                      </a:cxn>
                      <a:cxn ang="0">
                        <a:pos x="631" y="467"/>
                      </a:cxn>
                      <a:cxn ang="0">
                        <a:pos x="610" y="545"/>
                      </a:cxn>
                      <a:cxn ang="0">
                        <a:pos x="445" y="654"/>
                      </a:cxn>
                      <a:cxn ang="0">
                        <a:pos x="308" y="690"/>
                      </a:cxn>
                      <a:cxn ang="0">
                        <a:pos x="175" y="703"/>
                      </a:cxn>
                      <a:cxn ang="0">
                        <a:pos x="0" y="693"/>
                      </a:cxn>
                      <a:cxn ang="0">
                        <a:pos x="164" y="652"/>
                      </a:cxn>
                      <a:cxn ang="0">
                        <a:pos x="369" y="627"/>
                      </a:cxn>
                      <a:cxn ang="0">
                        <a:pos x="548" y="498"/>
                      </a:cxn>
                      <a:cxn ang="0">
                        <a:pos x="603" y="405"/>
                      </a:cxn>
                      <a:cxn ang="0">
                        <a:pos x="675" y="321"/>
                      </a:cxn>
                      <a:cxn ang="0">
                        <a:pos x="751" y="241"/>
                      </a:cxn>
                      <a:cxn ang="0">
                        <a:pos x="808" y="173"/>
                      </a:cxn>
                      <a:cxn ang="0">
                        <a:pos x="846" y="0"/>
                      </a:cxn>
                      <a:cxn ang="0">
                        <a:pos x="846" y="0"/>
                      </a:cxn>
                    </a:cxnLst>
                    <a:rect l="0" t="0" r="r" b="b"/>
                    <a:pathLst>
                      <a:path w="854" h="703">
                        <a:moveTo>
                          <a:pt x="846" y="0"/>
                        </a:moveTo>
                        <a:lnTo>
                          <a:pt x="854" y="138"/>
                        </a:lnTo>
                        <a:lnTo>
                          <a:pt x="854" y="224"/>
                        </a:lnTo>
                        <a:lnTo>
                          <a:pt x="709" y="370"/>
                        </a:lnTo>
                        <a:lnTo>
                          <a:pt x="631" y="467"/>
                        </a:lnTo>
                        <a:lnTo>
                          <a:pt x="610" y="545"/>
                        </a:lnTo>
                        <a:lnTo>
                          <a:pt x="445" y="654"/>
                        </a:lnTo>
                        <a:lnTo>
                          <a:pt x="308" y="690"/>
                        </a:lnTo>
                        <a:lnTo>
                          <a:pt x="175" y="703"/>
                        </a:lnTo>
                        <a:lnTo>
                          <a:pt x="0" y="693"/>
                        </a:lnTo>
                        <a:lnTo>
                          <a:pt x="164" y="652"/>
                        </a:lnTo>
                        <a:lnTo>
                          <a:pt x="369" y="627"/>
                        </a:lnTo>
                        <a:lnTo>
                          <a:pt x="548" y="498"/>
                        </a:lnTo>
                        <a:lnTo>
                          <a:pt x="603" y="405"/>
                        </a:lnTo>
                        <a:lnTo>
                          <a:pt x="675" y="321"/>
                        </a:lnTo>
                        <a:lnTo>
                          <a:pt x="751" y="241"/>
                        </a:lnTo>
                        <a:lnTo>
                          <a:pt x="808" y="173"/>
                        </a:lnTo>
                        <a:lnTo>
                          <a:pt x="846" y="0"/>
                        </a:lnTo>
                        <a:lnTo>
                          <a:pt x="846" y="0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4" name="Freeform 74"/>
                  <p:cNvSpPr>
                    <a:spLocks/>
                  </p:cNvSpPr>
                  <p:nvPr/>
                </p:nvSpPr>
                <p:spPr bwMode="auto">
                  <a:xfrm>
                    <a:off x="4147" y="3052"/>
                    <a:ext cx="177" cy="125"/>
                  </a:xfrm>
                  <a:custGeom>
                    <a:avLst/>
                    <a:gdLst/>
                    <a:ahLst/>
                    <a:cxnLst>
                      <a:cxn ang="0">
                        <a:pos x="649" y="0"/>
                      </a:cxn>
                      <a:cxn ang="0">
                        <a:pos x="506" y="186"/>
                      </a:cxn>
                      <a:cxn ang="0">
                        <a:pos x="225" y="283"/>
                      </a:cxn>
                      <a:cxn ang="0">
                        <a:pos x="78" y="351"/>
                      </a:cxn>
                      <a:cxn ang="0">
                        <a:pos x="38" y="560"/>
                      </a:cxn>
                      <a:cxn ang="0">
                        <a:pos x="4" y="600"/>
                      </a:cxn>
                      <a:cxn ang="0">
                        <a:pos x="0" y="311"/>
                      </a:cxn>
                      <a:cxn ang="0">
                        <a:pos x="219" y="260"/>
                      </a:cxn>
                      <a:cxn ang="0">
                        <a:pos x="466" y="159"/>
                      </a:cxn>
                      <a:cxn ang="0">
                        <a:pos x="649" y="0"/>
                      </a:cxn>
                      <a:cxn ang="0">
                        <a:pos x="649" y="0"/>
                      </a:cxn>
                    </a:cxnLst>
                    <a:rect l="0" t="0" r="r" b="b"/>
                    <a:pathLst>
                      <a:path w="649" h="600">
                        <a:moveTo>
                          <a:pt x="649" y="0"/>
                        </a:moveTo>
                        <a:lnTo>
                          <a:pt x="506" y="186"/>
                        </a:lnTo>
                        <a:lnTo>
                          <a:pt x="225" y="283"/>
                        </a:lnTo>
                        <a:lnTo>
                          <a:pt x="78" y="351"/>
                        </a:lnTo>
                        <a:lnTo>
                          <a:pt x="38" y="560"/>
                        </a:lnTo>
                        <a:lnTo>
                          <a:pt x="4" y="600"/>
                        </a:lnTo>
                        <a:lnTo>
                          <a:pt x="0" y="311"/>
                        </a:lnTo>
                        <a:lnTo>
                          <a:pt x="219" y="260"/>
                        </a:lnTo>
                        <a:lnTo>
                          <a:pt x="466" y="159"/>
                        </a:lnTo>
                        <a:lnTo>
                          <a:pt x="649" y="0"/>
                        </a:lnTo>
                        <a:lnTo>
                          <a:pt x="649" y="0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5" name="Freeform 75"/>
                  <p:cNvSpPr>
                    <a:spLocks/>
                  </p:cNvSpPr>
                  <p:nvPr/>
                </p:nvSpPr>
                <p:spPr bwMode="auto">
                  <a:xfrm>
                    <a:off x="4148" y="3040"/>
                    <a:ext cx="253" cy="176"/>
                  </a:xfrm>
                  <a:custGeom>
                    <a:avLst/>
                    <a:gdLst/>
                    <a:ahLst/>
                    <a:cxnLst>
                      <a:cxn ang="0">
                        <a:pos x="0" y="665"/>
                      </a:cxn>
                      <a:cxn ang="0">
                        <a:pos x="105" y="534"/>
                      </a:cxn>
                      <a:cxn ang="0">
                        <a:pos x="251" y="561"/>
                      </a:cxn>
                      <a:cxn ang="0">
                        <a:pos x="386" y="580"/>
                      </a:cxn>
                      <a:cxn ang="0">
                        <a:pos x="479" y="505"/>
                      </a:cxn>
                      <a:cxn ang="0">
                        <a:pos x="563" y="369"/>
                      </a:cxn>
                      <a:cxn ang="0">
                        <a:pos x="637" y="256"/>
                      </a:cxn>
                      <a:cxn ang="0">
                        <a:pos x="920" y="0"/>
                      </a:cxn>
                      <a:cxn ang="0">
                        <a:pos x="647" y="351"/>
                      </a:cxn>
                      <a:cxn ang="0">
                        <a:pos x="519" y="530"/>
                      </a:cxn>
                      <a:cxn ang="0">
                        <a:pos x="432" y="612"/>
                      </a:cxn>
                      <a:cxn ang="0">
                        <a:pos x="344" y="629"/>
                      </a:cxn>
                      <a:cxn ang="0">
                        <a:pos x="234" y="612"/>
                      </a:cxn>
                      <a:cxn ang="0">
                        <a:pos x="97" y="629"/>
                      </a:cxn>
                      <a:cxn ang="0">
                        <a:pos x="50" y="676"/>
                      </a:cxn>
                      <a:cxn ang="0">
                        <a:pos x="8" y="842"/>
                      </a:cxn>
                      <a:cxn ang="0">
                        <a:pos x="0" y="665"/>
                      </a:cxn>
                      <a:cxn ang="0">
                        <a:pos x="0" y="665"/>
                      </a:cxn>
                    </a:cxnLst>
                    <a:rect l="0" t="0" r="r" b="b"/>
                    <a:pathLst>
                      <a:path w="920" h="842">
                        <a:moveTo>
                          <a:pt x="0" y="665"/>
                        </a:moveTo>
                        <a:lnTo>
                          <a:pt x="105" y="534"/>
                        </a:lnTo>
                        <a:lnTo>
                          <a:pt x="251" y="561"/>
                        </a:lnTo>
                        <a:lnTo>
                          <a:pt x="386" y="580"/>
                        </a:lnTo>
                        <a:lnTo>
                          <a:pt x="479" y="505"/>
                        </a:lnTo>
                        <a:lnTo>
                          <a:pt x="563" y="369"/>
                        </a:lnTo>
                        <a:lnTo>
                          <a:pt x="637" y="256"/>
                        </a:lnTo>
                        <a:lnTo>
                          <a:pt x="920" y="0"/>
                        </a:lnTo>
                        <a:lnTo>
                          <a:pt x="647" y="351"/>
                        </a:lnTo>
                        <a:lnTo>
                          <a:pt x="519" y="530"/>
                        </a:lnTo>
                        <a:lnTo>
                          <a:pt x="432" y="612"/>
                        </a:lnTo>
                        <a:lnTo>
                          <a:pt x="344" y="629"/>
                        </a:lnTo>
                        <a:lnTo>
                          <a:pt x="234" y="612"/>
                        </a:lnTo>
                        <a:lnTo>
                          <a:pt x="97" y="629"/>
                        </a:lnTo>
                        <a:lnTo>
                          <a:pt x="50" y="676"/>
                        </a:lnTo>
                        <a:lnTo>
                          <a:pt x="8" y="842"/>
                        </a:lnTo>
                        <a:lnTo>
                          <a:pt x="0" y="665"/>
                        </a:lnTo>
                        <a:lnTo>
                          <a:pt x="0" y="665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6" name="Freeform 76"/>
                  <p:cNvSpPr>
                    <a:spLocks/>
                  </p:cNvSpPr>
                  <p:nvPr/>
                </p:nvSpPr>
                <p:spPr bwMode="auto">
                  <a:xfrm>
                    <a:off x="4224" y="3106"/>
                    <a:ext cx="264" cy="177"/>
                  </a:xfrm>
                  <a:custGeom>
                    <a:avLst/>
                    <a:gdLst/>
                    <a:ahLst/>
                    <a:cxnLst>
                      <a:cxn ang="0">
                        <a:pos x="962" y="0"/>
                      </a:cxn>
                      <a:cxn ang="0">
                        <a:pos x="656" y="63"/>
                      </a:cxn>
                      <a:cxn ang="0">
                        <a:pos x="437" y="63"/>
                      </a:cxn>
                      <a:cxn ang="0">
                        <a:pos x="344" y="101"/>
                      </a:cxn>
                      <a:cxn ang="0">
                        <a:pos x="192" y="284"/>
                      </a:cxn>
                      <a:cxn ang="0">
                        <a:pos x="97" y="413"/>
                      </a:cxn>
                      <a:cxn ang="0">
                        <a:pos x="51" y="504"/>
                      </a:cxn>
                      <a:cxn ang="0">
                        <a:pos x="0" y="546"/>
                      </a:cxn>
                      <a:cxn ang="0">
                        <a:pos x="13" y="696"/>
                      </a:cxn>
                      <a:cxn ang="0">
                        <a:pos x="102" y="852"/>
                      </a:cxn>
                      <a:cxn ang="0">
                        <a:pos x="38" y="688"/>
                      </a:cxn>
                      <a:cxn ang="0">
                        <a:pos x="44" y="631"/>
                      </a:cxn>
                      <a:cxn ang="0">
                        <a:pos x="108" y="576"/>
                      </a:cxn>
                      <a:cxn ang="0">
                        <a:pos x="91" y="521"/>
                      </a:cxn>
                      <a:cxn ang="0">
                        <a:pos x="156" y="430"/>
                      </a:cxn>
                      <a:cxn ang="0">
                        <a:pos x="230" y="314"/>
                      </a:cxn>
                      <a:cxn ang="0">
                        <a:pos x="346" y="173"/>
                      </a:cxn>
                      <a:cxn ang="0">
                        <a:pos x="429" y="130"/>
                      </a:cxn>
                      <a:cxn ang="0">
                        <a:pos x="496" y="124"/>
                      </a:cxn>
                      <a:cxn ang="0">
                        <a:pos x="568" y="150"/>
                      </a:cxn>
                      <a:cxn ang="0">
                        <a:pos x="564" y="194"/>
                      </a:cxn>
                      <a:cxn ang="0">
                        <a:pos x="504" y="341"/>
                      </a:cxn>
                      <a:cxn ang="0">
                        <a:pos x="485" y="462"/>
                      </a:cxn>
                      <a:cxn ang="0">
                        <a:pos x="308" y="673"/>
                      </a:cxn>
                      <a:cxn ang="0">
                        <a:pos x="485" y="584"/>
                      </a:cxn>
                      <a:cxn ang="0">
                        <a:pos x="568" y="379"/>
                      </a:cxn>
                      <a:cxn ang="0">
                        <a:pos x="701" y="190"/>
                      </a:cxn>
                      <a:cxn ang="0">
                        <a:pos x="895" y="61"/>
                      </a:cxn>
                      <a:cxn ang="0">
                        <a:pos x="962" y="0"/>
                      </a:cxn>
                      <a:cxn ang="0">
                        <a:pos x="962" y="0"/>
                      </a:cxn>
                    </a:cxnLst>
                    <a:rect l="0" t="0" r="r" b="b"/>
                    <a:pathLst>
                      <a:path w="962" h="852">
                        <a:moveTo>
                          <a:pt x="962" y="0"/>
                        </a:moveTo>
                        <a:lnTo>
                          <a:pt x="656" y="63"/>
                        </a:lnTo>
                        <a:lnTo>
                          <a:pt x="437" y="63"/>
                        </a:lnTo>
                        <a:lnTo>
                          <a:pt x="344" y="101"/>
                        </a:lnTo>
                        <a:lnTo>
                          <a:pt x="192" y="284"/>
                        </a:lnTo>
                        <a:lnTo>
                          <a:pt x="97" y="413"/>
                        </a:lnTo>
                        <a:lnTo>
                          <a:pt x="51" y="504"/>
                        </a:lnTo>
                        <a:lnTo>
                          <a:pt x="0" y="546"/>
                        </a:lnTo>
                        <a:lnTo>
                          <a:pt x="13" y="696"/>
                        </a:lnTo>
                        <a:lnTo>
                          <a:pt x="102" y="852"/>
                        </a:lnTo>
                        <a:lnTo>
                          <a:pt x="38" y="688"/>
                        </a:lnTo>
                        <a:lnTo>
                          <a:pt x="44" y="631"/>
                        </a:lnTo>
                        <a:lnTo>
                          <a:pt x="108" y="576"/>
                        </a:lnTo>
                        <a:lnTo>
                          <a:pt x="91" y="521"/>
                        </a:lnTo>
                        <a:lnTo>
                          <a:pt x="156" y="430"/>
                        </a:lnTo>
                        <a:lnTo>
                          <a:pt x="230" y="314"/>
                        </a:lnTo>
                        <a:lnTo>
                          <a:pt x="346" y="173"/>
                        </a:lnTo>
                        <a:lnTo>
                          <a:pt x="429" y="130"/>
                        </a:lnTo>
                        <a:lnTo>
                          <a:pt x="496" y="124"/>
                        </a:lnTo>
                        <a:lnTo>
                          <a:pt x="568" y="150"/>
                        </a:lnTo>
                        <a:lnTo>
                          <a:pt x="564" y="194"/>
                        </a:lnTo>
                        <a:lnTo>
                          <a:pt x="504" y="341"/>
                        </a:lnTo>
                        <a:lnTo>
                          <a:pt x="485" y="462"/>
                        </a:lnTo>
                        <a:lnTo>
                          <a:pt x="308" y="673"/>
                        </a:lnTo>
                        <a:lnTo>
                          <a:pt x="485" y="584"/>
                        </a:lnTo>
                        <a:lnTo>
                          <a:pt x="568" y="379"/>
                        </a:lnTo>
                        <a:lnTo>
                          <a:pt x="701" y="190"/>
                        </a:lnTo>
                        <a:lnTo>
                          <a:pt x="895" y="61"/>
                        </a:lnTo>
                        <a:lnTo>
                          <a:pt x="962" y="0"/>
                        </a:lnTo>
                        <a:lnTo>
                          <a:pt x="962" y="0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7" name="Freeform 77"/>
                  <p:cNvSpPr>
                    <a:spLocks/>
                  </p:cNvSpPr>
                  <p:nvPr/>
                </p:nvSpPr>
                <p:spPr bwMode="auto">
                  <a:xfrm>
                    <a:off x="4464" y="3145"/>
                    <a:ext cx="116" cy="129"/>
                  </a:xfrm>
                  <a:custGeom>
                    <a:avLst/>
                    <a:gdLst/>
                    <a:ahLst/>
                    <a:cxnLst>
                      <a:cxn ang="0">
                        <a:pos x="423" y="4"/>
                      </a:cxn>
                      <a:cxn ang="0">
                        <a:pos x="346" y="86"/>
                      </a:cxn>
                      <a:cxn ang="0">
                        <a:pos x="272" y="120"/>
                      </a:cxn>
                      <a:cxn ang="0">
                        <a:pos x="255" y="206"/>
                      </a:cxn>
                      <a:cxn ang="0">
                        <a:pos x="238" y="333"/>
                      </a:cxn>
                      <a:cxn ang="0">
                        <a:pos x="86" y="550"/>
                      </a:cxn>
                      <a:cxn ang="0">
                        <a:pos x="0" y="622"/>
                      </a:cxn>
                      <a:cxn ang="0">
                        <a:pos x="183" y="339"/>
                      </a:cxn>
                      <a:cxn ang="0">
                        <a:pos x="200" y="198"/>
                      </a:cxn>
                      <a:cxn ang="0">
                        <a:pos x="196" y="116"/>
                      </a:cxn>
                      <a:cxn ang="0">
                        <a:pos x="94" y="0"/>
                      </a:cxn>
                      <a:cxn ang="0">
                        <a:pos x="162" y="52"/>
                      </a:cxn>
                      <a:cxn ang="0">
                        <a:pos x="251" y="86"/>
                      </a:cxn>
                      <a:cxn ang="0">
                        <a:pos x="358" y="65"/>
                      </a:cxn>
                      <a:cxn ang="0">
                        <a:pos x="423" y="4"/>
                      </a:cxn>
                      <a:cxn ang="0">
                        <a:pos x="423" y="4"/>
                      </a:cxn>
                    </a:cxnLst>
                    <a:rect l="0" t="0" r="r" b="b"/>
                    <a:pathLst>
                      <a:path w="423" h="622">
                        <a:moveTo>
                          <a:pt x="423" y="4"/>
                        </a:moveTo>
                        <a:lnTo>
                          <a:pt x="346" y="86"/>
                        </a:lnTo>
                        <a:lnTo>
                          <a:pt x="272" y="120"/>
                        </a:lnTo>
                        <a:lnTo>
                          <a:pt x="255" y="206"/>
                        </a:lnTo>
                        <a:lnTo>
                          <a:pt x="238" y="333"/>
                        </a:lnTo>
                        <a:lnTo>
                          <a:pt x="86" y="550"/>
                        </a:lnTo>
                        <a:lnTo>
                          <a:pt x="0" y="622"/>
                        </a:lnTo>
                        <a:lnTo>
                          <a:pt x="183" y="339"/>
                        </a:lnTo>
                        <a:lnTo>
                          <a:pt x="200" y="198"/>
                        </a:lnTo>
                        <a:lnTo>
                          <a:pt x="196" y="116"/>
                        </a:lnTo>
                        <a:lnTo>
                          <a:pt x="94" y="0"/>
                        </a:lnTo>
                        <a:lnTo>
                          <a:pt x="162" y="52"/>
                        </a:lnTo>
                        <a:lnTo>
                          <a:pt x="251" y="86"/>
                        </a:lnTo>
                        <a:lnTo>
                          <a:pt x="358" y="65"/>
                        </a:lnTo>
                        <a:lnTo>
                          <a:pt x="423" y="4"/>
                        </a:lnTo>
                        <a:lnTo>
                          <a:pt x="423" y="4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8" name="Freeform 78"/>
                  <p:cNvSpPr>
                    <a:spLocks/>
                  </p:cNvSpPr>
                  <p:nvPr/>
                </p:nvSpPr>
                <p:spPr bwMode="auto">
                  <a:xfrm>
                    <a:off x="4249" y="3208"/>
                    <a:ext cx="102" cy="42"/>
                  </a:xfrm>
                  <a:custGeom>
                    <a:avLst/>
                    <a:gdLst/>
                    <a:ahLst/>
                    <a:cxnLst>
                      <a:cxn ang="0">
                        <a:pos x="0" y="20"/>
                      </a:cxn>
                      <a:cxn ang="0">
                        <a:pos x="145" y="167"/>
                      </a:cxn>
                      <a:cxn ang="0">
                        <a:pos x="238" y="134"/>
                      </a:cxn>
                      <a:cxn ang="0">
                        <a:pos x="340" y="81"/>
                      </a:cxn>
                      <a:cxn ang="0">
                        <a:pos x="371" y="0"/>
                      </a:cxn>
                      <a:cxn ang="0">
                        <a:pos x="367" y="100"/>
                      </a:cxn>
                      <a:cxn ang="0">
                        <a:pos x="249" y="195"/>
                      </a:cxn>
                      <a:cxn ang="0">
                        <a:pos x="135" y="188"/>
                      </a:cxn>
                      <a:cxn ang="0">
                        <a:pos x="4" y="85"/>
                      </a:cxn>
                      <a:cxn ang="0">
                        <a:pos x="0" y="20"/>
                      </a:cxn>
                      <a:cxn ang="0">
                        <a:pos x="0" y="20"/>
                      </a:cxn>
                    </a:cxnLst>
                    <a:rect l="0" t="0" r="r" b="b"/>
                    <a:pathLst>
                      <a:path w="371" h="195">
                        <a:moveTo>
                          <a:pt x="0" y="20"/>
                        </a:moveTo>
                        <a:lnTo>
                          <a:pt x="145" y="167"/>
                        </a:lnTo>
                        <a:lnTo>
                          <a:pt x="238" y="134"/>
                        </a:lnTo>
                        <a:lnTo>
                          <a:pt x="340" y="81"/>
                        </a:lnTo>
                        <a:lnTo>
                          <a:pt x="371" y="0"/>
                        </a:lnTo>
                        <a:lnTo>
                          <a:pt x="367" y="100"/>
                        </a:lnTo>
                        <a:lnTo>
                          <a:pt x="249" y="195"/>
                        </a:lnTo>
                        <a:lnTo>
                          <a:pt x="135" y="188"/>
                        </a:lnTo>
                        <a:lnTo>
                          <a:pt x="4" y="85"/>
                        </a:lnTo>
                        <a:lnTo>
                          <a:pt x="0" y="20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59" name="Freeform 79"/>
                  <p:cNvSpPr>
                    <a:spLocks/>
                  </p:cNvSpPr>
                  <p:nvPr/>
                </p:nvSpPr>
                <p:spPr bwMode="auto">
                  <a:xfrm>
                    <a:off x="4316" y="3211"/>
                    <a:ext cx="209" cy="122"/>
                  </a:xfrm>
                  <a:custGeom>
                    <a:avLst/>
                    <a:gdLst/>
                    <a:ahLst/>
                    <a:cxnLst>
                      <a:cxn ang="0">
                        <a:pos x="519" y="296"/>
                      </a:cxn>
                      <a:cxn ang="0">
                        <a:pos x="413" y="431"/>
                      </a:cxn>
                      <a:cxn ang="0">
                        <a:pos x="268" y="523"/>
                      </a:cxn>
                      <a:cxn ang="0">
                        <a:pos x="92" y="534"/>
                      </a:cxn>
                      <a:cxn ang="0">
                        <a:pos x="0" y="572"/>
                      </a:cxn>
                      <a:cxn ang="0">
                        <a:pos x="268" y="583"/>
                      </a:cxn>
                      <a:cxn ang="0">
                        <a:pos x="457" y="481"/>
                      </a:cxn>
                      <a:cxn ang="0">
                        <a:pos x="593" y="300"/>
                      </a:cxn>
                      <a:cxn ang="0">
                        <a:pos x="761" y="0"/>
                      </a:cxn>
                      <a:cxn ang="0">
                        <a:pos x="519" y="296"/>
                      </a:cxn>
                      <a:cxn ang="0">
                        <a:pos x="519" y="296"/>
                      </a:cxn>
                    </a:cxnLst>
                    <a:rect l="0" t="0" r="r" b="b"/>
                    <a:pathLst>
                      <a:path w="761" h="583">
                        <a:moveTo>
                          <a:pt x="519" y="296"/>
                        </a:moveTo>
                        <a:lnTo>
                          <a:pt x="413" y="431"/>
                        </a:lnTo>
                        <a:lnTo>
                          <a:pt x="268" y="523"/>
                        </a:lnTo>
                        <a:lnTo>
                          <a:pt x="92" y="534"/>
                        </a:lnTo>
                        <a:lnTo>
                          <a:pt x="0" y="572"/>
                        </a:lnTo>
                        <a:lnTo>
                          <a:pt x="268" y="583"/>
                        </a:lnTo>
                        <a:lnTo>
                          <a:pt x="457" y="481"/>
                        </a:lnTo>
                        <a:lnTo>
                          <a:pt x="593" y="300"/>
                        </a:lnTo>
                        <a:lnTo>
                          <a:pt x="761" y="0"/>
                        </a:lnTo>
                        <a:lnTo>
                          <a:pt x="519" y="296"/>
                        </a:lnTo>
                        <a:lnTo>
                          <a:pt x="519" y="296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60" name="Freeform 80"/>
                  <p:cNvSpPr>
                    <a:spLocks/>
                  </p:cNvSpPr>
                  <p:nvPr/>
                </p:nvSpPr>
                <p:spPr bwMode="auto">
                  <a:xfrm>
                    <a:off x="4446" y="2938"/>
                    <a:ext cx="262" cy="236"/>
                  </a:xfrm>
                  <a:custGeom>
                    <a:avLst/>
                    <a:gdLst/>
                    <a:ahLst/>
                    <a:cxnLst>
                      <a:cxn ang="0">
                        <a:pos x="888" y="81"/>
                      </a:cxn>
                      <a:cxn ang="0">
                        <a:pos x="838" y="89"/>
                      </a:cxn>
                      <a:cxn ang="0">
                        <a:pos x="783" y="123"/>
                      </a:cxn>
                      <a:cxn ang="0">
                        <a:pos x="711" y="190"/>
                      </a:cxn>
                      <a:cxn ang="0">
                        <a:pos x="667" y="211"/>
                      </a:cxn>
                      <a:cxn ang="0">
                        <a:pos x="578" y="222"/>
                      </a:cxn>
                      <a:cxn ang="0">
                        <a:pos x="511" y="268"/>
                      </a:cxn>
                      <a:cxn ang="0">
                        <a:pos x="456" y="367"/>
                      </a:cxn>
                      <a:cxn ang="0">
                        <a:pos x="407" y="439"/>
                      </a:cxn>
                      <a:cxn ang="0">
                        <a:pos x="317" y="467"/>
                      </a:cxn>
                      <a:cxn ang="0">
                        <a:pos x="257" y="534"/>
                      </a:cxn>
                      <a:cxn ang="0">
                        <a:pos x="217" y="661"/>
                      </a:cxn>
                      <a:cxn ang="0">
                        <a:pos x="179" y="762"/>
                      </a:cxn>
                      <a:cxn ang="0">
                        <a:pos x="17" y="834"/>
                      </a:cxn>
                      <a:cxn ang="0">
                        <a:pos x="0" y="912"/>
                      </a:cxn>
                      <a:cxn ang="0">
                        <a:pos x="112" y="878"/>
                      </a:cxn>
                      <a:cxn ang="0">
                        <a:pos x="95" y="962"/>
                      </a:cxn>
                      <a:cxn ang="0">
                        <a:pos x="135" y="1011"/>
                      </a:cxn>
                      <a:cxn ang="0">
                        <a:pos x="283" y="1123"/>
                      </a:cxn>
                      <a:cxn ang="0">
                        <a:pos x="295" y="1078"/>
                      </a:cxn>
                      <a:cxn ang="0">
                        <a:pos x="179" y="973"/>
                      </a:cxn>
                      <a:cxn ang="0">
                        <a:pos x="179" y="895"/>
                      </a:cxn>
                      <a:cxn ang="0">
                        <a:pos x="217" y="884"/>
                      </a:cxn>
                      <a:cxn ang="0">
                        <a:pos x="268" y="956"/>
                      </a:cxn>
                      <a:cxn ang="0">
                        <a:pos x="373" y="962"/>
                      </a:cxn>
                      <a:cxn ang="0">
                        <a:pos x="422" y="918"/>
                      </a:cxn>
                      <a:cxn ang="0">
                        <a:pos x="317" y="834"/>
                      </a:cxn>
                      <a:cxn ang="0">
                        <a:pos x="312" y="739"/>
                      </a:cxn>
                      <a:cxn ang="0">
                        <a:pos x="317" y="595"/>
                      </a:cxn>
                      <a:cxn ang="0">
                        <a:pos x="361" y="502"/>
                      </a:cxn>
                      <a:cxn ang="0">
                        <a:pos x="450" y="439"/>
                      </a:cxn>
                      <a:cxn ang="0">
                        <a:pos x="517" y="351"/>
                      </a:cxn>
                      <a:cxn ang="0">
                        <a:pos x="578" y="317"/>
                      </a:cxn>
                      <a:cxn ang="0">
                        <a:pos x="662" y="277"/>
                      </a:cxn>
                      <a:cxn ang="0">
                        <a:pos x="679" y="351"/>
                      </a:cxn>
                      <a:cxn ang="0">
                        <a:pos x="601" y="496"/>
                      </a:cxn>
                      <a:cxn ang="0">
                        <a:pos x="546" y="562"/>
                      </a:cxn>
                      <a:cxn ang="0">
                        <a:pos x="650" y="496"/>
                      </a:cxn>
                      <a:cxn ang="0">
                        <a:pos x="728" y="412"/>
                      </a:cxn>
                      <a:cxn ang="0">
                        <a:pos x="821" y="272"/>
                      </a:cxn>
                      <a:cxn ang="0">
                        <a:pos x="880" y="184"/>
                      </a:cxn>
                      <a:cxn ang="0">
                        <a:pos x="899" y="142"/>
                      </a:cxn>
                      <a:cxn ang="0">
                        <a:pos x="956" y="0"/>
                      </a:cxn>
                      <a:cxn ang="0">
                        <a:pos x="888" y="81"/>
                      </a:cxn>
                      <a:cxn ang="0">
                        <a:pos x="888" y="81"/>
                      </a:cxn>
                    </a:cxnLst>
                    <a:rect l="0" t="0" r="r" b="b"/>
                    <a:pathLst>
                      <a:path w="956" h="1123">
                        <a:moveTo>
                          <a:pt x="888" y="81"/>
                        </a:moveTo>
                        <a:lnTo>
                          <a:pt x="838" y="89"/>
                        </a:lnTo>
                        <a:lnTo>
                          <a:pt x="783" y="123"/>
                        </a:lnTo>
                        <a:lnTo>
                          <a:pt x="711" y="190"/>
                        </a:lnTo>
                        <a:lnTo>
                          <a:pt x="667" y="211"/>
                        </a:lnTo>
                        <a:lnTo>
                          <a:pt x="578" y="222"/>
                        </a:lnTo>
                        <a:lnTo>
                          <a:pt x="511" y="268"/>
                        </a:lnTo>
                        <a:lnTo>
                          <a:pt x="456" y="367"/>
                        </a:lnTo>
                        <a:lnTo>
                          <a:pt x="407" y="439"/>
                        </a:lnTo>
                        <a:lnTo>
                          <a:pt x="317" y="467"/>
                        </a:lnTo>
                        <a:lnTo>
                          <a:pt x="257" y="534"/>
                        </a:lnTo>
                        <a:lnTo>
                          <a:pt x="217" y="661"/>
                        </a:lnTo>
                        <a:lnTo>
                          <a:pt x="179" y="762"/>
                        </a:lnTo>
                        <a:lnTo>
                          <a:pt x="17" y="834"/>
                        </a:lnTo>
                        <a:lnTo>
                          <a:pt x="0" y="912"/>
                        </a:lnTo>
                        <a:lnTo>
                          <a:pt x="112" y="878"/>
                        </a:lnTo>
                        <a:lnTo>
                          <a:pt x="95" y="962"/>
                        </a:lnTo>
                        <a:lnTo>
                          <a:pt x="135" y="1011"/>
                        </a:lnTo>
                        <a:lnTo>
                          <a:pt x="283" y="1123"/>
                        </a:lnTo>
                        <a:lnTo>
                          <a:pt x="295" y="1078"/>
                        </a:lnTo>
                        <a:lnTo>
                          <a:pt x="179" y="973"/>
                        </a:lnTo>
                        <a:lnTo>
                          <a:pt x="179" y="895"/>
                        </a:lnTo>
                        <a:lnTo>
                          <a:pt x="217" y="884"/>
                        </a:lnTo>
                        <a:lnTo>
                          <a:pt x="268" y="956"/>
                        </a:lnTo>
                        <a:lnTo>
                          <a:pt x="373" y="962"/>
                        </a:lnTo>
                        <a:lnTo>
                          <a:pt x="422" y="918"/>
                        </a:lnTo>
                        <a:lnTo>
                          <a:pt x="317" y="834"/>
                        </a:lnTo>
                        <a:lnTo>
                          <a:pt x="312" y="739"/>
                        </a:lnTo>
                        <a:lnTo>
                          <a:pt x="317" y="595"/>
                        </a:lnTo>
                        <a:lnTo>
                          <a:pt x="361" y="502"/>
                        </a:lnTo>
                        <a:lnTo>
                          <a:pt x="450" y="439"/>
                        </a:lnTo>
                        <a:lnTo>
                          <a:pt x="517" y="351"/>
                        </a:lnTo>
                        <a:lnTo>
                          <a:pt x="578" y="317"/>
                        </a:lnTo>
                        <a:lnTo>
                          <a:pt x="662" y="277"/>
                        </a:lnTo>
                        <a:lnTo>
                          <a:pt x="679" y="351"/>
                        </a:lnTo>
                        <a:lnTo>
                          <a:pt x="601" y="496"/>
                        </a:lnTo>
                        <a:lnTo>
                          <a:pt x="546" y="562"/>
                        </a:lnTo>
                        <a:lnTo>
                          <a:pt x="650" y="496"/>
                        </a:lnTo>
                        <a:lnTo>
                          <a:pt x="728" y="412"/>
                        </a:lnTo>
                        <a:lnTo>
                          <a:pt x="821" y="272"/>
                        </a:lnTo>
                        <a:lnTo>
                          <a:pt x="880" y="184"/>
                        </a:lnTo>
                        <a:lnTo>
                          <a:pt x="899" y="142"/>
                        </a:lnTo>
                        <a:lnTo>
                          <a:pt x="956" y="0"/>
                        </a:lnTo>
                        <a:lnTo>
                          <a:pt x="888" y="81"/>
                        </a:lnTo>
                        <a:lnTo>
                          <a:pt x="888" y="81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61" name="Freeform 81"/>
                  <p:cNvSpPr>
                    <a:spLocks/>
                  </p:cNvSpPr>
                  <p:nvPr/>
                </p:nvSpPr>
                <p:spPr bwMode="auto">
                  <a:xfrm>
                    <a:off x="4534" y="3013"/>
                    <a:ext cx="121" cy="159"/>
                  </a:xfrm>
                  <a:custGeom>
                    <a:avLst/>
                    <a:gdLst/>
                    <a:ahLst/>
                    <a:cxnLst>
                      <a:cxn ang="0">
                        <a:pos x="443" y="0"/>
                      </a:cxn>
                      <a:cxn ang="0">
                        <a:pos x="394" y="115"/>
                      </a:cxn>
                      <a:cxn ang="0">
                        <a:pos x="361" y="199"/>
                      </a:cxn>
                      <a:cxn ang="0">
                        <a:pos x="304" y="264"/>
                      </a:cxn>
                      <a:cxn ang="0">
                        <a:pos x="282" y="340"/>
                      </a:cxn>
                      <a:cxn ang="0">
                        <a:pos x="249" y="433"/>
                      </a:cxn>
                      <a:cxn ang="0">
                        <a:pos x="253" y="545"/>
                      </a:cxn>
                      <a:cxn ang="0">
                        <a:pos x="211" y="644"/>
                      </a:cxn>
                      <a:cxn ang="0">
                        <a:pos x="156" y="705"/>
                      </a:cxn>
                      <a:cxn ang="0">
                        <a:pos x="90" y="756"/>
                      </a:cxn>
                      <a:cxn ang="0">
                        <a:pos x="0" y="747"/>
                      </a:cxn>
                      <a:cxn ang="0">
                        <a:pos x="147" y="653"/>
                      </a:cxn>
                      <a:cxn ang="0">
                        <a:pos x="187" y="568"/>
                      </a:cxn>
                      <a:cxn ang="0">
                        <a:pos x="211" y="473"/>
                      </a:cxn>
                      <a:cxn ang="0">
                        <a:pos x="219" y="395"/>
                      </a:cxn>
                      <a:cxn ang="0">
                        <a:pos x="240" y="317"/>
                      </a:cxn>
                      <a:cxn ang="0">
                        <a:pos x="282" y="214"/>
                      </a:cxn>
                      <a:cxn ang="0">
                        <a:pos x="339" y="134"/>
                      </a:cxn>
                      <a:cxn ang="0">
                        <a:pos x="405" y="24"/>
                      </a:cxn>
                      <a:cxn ang="0">
                        <a:pos x="443" y="0"/>
                      </a:cxn>
                      <a:cxn ang="0">
                        <a:pos x="443" y="0"/>
                      </a:cxn>
                    </a:cxnLst>
                    <a:rect l="0" t="0" r="r" b="b"/>
                    <a:pathLst>
                      <a:path w="443" h="756">
                        <a:moveTo>
                          <a:pt x="443" y="0"/>
                        </a:moveTo>
                        <a:lnTo>
                          <a:pt x="394" y="115"/>
                        </a:lnTo>
                        <a:lnTo>
                          <a:pt x="361" y="199"/>
                        </a:lnTo>
                        <a:lnTo>
                          <a:pt x="304" y="264"/>
                        </a:lnTo>
                        <a:lnTo>
                          <a:pt x="282" y="340"/>
                        </a:lnTo>
                        <a:lnTo>
                          <a:pt x="249" y="433"/>
                        </a:lnTo>
                        <a:lnTo>
                          <a:pt x="253" y="545"/>
                        </a:lnTo>
                        <a:lnTo>
                          <a:pt x="211" y="644"/>
                        </a:lnTo>
                        <a:lnTo>
                          <a:pt x="156" y="705"/>
                        </a:lnTo>
                        <a:lnTo>
                          <a:pt x="90" y="756"/>
                        </a:lnTo>
                        <a:lnTo>
                          <a:pt x="0" y="747"/>
                        </a:lnTo>
                        <a:lnTo>
                          <a:pt x="147" y="653"/>
                        </a:lnTo>
                        <a:lnTo>
                          <a:pt x="187" y="568"/>
                        </a:lnTo>
                        <a:lnTo>
                          <a:pt x="211" y="473"/>
                        </a:lnTo>
                        <a:lnTo>
                          <a:pt x="219" y="395"/>
                        </a:lnTo>
                        <a:lnTo>
                          <a:pt x="240" y="317"/>
                        </a:lnTo>
                        <a:lnTo>
                          <a:pt x="282" y="214"/>
                        </a:lnTo>
                        <a:lnTo>
                          <a:pt x="339" y="134"/>
                        </a:lnTo>
                        <a:lnTo>
                          <a:pt x="405" y="24"/>
                        </a:lnTo>
                        <a:lnTo>
                          <a:pt x="443" y="0"/>
                        </a:lnTo>
                        <a:lnTo>
                          <a:pt x="443" y="0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62" name="Freeform 82"/>
                  <p:cNvSpPr>
                    <a:spLocks/>
                  </p:cNvSpPr>
                  <p:nvPr/>
                </p:nvSpPr>
                <p:spPr bwMode="auto">
                  <a:xfrm>
                    <a:off x="4146" y="3187"/>
                    <a:ext cx="236" cy="146"/>
                  </a:xfrm>
                  <a:custGeom>
                    <a:avLst/>
                    <a:gdLst/>
                    <a:ahLst/>
                    <a:cxnLst>
                      <a:cxn ang="0">
                        <a:pos x="10" y="0"/>
                      </a:cxn>
                      <a:cxn ang="0">
                        <a:pos x="0" y="137"/>
                      </a:cxn>
                      <a:cxn ang="0">
                        <a:pos x="0" y="224"/>
                      </a:cxn>
                      <a:cxn ang="0">
                        <a:pos x="147" y="369"/>
                      </a:cxn>
                      <a:cxn ang="0">
                        <a:pos x="223" y="467"/>
                      </a:cxn>
                      <a:cxn ang="0">
                        <a:pos x="244" y="544"/>
                      </a:cxn>
                      <a:cxn ang="0">
                        <a:pos x="411" y="652"/>
                      </a:cxn>
                      <a:cxn ang="0">
                        <a:pos x="546" y="690"/>
                      </a:cxn>
                      <a:cxn ang="0">
                        <a:pos x="679" y="701"/>
                      </a:cxn>
                      <a:cxn ang="0">
                        <a:pos x="856" y="692"/>
                      </a:cxn>
                      <a:cxn ang="0">
                        <a:pos x="692" y="652"/>
                      </a:cxn>
                      <a:cxn ang="0">
                        <a:pos x="487" y="625"/>
                      </a:cxn>
                      <a:cxn ang="0">
                        <a:pos x="308" y="496"/>
                      </a:cxn>
                      <a:cxn ang="0">
                        <a:pos x="253" y="403"/>
                      </a:cxn>
                      <a:cxn ang="0">
                        <a:pos x="179" y="321"/>
                      </a:cxn>
                      <a:cxn ang="0">
                        <a:pos x="103" y="239"/>
                      </a:cxn>
                      <a:cxn ang="0">
                        <a:pos x="48" y="171"/>
                      </a:cxn>
                      <a:cxn ang="0">
                        <a:pos x="10" y="0"/>
                      </a:cxn>
                      <a:cxn ang="0">
                        <a:pos x="10" y="0"/>
                      </a:cxn>
                    </a:cxnLst>
                    <a:rect l="0" t="0" r="r" b="b"/>
                    <a:pathLst>
                      <a:path w="856" h="701">
                        <a:moveTo>
                          <a:pt x="10" y="0"/>
                        </a:moveTo>
                        <a:lnTo>
                          <a:pt x="0" y="137"/>
                        </a:lnTo>
                        <a:lnTo>
                          <a:pt x="0" y="224"/>
                        </a:lnTo>
                        <a:lnTo>
                          <a:pt x="147" y="369"/>
                        </a:lnTo>
                        <a:lnTo>
                          <a:pt x="223" y="467"/>
                        </a:lnTo>
                        <a:lnTo>
                          <a:pt x="244" y="544"/>
                        </a:lnTo>
                        <a:lnTo>
                          <a:pt x="411" y="652"/>
                        </a:lnTo>
                        <a:lnTo>
                          <a:pt x="546" y="690"/>
                        </a:lnTo>
                        <a:lnTo>
                          <a:pt x="679" y="701"/>
                        </a:lnTo>
                        <a:lnTo>
                          <a:pt x="856" y="692"/>
                        </a:lnTo>
                        <a:lnTo>
                          <a:pt x="692" y="652"/>
                        </a:lnTo>
                        <a:lnTo>
                          <a:pt x="487" y="625"/>
                        </a:lnTo>
                        <a:lnTo>
                          <a:pt x="308" y="496"/>
                        </a:lnTo>
                        <a:lnTo>
                          <a:pt x="253" y="403"/>
                        </a:lnTo>
                        <a:lnTo>
                          <a:pt x="179" y="321"/>
                        </a:lnTo>
                        <a:lnTo>
                          <a:pt x="103" y="239"/>
                        </a:lnTo>
                        <a:lnTo>
                          <a:pt x="48" y="171"/>
                        </a:lnTo>
                        <a:lnTo>
                          <a:pt x="10" y="0"/>
                        </a:lnTo>
                        <a:lnTo>
                          <a:pt x="10" y="0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20563" name="Freeform 83"/>
                  <p:cNvSpPr>
                    <a:spLocks/>
                  </p:cNvSpPr>
                  <p:nvPr/>
                </p:nvSpPr>
                <p:spPr bwMode="auto">
                  <a:xfrm>
                    <a:off x="4091" y="3227"/>
                    <a:ext cx="65" cy="14"/>
                  </a:xfrm>
                  <a:custGeom>
                    <a:avLst/>
                    <a:gdLst/>
                    <a:ahLst/>
                    <a:cxnLst>
                      <a:cxn ang="0">
                        <a:pos x="21" y="4"/>
                      </a:cxn>
                      <a:cxn ang="0">
                        <a:pos x="124" y="0"/>
                      </a:cxn>
                      <a:cxn ang="0">
                        <a:pos x="238" y="13"/>
                      </a:cxn>
                      <a:cxn ang="0">
                        <a:pos x="238" y="57"/>
                      </a:cxn>
                      <a:cxn ang="0">
                        <a:pos x="118" y="28"/>
                      </a:cxn>
                      <a:cxn ang="0">
                        <a:pos x="0" y="57"/>
                      </a:cxn>
                      <a:cxn ang="0">
                        <a:pos x="0" y="8"/>
                      </a:cxn>
                      <a:cxn ang="0">
                        <a:pos x="21" y="4"/>
                      </a:cxn>
                      <a:cxn ang="0">
                        <a:pos x="21" y="4"/>
                      </a:cxn>
                    </a:cxnLst>
                    <a:rect l="0" t="0" r="r" b="b"/>
                    <a:pathLst>
                      <a:path w="238" h="57">
                        <a:moveTo>
                          <a:pt x="21" y="4"/>
                        </a:moveTo>
                        <a:lnTo>
                          <a:pt x="124" y="0"/>
                        </a:lnTo>
                        <a:lnTo>
                          <a:pt x="238" y="13"/>
                        </a:lnTo>
                        <a:lnTo>
                          <a:pt x="238" y="57"/>
                        </a:lnTo>
                        <a:lnTo>
                          <a:pt x="118" y="28"/>
                        </a:lnTo>
                        <a:lnTo>
                          <a:pt x="0" y="57"/>
                        </a:lnTo>
                        <a:lnTo>
                          <a:pt x="0" y="8"/>
                        </a:lnTo>
                        <a:lnTo>
                          <a:pt x="21" y="4"/>
                        </a:lnTo>
                        <a:lnTo>
                          <a:pt x="21" y="4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solidFill>
                      <a:srgbClr val="77777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ru-RU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34" charset="0"/>
                      <a:ea typeface="Arial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20564" name="Freeform 84"/>
                <p:cNvSpPr>
                  <a:spLocks/>
                </p:cNvSpPr>
                <p:nvPr/>
              </p:nvSpPr>
              <p:spPr bwMode="auto">
                <a:xfrm>
                  <a:off x="4137" y="2854"/>
                  <a:ext cx="353" cy="377"/>
                </a:xfrm>
                <a:custGeom>
                  <a:avLst/>
                  <a:gdLst/>
                  <a:ahLst/>
                  <a:cxnLst>
                    <a:cxn ang="0">
                      <a:pos x="0" y="1382"/>
                    </a:cxn>
                    <a:cxn ang="0">
                      <a:pos x="33" y="1314"/>
                    </a:cxn>
                    <a:cxn ang="0">
                      <a:pos x="33" y="1263"/>
                    </a:cxn>
                    <a:cxn ang="0">
                      <a:pos x="88" y="1245"/>
                    </a:cxn>
                    <a:cxn ang="0">
                      <a:pos x="227" y="1217"/>
                    </a:cxn>
                    <a:cxn ang="0">
                      <a:pos x="365" y="1171"/>
                    </a:cxn>
                    <a:cxn ang="0">
                      <a:pos x="540" y="1086"/>
                    </a:cxn>
                    <a:cxn ang="0">
                      <a:pos x="599" y="1033"/>
                    </a:cxn>
                    <a:cxn ang="0">
                      <a:pos x="685" y="949"/>
                    </a:cxn>
                    <a:cxn ang="0">
                      <a:pos x="997" y="588"/>
                    </a:cxn>
                    <a:cxn ang="0">
                      <a:pos x="1078" y="495"/>
                    </a:cxn>
                    <a:cxn ang="0">
                      <a:pos x="1185" y="305"/>
                    </a:cxn>
                    <a:cxn ang="0">
                      <a:pos x="1274" y="0"/>
                    </a:cxn>
                    <a:cxn ang="0">
                      <a:pos x="1287" y="52"/>
                    </a:cxn>
                    <a:cxn ang="0">
                      <a:pos x="1259" y="282"/>
                    </a:cxn>
                    <a:cxn ang="0">
                      <a:pos x="1166" y="458"/>
                    </a:cxn>
                    <a:cxn ang="0">
                      <a:pos x="1101" y="557"/>
                    </a:cxn>
                    <a:cxn ang="0">
                      <a:pos x="1012" y="664"/>
                    </a:cxn>
                    <a:cxn ang="0">
                      <a:pos x="801" y="903"/>
                    </a:cxn>
                    <a:cxn ang="0">
                      <a:pos x="717" y="976"/>
                    </a:cxn>
                    <a:cxn ang="0">
                      <a:pos x="554" y="1131"/>
                    </a:cxn>
                    <a:cxn ang="0">
                      <a:pos x="419" y="1198"/>
                    </a:cxn>
                    <a:cxn ang="0">
                      <a:pos x="261" y="1251"/>
                    </a:cxn>
                    <a:cxn ang="0">
                      <a:pos x="175" y="1274"/>
                    </a:cxn>
                    <a:cxn ang="0">
                      <a:pos x="99" y="1325"/>
                    </a:cxn>
                    <a:cxn ang="0">
                      <a:pos x="93" y="1390"/>
                    </a:cxn>
                    <a:cxn ang="0">
                      <a:pos x="52" y="1534"/>
                    </a:cxn>
                    <a:cxn ang="0">
                      <a:pos x="63" y="1812"/>
                    </a:cxn>
                    <a:cxn ang="0">
                      <a:pos x="23" y="1812"/>
                    </a:cxn>
                    <a:cxn ang="0">
                      <a:pos x="17" y="1536"/>
                    </a:cxn>
                    <a:cxn ang="0">
                      <a:pos x="0" y="1382"/>
                    </a:cxn>
                    <a:cxn ang="0">
                      <a:pos x="0" y="1382"/>
                    </a:cxn>
                  </a:cxnLst>
                  <a:rect l="0" t="0" r="r" b="b"/>
                  <a:pathLst>
                    <a:path w="1287" h="1812">
                      <a:moveTo>
                        <a:pt x="0" y="1382"/>
                      </a:moveTo>
                      <a:lnTo>
                        <a:pt x="33" y="1314"/>
                      </a:lnTo>
                      <a:lnTo>
                        <a:pt x="33" y="1263"/>
                      </a:lnTo>
                      <a:lnTo>
                        <a:pt x="88" y="1245"/>
                      </a:lnTo>
                      <a:lnTo>
                        <a:pt x="227" y="1217"/>
                      </a:lnTo>
                      <a:lnTo>
                        <a:pt x="365" y="1171"/>
                      </a:lnTo>
                      <a:lnTo>
                        <a:pt x="540" y="1086"/>
                      </a:lnTo>
                      <a:lnTo>
                        <a:pt x="599" y="1033"/>
                      </a:lnTo>
                      <a:lnTo>
                        <a:pt x="685" y="949"/>
                      </a:lnTo>
                      <a:lnTo>
                        <a:pt x="997" y="588"/>
                      </a:lnTo>
                      <a:lnTo>
                        <a:pt x="1078" y="495"/>
                      </a:lnTo>
                      <a:lnTo>
                        <a:pt x="1185" y="305"/>
                      </a:lnTo>
                      <a:lnTo>
                        <a:pt x="1274" y="0"/>
                      </a:lnTo>
                      <a:lnTo>
                        <a:pt x="1287" y="52"/>
                      </a:lnTo>
                      <a:lnTo>
                        <a:pt x="1259" y="282"/>
                      </a:lnTo>
                      <a:lnTo>
                        <a:pt x="1166" y="458"/>
                      </a:lnTo>
                      <a:lnTo>
                        <a:pt x="1101" y="557"/>
                      </a:lnTo>
                      <a:lnTo>
                        <a:pt x="1012" y="664"/>
                      </a:lnTo>
                      <a:lnTo>
                        <a:pt x="801" y="903"/>
                      </a:lnTo>
                      <a:lnTo>
                        <a:pt x="717" y="976"/>
                      </a:lnTo>
                      <a:lnTo>
                        <a:pt x="554" y="1131"/>
                      </a:lnTo>
                      <a:lnTo>
                        <a:pt x="419" y="1198"/>
                      </a:lnTo>
                      <a:lnTo>
                        <a:pt x="261" y="1251"/>
                      </a:lnTo>
                      <a:lnTo>
                        <a:pt x="175" y="1274"/>
                      </a:lnTo>
                      <a:lnTo>
                        <a:pt x="99" y="1325"/>
                      </a:lnTo>
                      <a:lnTo>
                        <a:pt x="93" y="1390"/>
                      </a:lnTo>
                      <a:lnTo>
                        <a:pt x="52" y="1534"/>
                      </a:lnTo>
                      <a:lnTo>
                        <a:pt x="63" y="1812"/>
                      </a:lnTo>
                      <a:lnTo>
                        <a:pt x="23" y="1812"/>
                      </a:lnTo>
                      <a:lnTo>
                        <a:pt x="17" y="1536"/>
                      </a:lnTo>
                      <a:lnTo>
                        <a:pt x="0" y="1382"/>
                      </a:lnTo>
                      <a:lnTo>
                        <a:pt x="0" y="1382"/>
                      </a:lnTo>
                      <a:close/>
                    </a:path>
                  </a:pathLst>
                </a:custGeom>
                <a:solidFill>
                  <a:srgbClr val="777777"/>
                </a:solidFill>
                <a:ln w="9525">
                  <a:solidFill>
                    <a:srgbClr val="77777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20565" name="Freeform 85"/>
                <p:cNvSpPr>
                  <a:spLocks/>
                </p:cNvSpPr>
                <p:nvPr/>
              </p:nvSpPr>
              <p:spPr bwMode="auto">
                <a:xfrm>
                  <a:off x="3754" y="2854"/>
                  <a:ext cx="353" cy="378"/>
                </a:xfrm>
                <a:custGeom>
                  <a:avLst/>
                  <a:gdLst/>
                  <a:ahLst/>
                  <a:cxnLst>
                    <a:cxn ang="0">
                      <a:pos x="1285" y="1380"/>
                    </a:cxn>
                    <a:cxn ang="0">
                      <a:pos x="1254" y="1312"/>
                    </a:cxn>
                    <a:cxn ang="0">
                      <a:pos x="1254" y="1260"/>
                    </a:cxn>
                    <a:cxn ang="0">
                      <a:pos x="1197" y="1243"/>
                    </a:cxn>
                    <a:cxn ang="0">
                      <a:pos x="1061" y="1217"/>
                    </a:cxn>
                    <a:cxn ang="0">
                      <a:pos x="922" y="1171"/>
                    </a:cxn>
                    <a:cxn ang="0">
                      <a:pos x="745" y="1085"/>
                    </a:cxn>
                    <a:cxn ang="0">
                      <a:pos x="688" y="1030"/>
                    </a:cxn>
                    <a:cxn ang="0">
                      <a:pos x="602" y="949"/>
                    </a:cxn>
                    <a:cxn ang="0">
                      <a:pos x="291" y="587"/>
                    </a:cxn>
                    <a:cxn ang="0">
                      <a:pos x="209" y="492"/>
                    </a:cxn>
                    <a:cxn ang="0">
                      <a:pos x="102" y="304"/>
                    </a:cxn>
                    <a:cxn ang="0">
                      <a:pos x="13" y="0"/>
                    </a:cxn>
                    <a:cxn ang="0">
                      <a:pos x="0" y="51"/>
                    </a:cxn>
                    <a:cxn ang="0">
                      <a:pos x="28" y="280"/>
                    </a:cxn>
                    <a:cxn ang="0">
                      <a:pos x="121" y="458"/>
                    </a:cxn>
                    <a:cxn ang="0">
                      <a:pos x="186" y="557"/>
                    </a:cxn>
                    <a:cxn ang="0">
                      <a:pos x="275" y="663"/>
                    </a:cxn>
                    <a:cxn ang="0">
                      <a:pos x="486" y="903"/>
                    </a:cxn>
                    <a:cxn ang="0">
                      <a:pos x="568" y="973"/>
                    </a:cxn>
                    <a:cxn ang="0">
                      <a:pos x="734" y="1131"/>
                    </a:cxn>
                    <a:cxn ang="0">
                      <a:pos x="869" y="1198"/>
                    </a:cxn>
                    <a:cxn ang="0">
                      <a:pos x="1024" y="1249"/>
                    </a:cxn>
                    <a:cxn ang="0">
                      <a:pos x="1112" y="1272"/>
                    </a:cxn>
                    <a:cxn ang="0">
                      <a:pos x="1186" y="1325"/>
                    </a:cxn>
                    <a:cxn ang="0">
                      <a:pos x="1192" y="1388"/>
                    </a:cxn>
                    <a:cxn ang="0">
                      <a:pos x="1235" y="1534"/>
                    </a:cxn>
                    <a:cxn ang="0">
                      <a:pos x="1222" y="1812"/>
                    </a:cxn>
                    <a:cxn ang="0">
                      <a:pos x="1262" y="1812"/>
                    </a:cxn>
                    <a:cxn ang="0">
                      <a:pos x="1270" y="1534"/>
                    </a:cxn>
                    <a:cxn ang="0">
                      <a:pos x="1285" y="1380"/>
                    </a:cxn>
                    <a:cxn ang="0">
                      <a:pos x="1285" y="1380"/>
                    </a:cxn>
                  </a:cxnLst>
                  <a:rect l="0" t="0" r="r" b="b"/>
                  <a:pathLst>
                    <a:path w="1285" h="1812">
                      <a:moveTo>
                        <a:pt x="1285" y="1380"/>
                      </a:moveTo>
                      <a:lnTo>
                        <a:pt x="1254" y="1312"/>
                      </a:lnTo>
                      <a:lnTo>
                        <a:pt x="1254" y="1260"/>
                      </a:lnTo>
                      <a:lnTo>
                        <a:pt x="1197" y="1243"/>
                      </a:lnTo>
                      <a:lnTo>
                        <a:pt x="1061" y="1217"/>
                      </a:lnTo>
                      <a:lnTo>
                        <a:pt x="922" y="1171"/>
                      </a:lnTo>
                      <a:lnTo>
                        <a:pt x="745" y="1085"/>
                      </a:lnTo>
                      <a:lnTo>
                        <a:pt x="688" y="1030"/>
                      </a:lnTo>
                      <a:lnTo>
                        <a:pt x="602" y="949"/>
                      </a:lnTo>
                      <a:lnTo>
                        <a:pt x="291" y="587"/>
                      </a:lnTo>
                      <a:lnTo>
                        <a:pt x="209" y="492"/>
                      </a:lnTo>
                      <a:lnTo>
                        <a:pt x="102" y="304"/>
                      </a:lnTo>
                      <a:lnTo>
                        <a:pt x="13" y="0"/>
                      </a:lnTo>
                      <a:lnTo>
                        <a:pt x="0" y="51"/>
                      </a:lnTo>
                      <a:lnTo>
                        <a:pt x="28" y="280"/>
                      </a:lnTo>
                      <a:lnTo>
                        <a:pt x="121" y="458"/>
                      </a:lnTo>
                      <a:lnTo>
                        <a:pt x="186" y="557"/>
                      </a:lnTo>
                      <a:lnTo>
                        <a:pt x="275" y="663"/>
                      </a:lnTo>
                      <a:lnTo>
                        <a:pt x="486" y="903"/>
                      </a:lnTo>
                      <a:lnTo>
                        <a:pt x="568" y="973"/>
                      </a:lnTo>
                      <a:lnTo>
                        <a:pt x="734" y="1131"/>
                      </a:lnTo>
                      <a:lnTo>
                        <a:pt x="869" y="1198"/>
                      </a:lnTo>
                      <a:lnTo>
                        <a:pt x="1024" y="1249"/>
                      </a:lnTo>
                      <a:lnTo>
                        <a:pt x="1112" y="1272"/>
                      </a:lnTo>
                      <a:lnTo>
                        <a:pt x="1186" y="1325"/>
                      </a:lnTo>
                      <a:lnTo>
                        <a:pt x="1192" y="1388"/>
                      </a:lnTo>
                      <a:lnTo>
                        <a:pt x="1235" y="1534"/>
                      </a:lnTo>
                      <a:lnTo>
                        <a:pt x="1222" y="1812"/>
                      </a:lnTo>
                      <a:lnTo>
                        <a:pt x="1262" y="1812"/>
                      </a:lnTo>
                      <a:lnTo>
                        <a:pt x="1270" y="1534"/>
                      </a:lnTo>
                      <a:lnTo>
                        <a:pt x="1285" y="1380"/>
                      </a:lnTo>
                      <a:lnTo>
                        <a:pt x="1285" y="1380"/>
                      </a:lnTo>
                      <a:close/>
                    </a:path>
                  </a:pathLst>
                </a:custGeom>
                <a:solidFill>
                  <a:srgbClr val="777777"/>
                </a:solidFill>
                <a:ln w="9525">
                  <a:solidFill>
                    <a:srgbClr val="77777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0566" name="Freeform 86"/>
              <p:cNvSpPr>
                <a:spLocks/>
              </p:cNvSpPr>
              <p:nvPr/>
            </p:nvSpPr>
            <p:spPr bwMode="auto">
              <a:xfrm>
                <a:off x="4343" y="2830"/>
                <a:ext cx="128" cy="212"/>
              </a:xfrm>
              <a:custGeom>
                <a:avLst/>
                <a:gdLst/>
                <a:ahLst/>
                <a:cxnLst>
                  <a:cxn ang="0">
                    <a:pos x="413" y="154"/>
                  </a:cxn>
                  <a:cxn ang="0">
                    <a:pos x="369" y="336"/>
                  </a:cxn>
                  <a:cxn ang="0">
                    <a:pos x="272" y="538"/>
                  </a:cxn>
                  <a:cxn ang="0">
                    <a:pos x="141" y="714"/>
                  </a:cxn>
                  <a:cxn ang="0">
                    <a:pos x="76" y="800"/>
                  </a:cxn>
                  <a:cxn ang="0">
                    <a:pos x="36" y="855"/>
                  </a:cxn>
                  <a:cxn ang="0">
                    <a:pos x="0" y="906"/>
                  </a:cxn>
                  <a:cxn ang="0">
                    <a:pos x="0" y="1009"/>
                  </a:cxn>
                  <a:cxn ang="0">
                    <a:pos x="57" y="946"/>
                  </a:cxn>
                  <a:cxn ang="0">
                    <a:pos x="61" y="886"/>
                  </a:cxn>
                  <a:cxn ang="0">
                    <a:pos x="267" y="640"/>
                  </a:cxn>
                  <a:cxn ang="0">
                    <a:pos x="417" y="359"/>
                  </a:cxn>
                  <a:cxn ang="0">
                    <a:pos x="468" y="144"/>
                  </a:cxn>
                  <a:cxn ang="0">
                    <a:pos x="445" y="0"/>
                  </a:cxn>
                  <a:cxn ang="0">
                    <a:pos x="413" y="154"/>
                  </a:cxn>
                  <a:cxn ang="0">
                    <a:pos x="413" y="154"/>
                  </a:cxn>
                </a:cxnLst>
                <a:rect l="0" t="0" r="r" b="b"/>
                <a:pathLst>
                  <a:path w="468" h="1009">
                    <a:moveTo>
                      <a:pt x="413" y="154"/>
                    </a:moveTo>
                    <a:lnTo>
                      <a:pt x="369" y="336"/>
                    </a:lnTo>
                    <a:lnTo>
                      <a:pt x="272" y="538"/>
                    </a:lnTo>
                    <a:lnTo>
                      <a:pt x="141" y="714"/>
                    </a:lnTo>
                    <a:lnTo>
                      <a:pt x="76" y="800"/>
                    </a:lnTo>
                    <a:lnTo>
                      <a:pt x="36" y="855"/>
                    </a:lnTo>
                    <a:lnTo>
                      <a:pt x="0" y="906"/>
                    </a:lnTo>
                    <a:lnTo>
                      <a:pt x="0" y="1009"/>
                    </a:lnTo>
                    <a:lnTo>
                      <a:pt x="57" y="946"/>
                    </a:lnTo>
                    <a:lnTo>
                      <a:pt x="61" y="886"/>
                    </a:lnTo>
                    <a:lnTo>
                      <a:pt x="267" y="640"/>
                    </a:lnTo>
                    <a:lnTo>
                      <a:pt x="417" y="359"/>
                    </a:lnTo>
                    <a:lnTo>
                      <a:pt x="468" y="144"/>
                    </a:lnTo>
                    <a:lnTo>
                      <a:pt x="445" y="0"/>
                    </a:lnTo>
                    <a:lnTo>
                      <a:pt x="413" y="154"/>
                    </a:lnTo>
                    <a:lnTo>
                      <a:pt x="413" y="154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67" name="Freeform 87"/>
              <p:cNvSpPr>
                <a:spLocks/>
              </p:cNvSpPr>
              <p:nvPr/>
            </p:nvSpPr>
            <p:spPr bwMode="auto">
              <a:xfrm>
                <a:off x="3772" y="2831"/>
                <a:ext cx="127" cy="211"/>
              </a:xfrm>
              <a:custGeom>
                <a:avLst/>
                <a:gdLst/>
                <a:ahLst/>
                <a:cxnLst>
                  <a:cxn ang="0">
                    <a:pos x="55" y="154"/>
                  </a:cxn>
                  <a:cxn ang="0">
                    <a:pos x="97" y="337"/>
                  </a:cxn>
                  <a:cxn ang="0">
                    <a:pos x="196" y="538"/>
                  </a:cxn>
                  <a:cxn ang="0">
                    <a:pos x="327" y="715"/>
                  </a:cxn>
                  <a:cxn ang="0">
                    <a:pos x="390" y="801"/>
                  </a:cxn>
                  <a:cxn ang="0">
                    <a:pos x="432" y="856"/>
                  </a:cxn>
                  <a:cxn ang="0">
                    <a:pos x="466" y="907"/>
                  </a:cxn>
                  <a:cxn ang="0">
                    <a:pos x="466" y="1010"/>
                  </a:cxn>
                  <a:cxn ang="0">
                    <a:pos x="411" y="945"/>
                  </a:cxn>
                  <a:cxn ang="0">
                    <a:pos x="407" y="886"/>
                  </a:cxn>
                  <a:cxn ang="0">
                    <a:pos x="200" y="641"/>
                  </a:cxn>
                  <a:cxn ang="0">
                    <a:pos x="51" y="360"/>
                  </a:cxn>
                  <a:cxn ang="0">
                    <a:pos x="0" y="145"/>
                  </a:cxn>
                  <a:cxn ang="0">
                    <a:pos x="23" y="0"/>
                  </a:cxn>
                  <a:cxn ang="0">
                    <a:pos x="55" y="154"/>
                  </a:cxn>
                  <a:cxn ang="0">
                    <a:pos x="55" y="154"/>
                  </a:cxn>
                </a:cxnLst>
                <a:rect l="0" t="0" r="r" b="b"/>
                <a:pathLst>
                  <a:path w="466" h="1010">
                    <a:moveTo>
                      <a:pt x="55" y="154"/>
                    </a:moveTo>
                    <a:lnTo>
                      <a:pt x="97" y="337"/>
                    </a:lnTo>
                    <a:lnTo>
                      <a:pt x="196" y="538"/>
                    </a:lnTo>
                    <a:lnTo>
                      <a:pt x="327" y="715"/>
                    </a:lnTo>
                    <a:lnTo>
                      <a:pt x="390" y="801"/>
                    </a:lnTo>
                    <a:lnTo>
                      <a:pt x="432" y="856"/>
                    </a:lnTo>
                    <a:lnTo>
                      <a:pt x="466" y="907"/>
                    </a:lnTo>
                    <a:lnTo>
                      <a:pt x="466" y="1010"/>
                    </a:lnTo>
                    <a:lnTo>
                      <a:pt x="411" y="945"/>
                    </a:lnTo>
                    <a:lnTo>
                      <a:pt x="407" y="886"/>
                    </a:lnTo>
                    <a:lnTo>
                      <a:pt x="200" y="641"/>
                    </a:lnTo>
                    <a:lnTo>
                      <a:pt x="51" y="360"/>
                    </a:lnTo>
                    <a:lnTo>
                      <a:pt x="0" y="145"/>
                    </a:lnTo>
                    <a:lnTo>
                      <a:pt x="23" y="0"/>
                    </a:lnTo>
                    <a:lnTo>
                      <a:pt x="55" y="154"/>
                    </a:lnTo>
                    <a:lnTo>
                      <a:pt x="55" y="154"/>
                    </a:lnTo>
                    <a:close/>
                  </a:path>
                </a:pathLst>
              </a:custGeom>
              <a:solidFill>
                <a:srgbClr val="777777"/>
              </a:solidFill>
              <a:ln w="9525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0568" name="Freeform 88"/>
            <p:cNvSpPr>
              <a:spLocks/>
            </p:cNvSpPr>
            <p:nvPr/>
          </p:nvSpPr>
          <p:spPr bwMode="auto">
            <a:xfrm>
              <a:off x="4028" y="3106"/>
              <a:ext cx="142" cy="17"/>
            </a:xfrm>
            <a:custGeom>
              <a:avLst/>
              <a:gdLst/>
              <a:ahLst/>
              <a:cxnLst>
                <a:cxn ang="0">
                  <a:pos x="222" y="74"/>
                </a:cxn>
                <a:cxn ang="0">
                  <a:pos x="403" y="74"/>
                </a:cxn>
                <a:cxn ang="0">
                  <a:pos x="513" y="46"/>
                </a:cxn>
                <a:cxn ang="0">
                  <a:pos x="420" y="42"/>
                </a:cxn>
                <a:cxn ang="0">
                  <a:pos x="304" y="42"/>
                </a:cxn>
                <a:cxn ang="0">
                  <a:pos x="192" y="28"/>
                </a:cxn>
                <a:cxn ang="0">
                  <a:pos x="0" y="0"/>
                </a:cxn>
                <a:cxn ang="0">
                  <a:pos x="222" y="74"/>
                </a:cxn>
                <a:cxn ang="0">
                  <a:pos x="222" y="74"/>
                </a:cxn>
              </a:cxnLst>
              <a:rect l="0" t="0" r="r" b="b"/>
              <a:pathLst>
                <a:path w="513" h="74">
                  <a:moveTo>
                    <a:pt x="222" y="74"/>
                  </a:moveTo>
                  <a:lnTo>
                    <a:pt x="403" y="74"/>
                  </a:lnTo>
                  <a:lnTo>
                    <a:pt x="513" y="46"/>
                  </a:lnTo>
                  <a:lnTo>
                    <a:pt x="420" y="42"/>
                  </a:lnTo>
                  <a:lnTo>
                    <a:pt x="304" y="42"/>
                  </a:lnTo>
                  <a:lnTo>
                    <a:pt x="192" y="28"/>
                  </a:lnTo>
                  <a:lnTo>
                    <a:pt x="0" y="0"/>
                  </a:lnTo>
                  <a:lnTo>
                    <a:pt x="222" y="74"/>
                  </a:lnTo>
                  <a:lnTo>
                    <a:pt x="222" y="74"/>
                  </a:lnTo>
                  <a:close/>
                </a:path>
              </a:pathLst>
            </a:custGeom>
            <a:solidFill>
              <a:srgbClr val="777777"/>
            </a:solidFill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41998" name="Group 89"/>
          <p:cNvGrpSpPr>
            <a:grpSpLocks/>
          </p:cNvGrpSpPr>
          <p:nvPr/>
        </p:nvGrpSpPr>
        <p:grpSpPr bwMode="auto">
          <a:xfrm>
            <a:off x="5940425" y="1773238"/>
            <a:ext cx="1655763" cy="1204912"/>
            <a:chOff x="1655" y="629"/>
            <a:chExt cx="1452" cy="1077"/>
          </a:xfrm>
        </p:grpSpPr>
        <p:sp>
          <p:nvSpPr>
            <p:cNvPr id="20570" name="Freeform 90"/>
            <p:cNvSpPr>
              <a:spLocks/>
            </p:cNvSpPr>
            <p:nvPr/>
          </p:nvSpPr>
          <p:spPr bwMode="auto">
            <a:xfrm>
              <a:off x="1707" y="795"/>
              <a:ext cx="239" cy="433"/>
            </a:xfrm>
            <a:custGeom>
              <a:avLst/>
              <a:gdLst/>
              <a:ahLst/>
              <a:cxnLst>
                <a:cxn ang="0">
                  <a:pos x="540" y="1006"/>
                </a:cxn>
                <a:cxn ang="0">
                  <a:pos x="457" y="998"/>
                </a:cxn>
                <a:cxn ang="0">
                  <a:pos x="240" y="782"/>
                </a:cxn>
                <a:cxn ang="0">
                  <a:pos x="92" y="508"/>
                </a:cxn>
                <a:cxn ang="0">
                  <a:pos x="21" y="352"/>
                </a:cxn>
                <a:cxn ang="0">
                  <a:pos x="0" y="126"/>
                </a:cxn>
                <a:cxn ang="0">
                  <a:pos x="14" y="0"/>
                </a:cxn>
                <a:cxn ang="0">
                  <a:pos x="105" y="380"/>
                </a:cxn>
                <a:cxn ang="0">
                  <a:pos x="270" y="614"/>
                </a:cxn>
                <a:cxn ang="0">
                  <a:pos x="382" y="749"/>
                </a:cxn>
                <a:cxn ang="0">
                  <a:pos x="504" y="844"/>
                </a:cxn>
                <a:cxn ang="0">
                  <a:pos x="597" y="907"/>
                </a:cxn>
                <a:cxn ang="0">
                  <a:pos x="561" y="998"/>
                </a:cxn>
                <a:cxn ang="0">
                  <a:pos x="540" y="1006"/>
                </a:cxn>
                <a:cxn ang="0">
                  <a:pos x="540" y="1006"/>
                </a:cxn>
              </a:cxnLst>
              <a:rect l="0" t="0" r="r" b="b"/>
              <a:pathLst>
                <a:path w="597" h="1006">
                  <a:moveTo>
                    <a:pt x="540" y="1006"/>
                  </a:moveTo>
                  <a:lnTo>
                    <a:pt x="457" y="998"/>
                  </a:lnTo>
                  <a:lnTo>
                    <a:pt x="240" y="782"/>
                  </a:lnTo>
                  <a:lnTo>
                    <a:pt x="92" y="508"/>
                  </a:lnTo>
                  <a:lnTo>
                    <a:pt x="21" y="352"/>
                  </a:lnTo>
                  <a:lnTo>
                    <a:pt x="0" y="126"/>
                  </a:lnTo>
                  <a:lnTo>
                    <a:pt x="14" y="0"/>
                  </a:lnTo>
                  <a:lnTo>
                    <a:pt x="105" y="380"/>
                  </a:lnTo>
                  <a:lnTo>
                    <a:pt x="270" y="614"/>
                  </a:lnTo>
                  <a:lnTo>
                    <a:pt x="382" y="749"/>
                  </a:lnTo>
                  <a:lnTo>
                    <a:pt x="504" y="844"/>
                  </a:lnTo>
                  <a:lnTo>
                    <a:pt x="597" y="907"/>
                  </a:lnTo>
                  <a:lnTo>
                    <a:pt x="561" y="998"/>
                  </a:lnTo>
                  <a:lnTo>
                    <a:pt x="540" y="1006"/>
                  </a:lnTo>
                  <a:lnTo>
                    <a:pt x="540" y="1006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71" name="Freeform 91"/>
            <p:cNvSpPr>
              <a:spLocks/>
            </p:cNvSpPr>
            <p:nvPr/>
          </p:nvSpPr>
          <p:spPr bwMode="auto">
            <a:xfrm>
              <a:off x="1663" y="955"/>
              <a:ext cx="249" cy="402"/>
            </a:xfrm>
            <a:custGeom>
              <a:avLst/>
              <a:gdLst/>
              <a:ahLst/>
              <a:cxnLst>
                <a:cxn ang="0">
                  <a:pos x="540" y="931"/>
                </a:cxn>
                <a:cxn ang="0">
                  <a:pos x="392" y="821"/>
                </a:cxn>
                <a:cxn ang="0">
                  <a:pos x="238" y="697"/>
                </a:cxn>
                <a:cxn ang="0">
                  <a:pos x="80" y="431"/>
                </a:cxn>
                <a:cxn ang="0">
                  <a:pos x="0" y="0"/>
                </a:cxn>
                <a:cxn ang="0">
                  <a:pos x="91" y="194"/>
                </a:cxn>
                <a:cxn ang="0">
                  <a:pos x="156" y="340"/>
                </a:cxn>
                <a:cxn ang="0">
                  <a:pos x="194" y="435"/>
                </a:cxn>
                <a:cxn ang="0">
                  <a:pos x="293" y="591"/>
                </a:cxn>
                <a:cxn ang="0">
                  <a:pos x="420" y="720"/>
                </a:cxn>
                <a:cxn ang="0">
                  <a:pos x="620" y="832"/>
                </a:cxn>
                <a:cxn ang="0">
                  <a:pos x="540" y="931"/>
                </a:cxn>
                <a:cxn ang="0">
                  <a:pos x="540" y="931"/>
                </a:cxn>
              </a:cxnLst>
              <a:rect l="0" t="0" r="r" b="b"/>
              <a:pathLst>
                <a:path w="620" h="931">
                  <a:moveTo>
                    <a:pt x="540" y="931"/>
                  </a:moveTo>
                  <a:lnTo>
                    <a:pt x="392" y="821"/>
                  </a:lnTo>
                  <a:lnTo>
                    <a:pt x="238" y="697"/>
                  </a:lnTo>
                  <a:lnTo>
                    <a:pt x="80" y="431"/>
                  </a:lnTo>
                  <a:lnTo>
                    <a:pt x="0" y="0"/>
                  </a:lnTo>
                  <a:lnTo>
                    <a:pt x="91" y="194"/>
                  </a:lnTo>
                  <a:lnTo>
                    <a:pt x="156" y="340"/>
                  </a:lnTo>
                  <a:lnTo>
                    <a:pt x="194" y="435"/>
                  </a:lnTo>
                  <a:lnTo>
                    <a:pt x="293" y="591"/>
                  </a:lnTo>
                  <a:lnTo>
                    <a:pt x="420" y="720"/>
                  </a:lnTo>
                  <a:lnTo>
                    <a:pt x="620" y="832"/>
                  </a:lnTo>
                  <a:lnTo>
                    <a:pt x="540" y="931"/>
                  </a:lnTo>
                  <a:lnTo>
                    <a:pt x="540" y="931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72" name="Freeform 92"/>
            <p:cNvSpPr>
              <a:spLocks/>
            </p:cNvSpPr>
            <p:nvPr/>
          </p:nvSpPr>
          <p:spPr bwMode="auto">
            <a:xfrm>
              <a:off x="1702" y="1269"/>
              <a:ext cx="181" cy="224"/>
            </a:xfrm>
            <a:custGeom>
              <a:avLst/>
              <a:gdLst/>
              <a:ahLst/>
              <a:cxnLst>
                <a:cxn ang="0">
                  <a:pos x="416" y="424"/>
                </a:cxn>
                <a:cxn ang="0">
                  <a:pos x="310" y="376"/>
                </a:cxn>
                <a:cxn ang="0">
                  <a:pos x="237" y="302"/>
                </a:cxn>
                <a:cxn ang="0">
                  <a:pos x="44" y="51"/>
                </a:cxn>
                <a:cxn ang="0">
                  <a:pos x="0" y="0"/>
                </a:cxn>
                <a:cxn ang="0">
                  <a:pos x="21" y="163"/>
                </a:cxn>
                <a:cxn ang="0">
                  <a:pos x="167" y="372"/>
                </a:cxn>
                <a:cxn ang="0">
                  <a:pos x="270" y="460"/>
                </a:cxn>
                <a:cxn ang="0">
                  <a:pos x="369" y="519"/>
                </a:cxn>
                <a:cxn ang="0">
                  <a:pos x="452" y="488"/>
                </a:cxn>
                <a:cxn ang="0">
                  <a:pos x="416" y="424"/>
                </a:cxn>
                <a:cxn ang="0">
                  <a:pos x="416" y="424"/>
                </a:cxn>
              </a:cxnLst>
              <a:rect l="0" t="0" r="r" b="b"/>
              <a:pathLst>
                <a:path w="452" h="519">
                  <a:moveTo>
                    <a:pt x="416" y="424"/>
                  </a:moveTo>
                  <a:lnTo>
                    <a:pt x="310" y="376"/>
                  </a:lnTo>
                  <a:lnTo>
                    <a:pt x="237" y="302"/>
                  </a:lnTo>
                  <a:lnTo>
                    <a:pt x="44" y="51"/>
                  </a:lnTo>
                  <a:lnTo>
                    <a:pt x="0" y="0"/>
                  </a:lnTo>
                  <a:lnTo>
                    <a:pt x="21" y="163"/>
                  </a:lnTo>
                  <a:lnTo>
                    <a:pt x="167" y="372"/>
                  </a:lnTo>
                  <a:lnTo>
                    <a:pt x="270" y="460"/>
                  </a:lnTo>
                  <a:lnTo>
                    <a:pt x="369" y="519"/>
                  </a:lnTo>
                  <a:lnTo>
                    <a:pt x="452" y="488"/>
                  </a:lnTo>
                  <a:lnTo>
                    <a:pt x="416" y="424"/>
                  </a:lnTo>
                  <a:lnTo>
                    <a:pt x="416" y="424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73" name="Freeform 93"/>
            <p:cNvSpPr>
              <a:spLocks/>
            </p:cNvSpPr>
            <p:nvPr/>
          </p:nvSpPr>
          <p:spPr bwMode="auto">
            <a:xfrm>
              <a:off x="1752" y="1461"/>
              <a:ext cx="106" cy="123"/>
            </a:xfrm>
            <a:custGeom>
              <a:avLst/>
              <a:gdLst/>
              <a:ahLst/>
              <a:cxnLst>
                <a:cxn ang="0">
                  <a:pos x="259" y="285"/>
                </a:cxn>
                <a:cxn ang="0">
                  <a:pos x="190" y="285"/>
                </a:cxn>
                <a:cxn ang="0">
                  <a:pos x="154" y="266"/>
                </a:cxn>
                <a:cxn ang="0">
                  <a:pos x="0" y="0"/>
                </a:cxn>
                <a:cxn ang="0">
                  <a:pos x="135" y="154"/>
                </a:cxn>
                <a:cxn ang="0">
                  <a:pos x="183" y="197"/>
                </a:cxn>
                <a:cxn ang="0">
                  <a:pos x="263" y="205"/>
                </a:cxn>
                <a:cxn ang="0">
                  <a:pos x="259" y="285"/>
                </a:cxn>
                <a:cxn ang="0">
                  <a:pos x="259" y="285"/>
                </a:cxn>
              </a:cxnLst>
              <a:rect l="0" t="0" r="r" b="b"/>
              <a:pathLst>
                <a:path w="263" h="285">
                  <a:moveTo>
                    <a:pt x="259" y="285"/>
                  </a:moveTo>
                  <a:lnTo>
                    <a:pt x="190" y="285"/>
                  </a:lnTo>
                  <a:lnTo>
                    <a:pt x="154" y="266"/>
                  </a:lnTo>
                  <a:lnTo>
                    <a:pt x="0" y="0"/>
                  </a:lnTo>
                  <a:lnTo>
                    <a:pt x="135" y="154"/>
                  </a:lnTo>
                  <a:lnTo>
                    <a:pt x="183" y="197"/>
                  </a:lnTo>
                  <a:lnTo>
                    <a:pt x="263" y="205"/>
                  </a:lnTo>
                  <a:lnTo>
                    <a:pt x="259" y="285"/>
                  </a:lnTo>
                  <a:lnTo>
                    <a:pt x="259" y="285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74" name="Freeform 94"/>
            <p:cNvSpPr>
              <a:spLocks/>
            </p:cNvSpPr>
            <p:nvPr/>
          </p:nvSpPr>
          <p:spPr bwMode="auto">
            <a:xfrm>
              <a:off x="1928" y="1006"/>
              <a:ext cx="397" cy="302"/>
            </a:xfrm>
            <a:custGeom>
              <a:avLst/>
              <a:gdLst/>
              <a:ahLst/>
              <a:cxnLst>
                <a:cxn ang="0">
                  <a:pos x="980" y="138"/>
                </a:cxn>
                <a:cxn ang="0">
                  <a:pos x="357" y="701"/>
                </a:cxn>
                <a:cxn ang="0">
                  <a:pos x="218" y="693"/>
                </a:cxn>
                <a:cxn ang="0">
                  <a:pos x="357" y="463"/>
                </a:cxn>
                <a:cxn ang="0">
                  <a:pos x="24" y="456"/>
                </a:cxn>
                <a:cxn ang="0">
                  <a:pos x="0" y="408"/>
                </a:cxn>
                <a:cxn ang="0">
                  <a:pos x="243" y="412"/>
                </a:cxn>
                <a:cxn ang="0">
                  <a:pos x="338" y="386"/>
                </a:cxn>
                <a:cxn ang="0">
                  <a:pos x="564" y="281"/>
                </a:cxn>
                <a:cxn ang="0">
                  <a:pos x="680" y="199"/>
                </a:cxn>
                <a:cxn ang="0">
                  <a:pos x="969" y="0"/>
                </a:cxn>
                <a:cxn ang="0">
                  <a:pos x="980" y="138"/>
                </a:cxn>
                <a:cxn ang="0">
                  <a:pos x="980" y="138"/>
                </a:cxn>
              </a:cxnLst>
              <a:rect l="0" t="0" r="r" b="b"/>
              <a:pathLst>
                <a:path w="980" h="701">
                  <a:moveTo>
                    <a:pt x="980" y="138"/>
                  </a:moveTo>
                  <a:lnTo>
                    <a:pt x="357" y="701"/>
                  </a:lnTo>
                  <a:lnTo>
                    <a:pt x="218" y="693"/>
                  </a:lnTo>
                  <a:lnTo>
                    <a:pt x="357" y="463"/>
                  </a:lnTo>
                  <a:lnTo>
                    <a:pt x="24" y="456"/>
                  </a:lnTo>
                  <a:lnTo>
                    <a:pt x="0" y="408"/>
                  </a:lnTo>
                  <a:lnTo>
                    <a:pt x="243" y="412"/>
                  </a:lnTo>
                  <a:lnTo>
                    <a:pt x="338" y="386"/>
                  </a:lnTo>
                  <a:lnTo>
                    <a:pt x="564" y="281"/>
                  </a:lnTo>
                  <a:lnTo>
                    <a:pt x="680" y="199"/>
                  </a:lnTo>
                  <a:lnTo>
                    <a:pt x="969" y="0"/>
                  </a:lnTo>
                  <a:lnTo>
                    <a:pt x="980" y="138"/>
                  </a:lnTo>
                  <a:lnTo>
                    <a:pt x="980" y="138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75" name="Freeform 95"/>
            <p:cNvSpPr>
              <a:spLocks/>
            </p:cNvSpPr>
            <p:nvPr/>
          </p:nvSpPr>
          <p:spPr bwMode="auto">
            <a:xfrm>
              <a:off x="2900" y="1627"/>
              <a:ext cx="40" cy="3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99" y="0"/>
                </a:cxn>
                <a:cxn ang="0">
                  <a:pos x="80" y="76"/>
                </a:cxn>
                <a:cxn ang="0">
                  <a:pos x="0" y="59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99" h="76">
                  <a:moveTo>
                    <a:pt x="0" y="3"/>
                  </a:moveTo>
                  <a:lnTo>
                    <a:pt x="99" y="0"/>
                  </a:lnTo>
                  <a:lnTo>
                    <a:pt x="80" y="76"/>
                  </a:lnTo>
                  <a:lnTo>
                    <a:pt x="0" y="59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76" name="Freeform 96"/>
            <p:cNvSpPr>
              <a:spLocks/>
            </p:cNvSpPr>
            <p:nvPr/>
          </p:nvSpPr>
          <p:spPr bwMode="auto">
            <a:xfrm>
              <a:off x="2893" y="1503"/>
              <a:ext cx="99" cy="84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36" y="187"/>
                </a:cxn>
                <a:cxn ang="0">
                  <a:pos x="93" y="194"/>
                </a:cxn>
                <a:cxn ang="0">
                  <a:pos x="247" y="0"/>
                </a:cxn>
                <a:cxn ang="0">
                  <a:pos x="120" y="80"/>
                </a:cxn>
                <a:cxn ang="0">
                  <a:pos x="28" y="103"/>
                </a:cxn>
                <a:cxn ang="0">
                  <a:pos x="0" y="147"/>
                </a:cxn>
                <a:cxn ang="0">
                  <a:pos x="0" y="147"/>
                </a:cxn>
              </a:cxnLst>
              <a:rect l="0" t="0" r="r" b="b"/>
              <a:pathLst>
                <a:path w="247" h="194">
                  <a:moveTo>
                    <a:pt x="0" y="147"/>
                  </a:moveTo>
                  <a:lnTo>
                    <a:pt x="36" y="187"/>
                  </a:lnTo>
                  <a:lnTo>
                    <a:pt x="93" y="194"/>
                  </a:lnTo>
                  <a:lnTo>
                    <a:pt x="247" y="0"/>
                  </a:lnTo>
                  <a:lnTo>
                    <a:pt x="120" y="80"/>
                  </a:lnTo>
                  <a:lnTo>
                    <a:pt x="28" y="103"/>
                  </a:lnTo>
                  <a:lnTo>
                    <a:pt x="0" y="147"/>
                  </a:lnTo>
                  <a:lnTo>
                    <a:pt x="0" y="147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77" name="Freeform 97"/>
            <p:cNvSpPr>
              <a:spLocks/>
            </p:cNvSpPr>
            <p:nvPr/>
          </p:nvSpPr>
          <p:spPr bwMode="auto">
            <a:xfrm>
              <a:off x="2854" y="1378"/>
              <a:ext cx="143" cy="102"/>
            </a:xfrm>
            <a:custGeom>
              <a:avLst/>
              <a:gdLst/>
              <a:ahLst/>
              <a:cxnLst>
                <a:cxn ang="0">
                  <a:pos x="321" y="0"/>
                </a:cxn>
                <a:cxn ang="0">
                  <a:pos x="230" y="91"/>
                </a:cxn>
                <a:cxn ang="0">
                  <a:pos x="156" y="142"/>
                </a:cxn>
                <a:cxn ang="0">
                  <a:pos x="80" y="150"/>
                </a:cxn>
                <a:cxn ang="0">
                  <a:pos x="0" y="150"/>
                </a:cxn>
                <a:cxn ang="0">
                  <a:pos x="83" y="237"/>
                </a:cxn>
                <a:cxn ang="0">
                  <a:pos x="207" y="220"/>
                </a:cxn>
                <a:cxn ang="0">
                  <a:pos x="357" y="81"/>
                </a:cxn>
                <a:cxn ang="0">
                  <a:pos x="321" y="0"/>
                </a:cxn>
                <a:cxn ang="0">
                  <a:pos x="321" y="0"/>
                </a:cxn>
              </a:cxnLst>
              <a:rect l="0" t="0" r="r" b="b"/>
              <a:pathLst>
                <a:path w="357" h="237">
                  <a:moveTo>
                    <a:pt x="321" y="0"/>
                  </a:moveTo>
                  <a:lnTo>
                    <a:pt x="230" y="91"/>
                  </a:lnTo>
                  <a:lnTo>
                    <a:pt x="156" y="142"/>
                  </a:lnTo>
                  <a:lnTo>
                    <a:pt x="80" y="150"/>
                  </a:lnTo>
                  <a:lnTo>
                    <a:pt x="0" y="150"/>
                  </a:lnTo>
                  <a:lnTo>
                    <a:pt x="83" y="237"/>
                  </a:lnTo>
                  <a:lnTo>
                    <a:pt x="207" y="220"/>
                  </a:lnTo>
                  <a:lnTo>
                    <a:pt x="357" y="81"/>
                  </a:lnTo>
                  <a:lnTo>
                    <a:pt x="321" y="0"/>
                  </a:lnTo>
                  <a:lnTo>
                    <a:pt x="321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78" name="Freeform 98"/>
            <p:cNvSpPr>
              <a:spLocks/>
            </p:cNvSpPr>
            <p:nvPr/>
          </p:nvSpPr>
          <p:spPr bwMode="auto">
            <a:xfrm>
              <a:off x="2815" y="1113"/>
              <a:ext cx="232" cy="244"/>
            </a:xfrm>
            <a:custGeom>
              <a:avLst/>
              <a:gdLst/>
              <a:ahLst/>
              <a:cxnLst>
                <a:cxn ang="0">
                  <a:pos x="532" y="0"/>
                </a:cxn>
                <a:cxn ang="0">
                  <a:pos x="481" y="121"/>
                </a:cxn>
                <a:cxn ang="0">
                  <a:pos x="357" y="260"/>
                </a:cxn>
                <a:cxn ang="0">
                  <a:pos x="277" y="348"/>
                </a:cxn>
                <a:cxn ang="0">
                  <a:pos x="159" y="435"/>
                </a:cxn>
                <a:cxn ang="0">
                  <a:pos x="0" y="475"/>
                </a:cxn>
                <a:cxn ang="0">
                  <a:pos x="159" y="566"/>
                </a:cxn>
                <a:cxn ang="0">
                  <a:pos x="274" y="511"/>
                </a:cxn>
                <a:cxn ang="0">
                  <a:pos x="433" y="298"/>
                </a:cxn>
                <a:cxn ang="0">
                  <a:pos x="576" y="95"/>
                </a:cxn>
                <a:cxn ang="0">
                  <a:pos x="532" y="0"/>
                </a:cxn>
                <a:cxn ang="0">
                  <a:pos x="532" y="0"/>
                </a:cxn>
              </a:cxnLst>
              <a:rect l="0" t="0" r="r" b="b"/>
              <a:pathLst>
                <a:path w="576" h="566">
                  <a:moveTo>
                    <a:pt x="532" y="0"/>
                  </a:moveTo>
                  <a:lnTo>
                    <a:pt x="481" y="121"/>
                  </a:lnTo>
                  <a:lnTo>
                    <a:pt x="357" y="260"/>
                  </a:lnTo>
                  <a:lnTo>
                    <a:pt x="277" y="348"/>
                  </a:lnTo>
                  <a:lnTo>
                    <a:pt x="159" y="435"/>
                  </a:lnTo>
                  <a:lnTo>
                    <a:pt x="0" y="475"/>
                  </a:lnTo>
                  <a:lnTo>
                    <a:pt x="159" y="566"/>
                  </a:lnTo>
                  <a:lnTo>
                    <a:pt x="274" y="511"/>
                  </a:lnTo>
                  <a:lnTo>
                    <a:pt x="433" y="298"/>
                  </a:lnTo>
                  <a:lnTo>
                    <a:pt x="576" y="95"/>
                  </a:lnTo>
                  <a:lnTo>
                    <a:pt x="532" y="0"/>
                  </a:lnTo>
                  <a:lnTo>
                    <a:pt x="532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79" name="Freeform 99"/>
            <p:cNvSpPr>
              <a:spLocks/>
            </p:cNvSpPr>
            <p:nvPr/>
          </p:nvSpPr>
          <p:spPr bwMode="auto">
            <a:xfrm>
              <a:off x="2831" y="926"/>
              <a:ext cx="210" cy="305"/>
            </a:xfrm>
            <a:custGeom>
              <a:avLst/>
              <a:gdLst/>
              <a:ahLst/>
              <a:cxnLst>
                <a:cxn ang="0">
                  <a:pos x="456" y="0"/>
                </a:cxn>
                <a:cxn ang="0">
                  <a:pos x="405" y="116"/>
                </a:cxn>
                <a:cxn ang="0">
                  <a:pos x="313" y="255"/>
                </a:cxn>
                <a:cxn ang="0">
                  <a:pos x="226" y="382"/>
                </a:cxn>
                <a:cxn ang="0">
                  <a:pos x="150" y="464"/>
                </a:cxn>
                <a:cxn ang="0">
                  <a:pos x="7" y="573"/>
                </a:cxn>
                <a:cxn ang="0">
                  <a:pos x="0" y="706"/>
                </a:cxn>
                <a:cxn ang="0">
                  <a:pos x="87" y="679"/>
                </a:cxn>
                <a:cxn ang="0">
                  <a:pos x="197" y="599"/>
                </a:cxn>
                <a:cxn ang="0">
                  <a:pos x="306" y="485"/>
                </a:cxn>
                <a:cxn ang="0">
                  <a:pos x="448" y="238"/>
                </a:cxn>
                <a:cxn ang="0">
                  <a:pos x="521" y="73"/>
                </a:cxn>
                <a:cxn ang="0">
                  <a:pos x="456" y="0"/>
                </a:cxn>
                <a:cxn ang="0">
                  <a:pos x="456" y="0"/>
                </a:cxn>
              </a:cxnLst>
              <a:rect l="0" t="0" r="r" b="b"/>
              <a:pathLst>
                <a:path w="521" h="706">
                  <a:moveTo>
                    <a:pt x="456" y="0"/>
                  </a:moveTo>
                  <a:lnTo>
                    <a:pt x="405" y="116"/>
                  </a:lnTo>
                  <a:lnTo>
                    <a:pt x="313" y="255"/>
                  </a:lnTo>
                  <a:lnTo>
                    <a:pt x="226" y="382"/>
                  </a:lnTo>
                  <a:lnTo>
                    <a:pt x="150" y="464"/>
                  </a:lnTo>
                  <a:lnTo>
                    <a:pt x="7" y="573"/>
                  </a:lnTo>
                  <a:lnTo>
                    <a:pt x="0" y="706"/>
                  </a:lnTo>
                  <a:lnTo>
                    <a:pt x="87" y="679"/>
                  </a:lnTo>
                  <a:lnTo>
                    <a:pt x="197" y="599"/>
                  </a:lnTo>
                  <a:lnTo>
                    <a:pt x="306" y="485"/>
                  </a:lnTo>
                  <a:lnTo>
                    <a:pt x="448" y="238"/>
                  </a:lnTo>
                  <a:lnTo>
                    <a:pt x="521" y="73"/>
                  </a:lnTo>
                  <a:lnTo>
                    <a:pt x="456" y="0"/>
                  </a:lnTo>
                  <a:lnTo>
                    <a:pt x="456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80" name="Freeform 100"/>
            <p:cNvSpPr>
              <a:spLocks/>
            </p:cNvSpPr>
            <p:nvPr/>
          </p:nvSpPr>
          <p:spPr bwMode="auto">
            <a:xfrm>
              <a:off x="2421" y="998"/>
              <a:ext cx="338" cy="324"/>
            </a:xfrm>
            <a:custGeom>
              <a:avLst/>
              <a:gdLst/>
              <a:ahLst/>
              <a:cxnLst>
                <a:cxn ang="0">
                  <a:pos x="0" y="123"/>
                </a:cxn>
                <a:cxn ang="0">
                  <a:pos x="306" y="357"/>
                </a:cxn>
                <a:cxn ang="0">
                  <a:pos x="612" y="621"/>
                </a:cxn>
                <a:cxn ang="0">
                  <a:pos x="766" y="749"/>
                </a:cxn>
                <a:cxn ang="0">
                  <a:pos x="842" y="745"/>
                </a:cxn>
                <a:cxn ang="0">
                  <a:pos x="679" y="496"/>
                </a:cxn>
                <a:cxn ang="0">
                  <a:pos x="842" y="435"/>
                </a:cxn>
                <a:cxn ang="0">
                  <a:pos x="627" y="380"/>
                </a:cxn>
                <a:cxn ang="0">
                  <a:pos x="397" y="270"/>
                </a:cxn>
                <a:cxn ang="0">
                  <a:pos x="124" y="0"/>
                </a:cxn>
                <a:cxn ang="0">
                  <a:pos x="0" y="123"/>
                </a:cxn>
                <a:cxn ang="0">
                  <a:pos x="0" y="123"/>
                </a:cxn>
              </a:cxnLst>
              <a:rect l="0" t="0" r="r" b="b"/>
              <a:pathLst>
                <a:path w="842" h="749">
                  <a:moveTo>
                    <a:pt x="0" y="123"/>
                  </a:moveTo>
                  <a:lnTo>
                    <a:pt x="306" y="357"/>
                  </a:lnTo>
                  <a:lnTo>
                    <a:pt x="612" y="621"/>
                  </a:lnTo>
                  <a:lnTo>
                    <a:pt x="766" y="749"/>
                  </a:lnTo>
                  <a:lnTo>
                    <a:pt x="842" y="745"/>
                  </a:lnTo>
                  <a:lnTo>
                    <a:pt x="679" y="496"/>
                  </a:lnTo>
                  <a:lnTo>
                    <a:pt x="842" y="435"/>
                  </a:lnTo>
                  <a:lnTo>
                    <a:pt x="627" y="380"/>
                  </a:lnTo>
                  <a:lnTo>
                    <a:pt x="397" y="270"/>
                  </a:lnTo>
                  <a:lnTo>
                    <a:pt x="124" y="0"/>
                  </a:lnTo>
                  <a:lnTo>
                    <a:pt x="0" y="123"/>
                  </a:lnTo>
                  <a:lnTo>
                    <a:pt x="0" y="123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81" name="Freeform 101"/>
            <p:cNvSpPr>
              <a:spLocks/>
            </p:cNvSpPr>
            <p:nvPr/>
          </p:nvSpPr>
          <p:spPr bwMode="auto">
            <a:xfrm>
              <a:off x="2333" y="1185"/>
              <a:ext cx="89" cy="105"/>
            </a:xfrm>
            <a:custGeom>
              <a:avLst/>
              <a:gdLst/>
              <a:ahLst/>
              <a:cxnLst>
                <a:cxn ang="0">
                  <a:pos x="4" y="15"/>
                </a:cxn>
                <a:cxn ang="0">
                  <a:pos x="0" y="213"/>
                </a:cxn>
                <a:cxn ang="0">
                  <a:pos x="185" y="243"/>
                </a:cxn>
                <a:cxn ang="0">
                  <a:pos x="221" y="150"/>
                </a:cxn>
                <a:cxn ang="0">
                  <a:pos x="181" y="0"/>
                </a:cxn>
                <a:cxn ang="0">
                  <a:pos x="133" y="68"/>
                </a:cxn>
                <a:cxn ang="0">
                  <a:pos x="99" y="80"/>
                </a:cxn>
                <a:cxn ang="0">
                  <a:pos x="4" y="15"/>
                </a:cxn>
                <a:cxn ang="0">
                  <a:pos x="4" y="15"/>
                </a:cxn>
              </a:cxnLst>
              <a:rect l="0" t="0" r="r" b="b"/>
              <a:pathLst>
                <a:path w="221" h="243">
                  <a:moveTo>
                    <a:pt x="4" y="15"/>
                  </a:moveTo>
                  <a:lnTo>
                    <a:pt x="0" y="213"/>
                  </a:lnTo>
                  <a:lnTo>
                    <a:pt x="185" y="243"/>
                  </a:lnTo>
                  <a:lnTo>
                    <a:pt x="221" y="150"/>
                  </a:lnTo>
                  <a:lnTo>
                    <a:pt x="181" y="0"/>
                  </a:lnTo>
                  <a:lnTo>
                    <a:pt x="133" y="68"/>
                  </a:lnTo>
                  <a:lnTo>
                    <a:pt x="99" y="80"/>
                  </a:lnTo>
                  <a:lnTo>
                    <a:pt x="4" y="15"/>
                  </a:lnTo>
                  <a:lnTo>
                    <a:pt x="4" y="15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82" name="Freeform 102"/>
            <p:cNvSpPr>
              <a:spLocks/>
            </p:cNvSpPr>
            <p:nvPr/>
          </p:nvSpPr>
          <p:spPr bwMode="auto">
            <a:xfrm>
              <a:off x="1757" y="1530"/>
              <a:ext cx="88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71"/>
                </a:cxn>
                <a:cxn ang="0">
                  <a:pos x="89" y="223"/>
                </a:cxn>
                <a:cxn ang="0">
                  <a:pos x="106" y="249"/>
                </a:cxn>
                <a:cxn ang="0">
                  <a:pos x="99" y="285"/>
                </a:cxn>
                <a:cxn ang="0">
                  <a:pos x="119" y="335"/>
                </a:cxn>
                <a:cxn ang="0">
                  <a:pos x="152" y="384"/>
                </a:cxn>
                <a:cxn ang="0">
                  <a:pos x="195" y="394"/>
                </a:cxn>
                <a:cxn ang="0">
                  <a:pos x="216" y="369"/>
                </a:cxn>
                <a:cxn ang="0">
                  <a:pos x="178" y="314"/>
                </a:cxn>
                <a:cxn ang="0">
                  <a:pos x="216" y="304"/>
                </a:cxn>
                <a:cxn ang="0">
                  <a:pos x="190" y="240"/>
                </a:cxn>
                <a:cxn ang="0">
                  <a:pos x="146" y="207"/>
                </a:cxn>
                <a:cxn ang="0">
                  <a:pos x="102" y="122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16" h="394">
                  <a:moveTo>
                    <a:pt x="0" y="0"/>
                  </a:moveTo>
                  <a:lnTo>
                    <a:pt x="17" y="71"/>
                  </a:lnTo>
                  <a:lnTo>
                    <a:pt x="89" y="223"/>
                  </a:lnTo>
                  <a:lnTo>
                    <a:pt x="106" y="249"/>
                  </a:lnTo>
                  <a:lnTo>
                    <a:pt x="99" y="285"/>
                  </a:lnTo>
                  <a:lnTo>
                    <a:pt x="119" y="335"/>
                  </a:lnTo>
                  <a:lnTo>
                    <a:pt x="152" y="384"/>
                  </a:lnTo>
                  <a:lnTo>
                    <a:pt x="195" y="394"/>
                  </a:lnTo>
                  <a:lnTo>
                    <a:pt x="216" y="369"/>
                  </a:lnTo>
                  <a:lnTo>
                    <a:pt x="178" y="314"/>
                  </a:lnTo>
                  <a:lnTo>
                    <a:pt x="216" y="304"/>
                  </a:lnTo>
                  <a:lnTo>
                    <a:pt x="190" y="240"/>
                  </a:lnTo>
                  <a:lnTo>
                    <a:pt x="146" y="207"/>
                  </a:lnTo>
                  <a:lnTo>
                    <a:pt x="102" y="122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83" name="Freeform 103"/>
            <p:cNvSpPr>
              <a:spLocks/>
            </p:cNvSpPr>
            <p:nvPr/>
          </p:nvSpPr>
          <p:spPr bwMode="auto">
            <a:xfrm>
              <a:off x="1681" y="1275"/>
              <a:ext cx="152" cy="3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1" y="282"/>
                </a:cxn>
                <a:cxn ang="0">
                  <a:pos x="183" y="424"/>
                </a:cxn>
                <a:cxn ang="0">
                  <a:pos x="263" y="540"/>
                </a:cxn>
                <a:cxn ang="0">
                  <a:pos x="375" y="643"/>
                </a:cxn>
                <a:cxn ang="0">
                  <a:pos x="276" y="590"/>
                </a:cxn>
                <a:cxn ang="0">
                  <a:pos x="343" y="660"/>
                </a:cxn>
                <a:cxn ang="0">
                  <a:pos x="362" y="717"/>
                </a:cxn>
                <a:cxn ang="0">
                  <a:pos x="306" y="713"/>
                </a:cxn>
                <a:cxn ang="0">
                  <a:pos x="187" y="590"/>
                </a:cxn>
                <a:cxn ang="0">
                  <a:pos x="94" y="441"/>
                </a:cxn>
                <a:cxn ang="0">
                  <a:pos x="44" y="26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75" h="717">
                  <a:moveTo>
                    <a:pt x="0" y="0"/>
                  </a:moveTo>
                  <a:lnTo>
                    <a:pt x="101" y="282"/>
                  </a:lnTo>
                  <a:lnTo>
                    <a:pt x="183" y="424"/>
                  </a:lnTo>
                  <a:lnTo>
                    <a:pt x="263" y="540"/>
                  </a:lnTo>
                  <a:lnTo>
                    <a:pt x="375" y="643"/>
                  </a:lnTo>
                  <a:lnTo>
                    <a:pt x="276" y="590"/>
                  </a:lnTo>
                  <a:lnTo>
                    <a:pt x="343" y="660"/>
                  </a:lnTo>
                  <a:lnTo>
                    <a:pt x="362" y="717"/>
                  </a:lnTo>
                  <a:lnTo>
                    <a:pt x="306" y="713"/>
                  </a:lnTo>
                  <a:lnTo>
                    <a:pt x="187" y="590"/>
                  </a:lnTo>
                  <a:lnTo>
                    <a:pt x="94" y="441"/>
                  </a:lnTo>
                  <a:lnTo>
                    <a:pt x="44" y="26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84" name="Freeform 104"/>
            <p:cNvSpPr>
              <a:spLocks/>
            </p:cNvSpPr>
            <p:nvPr/>
          </p:nvSpPr>
          <p:spPr bwMode="auto">
            <a:xfrm>
              <a:off x="1663" y="1049"/>
              <a:ext cx="203" cy="441"/>
            </a:xfrm>
            <a:custGeom>
              <a:avLst/>
              <a:gdLst/>
              <a:ahLst/>
              <a:cxnLst>
                <a:cxn ang="0">
                  <a:pos x="80" y="249"/>
                </a:cxn>
                <a:cxn ang="0">
                  <a:pos x="116" y="437"/>
                </a:cxn>
                <a:cxn ang="0">
                  <a:pos x="169" y="562"/>
                </a:cxn>
                <a:cxn ang="0">
                  <a:pos x="259" y="722"/>
                </a:cxn>
                <a:cxn ang="0">
                  <a:pos x="335" y="817"/>
                </a:cxn>
                <a:cxn ang="0">
                  <a:pos x="245" y="758"/>
                </a:cxn>
                <a:cxn ang="0">
                  <a:pos x="163" y="642"/>
                </a:cxn>
                <a:cxn ang="0">
                  <a:pos x="124" y="575"/>
                </a:cxn>
                <a:cxn ang="0">
                  <a:pos x="129" y="632"/>
                </a:cxn>
                <a:cxn ang="0">
                  <a:pos x="173" y="731"/>
                </a:cxn>
                <a:cxn ang="0">
                  <a:pos x="232" y="811"/>
                </a:cxn>
                <a:cxn ang="0">
                  <a:pos x="308" y="901"/>
                </a:cxn>
                <a:cxn ang="0">
                  <a:pos x="411" y="959"/>
                </a:cxn>
                <a:cxn ang="0">
                  <a:pos x="504" y="1022"/>
                </a:cxn>
                <a:cxn ang="0">
                  <a:pos x="428" y="1013"/>
                </a:cxn>
                <a:cxn ang="0">
                  <a:pos x="302" y="946"/>
                </a:cxn>
                <a:cxn ang="0">
                  <a:pos x="124" y="745"/>
                </a:cxn>
                <a:cxn ang="0">
                  <a:pos x="57" y="549"/>
                </a:cxn>
                <a:cxn ang="0">
                  <a:pos x="10" y="344"/>
                </a:cxn>
                <a:cxn ang="0">
                  <a:pos x="0" y="172"/>
                </a:cxn>
                <a:cxn ang="0">
                  <a:pos x="36" y="0"/>
                </a:cxn>
                <a:cxn ang="0">
                  <a:pos x="80" y="249"/>
                </a:cxn>
                <a:cxn ang="0">
                  <a:pos x="80" y="249"/>
                </a:cxn>
              </a:cxnLst>
              <a:rect l="0" t="0" r="r" b="b"/>
              <a:pathLst>
                <a:path w="504" h="1022">
                  <a:moveTo>
                    <a:pt x="80" y="249"/>
                  </a:moveTo>
                  <a:lnTo>
                    <a:pt x="116" y="437"/>
                  </a:lnTo>
                  <a:lnTo>
                    <a:pt x="169" y="562"/>
                  </a:lnTo>
                  <a:lnTo>
                    <a:pt x="259" y="722"/>
                  </a:lnTo>
                  <a:lnTo>
                    <a:pt x="335" y="817"/>
                  </a:lnTo>
                  <a:lnTo>
                    <a:pt x="245" y="758"/>
                  </a:lnTo>
                  <a:lnTo>
                    <a:pt x="163" y="642"/>
                  </a:lnTo>
                  <a:lnTo>
                    <a:pt x="124" y="575"/>
                  </a:lnTo>
                  <a:lnTo>
                    <a:pt x="129" y="632"/>
                  </a:lnTo>
                  <a:lnTo>
                    <a:pt x="173" y="731"/>
                  </a:lnTo>
                  <a:lnTo>
                    <a:pt x="232" y="811"/>
                  </a:lnTo>
                  <a:lnTo>
                    <a:pt x="308" y="901"/>
                  </a:lnTo>
                  <a:lnTo>
                    <a:pt x="411" y="959"/>
                  </a:lnTo>
                  <a:lnTo>
                    <a:pt x="504" y="1022"/>
                  </a:lnTo>
                  <a:lnTo>
                    <a:pt x="428" y="1013"/>
                  </a:lnTo>
                  <a:lnTo>
                    <a:pt x="302" y="946"/>
                  </a:lnTo>
                  <a:lnTo>
                    <a:pt x="124" y="745"/>
                  </a:lnTo>
                  <a:lnTo>
                    <a:pt x="57" y="549"/>
                  </a:lnTo>
                  <a:lnTo>
                    <a:pt x="10" y="344"/>
                  </a:lnTo>
                  <a:lnTo>
                    <a:pt x="0" y="172"/>
                  </a:lnTo>
                  <a:lnTo>
                    <a:pt x="36" y="0"/>
                  </a:lnTo>
                  <a:lnTo>
                    <a:pt x="80" y="249"/>
                  </a:lnTo>
                  <a:lnTo>
                    <a:pt x="80" y="249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85" name="Freeform 105"/>
            <p:cNvSpPr>
              <a:spLocks/>
            </p:cNvSpPr>
            <p:nvPr/>
          </p:nvSpPr>
          <p:spPr bwMode="auto">
            <a:xfrm>
              <a:off x="1659" y="789"/>
              <a:ext cx="234" cy="569"/>
            </a:xfrm>
            <a:custGeom>
              <a:avLst/>
              <a:gdLst/>
              <a:ahLst/>
              <a:cxnLst>
                <a:cxn ang="0">
                  <a:pos x="89" y="133"/>
                </a:cxn>
                <a:cxn ang="0">
                  <a:pos x="66" y="236"/>
                </a:cxn>
                <a:cxn ang="0">
                  <a:pos x="62" y="335"/>
                </a:cxn>
                <a:cxn ang="0">
                  <a:pos x="79" y="450"/>
                </a:cxn>
                <a:cxn ang="0">
                  <a:pos x="106" y="576"/>
                </a:cxn>
                <a:cxn ang="0">
                  <a:pos x="169" y="696"/>
                </a:cxn>
                <a:cxn ang="0">
                  <a:pos x="195" y="798"/>
                </a:cxn>
                <a:cxn ang="0">
                  <a:pos x="254" y="888"/>
                </a:cxn>
                <a:cxn ang="0">
                  <a:pos x="344" y="1000"/>
                </a:cxn>
                <a:cxn ang="0">
                  <a:pos x="440" y="1102"/>
                </a:cxn>
                <a:cxn ang="0">
                  <a:pos x="503" y="1165"/>
                </a:cxn>
                <a:cxn ang="0">
                  <a:pos x="374" y="1080"/>
                </a:cxn>
                <a:cxn ang="0">
                  <a:pos x="241" y="933"/>
                </a:cxn>
                <a:cxn ang="0">
                  <a:pos x="146" y="775"/>
                </a:cxn>
                <a:cxn ang="0">
                  <a:pos x="119" y="652"/>
                </a:cxn>
                <a:cxn ang="0">
                  <a:pos x="49" y="526"/>
                </a:cxn>
                <a:cxn ang="0">
                  <a:pos x="85" y="660"/>
                </a:cxn>
                <a:cxn ang="0">
                  <a:pos x="119" y="808"/>
                </a:cxn>
                <a:cxn ang="0">
                  <a:pos x="231" y="1013"/>
                </a:cxn>
                <a:cxn ang="0">
                  <a:pos x="361" y="1152"/>
                </a:cxn>
                <a:cxn ang="0">
                  <a:pos x="486" y="1232"/>
                </a:cxn>
                <a:cxn ang="0">
                  <a:pos x="579" y="1312"/>
                </a:cxn>
                <a:cxn ang="0">
                  <a:pos x="530" y="1325"/>
                </a:cxn>
                <a:cxn ang="0">
                  <a:pos x="383" y="1245"/>
                </a:cxn>
                <a:cxn ang="0">
                  <a:pos x="228" y="1085"/>
                </a:cxn>
                <a:cxn ang="0">
                  <a:pos x="112" y="871"/>
                </a:cxn>
                <a:cxn ang="0">
                  <a:pos x="36" y="656"/>
                </a:cxn>
                <a:cxn ang="0">
                  <a:pos x="13" y="530"/>
                </a:cxn>
                <a:cxn ang="0">
                  <a:pos x="0" y="321"/>
                </a:cxn>
                <a:cxn ang="0">
                  <a:pos x="36" y="175"/>
                </a:cxn>
                <a:cxn ang="0">
                  <a:pos x="115" y="0"/>
                </a:cxn>
                <a:cxn ang="0">
                  <a:pos x="89" y="133"/>
                </a:cxn>
                <a:cxn ang="0">
                  <a:pos x="89" y="133"/>
                </a:cxn>
              </a:cxnLst>
              <a:rect l="0" t="0" r="r" b="b"/>
              <a:pathLst>
                <a:path w="579" h="1325">
                  <a:moveTo>
                    <a:pt x="89" y="133"/>
                  </a:moveTo>
                  <a:lnTo>
                    <a:pt x="66" y="236"/>
                  </a:lnTo>
                  <a:lnTo>
                    <a:pt x="62" y="335"/>
                  </a:lnTo>
                  <a:lnTo>
                    <a:pt x="79" y="450"/>
                  </a:lnTo>
                  <a:lnTo>
                    <a:pt x="106" y="576"/>
                  </a:lnTo>
                  <a:lnTo>
                    <a:pt x="169" y="696"/>
                  </a:lnTo>
                  <a:lnTo>
                    <a:pt x="195" y="798"/>
                  </a:lnTo>
                  <a:lnTo>
                    <a:pt x="254" y="888"/>
                  </a:lnTo>
                  <a:lnTo>
                    <a:pt x="344" y="1000"/>
                  </a:lnTo>
                  <a:lnTo>
                    <a:pt x="440" y="1102"/>
                  </a:lnTo>
                  <a:lnTo>
                    <a:pt x="503" y="1165"/>
                  </a:lnTo>
                  <a:lnTo>
                    <a:pt x="374" y="1080"/>
                  </a:lnTo>
                  <a:lnTo>
                    <a:pt x="241" y="933"/>
                  </a:lnTo>
                  <a:lnTo>
                    <a:pt x="146" y="775"/>
                  </a:lnTo>
                  <a:lnTo>
                    <a:pt x="119" y="652"/>
                  </a:lnTo>
                  <a:lnTo>
                    <a:pt x="49" y="526"/>
                  </a:lnTo>
                  <a:lnTo>
                    <a:pt x="85" y="660"/>
                  </a:lnTo>
                  <a:lnTo>
                    <a:pt x="119" y="808"/>
                  </a:lnTo>
                  <a:lnTo>
                    <a:pt x="231" y="1013"/>
                  </a:lnTo>
                  <a:lnTo>
                    <a:pt x="361" y="1152"/>
                  </a:lnTo>
                  <a:lnTo>
                    <a:pt x="486" y="1232"/>
                  </a:lnTo>
                  <a:lnTo>
                    <a:pt x="579" y="1312"/>
                  </a:lnTo>
                  <a:lnTo>
                    <a:pt x="530" y="1325"/>
                  </a:lnTo>
                  <a:lnTo>
                    <a:pt x="383" y="1245"/>
                  </a:lnTo>
                  <a:lnTo>
                    <a:pt x="228" y="1085"/>
                  </a:lnTo>
                  <a:lnTo>
                    <a:pt x="112" y="871"/>
                  </a:lnTo>
                  <a:lnTo>
                    <a:pt x="36" y="656"/>
                  </a:lnTo>
                  <a:lnTo>
                    <a:pt x="13" y="530"/>
                  </a:lnTo>
                  <a:lnTo>
                    <a:pt x="0" y="321"/>
                  </a:lnTo>
                  <a:lnTo>
                    <a:pt x="36" y="175"/>
                  </a:lnTo>
                  <a:lnTo>
                    <a:pt x="115" y="0"/>
                  </a:lnTo>
                  <a:lnTo>
                    <a:pt x="89" y="133"/>
                  </a:lnTo>
                  <a:lnTo>
                    <a:pt x="89" y="133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86" name="Freeform 106"/>
            <p:cNvSpPr>
              <a:spLocks/>
            </p:cNvSpPr>
            <p:nvPr/>
          </p:nvSpPr>
          <p:spPr bwMode="auto">
            <a:xfrm>
              <a:off x="1694" y="629"/>
              <a:ext cx="175" cy="570"/>
            </a:xfrm>
            <a:custGeom>
              <a:avLst/>
              <a:gdLst/>
              <a:ahLst/>
              <a:cxnLst>
                <a:cxn ang="0">
                  <a:pos x="133" y="120"/>
                </a:cxn>
                <a:cxn ang="0">
                  <a:pos x="93" y="223"/>
                </a:cxn>
                <a:cxn ang="0">
                  <a:pos x="84" y="299"/>
                </a:cxn>
                <a:cxn ang="0">
                  <a:pos x="80" y="434"/>
                </a:cxn>
                <a:cxn ang="0">
                  <a:pos x="129" y="643"/>
                </a:cxn>
                <a:cxn ang="0">
                  <a:pos x="169" y="778"/>
                </a:cxn>
                <a:cxn ang="0">
                  <a:pos x="217" y="875"/>
                </a:cxn>
                <a:cxn ang="0">
                  <a:pos x="316" y="1023"/>
                </a:cxn>
                <a:cxn ang="0">
                  <a:pos x="222" y="934"/>
                </a:cxn>
                <a:cxn ang="0">
                  <a:pos x="129" y="764"/>
                </a:cxn>
                <a:cxn ang="0">
                  <a:pos x="80" y="603"/>
                </a:cxn>
                <a:cxn ang="0">
                  <a:pos x="48" y="496"/>
                </a:cxn>
                <a:cxn ang="0">
                  <a:pos x="40" y="586"/>
                </a:cxn>
                <a:cxn ang="0">
                  <a:pos x="61" y="692"/>
                </a:cxn>
                <a:cxn ang="0">
                  <a:pos x="116" y="831"/>
                </a:cxn>
                <a:cxn ang="0">
                  <a:pos x="177" y="951"/>
                </a:cxn>
                <a:cxn ang="0">
                  <a:pos x="253" y="1086"/>
                </a:cxn>
                <a:cxn ang="0">
                  <a:pos x="374" y="1238"/>
                </a:cxn>
                <a:cxn ang="0">
                  <a:pos x="435" y="1321"/>
                </a:cxn>
                <a:cxn ang="0">
                  <a:pos x="249" y="1146"/>
                </a:cxn>
                <a:cxn ang="0">
                  <a:pos x="232" y="1103"/>
                </a:cxn>
                <a:cxn ang="0">
                  <a:pos x="143" y="956"/>
                </a:cxn>
                <a:cxn ang="0">
                  <a:pos x="67" y="782"/>
                </a:cxn>
                <a:cxn ang="0">
                  <a:pos x="0" y="553"/>
                </a:cxn>
                <a:cxn ang="0">
                  <a:pos x="0" y="470"/>
                </a:cxn>
                <a:cxn ang="0">
                  <a:pos x="17" y="361"/>
                </a:cxn>
                <a:cxn ang="0">
                  <a:pos x="27" y="268"/>
                </a:cxn>
                <a:cxn ang="0">
                  <a:pos x="80" y="147"/>
                </a:cxn>
                <a:cxn ang="0">
                  <a:pos x="156" y="0"/>
                </a:cxn>
                <a:cxn ang="0">
                  <a:pos x="133" y="120"/>
                </a:cxn>
                <a:cxn ang="0">
                  <a:pos x="133" y="120"/>
                </a:cxn>
              </a:cxnLst>
              <a:rect l="0" t="0" r="r" b="b"/>
              <a:pathLst>
                <a:path w="435" h="1321">
                  <a:moveTo>
                    <a:pt x="133" y="120"/>
                  </a:moveTo>
                  <a:lnTo>
                    <a:pt x="93" y="223"/>
                  </a:lnTo>
                  <a:lnTo>
                    <a:pt x="84" y="299"/>
                  </a:lnTo>
                  <a:lnTo>
                    <a:pt x="80" y="434"/>
                  </a:lnTo>
                  <a:lnTo>
                    <a:pt x="129" y="643"/>
                  </a:lnTo>
                  <a:lnTo>
                    <a:pt x="169" y="778"/>
                  </a:lnTo>
                  <a:lnTo>
                    <a:pt x="217" y="875"/>
                  </a:lnTo>
                  <a:lnTo>
                    <a:pt x="316" y="1023"/>
                  </a:lnTo>
                  <a:lnTo>
                    <a:pt x="222" y="934"/>
                  </a:lnTo>
                  <a:lnTo>
                    <a:pt x="129" y="764"/>
                  </a:lnTo>
                  <a:lnTo>
                    <a:pt x="80" y="603"/>
                  </a:lnTo>
                  <a:lnTo>
                    <a:pt x="48" y="496"/>
                  </a:lnTo>
                  <a:lnTo>
                    <a:pt x="40" y="586"/>
                  </a:lnTo>
                  <a:lnTo>
                    <a:pt x="61" y="692"/>
                  </a:lnTo>
                  <a:lnTo>
                    <a:pt x="116" y="831"/>
                  </a:lnTo>
                  <a:lnTo>
                    <a:pt x="177" y="951"/>
                  </a:lnTo>
                  <a:lnTo>
                    <a:pt x="253" y="1086"/>
                  </a:lnTo>
                  <a:lnTo>
                    <a:pt x="374" y="1238"/>
                  </a:lnTo>
                  <a:lnTo>
                    <a:pt x="435" y="1321"/>
                  </a:lnTo>
                  <a:lnTo>
                    <a:pt x="249" y="1146"/>
                  </a:lnTo>
                  <a:lnTo>
                    <a:pt x="232" y="1103"/>
                  </a:lnTo>
                  <a:lnTo>
                    <a:pt x="143" y="956"/>
                  </a:lnTo>
                  <a:lnTo>
                    <a:pt x="67" y="782"/>
                  </a:lnTo>
                  <a:lnTo>
                    <a:pt x="0" y="553"/>
                  </a:lnTo>
                  <a:lnTo>
                    <a:pt x="0" y="470"/>
                  </a:lnTo>
                  <a:lnTo>
                    <a:pt x="17" y="361"/>
                  </a:lnTo>
                  <a:lnTo>
                    <a:pt x="27" y="268"/>
                  </a:lnTo>
                  <a:lnTo>
                    <a:pt x="80" y="147"/>
                  </a:lnTo>
                  <a:lnTo>
                    <a:pt x="156" y="0"/>
                  </a:lnTo>
                  <a:lnTo>
                    <a:pt x="133" y="120"/>
                  </a:lnTo>
                  <a:lnTo>
                    <a:pt x="133" y="12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87" name="Freeform 107"/>
            <p:cNvSpPr>
              <a:spLocks/>
            </p:cNvSpPr>
            <p:nvPr/>
          </p:nvSpPr>
          <p:spPr bwMode="auto">
            <a:xfrm>
              <a:off x="2913" y="1309"/>
              <a:ext cx="155" cy="389"/>
            </a:xfrm>
            <a:custGeom>
              <a:avLst/>
              <a:gdLst/>
              <a:ahLst/>
              <a:cxnLst>
                <a:cxn ang="0">
                  <a:pos x="0" y="605"/>
                </a:cxn>
                <a:cxn ang="0">
                  <a:pos x="89" y="574"/>
                </a:cxn>
                <a:cxn ang="0">
                  <a:pos x="154" y="506"/>
                </a:cxn>
                <a:cxn ang="0">
                  <a:pos x="95" y="536"/>
                </a:cxn>
                <a:cxn ang="0">
                  <a:pos x="30" y="561"/>
                </a:cxn>
                <a:cxn ang="0">
                  <a:pos x="103" y="498"/>
                </a:cxn>
                <a:cxn ang="0">
                  <a:pos x="148" y="454"/>
                </a:cxn>
                <a:cxn ang="0">
                  <a:pos x="215" y="369"/>
                </a:cxn>
                <a:cxn ang="0">
                  <a:pos x="312" y="194"/>
                </a:cxn>
                <a:cxn ang="0">
                  <a:pos x="376" y="0"/>
                </a:cxn>
                <a:cxn ang="0">
                  <a:pos x="380" y="57"/>
                </a:cxn>
                <a:cxn ang="0">
                  <a:pos x="376" y="147"/>
                </a:cxn>
                <a:cxn ang="0">
                  <a:pos x="352" y="228"/>
                </a:cxn>
                <a:cxn ang="0">
                  <a:pos x="317" y="342"/>
                </a:cxn>
                <a:cxn ang="0">
                  <a:pos x="222" y="496"/>
                </a:cxn>
                <a:cxn ang="0">
                  <a:pos x="213" y="570"/>
                </a:cxn>
                <a:cxn ang="0">
                  <a:pos x="171" y="643"/>
                </a:cxn>
                <a:cxn ang="0">
                  <a:pos x="158" y="694"/>
                </a:cxn>
                <a:cxn ang="0">
                  <a:pos x="116" y="770"/>
                </a:cxn>
                <a:cxn ang="0">
                  <a:pos x="120" y="814"/>
                </a:cxn>
                <a:cxn ang="0">
                  <a:pos x="85" y="876"/>
                </a:cxn>
                <a:cxn ang="0">
                  <a:pos x="55" y="903"/>
                </a:cxn>
                <a:cxn ang="0">
                  <a:pos x="25" y="903"/>
                </a:cxn>
                <a:cxn ang="0">
                  <a:pos x="8" y="876"/>
                </a:cxn>
                <a:cxn ang="0">
                  <a:pos x="34" y="844"/>
                </a:cxn>
                <a:cxn ang="0">
                  <a:pos x="42" y="825"/>
                </a:cxn>
                <a:cxn ang="0">
                  <a:pos x="11" y="791"/>
                </a:cxn>
                <a:cxn ang="0">
                  <a:pos x="34" y="745"/>
                </a:cxn>
                <a:cxn ang="0">
                  <a:pos x="82" y="724"/>
                </a:cxn>
                <a:cxn ang="0">
                  <a:pos x="106" y="652"/>
                </a:cxn>
                <a:cxn ang="0">
                  <a:pos x="127" y="608"/>
                </a:cxn>
                <a:cxn ang="0">
                  <a:pos x="85" y="633"/>
                </a:cxn>
                <a:cxn ang="0">
                  <a:pos x="34" y="646"/>
                </a:cxn>
                <a:cxn ang="0">
                  <a:pos x="0" y="605"/>
                </a:cxn>
                <a:cxn ang="0">
                  <a:pos x="0" y="605"/>
                </a:cxn>
              </a:cxnLst>
              <a:rect l="0" t="0" r="r" b="b"/>
              <a:pathLst>
                <a:path w="380" h="903">
                  <a:moveTo>
                    <a:pt x="0" y="605"/>
                  </a:moveTo>
                  <a:lnTo>
                    <a:pt x="89" y="574"/>
                  </a:lnTo>
                  <a:lnTo>
                    <a:pt x="154" y="506"/>
                  </a:lnTo>
                  <a:lnTo>
                    <a:pt x="95" y="536"/>
                  </a:lnTo>
                  <a:lnTo>
                    <a:pt x="30" y="561"/>
                  </a:lnTo>
                  <a:lnTo>
                    <a:pt x="103" y="498"/>
                  </a:lnTo>
                  <a:lnTo>
                    <a:pt x="148" y="454"/>
                  </a:lnTo>
                  <a:lnTo>
                    <a:pt x="215" y="369"/>
                  </a:lnTo>
                  <a:lnTo>
                    <a:pt x="312" y="194"/>
                  </a:lnTo>
                  <a:lnTo>
                    <a:pt x="376" y="0"/>
                  </a:lnTo>
                  <a:lnTo>
                    <a:pt x="380" y="57"/>
                  </a:lnTo>
                  <a:lnTo>
                    <a:pt x="376" y="147"/>
                  </a:lnTo>
                  <a:lnTo>
                    <a:pt x="352" y="228"/>
                  </a:lnTo>
                  <a:lnTo>
                    <a:pt x="317" y="342"/>
                  </a:lnTo>
                  <a:lnTo>
                    <a:pt x="222" y="496"/>
                  </a:lnTo>
                  <a:lnTo>
                    <a:pt x="213" y="570"/>
                  </a:lnTo>
                  <a:lnTo>
                    <a:pt x="171" y="643"/>
                  </a:lnTo>
                  <a:lnTo>
                    <a:pt x="158" y="694"/>
                  </a:lnTo>
                  <a:lnTo>
                    <a:pt x="116" y="770"/>
                  </a:lnTo>
                  <a:lnTo>
                    <a:pt x="120" y="814"/>
                  </a:lnTo>
                  <a:lnTo>
                    <a:pt x="85" y="876"/>
                  </a:lnTo>
                  <a:lnTo>
                    <a:pt x="55" y="903"/>
                  </a:lnTo>
                  <a:lnTo>
                    <a:pt x="25" y="903"/>
                  </a:lnTo>
                  <a:lnTo>
                    <a:pt x="8" y="876"/>
                  </a:lnTo>
                  <a:lnTo>
                    <a:pt x="34" y="844"/>
                  </a:lnTo>
                  <a:lnTo>
                    <a:pt x="42" y="825"/>
                  </a:lnTo>
                  <a:lnTo>
                    <a:pt x="11" y="791"/>
                  </a:lnTo>
                  <a:lnTo>
                    <a:pt x="34" y="745"/>
                  </a:lnTo>
                  <a:lnTo>
                    <a:pt x="82" y="724"/>
                  </a:lnTo>
                  <a:lnTo>
                    <a:pt x="106" y="652"/>
                  </a:lnTo>
                  <a:lnTo>
                    <a:pt x="127" y="608"/>
                  </a:lnTo>
                  <a:lnTo>
                    <a:pt x="85" y="633"/>
                  </a:lnTo>
                  <a:lnTo>
                    <a:pt x="34" y="646"/>
                  </a:lnTo>
                  <a:lnTo>
                    <a:pt x="0" y="605"/>
                  </a:lnTo>
                  <a:lnTo>
                    <a:pt x="0" y="605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88" name="Freeform 108"/>
            <p:cNvSpPr>
              <a:spLocks/>
            </p:cNvSpPr>
            <p:nvPr/>
          </p:nvSpPr>
          <p:spPr bwMode="auto">
            <a:xfrm>
              <a:off x="2884" y="1065"/>
              <a:ext cx="214" cy="423"/>
            </a:xfrm>
            <a:custGeom>
              <a:avLst/>
              <a:gdLst/>
              <a:ahLst/>
              <a:cxnLst>
                <a:cxn ang="0">
                  <a:pos x="23" y="940"/>
                </a:cxn>
                <a:cxn ang="0">
                  <a:pos x="95" y="921"/>
                </a:cxn>
                <a:cxn ang="0">
                  <a:pos x="156" y="880"/>
                </a:cxn>
                <a:cxn ang="0">
                  <a:pos x="222" y="824"/>
                </a:cxn>
                <a:cxn ang="0">
                  <a:pos x="262" y="760"/>
                </a:cxn>
                <a:cxn ang="0">
                  <a:pos x="197" y="815"/>
                </a:cxn>
                <a:cxn ang="0">
                  <a:pos x="133" y="863"/>
                </a:cxn>
                <a:cxn ang="0">
                  <a:pos x="57" y="876"/>
                </a:cxn>
                <a:cxn ang="0">
                  <a:pos x="156" y="815"/>
                </a:cxn>
                <a:cxn ang="0">
                  <a:pos x="211" y="756"/>
                </a:cxn>
                <a:cxn ang="0">
                  <a:pos x="331" y="585"/>
                </a:cxn>
                <a:cxn ang="0">
                  <a:pos x="408" y="439"/>
                </a:cxn>
                <a:cxn ang="0">
                  <a:pos x="439" y="300"/>
                </a:cxn>
                <a:cxn ang="0">
                  <a:pos x="475" y="154"/>
                </a:cxn>
                <a:cxn ang="0">
                  <a:pos x="502" y="0"/>
                </a:cxn>
                <a:cxn ang="0">
                  <a:pos x="526" y="79"/>
                </a:cxn>
                <a:cxn ang="0">
                  <a:pos x="532" y="171"/>
                </a:cxn>
                <a:cxn ang="0">
                  <a:pos x="522" y="290"/>
                </a:cxn>
                <a:cxn ang="0">
                  <a:pos x="492" y="465"/>
                </a:cxn>
                <a:cxn ang="0">
                  <a:pos x="437" y="602"/>
                </a:cxn>
                <a:cxn ang="0">
                  <a:pos x="382" y="716"/>
                </a:cxn>
                <a:cxn ang="0">
                  <a:pos x="287" y="836"/>
                </a:cxn>
                <a:cxn ang="0">
                  <a:pos x="203" y="910"/>
                </a:cxn>
                <a:cxn ang="0">
                  <a:pos x="135" y="956"/>
                </a:cxn>
                <a:cxn ang="0">
                  <a:pos x="61" y="978"/>
                </a:cxn>
                <a:cxn ang="0">
                  <a:pos x="0" y="978"/>
                </a:cxn>
                <a:cxn ang="0">
                  <a:pos x="0" y="935"/>
                </a:cxn>
                <a:cxn ang="0">
                  <a:pos x="23" y="940"/>
                </a:cxn>
                <a:cxn ang="0">
                  <a:pos x="23" y="940"/>
                </a:cxn>
              </a:cxnLst>
              <a:rect l="0" t="0" r="r" b="b"/>
              <a:pathLst>
                <a:path w="532" h="978">
                  <a:moveTo>
                    <a:pt x="23" y="940"/>
                  </a:moveTo>
                  <a:lnTo>
                    <a:pt x="95" y="921"/>
                  </a:lnTo>
                  <a:lnTo>
                    <a:pt x="156" y="880"/>
                  </a:lnTo>
                  <a:lnTo>
                    <a:pt x="222" y="824"/>
                  </a:lnTo>
                  <a:lnTo>
                    <a:pt x="262" y="760"/>
                  </a:lnTo>
                  <a:lnTo>
                    <a:pt x="197" y="815"/>
                  </a:lnTo>
                  <a:lnTo>
                    <a:pt x="133" y="863"/>
                  </a:lnTo>
                  <a:lnTo>
                    <a:pt x="57" y="876"/>
                  </a:lnTo>
                  <a:lnTo>
                    <a:pt x="156" y="815"/>
                  </a:lnTo>
                  <a:lnTo>
                    <a:pt x="211" y="756"/>
                  </a:lnTo>
                  <a:lnTo>
                    <a:pt x="331" y="585"/>
                  </a:lnTo>
                  <a:lnTo>
                    <a:pt x="408" y="439"/>
                  </a:lnTo>
                  <a:lnTo>
                    <a:pt x="439" y="300"/>
                  </a:lnTo>
                  <a:lnTo>
                    <a:pt x="475" y="154"/>
                  </a:lnTo>
                  <a:lnTo>
                    <a:pt x="502" y="0"/>
                  </a:lnTo>
                  <a:lnTo>
                    <a:pt x="526" y="79"/>
                  </a:lnTo>
                  <a:lnTo>
                    <a:pt x="532" y="171"/>
                  </a:lnTo>
                  <a:lnTo>
                    <a:pt x="522" y="290"/>
                  </a:lnTo>
                  <a:lnTo>
                    <a:pt x="492" y="465"/>
                  </a:lnTo>
                  <a:lnTo>
                    <a:pt x="437" y="602"/>
                  </a:lnTo>
                  <a:lnTo>
                    <a:pt x="382" y="716"/>
                  </a:lnTo>
                  <a:lnTo>
                    <a:pt x="287" y="836"/>
                  </a:lnTo>
                  <a:lnTo>
                    <a:pt x="203" y="910"/>
                  </a:lnTo>
                  <a:lnTo>
                    <a:pt x="135" y="956"/>
                  </a:lnTo>
                  <a:lnTo>
                    <a:pt x="61" y="978"/>
                  </a:lnTo>
                  <a:lnTo>
                    <a:pt x="0" y="978"/>
                  </a:lnTo>
                  <a:lnTo>
                    <a:pt x="0" y="935"/>
                  </a:lnTo>
                  <a:lnTo>
                    <a:pt x="23" y="940"/>
                  </a:lnTo>
                  <a:lnTo>
                    <a:pt x="23" y="94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89" name="Freeform 109"/>
            <p:cNvSpPr>
              <a:spLocks/>
            </p:cNvSpPr>
            <p:nvPr/>
          </p:nvSpPr>
          <p:spPr bwMode="auto">
            <a:xfrm>
              <a:off x="2837" y="828"/>
              <a:ext cx="265" cy="528"/>
            </a:xfrm>
            <a:custGeom>
              <a:avLst/>
              <a:gdLst/>
              <a:ahLst/>
              <a:cxnLst>
                <a:cxn ang="0">
                  <a:pos x="85" y="1190"/>
                </a:cxn>
                <a:cxn ang="0">
                  <a:pos x="241" y="1086"/>
                </a:cxn>
                <a:cxn ang="0">
                  <a:pos x="376" y="941"/>
                </a:cxn>
                <a:cxn ang="0">
                  <a:pos x="466" y="783"/>
                </a:cxn>
                <a:cxn ang="0">
                  <a:pos x="487" y="704"/>
                </a:cxn>
                <a:cxn ang="0">
                  <a:pos x="393" y="852"/>
                </a:cxn>
                <a:cxn ang="0">
                  <a:pos x="238" y="1004"/>
                </a:cxn>
                <a:cxn ang="0">
                  <a:pos x="372" y="821"/>
                </a:cxn>
                <a:cxn ang="0">
                  <a:pos x="452" y="721"/>
                </a:cxn>
                <a:cxn ang="0">
                  <a:pos x="500" y="580"/>
                </a:cxn>
                <a:cxn ang="0">
                  <a:pos x="559" y="449"/>
                </a:cxn>
                <a:cxn ang="0">
                  <a:pos x="601" y="217"/>
                </a:cxn>
                <a:cxn ang="0">
                  <a:pos x="576" y="55"/>
                </a:cxn>
                <a:cxn ang="0">
                  <a:pos x="580" y="0"/>
                </a:cxn>
                <a:cxn ang="0">
                  <a:pos x="627" y="103"/>
                </a:cxn>
                <a:cxn ang="0">
                  <a:pos x="656" y="190"/>
                </a:cxn>
                <a:cxn ang="0">
                  <a:pos x="652" y="369"/>
                </a:cxn>
                <a:cxn ang="0">
                  <a:pos x="621" y="517"/>
                </a:cxn>
                <a:cxn ang="0">
                  <a:pos x="589" y="683"/>
                </a:cxn>
                <a:cxn ang="0">
                  <a:pos x="517" y="827"/>
                </a:cxn>
                <a:cxn ang="0">
                  <a:pos x="435" y="970"/>
                </a:cxn>
                <a:cxn ang="0">
                  <a:pos x="331" y="1101"/>
                </a:cxn>
                <a:cxn ang="0">
                  <a:pos x="228" y="1179"/>
                </a:cxn>
                <a:cxn ang="0">
                  <a:pos x="141" y="1224"/>
                </a:cxn>
                <a:cxn ang="0">
                  <a:pos x="61" y="1224"/>
                </a:cxn>
                <a:cxn ang="0">
                  <a:pos x="0" y="1173"/>
                </a:cxn>
                <a:cxn ang="0">
                  <a:pos x="85" y="1190"/>
                </a:cxn>
                <a:cxn ang="0">
                  <a:pos x="85" y="1190"/>
                </a:cxn>
              </a:cxnLst>
              <a:rect l="0" t="0" r="r" b="b"/>
              <a:pathLst>
                <a:path w="656" h="1224">
                  <a:moveTo>
                    <a:pt x="85" y="1190"/>
                  </a:moveTo>
                  <a:lnTo>
                    <a:pt x="241" y="1086"/>
                  </a:lnTo>
                  <a:lnTo>
                    <a:pt x="376" y="941"/>
                  </a:lnTo>
                  <a:lnTo>
                    <a:pt x="466" y="783"/>
                  </a:lnTo>
                  <a:lnTo>
                    <a:pt x="487" y="704"/>
                  </a:lnTo>
                  <a:lnTo>
                    <a:pt x="393" y="852"/>
                  </a:lnTo>
                  <a:lnTo>
                    <a:pt x="238" y="1004"/>
                  </a:lnTo>
                  <a:lnTo>
                    <a:pt x="372" y="821"/>
                  </a:lnTo>
                  <a:lnTo>
                    <a:pt x="452" y="721"/>
                  </a:lnTo>
                  <a:lnTo>
                    <a:pt x="500" y="580"/>
                  </a:lnTo>
                  <a:lnTo>
                    <a:pt x="559" y="449"/>
                  </a:lnTo>
                  <a:lnTo>
                    <a:pt x="601" y="217"/>
                  </a:lnTo>
                  <a:lnTo>
                    <a:pt x="576" y="55"/>
                  </a:lnTo>
                  <a:lnTo>
                    <a:pt x="580" y="0"/>
                  </a:lnTo>
                  <a:lnTo>
                    <a:pt x="627" y="103"/>
                  </a:lnTo>
                  <a:lnTo>
                    <a:pt x="656" y="190"/>
                  </a:lnTo>
                  <a:lnTo>
                    <a:pt x="652" y="369"/>
                  </a:lnTo>
                  <a:lnTo>
                    <a:pt x="621" y="517"/>
                  </a:lnTo>
                  <a:lnTo>
                    <a:pt x="589" y="683"/>
                  </a:lnTo>
                  <a:lnTo>
                    <a:pt x="517" y="827"/>
                  </a:lnTo>
                  <a:lnTo>
                    <a:pt x="435" y="970"/>
                  </a:lnTo>
                  <a:lnTo>
                    <a:pt x="331" y="1101"/>
                  </a:lnTo>
                  <a:lnTo>
                    <a:pt x="228" y="1179"/>
                  </a:lnTo>
                  <a:lnTo>
                    <a:pt x="141" y="1224"/>
                  </a:lnTo>
                  <a:lnTo>
                    <a:pt x="61" y="1224"/>
                  </a:lnTo>
                  <a:lnTo>
                    <a:pt x="0" y="1173"/>
                  </a:lnTo>
                  <a:lnTo>
                    <a:pt x="85" y="1190"/>
                  </a:lnTo>
                  <a:lnTo>
                    <a:pt x="85" y="119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90" name="Freeform 110"/>
            <p:cNvSpPr>
              <a:spLocks/>
            </p:cNvSpPr>
            <p:nvPr/>
          </p:nvSpPr>
          <p:spPr bwMode="auto">
            <a:xfrm>
              <a:off x="2829" y="647"/>
              <a:ext cx="235" cy="583"/>
            </a:xfrm>
            <a:custGeom>
              <a:avLst/>
              <a:gdLst/>
              <a:ahLst/>
              <a:cxnLst>
                <a:cxn ang="0">
                  <a:pos x="470" y="118"/>
                </a:cxn>
                <a:cxn ang="0">
                  <a:pos x="504" y="194"/>
                </a:cxn>
                <a:cxn ang="0">
                  <a:pos x="517" y="280"/>
                </a:cxn>
                <a:cxn ang="0">
                  <a:pos x="504" y="397"/>
                </a:cxn>
                <a:cxn ang="0">
                  <a:pos x="470" y="591"/>
                </a:cxn>
                <a:cxn ang="0">
                  <a:pos x="418" y="757"/>
                </a:cxn>
                <a:cxn ang="0">
                  <a:pos x="470" y="660"/>
                </a:cxn>
                <a:cxn ang="0">
                  <a:pos x="445" y="778"/>
                </a:cxn>
                <a:cxn ang="0">
                  <a:pos x="403" y="880"/>
                </a:cxn>
                <a:cxn ang="0">
                  <a:pos x="321" y="1015"/>
                </a:cxn>
                <a:cxn ang="0">
                  <a:pos x="266" y="1108"/>
                </a:cxn>
                <a:cxn ang="0">
                  <a:pos x="131" y="1270"/>
                </a:cxn>
                <a:cxn ang="0">
                  <a:pos x="68" y="1308"/>
                </a:cxn>
                <a:cxn ang="0">
                  <a:pos x="0" y="1287"/>
                </a:cxn>
                <a:cxn ang="0">
                  <a:pos x="30" y="1354"/>
                </a:cxn>
                <a:cxn ang="0">
                  <a:pos x="110" y="1315"/>
                </a:cxn>
                <a:cxn ang="0">
                  <a:pos x="276" y="1169"/>
                </a:cxn>
                <a:cxn ang="0">
                  <a:pos x="456" y="897"/>
                </a:cxn>
                <a:cxn ang="0">
                  <a:pos x="546" y="681"/>
                </a:cxn>
                <a:cxn ang="0">
                  <a:pos x="584" y="453"/>
                </a:cxn>
                <a:cxn ang="0">
                  <a:pos x="580" y="291"/>
                </a:cxn>
                <a:cxn ang="0">
                  <a:pos x="549" y="177"/>
                </a:cxn>
                <a:cxn ang="0">
                  <a:pos x="500" y="80"/>
                </a:cxn>
                <a:cxn ang="0">
                  <a:pos x="445" y="0"/>
                </a:cxn>
                <a:cxn ang="0">
                  <a:pos x="470" y="118"/>
                </a:cxn>
                <a:cxn ang="0">
                  <a:pos x="470" y="118"/>
                </a:cxn>
              </a:cxnLst>
              <a:rect l="0" t="0" r="r" b="b"/>
              <a:pathLst>
                <a:path w="584" h="1354">
                  <a:moveTo>
                    <a:pt x="470" y="118"/>
                  </a:moveTo>
                  <a:lnTo>
                    <a:pt x="504" y="194"/>
                  </a:lnTo>
                  <a:lnTo>
                    <a:pt x="517" y="280"/>
                  </a:lnTo>
                  <a:lnTo>
                    <a:pt x="504" y="397"/>
                  </a:lnTo>
                  <a:lnTo>
                    <a:pt x="470" y="591"/>
                  </a:lnTo>
                  <a:lnTo>
                    <a:pt x="418" y="757"/>
                  </a:lnTo>
                  <a:lnTo>
                    <a:pt x="470" y="660"/>
                  </a:lnTo>
                  <a:lnTo>
                    <a:pt x="445" y="778"/>
                  </a:lnTo>
                  <a:lnTo>
                    <a:pt x="403" y="880"/>
                  </a:lnTo>
                  <a:lnTo>
                    <a:pt x="321" y="1015"/>
                  </a:lnTo>
                  <a:lnTo>
                    <a:pt x="266" y="1108"/>
                  </a:lnTo>
                  <a:lnTo>
                    <a:pt x="131" y="1270"/>
                  </a:lnTo>
                  <a:lnTo>
                    <a:pt x="68" y="1308"/>
                  </a:lnTo>
                  <a:lnTo>
                    <a:pt x="0" y="1287"/>
                  </a:lnTo>
                  <a:lnTo>
                    <a:pt x="30" y="1354"/>
                  </a:lnTo>
                  <a:lnTo>
                    <a:pt x="110" y="1315"/>
                  </a:lnTo>
                  <a:lnTo>
                    <a:pt x="276" y="1169"/>
                  </a:lnTo>
                  <a:lnTo>
                    <a:pt x="456" y="897"/>
                  </a:lnTo>
                  <a:lnTo>
                    <a:pt x="546" y="681"/>
                  </a:lnTo>
                  <a:lnTo>
                    <a:pt x="584" y="453"/>
                  </a:lnTo>
                  <a:lnTo>
                    <a:pt x="580" y="291"/>
                  </a:lnTo>
                  <a:lnTo>
                    <a:pt x="549" y="177"/>
                  </a:lnTo>
                  <a:lnTo>
                    <a:pt x="500" y="80"/>
                  </a:lnTo>
                  <a:lnTo>
                    <a:pt x="445" y="0"/>
                  </a:lnTo>
                  <a:lnTo>
                    <a:pt x="470" y="118"/>
                  </a:lnTo>
                  <a:lnTo>
                    <a:pt x="470" y="118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91" name="Freeform 111"/>
            <p:cNvSpPr>
              <a:spLocks/>
            </p:cNvSpPr>
            <p:nvPr/>
          </p:nvSpPr>
          <p:spPr bwMode="auto">
            <a:xfrm>
              <a:off x="2423" y="989"/>
              <a:ext cx="497" cy="670"/>
            </a:xfrm>
            <a:custGeom>
              <a:avLst/>
              <a:gdLst/>
              <a:ahLst/>
              <a:cxnLst>
                <a:cxn ang="0">
                  <a:pos x="149" y="74"/>
                </a:cxn>
                <a:cxn ang="0">
                  <a:pos x="386" y="306"/>
                </a:cxn>
                <a:cxn ang="0">
                  <a:pos x="415" y="481"/>
                </a:cxn>
                <a:cxn ang="0">
                  <a:pos x="63" y="133"/>
                </a:cxn>
                <a:cxn ang="0">
                  <a:pos x="179" y="391"/>
                </a:cxn>
                <a:cxn ang="0">
                  <a:pos x="542" y="694"/>
                </a:cxn>
                <a:cxn ang="0">
                  <a:pos x="759" y="952"/>
                </a:cxn>
                <a:cxn ang="0">
                  <a:pos x="886" y="1165"/>
                </a:cxn>
                <a:cxn ang="0">
                  <a:pos x="1059" y="1441"/>
                </a:cxn>
                <a:cxn ang="0">
                  <a:pos x="1164" y="1549"/>
                </a:cxn>
                <a:cxn ang="0">
                  <a:pos x="1202" y="1475"/>
                </a:cxn>
                <a:cxn ang="0">
                  <a:pos x="1103" y="1359"/>
                </a:cxn>
                <a:cxn ang="0">
                  <a:pos x="1219" y="1385"/>
                </a:cxn>
                <a:cxn ang="0">
                  <a:pos x="1211" y="1294"/>
                </a:cxn>
                <a:cxn ang="0">
                  <a:pos x="1010" y="1165"/>
                </a:cxn>
                <a:cxn ang="0">
                  <a:pos x="936" y="1064"/>
                </a:cxn>
                <a:cxn ang="0">
                  <a:pos x="1074" y="1123"/>
                </a:cxn>
                <a:cxn ang="0">
                  <a:pos x="1171" y="1112"/>
                </a:cxn>
                <a:cxn ang="0">
                  <a:pos x="1052" y="1000"/>
                </a:cxn>
                <a:cxn ang="0">
                  <a:pos x="920" y="952"/>
                </a:cxn>
                <a:cxn ang="0">
                  <a:pos x="842" y="832"/>
                </a:cxn>
                <a:cxn ang="0">
                  <a:pos x="1091" y="848"/>
                </a:cxn>
                <a:cxn ang="0">
                  <a:pos x="1084" y="752"/>
                </a:cxn>
                <a:cxn ang="0">
                  <a:pos x="1006" y="735"/>
                </a:cxn>
                <a:cxn ang="0">
                  <a:pos x="753" y="699"/>
                </a:cxn>
                <a:cxn ang="0">
                  <a:pos x="757" y="737"/>
                </a:cxn>
                <a:cxn ang="0">
                  <a:pos x="639" y="616"/>
                </a:cxn>
                <a:cxn ang="0">
                  <a:pos x="554" y="536"/>
                </a:cxn>
                <a:cxn ang="0">
                  <a:pos x="713" y="673"/>
                </a:cxn>
                <a:cxn ang="0">
                  <a:pos x="704" y="576"/>
                </a:cxn>
                <a:cxn ang="0">
                  <a:pos x="1017" y="561"/>
                </a:cxn>
                <a:cxn ang="0">
                  <a:pos x="934" y="441"/>
                </a:cxn>
                <a:cxn ang="0">
                  <a:pos x="603" y="393"/>
                </a:cxn>
                <a:cxn ang="0">
                  <a:pos x="652" y="450"/>
                </a:cxn>
                <a:cxn ang="0">
                  <a:pos x="436" y="332"/>
                </a:cxn>
                <a:cxn ang="0">
                  <a:pos x="164" y="19"/>
                </a:cxn>
                <a:cxn ang="0">
                  <a:pos x="67" y="47"/>
                </a:cxn>
              </a:cxnLst>
              <a:rect l="0" t="0" r="r" b="b"/>
              <a:pathLst>
                <a:path w="1234" h="1553">
                  <a:moveTo>
                    <a:pt x="67" y="47"/>
                  </a:moveTo>
                  <a:lnTo>
                    <a:pt x="149" y="74"/>
                  </a:lnTo>
                  <a:lnTo>
                    <a:pt x="291" y="230"/>
                  </a:lnTo>
                  <a:lnTo>
                    <a:pt x="386" y="306"/>
                  </a:lnTo>
                  <a:lnTo>
                    <a:pt x="460" y="446"/>
                  </a:lnTo>
                  <a:lnTo>
                    <a:pt x="415" y="481"/>
                  </a:lnTo>
                  <a:lnTo>
                    <a:pt x="154" y="201"/>
                  </a:lnTo>
                  <a:lnTo>
                    <a:pt x="63" y="133"/>
                  </a:lnTo>
                  <a:lnTo>
                    <a:pt x="0" y="226"/>
                  </a:lnTo>
                  <a:lnTo>
                    <a:pt x="179" y="391"/>
                  </a:lnTo>
                  <a:lnTo>
                    <a:pt x="396" y="541"/>
                  </a:lnTo>
                  <a:lnTo>
                    <a:pt x="542" y="694"/>
                  </a:lnTo>
                  <a:lnTo>
                    <a:pt x="643" y="829"/>
                  </a:lnTo>
                  <a:lnTo>
                    <a:pt x="759" y="952"/>
                  </a:lnTo>
                  <a:lnTo>
                    <a:pt x="848" y="1112"/>
                  </a:lnTo>
                  <a:lnTo>
                    <a:pt x="886" y="1165"/>
                  </a:lnTo>
                  <a:lnTo>
                    <a:pt x="1002" y="1325"/>
                  </a:lnTo>
                  <a:lnTo>
                    <a:pt x="1059" y="1441"/>
                  </a:lnTo>
                  <a:lnTo>
                    <a:pt x="1074" y="1482"/>
                  </a:lnTo>
                  <a:lnTo>
                    <a:pt x="1164" y="1549"/>
                  </a:lnTo>
                  <a:lnTo>
                    <a:pt x="1207" y="1553"/>
                  </a:lnTo>
                  <a:lnTo>
                    <a:pt x="1202" y="1475"/>
                  </a:lnTo>
                  <a:lnTo>
                    <a:pt x="1156" y="1448"/>
                  </a:lnTo>
                  <a:lnTo>
                    <a:pt x="1103" y="1359"/>
                  </a:lnTo>
                  <a:lnTo>
                    <a:pt x="1099" y="1328"/>
                  </a:lnTo>
                  <a:lnTo>
                    <a:pt x="1219" y="1385"/>
                  </a:lnTo>
                  <a:lnTo>
                    <a:pt x="1234" y="1336"/>
                  </a:lnTo>
                  <a:lnTo>
                    <a:pt x="1211" y="1294"/>
                  </a:lnTo>
                  <a:lnTo>
                    <a:pt x="1122" y="1247"/>
                  </a:lnTo>
                  <a:lnTo>
                    <a:pt x="1010" y="1165"/>
                  </a:lnTo>
                  <a:lnTo>
                    <a:pt x="951" y="1112"/>
                  </a:lnTo>
                  <a:lnTo>
                    <a:pt x="936" y="1064"/>
                  </a:lnTo>
                  <a:lnTo>
                    <a:pt x="964" y="1057"/>
                  </a:lnTo>
                  <a:lnTo>
                    <a:pt x="1074" y="1123"/>
                  </a:lnTo>
                  <a:lnTo>
                    <a:pt x="1152" y="1165"/>
                  </a:lnTo>
                  <a:lnTo>
                    <a:pt x="1171" y="1112"/>
                  </a:lnTo>
                  <a:lnTo>
                    <a:pt x="1148" y="1072"/>
                  </a:lnTo>
                  <a:lnTo>
                    <a:pt x="1052" y="1000"/>
                  </a:lnTo>
                  <a:lnTo>
                    <a:pt x="1017" y="1011"/>
                  </a:lnTo>
                  <a:lnTo>
                    <a:pt x="920" y="952"/>
                  </a:lnTo>
                  <a:lnTo>
                    <a:pt x="842" y="884"/>
                  </a:lnTo>
                  <a:lnTo>
                    <a:pt x="842" y="832"/>
                  </a:lnTo>
                  <a:lnTo>
                    <a:pt x="983" y="859"/>
                  </a:lnTo>
                  <a:lnTo>
                    <a:pt x="1091" y="848"/>
                  </a:lnTo>
                  <a:lnTo>
                    <a:pt x="1103" y="813"/>
                  </a:lnTo>
                  <a:lnTo>
                    <a:pt x="1084" y="752"/>
                  </a:lnTo>
                  <a:lnTo>
                    <a:pt x="1084" y="733"/>
                  </a:lnTo>
                  <a:lnTo>
                    <a:pt x="1006" y="735"/>
                  </a:lnTo>
                  <a:lnTo>
                    <a:pt x="846" y="730"/>
                  </a:lnTo>
                  <a:lnTo>
                    <a:pt x="753" y="699"/>
                  </a:lnTo>
                  <a:lnTo>
                    <a:pt x="816" y="762"/>
                  </a:lnTo>
                  <a:lnTo>
                    <a:pt x="757" y="737"/>
                  </a:lnTo>
                  <a:lnTo>
                    <a:pt x="685" y="669"/>
                  </a:lnTo>
                  <a:lnTo>
                    <a:pt x="639" y="616"/>
                  </a:lnTo>
                  <a:lnTo>
                    <a:pt x="593" y="574"/>
                  </a:lnTo>
                  <a:lnTo>
                    <a:pt x="554" y="536"/>
                  </a:lnTo>
                  <a:lnTo>
                    <a:pt x="630" y="583"/>
                  </a:lnTo>
                  <a:lnTo>
                    <a:pt x="713" y="673"/>
                  </a:lnTo>
                  <a:lnTo>
                    <a:pt x="749" y="680"/>
                  </a:lnTo>
                  <a:lnTo>
                    <a:pt x="704" y="576"/>
                  </a:lnTo>
                  <a:lnTo>
                    <a:pt x="890" y="572"/>
                  </a:lnTo>
                  <a:lnTo>
                    <a:pt x="1017" y="561"/>
                  </a:lnTo>
                  <a:lnTo>
                    <a:pt x="1019" y="439"/>
                  </a:lnTo>
                  <a:lnTo>
                    <a:pt x="934" y="441"/>
                  </a:lnTo>
                  <a:lnTo>
                    <a:pt x="816" y="445"/>
                  </a:lnTo>
                  <a:lnTo>
                    <a:pt x="603" y="393"/>
                  </a:lnTo>
                  <a:lnTo>
                    <a:pt x="755" y="469"/>
                  </a:lnTo>
                  <a:lnTo>
                    <a:pt x="652" y="450"/>
                  </a:lnTo>
                  <a:lnTo>
                    <a:pt x="516" y="405"/>
                  </a:lnTo>
                  <a:lnTo>
                    <a:pt x="436" y="332"/>
                  </a:lnTo>
                  <a:lnTo>
                    <a:pt x="320" y="216"/>
                  </a:lnTo>
                  <a:lnTo>
                    <a:pt x="164" y="19"/>
                  </a:lnTo>
                  <a:lnTo>
                    <a:pt x="84" y="0"/>
                  </a:lnTo>
                  <a:lnTo>
                    <a:pt x="67" y="47"/>
                  </a:lnTo>
                  <a:lnTo>
                    <a:pt x="67" y="47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92" name="Freeform 112"/>
            <p:cNvSpPr>
              <a:spLocks/>
            </p:cNvSpPr>
            <p:nvPr/>
          </p:nvSpPr>
          <p:spPr bwMode="auto">
            <a:xfrm>
              <a:off x="2222" y="999"/>
              <a:ext cx="128" cy="156"/>
            </a:xfrm>
            <a:custGeom>
              <a:avLst/>
              <a:gdLst/>
              <a:ahLst/>
              <a:cxnLst>
                <a:cxn ang="0">
                  <a:pos x="150" y="147"/>
                </a:cxn>
                <a:cxn ang="0">
                  <a:pos x="214" y="105"/>
                </a:cxn>
                <a:cxn ang="0">
                  <a:pos x="203" y="147"/>
                </a:cxn>
                <a:cxn ang="0">
                  <a:pos x="161" y="202"/>
                </a:cxn>
                <a:cxn ang="0">
                  <a:pos x="0" y="364"/>
                </a:cxn>
                <a:cxn ang="0">
                  <a:pos x="142" y="289"/>
                </a:cxn>
                <a:cxn ang="0">
                  <a:pos x="277" y="154"/>
                </a:cxn>
                <a:cxn ang="0">
                  <a:pos x="319" y="90"/>
                </a:cxn>
                <a:cxn ang="0">
                  <a:pos x="224" y="0"/>
                </a:cxn>
                <a:cxn ang="0">
                  <a:pos x="150" y="147"/>
                </a:cxn>
                <a:cxn ang="0">
                  <a:pos x="150" y="147"/>
                </a:cxn>
              </a:cxnLst>
              <a:rect l="0" t="0" r="r" b="b"/>
              <a:pathLst>
                <a:path w="319" h="364">
                  <a:moveTo>
                    <a:pt x="150" y="147"/>
                  </a:moveTo>
                  <a:lnTo>
                    <a:pt x="214" y="105"/>
                  </a:lnTo>
                  <a:lnTo>
                    <a:pt x="203" y="147"/>
                  </a:lnTo>
                  <a:lnTo>
                    <a:pt x="161" y="202"/>
                  </a:lnTo>
                  <a:lnTo>
                    <a:pt x="0" y="364"/>
                  </a:lnTo>
                  <a:lnTo>
                    <a:pt x="142" y="289"/>
                  </a:lnTo>
                  <a:lnTo>
                    <a:pt x="277" y="154"/>
                  </a:lnTo>
                  <a:lnTo>
                    <a:pt x="319" y="90"/>
                  </a:lnTo>
                  <a:lnTo>
                    <a:pt x="224" y="0"/>
                  </a:lnTo>
                  <a:lnTo>
                    <a:pt x="150" y="147"/>
                  </a:lnTo>
                  <a:lnTo>
                    <a:pt x="150" y="147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93" name="Freeform 113"/>
            <p:cNvSpPr>
              <a:spLocks/>
            </p:cNvSpPr>
            <p:nvPr/>
          </p:nvSpPr>
          <p:spPr bwMode="auto">
            <a:xfrm>
              <a:off x="1828" y="981"/>
              <a:ext cx="632" cy="681"/>
            </a:xfrm>
            <a:custGeom>
              <a:avLst/>
              <a:gdLst/>
              <a:ahLst/>
              <a:cxnLst>
                <a:cxn ang="0">
                  <a:pos x="1241" y="78"/>
                </a:cxn>
                <a:cxn ang="0">
                  <a:pos x="916" y="450"/>
                </a:cxn>
                <a:cxn ang="0">
                  <a:pos x="1271" y="116"/>
                </a:cxn>
                <a:cxn ang="0">
                  <a:pos x="1286" y="452"/>
                </a:cxn>
                <a:cxn ang="0">
                  <a:pos x="1334" y="581"/>
                </a:cxn>
                <a:cxn ang="0">
                  <a:pos x="1271" y="608"/>
                </a:cxn>
                <a:cxn ang="0">
                  <a:pos x="1379" y="675"/>
                </a:cxn>
                <a:cxn ang="0">
                  <a:pos x="1438" y="560"/>
                </a:cxn>
                <a:cxn ang="0">
                  <a:pos x="1442" y="452"/>
                </a:cxn>
                <a:cxn ang="0">
                  <a:pos x="1566" y="437"/>
                </a:cxn>
                <a:cxn ang="0">
                  <a:pos x="1543" y="682"/>
                </a:cxn>
                <a:cxn ang="0">
                  <a:pos x="1414" y="758"/>
                </a:cxn>
                <a:cxn ang="0">
                  <a:pos x="1245" y="732"/>
                </a:cxn>
                <a:cxn ang="0">
                  <a:pos x="1195" y="545"/>
                </a:cxn>
                <a:cxn ang="0">
                  <a:pos x="1182" y="410"/>
                </a:cxn>
                <a:cxn ang="0">
                  <a:pos x="1210" y="294"/>
                </a:cxn>
                <a:cxn ang="0">
                  <a:pos x="927" y="519"/>
                </a:cxn>
                <a:cxn ang="0">
                  <a:pos x="729" y="690"/>
                </a:cxn>
                <a:cxn ang="0">
                  <a:pos x="575" y="887"/>
                </a:cxn>
                <a:cxn ang="0">
                  <a:pos x="395" y="1154"/>
                </a:cxn>
                <a:cxn ang="0">
                  <a:pos x="258" y="1336"/>
                </a:cxn>
                <a:cxn ang="0">
                  <a:pos x="186" y="1505"/>
                </a:cxn>
                <a:cxn ang="0">
                  <a:pos x="19" y="1579"/>
                </a:cxn>
                <a:cxn ang="0">
                  <a:pos x="15" y="1509"/>
                </a:cxn>
                <a:cxn ang="0">
                  <a:pos x="154" y="1412"/>
                </a:cxn>
                <a:cxn ang="0">
                  <a:pos x="74" y="1393"/>
                </a:cxn>
                <a:cxn ang="0">
                  <a:pos x="15" y="1366"/>
                </a:cxn>
                <a:cxn ang="0">
                  <a:pos x="165" y="1254"/>
                </a:cxn>
                <a:cxn ang="0">
                  <a:pos x="332" y="1091"/>
                </a:cxn>
                <a:cxn ang="0">
                  <a:pos x="273" y="1087"/>
                </a:cxn>
                <a:cxn ang="0">
                  <a:pos x="116" y="1173"/>
                </a:cxn>
                <a:cxn ang="0">
                  <a:pos x="77" y="1108"/>
                </a:cxn>
                <a:cxn ang="0">
                  <a:pos x="224" y="1041"/>
                </a:cxn>
                <a:cxn ang="0">
                  <a:pos x="370" y="944"/>
                </a:cxn>
                <a:cxn ang="0">
                  <a:pos x="418" y="855"/>
                </a:cxn>
                <a:cxn ang="0">
                  <a:pos x="163" y="867"/>
                </a:cxn>
                <a:cxn ang="0">
                  <a:pos x="186" y="754"/>
                </a:cxn>
                <a:cxn ang="0">
                  <a:pos x="456" y="735"/>
                </a:cxn>
                <a:cxn ang="0">
                  <a:pos x="669" y="619"/>
                </a:cxn>
                <a:cxn ang="0">
                  <a:pos x="614" y="635"/>
                </a:cxn>
                <a:cxn ang="0">
                  <a:pos x="515" y="589"/>
                </a:cxn>
                <a:cxn ang="0">
                  <a:pos x="283" y="585"/>
                </a:cxn>
                <a:cxn ang="0">
                  <a:pos x="243" y="465"/>
                </a:cxn>
                <a:cxn ang="0">
                  <a:pos x="463" y="462"/>
                </a:cxn>
                <a:cxn ang="0">
                  <a:pos x="441" y="503"/>
                </a:cxn>
                <a:cxn ang="0">
                  <a:pos x="773" y="399"/>
                </a:cxn>
                <a:cxn ang="0">
                  <a:pos x="754" y="384"/>
                </a:cxn>
                <a:cxn ang="0">
                  <a:pos x="1028" y="144"/>
                </a:cxn>
                <a:cxn ang="0">
                  <a:pos x="1148" y="0"/>
                </a:cxn>
              </a:cxnLst>
              <a:rect l="0" t="0" r="r" b="b"/>
              <a:pathLst>
                <a:path w="1566" h="1579">
                  <a:moveTo>
                    <a:pt x="1148" y="0"/>
                  </a:moveTo>
                  <a:lnTo>
                    <a:pt x="1241" y="78"/>
                  </a:lnTo>
                  <a:lnTo>
                    <a:pt x="1117" y="228"/>
                  </a:lnTo>
                  <a:lnTo>
                    <a:pt x="916" y="450"/>
                  </a:lnTo>
                  <a:lnTo>
                    <a:pt x="1167" y="253"/>
                  </a:lnTo>
                  <a:lnTo>
                    <a:pt x="1271" y="116"/>
                  </a:lnTo>
                  <a:lnTo>
                    <a:pt x="1271" y="350"/>
                  </a:lnTo>
                  <a:lnTo>
                    <a:pt x="1286" y="452"/>
                  </a:lnTo>
                  <a:lnTo>
                    <a:pt x="1372" y="560"/>
                  </a:lnTo>
                  <a:lnTo>
                    <a:pt x="1334" y="581"/>
                  </a:lnTo>
                  <a:lnTo>
                    <a:pt x="1275" y="522"/>
                  </a:lnTo>
                  <a:lnTo>
                    <a:pt x="1271" y="608"/>
                  </a:lnTo>
                  <a:lnTo>
                    <a:pt x="1302" y="669"/>
                  </a:lnTo>
                  <a:lnTo>
                    <a:pt x="1379" y="675"/>
                  </a:lnTo>
                  <a:lnTo>
                    <a:pt x="1435" y="646"/>
                  </a:lnTo>
                  <a:lnTo>
                    <a:pt x="1438" y="560"/>
                  </a:lnTo>
                  <a:lnTo>
                    <a:pt x="1414" y="515"/>
                  </a:lnTo>
                  <a:lnTo>
                    <a:pt x="1442" y="452"/>
                  </a:lnTo>
                  <a:lnTo>
                    <a:pt x="1476" y="344"/>
                  </a:lnTo>
                  <a:lnTo>
                    <a:pt x="1566" y="437"/>
                  </a:lnTo>
                  <a:lnTo>
                    <a:pt x="1513" y="612"/>
                  </a:lnTo>
                  <a:lnTo>
                    <a:pt x="1543" y="682"/>
                  </a:lnTo>
                  <a:lnTo>
                    <a:pt x="1492" y="732"/>
                  </a:lnTo>
                  <a:lnTo>
                    <a:pt x="1414" y="758"/>
                  </a:lnTo>
                  <a:lnTo>
                    <a:pt x="1338" y="758"/>
                  </a:lnTo>
                  <a:lnTo>
                    <a:pt x="1245" y="732"/>
                  </a:lnTo>
                  <a:lnTo>
                    <a:pt x="1195" y="675"/>
                  </a:lnTo>
                  <a:lnTo>
                    <a:pt x="1195" y="545"/>
                  </a:lnTo>
                  <a:lnTo>
                    <a:pt x="1189" y="473"/>
                  </a:lnTo>
                  <a:lnTo>
                    <a:pt x="1182" y="410"/>
                  </a:lnTo>
                  <a:lnTo>
                    <a:pt x="1214" y="376"/>
                  </a:lnTo>
                  <a:lnTo>
                    <a:pt x="1210" y="294"/>
                  </a:lnTo>
                  <a:lnTo>
                    <a:pt x="1106" y="395"/>
                  </a:lnTo>
                  <a:lnTo>
                    <a:pt x="927" y="519"/>
                  </a:lnTo>
                  <a:lnTo>
                    <a:pt x="830" y="593"/>
                  </a:lnTo>
                  <a:lnTo>
                    <a:pt x="729" y="690"/>
                  </a:lnTo>
                  <a:lnTo>
                    <a:pt x="650" y="810"/>
                  </a:lnTo>
                  <a:lnTo>
                    <a:pt x="575" y="887"/>
                  </a:lnTo>
                  <a:lnTo>
                    <a:pt x="456" y="1034"/>
                  </a:lnTo>
                  <a:lnTo>
                    <a:pt x="395" y="1154"/>
                  </a:lnTo>
                  <a:lnTo>
                    <a:pt x="332" y="1231"/>
                  </a:lnTo>
                  <a:lnTo>
                    <a:pt x="258" y="1336"/>
                  </a:lnTo>
                  <a:lnTo>
                    <a:pt x="209" y="1437"/>
                  </a:lnTo>
                  <a:lnTo>
                    <a:pt x="186" y="1505"/>
                  </a:lnTo>
                  <a:lnTo>
                    <a:pt x="112" y="1553"/>
                  </a:lnTo>
                  <a:lnTo>
                    <a:pt x="19" y="1579"/>
                  </a:lnTo>
                  <a:lnTo>
                    <a:pt x="0" y="1534"/>
                  </a:lnTo>
                  <a:lnTo>
                    <a:pt x="15" y="1509"/>
                  </a:lnTo>
                  <a:lnTo>
                    <a:pt x="85" y="1494"/>
                  </a:lnTo>
                  <a:lnTo>
                    <a:pt x="154" y="1412"/>
                  </a:lnTo>
                  <a:lnTo>
                    <a:pt x="159" y="1351"/>
                  </a:lnTo>
                  <a:lnTo>
                    <a:pt x="74" y="1393"/>
                  </a:lnTo>
                  <a:lnTo>
                    <a:pt x="15" y="1404"/>
                  </a:lnTo>
                  <a:lnTo>
                    <a:pt x="15" y="1366"/>
                  </a:lnTo>
                  <a:lnTo>
                    <a:pt x="47" y="1321"/>
                  </a:lnTo>
                  <a:lnTo>
                    <a:pt x="165" y="1254"/>
                  </a:lnTo>
                  <a:lnTo>
                    <a:pt x="273" y="1173"/>
                  </a:lnTo>
                  <a:lnTo>
                    <a:pt x="332" y="1091"/>
                  </a:lnTo>
                  <a:lnTo>
                    <a:pt x="309" y="1072"/>
                  </a:lnTo>
                  <a:lnTo>
                    <a:pt x="273" y="1087"/>
                  </a:lnTo>
                  <a:lnTo>
                    <a:pt x="178" y="1154"/>
                  </a:lnTo>
                  <a:lnTo>
                    <a:pt x="116" y="1173"/>
                  </a:lnTo>
                  <a:lnTo>
                    <a:pt x="74" y="1154"/>
                  </a:lnTo>
                  <a:lnTo>
                    <a:pt x="77" y="1108"/>
                  </a:lnTo>
                  <a:lnTo>
                    <a:pt x="135" y="1064"/>
                  </a:lnTo>
                  <a:lnTo>
                    <a:pt x="224" y="1041"/>
                  </a:lnTo>
                  <a:lnTo>
                    <a:pt x="294" y="1007"/>
                  </a:lnTo>
                  <a:lnTo>
                    <a:pt x="370" y="944"/>
                  </a:lnTo>
                  <a:lnTo>
                    <a:pt x="418" y="903"/>
                  </a:lnTo>
                  <a:lnTo>
                    <a:pt x="418" y="855"/>
                  </a:lnTo>
                  <a:lnTo>
                    <a:pt x="344" y="863"/>
                  </a:lnTo>
                  <a:lnTo>
                    <a:pt x="163" y="867"/>
                  </a:lnTo>
                  <a:lnTo>
                    <a:pt x="163" y="810"/>
                  </a:lnTo>
                  <a:lnTo>
                    <a:pt x="186" y="754"/>
                  </a:lnTo>
                  <a:lnTo>
                    <a:pt x="351" y="754"/>
                  </a:lnTo>
                  <a:lnTo>
                    <a:pt x="456" y="735"/>
                  </a:lnTo>
                  <a:lnTo>
                    <a:pt x="568" y="709"/>
                  </a:lnTo>
                  <a:lnTo>
                    <a:pt x="669" y="619"/>
                  </a:lnTo>
                  <a:lnTo>
                    <a:pt x="754" y="534"/>
                  </a:lnTo>
                  <a:lnTo>
                    <a:pt x="614" y="635"/>
                  </a:lnTo>
                  <a:lnTo>
                    <a:pt x="537" y="661"/>
                  </a:lnTo>
                  <a:lnTo>
                    <a:pt x="515" y="589"/>
                  </a:lnTo>
                  <a:lnTo>
                    <a:pt x="384" y="589"/>
                  </a:lnTo>
                  <a:lnTo>
                    <a:pt x="283" y="585"/>
                  </a:lnTo>
                  <a:lnTo>
                    <a:pt x="243" y="564"/>
                  </a:lnTo>
                  <a:lnTo>
                    <a:pt x="243" y="465"/>
                  </a:lnTo>
                  <a:lnTo>
                    <a:pt x="347" y="452"/>
                  </a:lnTo>
                  <a:lnTo>
                    <a:pt x="463" y="462"/>
                  </a:lnTo>
                  <a:lnTo>
                    <a:pt x="306" y="492"/>
                  </a:lnTo>
                  <a:lnTo>
                    <a:pt x="441" y="503"/>
                  </a:lnTo>
                  <a:lnTo>
                    <a:pt x="617" y="473"/>
                  </a:lnTo>
                  <a:lnTo>
                    <a:pt x="773" y="399"/>
                  </a:lnTo>
                  <a:lnTo>
                    <a:pt x="874" y="336"/>
                  </a:lnTo>
                  <a:lnTo>
                    <a:pt x="754" y="384"/>
                  </a:lnTo>
                  <a:lnTo>
                    <a:pt x="838" y="329"/>
                  </a:lnTo>
                  <a:lnTo>
                    <a:pt x="1028" y="144"/>
                  </a:lnTo>
                  <a:lnTo>
                    <a:pt x="1110" y="32"/>
                  </a:lnTo>
                  <a:lnTo>
                    <a:pt x="1148" y="0"/>
                  </a:lnTo>
                  <a:lnTo>
                    <a:pt x="1148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94" name="Freeform 114"/>
            <p:cNvSpPr>
              <a:spLocks/>
            </p:cNvSpPr>
            <p:nvPr/>
          </p:nvSpPr>
          <p:spPr bwMode="auto">
            <a:xfrm>
              <a:off x="2293" y="1235"/>
              <a:ext cx="3" cy="2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1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51">
                  <a:moveTo>
                    <a:pt x="5" y="0"/>
                  </a:moveTo>
                  <a:lnTo>
                    <a:pt x="0" y="5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95" name="Freeform 115"/>
            <p:cNvSpPr>
              <a:spLocks/>
            </p:cNvSpPr>
            <p:nvPr/>
          </p:nvSpPr>
          <p:spPr bwMode="auto">
            <a:xfrm>
              <a:off x="2467" y="1235"/>
              <a:ext cx="3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5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51">
                  <a:moveTo>
                    <a:pt x="0" y="0"/>
                  </a:moveTo>
                  <a:lnTo>
                    <a:pt x="6" y="5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96" name="Freeform 116"/>
            <p:cNvSpPr>
              <a:spLocks/>
            </p:cNvSpPr>
            <p:nvPr/>
          </p:nvSpPr>
          <p:spPr bwMode="auto">
            <a:xfrm>
              <a:off x="1722" y="646"/>
              <a:ext cx="231" cy="580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31" y="126"/>
                </a:cxn>
                <a:cxn ang="0">
                  <a:pos x="8" y="183"/>
                </a:cxn>
                <a:cxn ang="0">
                  <a:pos x="0" y="272"/>
                </a:cxn>
                <a:cxn ang="0">
                  <a:pos x="0" y="356"/>
                </a:cxn>
                <a:cxn ang="0">
                  <a:pos x="16" y="462"/>
                </a:cxn>
                <a:cxn ang="0">
                  <a:pos x="33" y="544"/>
                </a:cxn>
                <a:cxn ang="0">
                  <a:pos x="59" y="650"/>
                </a:cxn>
                <a:cxn ang="0">
                  <a:pos x="90" y="744"/>
                </a:cxn>
                <a:cxn ang="0">
                  <a:pos x="139" y="840"/>
                </a:cxn>
                <a:cxn ang="0">
                  <a:pos x="189" y="917"/>
                </a:cxn>
                <a:cxn ang="0">
                  <a:pos x="232" y="983"/>
                </a:cxn>
                <a:cxn ang="0">
                  <a:pos x="304" y="1076"/>
                </a:cxn>
                <a:cxn ang="0">
                  <a:pos x="358" y="1129"/>
                </a:cxn>
                <a:cxn ang="0">
                  <a:pos x="432" y="1183"/>
                </a:cxn>
                <a:cxn ang="0">
                  <a:pos x="491" y="1226"/>
                </a:cxn>
                <a:cxn ang="0">
                  <a:pos x="500" y="1272"/>
                </a:cxn>
                <a:cxn ang="0">
                  <a:pos x="496" y="1337"/>
                </a:cxn>
                <a:cxn ang="0">
                  <a:pos x="521" y="1346"/>
                </a:cxn>
                <a:cxn ang="0">
                  <a:pos x="525" y="1253"/>
                </a:cxn>
                <a:cxn ang="0">
                  <a:pos x="574" y="1236"/>
                </a:cxn>
                <a:cxn ang="0">
                  <a:pos x="521" y="1223"/>
                </a:cxn>
                <a:cxn ang="0">
                  <a:pos x="498" y="1196"/>
                </a:cxn>
                <a:cxn ang="0">
                  <a:pos x="420" y="1150"/>
                </a:cxn>
                <a:cxn ang="0">
                  <a:pos x="322" y="1072"/>
                </a:cxn>
                <a:cxn ang="0">
                  <a:pos x="189" y="884"/>
                </a:cxn>
                <a:cxn ang="0">
                  <a:pos x="92" y="707"/>
                </a:cxn>
                <a:cxn ang="0">
                  <a:pos x="54" y="555"/>
                </a:cxn>
                <a:cxn ang="0">
                  <a:pos x="23" y="384"/>
                </a:cxn>
                <a:cxn ang="0">
                  <a:pos x="23" y="242"/>
                </a:cxn>
                <a:cxn ang="0">
                  <a:pos x="63" y="135"/>
                </a:cxn>
                <a:cxn ang="0">
                  <a:pos x="57" y="0"/>
                </a:cxn>
                <a:cxn ang="0">
                  <a:pos x="57" y="0"/>
                </a:cxn>
              </a:cxnLst>
              <a:rect l="0" t="0" r="r" b="b"/>
              <a:pathLst>
                <a:path w="574" h="1346">
                  <a:moveTo>
                    <a:pt x="57" y="0"/>
                  </a:moveTo>
                  <a:lnTo>
                    <a:pt x="31" y="126"/>
                  </a:lnTo>
                  <a:lnTo>
                    <a:pt x="8" y="183"/>
                  </a:lnTo>
                  <a:lnTo>
                    <a:pt x="0" y="272"/>
                  </a:lnTo>
                  <a:lnTo>
                    <a:pt x="0" y="356"/>
                  </a:lnTo>
                  <a:lnTo>
                    <a:pt x="16" y="462"/>
                  </a:lnTo>
                  <a:lnTo>
                    <a:pt x="33" y="544"/>
                  </a:lnTo>
                  <a:lnTo>
                    <a:pt x="59" y="650"/>
                  </a:lnTo>
                  <a:lnTo>
                    <a:pt x="90" y="744"/>
                  </a:lnTo>
                  <a:lnTo>
                    <a:pt x="139" y="840"/>
                  </a:lnTo>
                  <a:lnTo>
                    <a:pt x="189" y="917"/>
                  </a:lnTo>
                  <a:lnTo>
                    <a:pt x="232" y="983"/>
                  </a:lnTo>
                  <a:lnTo>
                    <a:pt x="304" y="1076"/>
                  </a:lnTo>
                  <a:lnTo>
                    <a:pt x="358" y="1129"/>
                  </a:lnTo>
                  <a:lnTo>
                    <a:pt x="432" y="1183"/>
                  </a:lnTo>
                  <a:lnTo>
                    <a:pt x="491" y="1226"/>
                  </a:lnTo>
                  <a:lnTo>
                    <a:pt x="500" y="1272"/>
                  </a:lnTo>
                  <a:lnTo>
                    <a:pt x="496" y="1337"/>
                  </a:lnTo>
                  <a:lnTo>
                    <a:pt x="521" y="1346"/>
                  </a:lnTo>
                  <a:lnTo>
                    <a:pt x="525" y="1253"/>
                  </a:lnTo>
                  <a:lnTo>
                    <a:pt x="574" y="1236"/>
                  </a:lnTo>
                  <a:lnTo>
                    <a:pt x="521" y="1223"/>
                  </a:lnTo>
                  <a:lnTo>
                    <a:pt x="498" y="1196"/>
                  </a:lnTo>
                  <a:lnTo>
                    <a:pt x="420" y="1150"/>
                  </a:lnTo>
                  <a:lnTo>
                    <a:pt x="322" y="1072"/>
                  </a:lnTo>
                  <a:lnTo>
                    <a:pt x="189" y="884"/>
                  </a:lnTo>
                  <a:lnTo>
                    <a:pt x="92" y="707"/>
                  </a:lnTo>
                  <a:lnTo>
                    <a:pt x="54" y="555"/>
                  </a:lnTo>
                  <a:lnTo>
                    <a:pt x="23" y="384"/>
                  </a:lnTo>
                  <a:lnTo>
                    <a:pt x="23" y="242"/>
                  </a:lnTo>
                  <a:lnTo>
                    <a:pt x="63" y="135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97" name="Freeform 117"/>
            <p:cNvSpPr>
              <a:spLocks/>
            </p:cNvSpPr>
            <p:nvPr/>
          </p:nvSpPr>
          <p:spPr bwMode="auto">
            <a:xfrm>
              <a:off x="1695" y="645"/>
              <a:ext cx="267" cy="589"/>
            </a:xfrm>
            <a:custGeom>
              <a:avLst/>
              <a:gdLst/>
              <a:ahLst/>
              <a:cxnLst>
                <a:cxn ang="0">
                  <a:pos x="121" y="45"/>
                </a:cxn>
                <a:cxn ang="0">
                  <a:pos x="85" y="98"/>
                </a:cxn>
                <a:cxn ang="0">
                  <a:pos x="42" y="205"/>
                </a:cxn>
                <a:cxn ang="0">
                  <a:pos x="19" y="302"/>
                </a:cxn>
                <a:cxn ang="0">
                  <a:pos x="19" y="378"/>
                </a:cxn>
                <a:cxn ang="0">
                  <a:pos x="23" y="511"/>
                </a:cxn>
                <a:cxn ang="0">
                  <a:pos x="32" y="608"/>
                </a:cxn>
                <a:cxn ang="0">
                  <a:pos x="66" y="714"/>
                </a:cxn>
                <a:cxn ang="0">
                  <a:pos x="121" y="861"/>
                </a:cxn>
                <a:cxn ang="0">
                  <a:pos x="188" y="973"/>
                </a:cxn>
                <a:cxn ang="0">
                  <a:pos x="255" y="1075"/>
                </a:cxn>
                <a:cxn ang="0">
                  <a:pos x="344" y="1193"/>
                </a:cxn>
                <a:cxn ang="0">
                  <a:pos x="450" y="1283"/>
                </a:cxn>
                <a:cxn ang="0">
                  <a:pos x="494" y="1309"/>
                </a:cxn>
                <a:cxn ang="0">
                  <a:pos x="507" y="1328"/>
                </a:cxn>
                <a:cxn ang="0">
                  <a:pos x="566" y="1328"/>
                </a:cxn>
                <a:cxn ang="0">
                  <a:pos x="591" y="1345"/>
                </a:cxn>
                <a:cxn ang="0">
                  <a:pos x="663" y="1364"/>
                </a:cxn>
                <a:cxn ang="0">
                  <a:pos x="570" y="1368"/>
                </a:cxn>
                <a:cxn ang="0">
                  <a:pos x="524" y="1355"/>
                </a:cxn>
                <a:cxn ang="0">
                  <a:pos x="485" y="1345"/>
                </a:cxn>
                <a:cxn ang="0">
                  <a:pos x="388" y="1275"/>
                </a:cxn>
                <a:cxn ang="0">
                  <a:pos x="249" y="1113"/>
                </a:cxn>
                <a:cxn ang="0">
                  <a:pos x="135" y="916"/>
                </a:cxn>
                <a:cxn ang="0">
                  <a:pos x="28" y="678"/>
                </a:cxn>
                <a:cxn ang="0">
                  <a:pos x="6" y="581"/>
                </a:cxn>
                <a:cxn ang="0">
                  <a:pos x="0" y="465"/>
                </a:cxn>
                <a:cxn ang="0">
                  <a:pos x="0" y="328"/>
                </a:cxn>
                <a:cxn ang="0">
                  <a:pos x="13" y="222"/>
                </a:cxn>
                <a:cxn ang="0">
                  <a:pos x="59" y="115"/>
                </a:cxn>
                <a:cxn ang="0">
                  <a:pos x="91" y="58"/>
                </a:cxn>
                <a:cxn ang="0">
                  <a:pos x="131" y="0"/>
                </a:cxn>
                <a:cxn ang="0">
                  <a:pos x="121" y="45"/>
                </a:cxn>
                <a:cxn ang="0">
                  <a:pos x="121" y="45"/>
                </a:cxn>
              </a:cxnLst>
              <a:rect l="0" t="0" r="r" b="b"/>
              <a:pathLst>
                <a:path w="663" h="1368">
                  <a:moveTo>
                    <a:pt x="121" y="45"/>
                  </a:moveTo>
                  <a:lnTo>
                    <a:pt x="85" y="98"/>
                  </a:lnTo>
                  <a:lnTo>
                    <a:pt x="42" y="205"/>
                  </a:lnTo>
                  <a:lnTo>
                    <a:pt x="19" y="302"/>
                  </a:lnTo>
                  <a:lnTo>
                    <a:pt x="19" y="378"/>
                  </a:lnTo>
                  <a:lnTo>
                    <a:pt x="23" y="511"/>
                  </a:lnTo>
                  <a:lnTo>
                    <a:pt x="32" y="608"/>
                  </a:lnTo>
                  <a:lnTo>
                    <a:pt x="66" y="714"/>
                  </a:lnTo>
                  <a:lnTo>
                    <a:pt x="121" y="861"/>
                  </a:lnTo>
                  <a:lnTo>
                    <a:pt x="188" y="973"/>
                  </a:lnTo>
                  <a:lnTo>
                    <a:pt x="255" y="1075"/>
                  </a:lnTo>
                  <a:lnTo>
                    <a:pt x="344" y="1193"/>
                  </a:lnTo>
                  <a:lnTo>
                    <a:pt x="450" y="1283"/>
                  </a:lnTo>
                  <a:lnTo>
                    <a:pt x="494" y="1309"/>
                  </a:lnTo>
                  <a:lnTo>
                    <a:pt x="507" y="1328"/>
                  </a:lnTo>
                  <a:lnTo>
                    <a:pt x="566" y="1328"/>
                  </a:lnTo>
                  <a:lnTo>
                    <a:pt x="591" y="1345"/>
                  </a:lnTo>
                  <a:lnTo>
                    <a:pt x="663" y="1364"/>
                  </a:lnTo>
                  <a:lnTo>
                    <a:pt x="570" y="1368"/>
                  </a:lnTo>
                  <a:lnTo>
                    <a:pt x="524" y="1355"/>
                  </a:lnTo>
                  <a:lnTo>
                    <a:pt x="485" y="1345"/>
                  </a:lnTo>
                  <a:lnTo>
                    <a:pt x="388" y="1275"/>
                  </a:lnTo>
                  <a:lnTo>
                    <a:pt x="249" y="1113"/>
                  </a:lnTo>
                  <a:lnTo>
                    <a:pt x="135" y="916"/>
                  </a:lnTo>
                  <a:lnTo>
                    <a:pt x="28" y="678"/>
                  </a:lnTo>
                  <a:lnTo>
                    <a:pt x="6" y="581"/>
                  </a:lnTo>
                  <a:lnTo>
                    <a:pt x="0" y="465"/>
                  </a:lnTo>
                  <a:lnTo>
                    <a:pt x="0" y="328"/>
                  </a:lnTo>
                  <a:lnTo>
                    <a:pt x="13" y="222"/>
                  </a:lnTo>
                  <a:lnTo>
                    <a:pt x="59" y="115"/>
                  </a:lnTo>
                  <a:lnTo>
                    <a:pt x="91" y="58"/>
                  </a:lnTo>
                  <a:lnTo>
                    <a:pt x="131" y="0"/>
                  </a:lnTo>
                  <a:lnTo>
                    <a:pt x="121" y="45"/>
                  </a:lnTo>
                  <a:lnTo>
                    <a:pt x="121" y="45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98" name="Freeform 118"/>
            <p:cNvSpPr>
              <a:spLocks/>
            </p:cNvSpPr>
            <p:nvPr/>
          </p:nvSpPr>
          <p:spPr bwMode="auto">
            <a:xfrm>
              <a:off x="1926" y="977"/>
              <a:ext cx="376" cy="210"/>
            </a:xfrm>
            <a:custGeom>
              <a:avLst/>
              <a:gdLst/>
              <a:ahLst/>
              <a:cxnLst>
                <a:cxn ang="0">
                  <a:pos x="30" y="477"/>
                </a:cxn>
                <a:cxn ang="0">
                  <a:pos x="129" y="485"/>
                </a:cxn>
                <a:cxn ang="0">
                  <a:pos x="222" y="487"/>
                </a:cxn>
                <a:cxn ang="0">
                  <a:pos x="342" y="462"/>
                </a:cxn>
                <a:cxn ang="0">
                  <a:pos x="437" y="422"/>
                </a:cxn>
                <a:cxn ang="0">
                  <a:pos x="547" y="371"/>
                </a:cxn>
                <a:cxn ang="0">
                  <a:pos x="644" y="312"/>
                </a:cxn>
                <a:cxn ang="0">
                  <a:pos x="773" y="183"/>
                </a:cxn>
                <a:cxn ang="0">
                  <a:pos x="880" y="55"/>
                </a:cxn>
                <a:cxn ang="0">
                  <a:pos x="933" y="23"/>
                </a:cxn>
                <a:cxn ang="0">
                  <a:pos x="889" y="0"/>
                </a:cxn>
                <a:cxn ang="0">
                  <a:pos x="849" y="53"/>
                </a:cxn>
                <a:cxn ang="0">
                  <a:pos x="787" y="135"/>
                </a:cxn>
                <a:cxn ang="0">
                  <a:pos x="694" y="228"/>
                </a:cxn>
                <a:cxn ang="0">
                  <a:pos x="623" y="302"/>
                </a:cxn>
                <a:cxn ang="0">
                  <a:pos x="521" y="365"/>
                </a:cxn>
                <a:cxn ang="0">
                  <a:pos x="338" y="441"/>
                </a:cxn>
                <a:cxn ang="0">
                  <a:pos x="201" y="464"/>
                </a:cxn>
                <a:cxn ang="0">
                  <a:pos x="82" y="464"/>
                </a:cxn>
                <a:cxn ang="0">
                  <a:pos x="0" y="441"/>
                </a:cxn>
                <a:cxn ang="0">
                  <a:pos x="30" y="477"/>
                </a:cxn>
                <a:cxn ang="0">
                  <a:pos x="30" y="477"/>
                </a:cxn>
              </a:cxnLst>
              <a:rect l="0" t="0" r="r" b="b"/>
              <a:pathLst>
                <a:path w="933" h="487">
                  <a:moveTo>
                    <a:pt x="30" y="477"/>
                  </a:moveTo>
                  <a:lnTo>
                    <a:pt x="129" y="485"/>
                  </a:lnTo>
                  <a:lnTo>
                    <a:pt x="222" y="487"/>
                  </a:lnTo>
                  <a:lnTo>
                    <a:pt x="342" y="462"/>
                  </a:lnTo>
                  <a:lnTo>
                    <a:pt x="437" y="422"/>
                  </a:lnTo>
                  <a:lnTo>
                    <a:pt x="547" y="371"/>
                  </a:lnTo>
                  <a:lnTo>
                    <a:pt x="644" y="312"/>
                  </a:lnTo>
                  <a:lnTo>
                    <a:pt x="773" y="183"/>
                  </a:lnTo>
                  <a:lnTo>
                    <a:pt x="880" y="55"/>
                  </a:lnTo>
                  <a:lnTo>
                    <a:pt x="933" y="23"/>
                  </a:lnTo>
                  <a:lnTo>
                    <a:pt x="889" y="0"/>
                  </a:lnTo>
                  <a:lnTo>
                    <a:pt x="849" y="53"/>
                  </a:lnTo>
                  <a:lnTo>
                    <a:pt x="787" y="135"/>
                  </a:lnTo>
                  <a:lnTo>
                    <a:pt x="694" y="228"/>
                  </a:lnTo>
                  <a:lnTo>
                    <a:pt x="623" y="302"/>
                  </a:lnTo>
                  <a:lnTo>
                    <a:pt x="521" y="365"/>
                  </a:lnTo>
                  <a:lnTo>
                    <a:pt x="338" y="441"/>
                  </a:lnTo>
                  <a:lnTo>
                    <a:pt x="201" y="464"/>
                  </a:lnTo>
                  <a:lnTo>
                    <a:pt x="82" y="464"/>
                  </a:lnTo>
                  <a:lnTo>
                    <a:pt x="0" y="441"/>
                  </a:lnTo>
                  <a:lnTo>
                    <a:pt x="30" y="477"/>
                  </a:lnTo>
                  <a:lnTo>
                    <a:pt x="30" y="477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599" name="Freeform 119"/>
            <p:cNvSpPr>
              <a:spLocks/>
            </p:cNvSpPr>
            <p:nvPr/>
          </p:nvSpPr>
          <p:spPr bwMode="auto">
            <a:xfrm>
              <a:off x="1914" y="1224"/>
              <a:ext cx="148" cy="8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35" y="27"/>
                </a:cxn>
                <a:cxn ang="0">
                  <a:pos x="76" y="40"/>
                </a:cxn>
                <a:cxn ang="0">
                  <a:pos x="166" y="40"/>
                </a:cxn>
                <a:cxn ang="0">
                  <a:pos x="289" y="38"/>
                </a:cxn>
                <a:cxn ang="0">
                  <a:pos x="221" y="74"/>
                </a:cxn>
                <a:cxn ang="0">
                  <a:pos x="164" y="105"/>
                </a:cxn>
                <a:cxn ang="0">
                  <a:pos x="116" y="162"/>
                </a:cxn>
                <a:cxn ang="0">
                  <a:pos x="94" y="200"/>
                </a:cxn>
                <a:cxn ang="0">
                  <a:pos x="213" y="200"/>
                </a:cxn>
                <a:cxn ang="0">
                  <a:pos x="297" y="164"/>
                </a:cxn>
                <a:cxn ang="0">
                  <a:pos x="335" y="124"/>
                </a:cxn>
                <a:cxn ang="0">
                  <a:pos x="363" y="84"/>
                </a:cxn>
                <a:cxn ang="0">
                  <a:pos x="360" y="19"/>
                </a:cxn>
                <a:cxn ang="0">
                  <a:pos x="306" y="14"/>
                </a:cxn>
                <a:cxn ang="0">
                  <a:pos x="236" y="17"/>
                </a:cxn>
                <a:cxn ang="0">
                  <a:pos x="170" y="17"/>
                </a:cxn>
                <a:cxn ang="0">
                  <a:pos x="88" y="17"/>
                </a:cxn>
                <a:cxn ang="0">
                  <a:pos x="21" y="0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363" h="200">
                  <a:moveTo>
                    <a:pt x="0" y="10"/>
                  </a:moveTo>
                  <a:lnTo>
                    <a:pt x="35" y="27"/>
                  </a:lnTo>
                  <a:lnTo>
                    <a:pt x="76" y="40"/>
                  </a:lnTo>
                  <a:lnTo>
                    <a:pt x="166" y="40"/>
                  </a:lnTo>
                  <a:lnTo>
                    <a:pt x="289" y="38"/>
                  </a:lnTo>
                  <a:lnTo>
                    <a:pt x="221" y="74"/>
                  </a:lnTo>
                  <a:lnTo>
                    <a:pt x="164" y="105"/>
                  </a:lnTo>
                  <a:lnTo>
                    <a:pt x="116" y="162"/>
                  </a:lnTo>
                  <a:lnTo>
                    <a:pt x="94" y="200"/>
                  </a:lnTo>
                  <a:lnTo>
                    <a:pt x="213" y="200"/>
                  </a:lnTo>
                  <a:lnTo>
                    <a:pt x="297" y="164"/>
                  </a:lnTo>
                  <a:lnTo>
                    <a:pt x="335" y="124"/>
                  </a:lnTo>
                  <a:lnTo>
                    <a:pt x="363" y="84"/>
                  </a:lnTo>
                  <a:lnTo>
                    <a:pt x="360" y="19"/>
                  </a:lnTo>
                  <a:lnTo>
                    <a:pt x="306" y="14"/>
                  </a:lnTo>
                  <a:lnTo>
                    <a:pt x="236" y="17"/>
                  </a:lnTo>
                  <a:lnTo>
                    <a:pt x="170" y="17"/>
                  </a:lnTo>
                  <a:lnTo>
                    <a:pt x="88" y="17"/>
                  </a:lnTo>
                  <a:lnTo>
                    <a:pt x="21" y="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00" name="Freeform 120"/>
            <p:cNvSpPr>
              <a:spLocks/>
            </p:cNvSpPr>
            <p:nvPr/>
          </p:nvSpPr>
          <p:spPr bwMode="auto">
            <a:xfrm>
              <a:off x="2158" y="1015"/>
              <a:ext cx="150" cy="175"/>
            </a:xfrm>
            <a:custGeom>
              <a:avLst/>
              <a:gdLst/>
              <a:ahLst/>
              <a:cxnLst>
                <a:cxn ang="0">
                  <a:pos x="319" y="59"/>
                </a:cxn>
                <a:cxn ang="0">
                  <a:pos x="296" y="116"/>
                </a:cxn>
                <a:cxn ang="0">
                  <a:pos x="230" y="188"/>
                </a:cxn>
                <a:cxn ang="0">
                  <a:pos x="163" y="258"/>
                </a:cxn>
                <a:cxn ang="0">
                  <a:pos x="106" y="298"/>
                </a:cxn>
                <a:cxn ang="0">
                  <a:pos x="44" y="355"/>
                </a:cxn>
                <a:cxn ang="0">
                  <a:pos x="0" y="404"/>
                </a:cxn>
                <a:cxn ang="0">
                  <a:pos x="53" y="387"/>
                </a:cxn>
                <a:cxn ang="0">
                  <a:pos x="179" y="271"/>
                </a:cxn>
                <a:cxn ang="0">
                  <a:pos x="285" y="169"/>
                </a:cxn>
                <a:cxn ang="0">
                  <a:pos x="346" y="79"/>
                </a:cxn>
                <a:cxn ang="0">
                  <a:pos x="372" y="36"/>
                </a:cxn>
                <a:cxn ang="0">
                  <a:pos x="348" y="0"/>
                </a:cxn>
                <a:cxn ang="0">
                  <a:pos x="338" y="40"/>
                </a:cxn>
                <a:cxn ang="0">
                  <a:pos x="319" y="59"/>
                </a:cxn>
                <a:cxn ang="0">
                  <a:pos x="319" y="59"/>
                </a:cxn>
              </a:cxnLst>
              <a:rect l="0" t="0" r="r" b="b"/>
              <a:pathLst>
                <a:path w="372" h="404">
                  <a:moveTo>
                    <a:pt x="319" y="59"/>
                  </a:moveTo>
                  <a:lnTo>
                    <a:pt x="296" y="116"/>
                  </a:lnTo>
                  <a:lnTo>
                    <a:pt x="230" y="188"/>
                  </a:lnTo>
                  <a:lnTo>
                    <a:pt x="163" y="258"/>
                  </a:lnTo>
                  <a:lnTo>
                    <a:pt x="106" y="298"/>
                  </a:lnTo>
                  <a:lnTo>
                    <a:pt x="44" y="355"/>
                  </a:lnTo>
                  <a:lnTo>
                    <a:pt x="0" y="404"/>
                  </a:lnTo>
                  <a:lnTo>
                    <a:pt x="53" y="387"/>
                  </a:lnTo>
                  <a:lnTo>
                    <a:pt x="179" y="271"/>
                  </a:lnTo>
                  <a:lnTo>
                    <a:pt x="285" y="169"/>
                  </a:lnTo>
                  <a:lnTo>
                    <a:pt x="346" y="79"/>
                  </a:lnTo>
                  <a:lnTo>
                    <a:pt x="372" y="36"/>
                  </a:lnTo>
                  <a:lnTo>
                    <a:pt x="348" y="0"/>
                  </a:lnTo>
                  <a:lnTo>
                    <a:pt x="338" y="40"/>
                  </a:lnTo>
                  <a:lnTo>
                    <a:pt x="319" y="59"/>
                  </a:lnTo>
                  <a:lnTo>
                    <a:pt x="319" y="59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01" name="Freeform 121"/>
            <p:cNvSpPr>
              <a:spLocks/>
            </p:cNvSpPr>
            <p:nvPr/>
          </p:nvSpPr>
          <p:spPr bwMode="auto">
            <a:xfrm>
              <a:off x="1821" y="1050"/>
              <a:ext cx="529" cy="622"/>
            </a:xfrm>
            <a:custGeom>
              <a:avLst/>
              <a:gdLst/>
              <a:ahLst/>
              <a:cxnLst>
                <a:cxn ang="0">
                  <a:pos x="1290" y="0"/>
                </a:cxn>
                <a:cxn ang="0">
                  <a:pos x="1275" y="61"/>
                </a:cxn>
                <a:cxn ang="0">
                  <a:pos x="1195" y="147"/>
                </a:cxn>
                <a:cxn ang="0">
                  <a:pos x="1115" y="225"/>
                </a:cxn>
                <a:cxn ang="0">
                  <a:pos x="1001" y="306"/>
                </a:cxn>
                <a:cxn ang="0">
                  <a:pos x="881" y="386"/>
                </a:cxn>
                <a:cxn ang="0">
                  <a:pos x="809" y="457"/>
                </a:cxn>
                <a:cxn ang="0">
                  <a:pos x="760" y="506"/>
                </a:cxn>
                <a:cxn ang="0">
                  <a:pos x="690" y="599"/>
                </a:cxn>
                <a:cxn ang="0">
                  <a:pos x="659" y="639"/>
                </a:cxn>
                <a:cxn ang="0">
                  <a:pos x="623" y="666"/>
                </a:cxn>
                <a:cxn ang="0">
                  <a:pos x="581" y="726"/>
                </a:cxn>
                <a:cxn ang="0">
                  <a:pos x="511" y="795"/>
                </a:cxn>
                <a:cxn ang="0">
                  <a:pos x="435" y="928"/>
                </a:cxn>
                <a:cxn ang="0">
                  <a:pos x="408" y="989"/>
                </a:cxn>
                <a:cxn ang="0">
                  <a:pos x="342" y="1065"/>
                </a:cxn>
                <a:cxn ang="0">
                  <a:pos x="315" y="1112"/>
                </a:cxn>
                <a:cxn ang="0">
                  <a:pos x="271" y="1166"/>
                </a:cxn>
                <a:cxn ang="0">
                  <a:pos x="249" y="1224"/>
                </a:cxn>
                <a:cxn ang="0">
                  <a:pos x="212" y="1287"/>
                </a:cxn>
                <a:cxn ang="0">
                  <a:pos x="195" y="1335"/>
                </a:cxn>
                <a:cxn ang="0">
                  <a:pos x="165" y="1361"/>
                </a:cxn>
                <a:cxn ang="0">
                  <a:pos x="112" y="1388"/>
                </a:cxn>
                <a:cxn ang="0">
                  <a:pos x="53" y="1405"/>
                </a:cxn>
                <a:cxn ang="0">
                  <a:pos x="0" y="1405"/>
                </a:cxn>
                <a:cxn ang="0">
                  <a:pos x="30" y="1441"/>
                </a:cxn>
                <a:cxn ang="0">
                  <a:pos x="112" y="1420"/>
                </a:cxn>
                <a:cxn ang="0">
                  <a:pos x="178" y="1380"/>
                </a:cxn>
                <a:cxn ang="0">
                  <a:pos x="218" y="1340"/>
                </a:cxn>
                <a:cxn ang="0">
                  <a:pos x="266" y="1242"/>
                </a:cxn>
                <a:cxn ang="0">
                  <a:pos x="319" y="1145"/>
                </a:cxn>
                <a:cxn ang="0">
                  <a:pos x="385" y="1051"/>
                </a:cxn>
                <a:cxn ang="0">
                  <a:pos x="437" y="998"/>
                </a:cxn>
                <a:cxn ang="0">
                  <a:pos x="480" y="896"/>
                </a:cxn>
                <a:cxn ang="0">
                  <a:pos x="560" y="785"/>
                </a:cxn>
                <a:cxn ang="0">
                  <a:pos x="657" y="687"/>
                </a:cxn>
                <a:cxn ang="0">
                  <a:pos x="697" y="633"/>
                </a:cxn>
                <a:cxn ang="0">
                  <a:pos x="739" y="572"/>
                </a:cxn>
                <a:cxn ang="0">
                  <a:pos x="773" y="519"/>
                </a:cxn>
                <a:cxn ang="0">
                  <a:pos x="866" y="436"/>
                </a:cxn>
                <a:cxn ang="0">
                  <a:pos x="988" y="337"/>
                </a:cxn>
                <a:cxn ang="0">
                  <a:pos x="1129" y="238"/>
                </a:cxn>
                <a:cxn ang="0">
                  <a:pos x="1237" y="147"/>
                </a:cxn>
                <a:cxn ang="0">
                  <a:pos x="1311" y="54"/>
                </a:cxn>
                <a:cxn ang="0">
                  <a:pos x="1311" y="27"/>
                </a:cxn>
                <a:cxn ang="0">
                  <a:pos x="1290" y="0"/>
                </a:cxn>
                <a:cxn ang="0">
                  <a:pos x="1290" y="0"/>
                </a:cxn>
              </a:cxnLst>
              <a:rect l="0" t="0" r="r" b="b"/>
              <a:pathLst>
                <a:path w="1311" h="1441">
                  <a:moveTo>
                    <a:pt x="1290" y="0"/>
                  </a:moveTo>
                  <a:lnTo>
                    <a:pt x="1275" y="61"/>
                  </a:lnTo>
                  <a:lnTo>
                    <a:pt x="1195" y="147"/>
                  </a:lnTo>
                  <a:lnTo>
                    <a:pt x="1115" y="225"/>
                  </a:lnTo>
                  <a:lnTo>
                    <a:pt x="1001" y="306"/>
                  </a:lnTo>
                  <a:lnTo>
                    <a:pt x="881" y="386"/>
                  </a:lnTo>
                  <a:lnTo>
                    <a:pt x="809" y="457"/>
                  </a:lnTo>
                  <a:lnTo>
                    <a:pt x="760" y="506"/>
                  </a:lnTo>
                  <a:lnTo>
                    <a:pt x="690" y="599"/>
                  </a:lnTo>
                  <a:lnTo>
                    <a:pt x="659" y="639"/>
                  </a:lnTo>
                  <a:lnTo>
                    <a:pt x="623" y="666"/>
                  </a:lnTo>
                  <a:lnTo>
                    <a:pt x="581" y="726"/>
                  </a:lnTo>
                  <a:lnTo>
                    <a:pt x="511" y="795"/>
                  </a:lnTo>
                  <a:lnTo>
                    <a:pt x="435" y="928"/>
                  </a:lnTo>
                  <a:lnTo>
                    <a:pt x="408" y="989"/>
                  </a:lnTo>
                  <a:lnTo>
                    <a:pt x="342" y="1065"/>
                  </a:lnTo>
                  <a:lnTo>
                    <a:pt x="315" y="1112"/>
                  </a:lnTo>
                  <a:lnTo>
                    <a:pt x="271" y="1166"/>
                  </a:lnTo>
                  <a:lnTo>
                    <a:pt x="249" y="1224"/>
                  </a:lnTo>
                  <a:lnTo>
                    <a:pt x="212" y="1287"/>
                  </a:lnTo>
                  <a:lnTo>
                    <a:pt x="195" y="1335"/>
                  </a:lnTo>
                  <a:lnTo>
                    <a:pt x="165" y="1361"/>
                  </a:lnTo>
                  <a:lnTo>
                    <a:pt x="112" y="1388"/>
                  </a:lnTo>
                  <a:lnTo>
                    <a:pt x="53" y="1405"/>
                  </a:lnTo>
                  <a:lnTo>
                    <a:pt x="0" y="1405"/>
                  </a:lnTo>
                  <a:lnTo>
                    <a:pt x="30" y="1441"/>
                  </a:lnTo>
                  <a:lnTo>
                    <a:pt x="112" y="1420"/>
                  </a:lnTo>
                  <a:lnTo>
                    <a:pt x="178" y="1380"/>
                  </a:lnTo>
                  <a:lnTo>
                    <a:pt x="218" y="1340"/>
                  </a:lnTo>
                  <a:lnTo>
                    <a:pt x="266" y="1242"/>
                  </a:lnTo>
                  <a:lnTo>
                    <a:pt x="319" y="1145"/>
                  </a:lnTo>
                  <a:lnTo>
                    <a:pt x="385" y="1051"/>
                  </a:lnTo>
                  <a:lnTo>
                    <a:pt x="437" y="998"/>
                  </a:lnTo>
                  <a:lnTo>
                    <a:pt x="480" y="896"/>
                  </a:lnTo>
                  <a:lnTo>
                    <a:pt x="560" y="785"/>
                  </a:lnTo>
                  <a:lnTo>
                    <a:pt x="657" y="687"/>
                  </a:lnTo>
                  <a:lnTo>
                    <a:pt x="697" y="633"/>
                  </a:lnTo>
                  <a:lnTo>
                    <a:pt x="739" y="572"/>
                  </a:lnTo>
                  <a:lnTo>
                    <a:pt x="773" y="519"/>
                  </a:lnTo>
                  <a:lnTo>
                    <a:pt x="866" y="436"/>
                  </a:lnTo>
                  <a:lnTo>
                    <a:pt x="988" y="337"/>
                  </a:lnTo>
                  <a:lnTo>
                    <a:pt x="1129" y="238"/>
                  </a:lnTo>
                  <a:lnTo>
                    <a:pt x="1237" y="147"/>
                  </a:lnTo>
                  <a:lnTo>
                    <a:pt x="1311" y="54"/>
                  </a:lnTo>
                  <a:lnTo>
                    <a:pt x="1311" y="27"/>
                  </a:lnTo>
                  <a:lnTo>
                    <a:pt x="1290" y="0"/>
                  </a:lnTo>
                  <a:lnTo>
                    <a:pt x="1290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02" name="Freeform 122"/>
            <p:cNvSpPr>
              <a:spLocks/>
            </p:cNvSpPr>
            <p:nvPr/>
          </p:nvSpPr>
          <p:spPr bwMode="auto">
            <a:xfrm>
              <a:off x="1773" y="1187"/>
              <a:ext cx="242" cy="172"/>
            </a:xfrm>
            <a:custGeom>
              <a:avLst/>
              <a:gdLst/>
              <a:ahLst/>
              <a:cxnLst>
                <a:cxn ang="0">
                  <a:pos x="53" y="91"/>
                </a:cxn>
                <a:cxn ang="0">
                  <a:pos x="144" y="188"/>
                </a:cxn>
                <a:cxn ang="0">
                  <a:pos x="186" y="228"/>
                </a:cxn>
                <a:cxn ang="0">
                  <a:pos x="252" y="268"/>
                </a:cxn>
                <a:cxn ang="0">
                  <a:pos x="306" y="281"/>
                </a:cxn>
                <a:cxn ang="0">
                  <a:pos x="296" y="323"/>
                </a:cxn>
                <a:cxn ang="0">
                  <a:pos x="268" y="388"/>
                </a:cxn>
                <a:cxn ang="0">
                  <a:pos x="306" y="401"/>
                </a:cxn>
                <a:cxn ang="0">
                  <a:pos x="302" y="353"/>
                </a:cxn>
                <a:cxn ang="0">
                  <a:pos x="323" y="310"/>
                </a:cxn>
                <a:cxn ang="0">
                  <a:pos x="323" y="283"/>
                </a:cxn>
                <a:cxn ang="0">
                  <a:pos x="359" y="291"/>
                </a:cxn>
                <a:cxn ang="0">
                  <a:pos x="402" y="291"/>
                </a:cxn>
                <a:cxn ang="0">
                  <a:pos x="509" y="291"/>
                </a:cxn>
                <a:cxn ang="0">
                  <a:pos x="594" y="260"/>
                </a:cxn>
                <a:cxn ang="0">
                  <a:pos x="505" y="270"/>
                </a:cxn>
                <a:cxn ang="0">
                  <a:pos x="382" y="274"/>
                </a:cxn>
                <a:cxn ang="0">
                  <a:pos x="315" y="270"/>
                </a:cxn>
                <a:cxn ang="0">
                  <a:pos x="230" y="230"/>
                </a:cxn>
                <a:cxn ang="0">
                  <a:pos x="146" y="163"/>
                </a:cxn>
                <a:cxn ang="0">
                  <a:pos x="0" y="0"/>
                </a:cxn>
                <a:cxn ang="0">
                  <a:pos x="53" y="91"/>
                </a:cxn>
                <a:cxn ang="0">
                  <a:pos x="53" y="91"/>
                </a:cxn>
              </a:cxnLst>
              <a:rect l="0" t="0" r="r" b="b"/>
              <a:pathLst>
                <a:path w="594" h="401">
                  <a:moveTo>
                    <a:pt x="53" y="91"/>
                  </a:moveTo>
                  <a:lnTo>
                    <a:pt x="144" y="188"/>
                  </a:lnTo>
                  <a:lnTo>
                    <a:pt x="186" y="228"/>
                  </a:lnTo>
                  <a:lnTo>
                    <a:pt x="252" y="268"/>
                  </a:lnTo>
                  <a:lnTo>
                    <a:pt x="306" y="281"/>
                  </a:lnTo>
                  <a:lnTo>
                    <a:pt x="296" y="323"/>
                  </a:lnTo>
                  <a:lnTo>
                    <a:pt x="268" y="388"/>
                  </a:lnTo>
                  <a:lnTo>
                    <a:pt x="306" y="401"/>
                  </a:lnTo>
                  <a:lnTo>
                    <a:pt x="302" y="353"/>
                  </a:lnTo>
                  <a:lnTo>
                    <a:pt x="323" y="310"/>
                  </a:lnTo>
                  <a:lnTo>
                    <a:pt x="323" y="283"/>
                  </a:lnTo>
                  <a:lnTo>
                    <a:pt x="359" y="291"/>
                  </a:lnTo>
                  <a:lnTo>
                    <a:pt x="402" y="291"/>
                  </a:lnTo>
                  <a:lnTo>
                    <a:pt x="509" y="291"/>
                  </a:lnTo>
                  <a:lnTo>
                    <a:pt x="594" y="260"/>
                  </a:lnTo>
                  <a:lnTo>
                    <a:pt x="505" y="270"/>
                  </a:lnTo>
                  <a:lnTo>
                    <a:pt x="382" y="274"/>
                  </a:lnTo>
                  <a:lnTo>
                    <a:pt x="315" y="270"/>
                  </a:lnTo>
                  <a:lnTo>
                    <a:pt x="230" y="230"/>
                  </a:lnTo>
                  <a:lnTo>
                    <a:pt x="146" y="163"/>
                  </a:lnTo>
                  <a:lnTo>
                    <a:pt x="0" y="0"/>
                  </a:lnTo>
                  <a:lnTo>
                    <a:pt x="53" y="91"/>
                  </a:lnTo>
                  <a:lnTo>
                    <a:pt x="53" y="91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03" name="Freeform 123"/>
            <p:cNvSpPr>
              <a:spLocks/>
            </p:cNvSpPr>
            <p:nvPr/>
          </p:nvSpPr>
          <p:spPr bwMode="auto">
            <a:xfrm>
              <a:off x="1707" y="1157"/>
              <a:ext cx="298" cy="270"/>
            </a:xfrm>
            <a:custGeom>
              <a:avLst/>
              <a:gdLst/>
              <a:ahLst/>
              <a:cxnLst>
                <a:cxn ang="0">
                  <a:pos x="717" y="470"/>
                </a:cxn>
                <a:cxn ang="0">
                  <a:pos x="696" y="462"/>
                </a:cxn>
                <a:cxn ang="0">
                  <a:pos x="671" y="462"/>
                </a:cxn>
                <a:cxn ang="0">
                  <a:pos x="597" y="470"/>
                </a:cxn>
                <a:cxn ang="0">
                  <a:pos x="525" y="476"/>
                </a:cxn>
                <a:cxn ang="0">
                  <a:pos x="487" y="481"/>
                </a:cxn>
                <a:cxn ang="0">
                  <a:pos x="424" y="485"/>
                </a:cxn>
                <a:cxn ang="0">
                  <a:pos x="392" y="481"/>
                </a:cxn>
                <a:cxn ang="0">
                  <a:pos x="316" y="436"/>
                </a:cxn>
                <a:cxn ang="0">
                  <a:pos x="202" y="346"/>
                </a:cxn>
                <a:cxn ang="0">
                  <a:pos x="132" y="253"/>
                </a:cxn>
                <a:cxn ang="0">
                  <a:pos x="86" y="200"/>
                </a:cxn>
                <a:cxn ang="0">
                  <a:pos x="0" y="37"/>
                </a:cxn>
                <a:cxn ang="0">
                  <a:pos x="2" y="0"/>
                </a:cxn>
                <a:cxn ang="0">
                  <a:pos x="69" y="122"/>
                </a:cxn>
                <a:cxn ang="0">
                  <a:pos x="122" y="213"/>
                </a:cxn>
                <a:cxn ang="0">
                  <a:pos x="206" y="316"/>
                </a:cxn>
                <a:cxn ang="0">
                  <a:pos x="291" y="386"/>
                </a:cxn>
                <a:cxn ang="0">
                  <a:pos x="343" y="422"/>
                </a:cxn>
                <a:cxn ang="0">
                  <a:pos x="392" y="453"/>
                </a:cxn>
                <a:cxn ang="0">
                  <a:pos x="464" y="436"/>
                </a:cxn>
                <a:cxn ang="0">
                  <a:pos x="512" y="449"/>
                </a:cxn>
                <a:cxn ang="0">
                  <a:pos x="578" y="459"/>
                </a:cxn>
                <a:cxn ang="0">
                  <a:pos x="650" y="440"/>
                </a:cxn>
                <a:cxn ang="0">
                  <a:pos x="700" y="426"/>
                </a:cxn>
                <a:cxn ang="0">
                  <a:pos x="734" y="432"/>
                </a:cxn>
                <a:cxn ang="0">
                  <a:pos x="744" y="462"/>
                </a:cxn>
                <a:cxn ang="0">
                  <a:pos x="736" y="489"/>
                </a:cxn>
                <a:cxn ang="0">
                  <a:pos x="709" y="521"/>
                </a:cxn>
                <a:cxn ang="0">
                  <a:pos x="643" y="578"/>
                </a:cxn>
                <a:cxn ang="0">
                  <a:pos x="565" y="626"/>
                </a:cxn>
                <a:cxn ang="0">
                  <a:pos x="641" y="555"/>
                </a:cxn>
                <a:cxn ang="0">
                  <a:pos x="696" y="516"/>
                </a:cxn>
                <a:cxn ang="0">
                  <a:pos x="713" y="489"/>
                </a:cxn>
                <a:cxn ang="0">
                  <a:pos x="717" y="470"/>
                </a:cxn>
                <a:cxn ang="0">
                  <a:pos x="717" y="470"/>
                </a:cxn>
              </a:cxnLst>
              <a:rect l="0" t="0" r="r" b="b"/>
              <a:pathLst>
                <a:path w="744" h="626">
                  <a:moveTo>
                    <a:pt x="717" y="470"/>
                  </a:moveTo>
                  <a:lnTo>
                    <a:pt x="696" y="462"/>
                  </a:lnTo>
                  <a:lnTo>
                    <a:pt x="671" y="462"/>
                  </a:lnTo>
                  <a:lnTo>
                    <a:pt x="597" y="470"/>
                  </a:lnTo>
                  <a:lnTo>
                    <a:pt x="525" y="476"/>
                  </a:lnTo>
                  <a:lnTo>
                    <a:pt x="487" y="481"/>
                  </a:lnTo>
                  <a:lnTo>
                    <a:pt x="424" y="485"/>
                  </a:lnTo>
                  <a:lnTo>
                    <a:pt x="392" y="481"/>
                  </a:lnTo>
                  <a:lnTo>
                    <a:pt x="316" y="436"/>
                  </a:lnTo>
                  <a:lnTo>
                    <a:pt x="202" y="346"/>
                  </a:lnTo>
                  <a:lnTo>
                    <a:pt x="132" y="253"/>
                  </a:lnTo>
                  <a:lnTo>
                    <a:pt x="86" y="200"/>
                  </a:lnTo>
                  <a:lnTo>
                    <a:pt x="0" y="37"/>
                  </a:lnTo>
                  <a:lnTo>
                    <a:pt x="2" y="0"/>
                  </a:lnTo>
                  <a:lnTo>
                    <a:pt x="69" y="122"/>
                  </a:lnTo>
                  <a:lnTo>
                    <a:pt x="122" y="213"/>
                  </a:lnTo>
                  <a:lnTo>
                    <a:pt x="206" y="316"/>
                  </a:lnTo>
                  <a:lnTo>
                    <a:pt x="291" y="386"/>
                  </a:lnTo>
                  <a:lnTo>
                    <a:pt x="343" y="422"/>
                  </a:lnTo>
                  <a:lnTo>
                    <a:pt x="392" y="453"/>
                  </a:lnTo>
                  <a:lnTo>
                    <a:pt x="464" y="436"/>
                  </a:lnTo>
                  <a:lnTo>
                    <a:pt x="512" y="449"/>
                  </a:lnTo>
                  <a:lnTo>
                    <a:pt x="578" y="459"/>
                  </a:lnTo>
                  <a:lnTo>
                    <a:pt x="650" y="440"/>
                  </a:lnTo>
                  <a:lnTo>
                    <a:pt x="700" y="426"/>
                  </a:lnTo>
                  <a:lnTo>
                    <a:pt x="734" y="432"/>
                  </a:lnTo>
                  <a:lnTo>
                    <a:pt x="744" y="462"/>
                  </a:lnTo>
                  <a:lnTo>
                    <a:pt x="736" y="489"/>
                  </a:lnTo>
                  <a:lnTo>
                    <a:pt x="709" y="521"/>
                  </a:lnTo>
                  <a:lnTo>
                    <a:pt x="643" y="578"/>
                  </a:lnTo>
                  <a:lnTo>
                    <a:pt x="565" y="626"/>
                  </a:lnTo>
                  <a:lnTo>
                    <a:pt x="641" y="555"/>
                  </a:lnTo>
                  <a:lnTo>
                    <a:pt x="696" y="516"/>
                  </a:lnTo>
                  <a:lnTo>
                    <a:pt x="713" y="489"/>
                  </a:lnTo>
                  <a:lnTo>
                    <a:pt x="717" y="470"/>
                  </a:lnTo>
                  <a:lnTo>
                    <a:pt x="717" y="47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04" name="Freeform 124"/>
            <p:cNvSpPr>
              <a:spLocks/>
            </p:cNvSpPr>
            <p:nvPr/>
          </p:nvSpPr>
          <p:spPr bwMode="auto">
            <a:xfrm>
              <a:off x="1670" y="1069"/>
              <a:ext cx="302" cy="382"/>
            </a:xfrm>
            <a:custGeom>
              <a:avLst/>
              <a:gdLst/>
              <a:ahLst/>
              <a:cxnLst>
                <a:cxn ang="0">
                  <a:pos x="751" y="764"/>
                </a:cxn>
                <a:cxn ang="0">
                  <a:pos x="658" y="831"/>
                </a:cxn>
                <a:cxn ang="0">
                  <a:pos x="574" y="867"/>
                </a:cxn>
                <a:cxn ang="0">
                  <a:pos x="502" y="884"/>
                </a:cxn>
                <a:cxn ang="0">
                  <a:pos x="471" y="884"/>
                </a:cxn>
                <a:cxn ang="0">
                  <a:pos x="409" y="863"/>
                </a:cxn>
                <a:cxn ang="0">
                  <a:pos x="352" y="827"/>
                </a:cxn>
                <a:cxn ang="0">
                  <a:pos x="285" y="753"/>
                </a:cxn>
                <a:cxn ang="0">
                  <a:pos x="236" y="686"/>
                </a:cxn>
                <a:cxn ang="0">
                  <a:pos x="177" y="601"/>
                </a:cxn>
                <a:cxn ang="0">
                  <a:pos x="103" y="458"/>
                </a:cxn>
                <a:cxn ang="0">
                  <a:pos x="63" y="338"/>
                </a:cxn>
                <a:cxn ang="0">
                  <a:pos x="34" y="232"/>
                </a:cxn>
                <a:cxn ang="0">
                  <a:pos x="11" y="72"/>
                </a:cxn>
                <a:cxn ang="0">
                  <a:pos x="0" y="0"/>
                </a:cxn>
                <a:cxn ang="0">
                  <a:pos x="34" y="86"/>
                </a:cxn>
                <a:cxn ang="0">
                  <a:pos x="48" y="179"/>
                </a:cxn>
                <a:cxn ang="0">
                  <a:pos x="63" y="268"/>
                </a:cxn>
                <a:cxn ang="0">
                  <a:pos x="93" y="371"/>
                </a:cxn>
                <a:cxn ang="0">
                  <a:pos x="127" y="458"/>
                </a:cxn>
                <a:cxn ang="0">
                  <a:pos x="186" y="578"/>
                </a:cxn>
                <a:cxn ang="0">
                  <a:pos x="276" y="707"/>
                </a:cxn>
                <a:cxn ang="0">
                  <a:pos x="352" y="797"/>
                </a:cxn>
                <a:cxn ang="0">
                  <a:pos x="412" y="840"/>
                </a:cxn>
                <a:cxn ang="0">
                  <a:pos x="462" y="863"/>
                </a:cxn>
                <a:cxn ang="0">
                  <a:pos x="601" y="844"/>
                </a:cxn>
                <a:cxn ang="0">
                  <a:pos x="751" y="764"/>
                </a:cxn>
                <a:cxn ang="0">
                  <a:pos x="751" y="764"/>
                </a:cxn>
              </a:cxnLst>
              <a:rect l="0" t="0" r="r" b="b"/>
              <a:pathLst>
                <a:path w="751" h="884">
                  <a:moveTo>
                    <a:pt x="751" y="764"/>
                  </a:moveTo>
                  <a:lnTo>
                    <a:pt x="658" y="831"/>
                  </a:lnTo>
                  <a:lnTo>
                    <a:pt x="574" y="867"/>
                  </a:lnTo>
                  <a:lnTo>
                    <a:pt x="502" y="884"/>
                  </a:lnTo>
                  <a:lnTo>
                    <a:pt x="471" y="884"/>
                  </a:lnTo>
                  <a:lnTo>
                    <a:pt x="409" y="863"/>
                  </a:lnTo>
                  <a:lnTo>
                    <a:pt x="352" y="827"/>
                  </a:lnTo>
                  <a:lnTo>
                    <a:pt x="285" y="753"/>
                  </a:lnTo>
                  <a:lnTo>
                    <a:pt x="236" y="686"/>
                  </a:lnTo>
                  <a:lnTo>
                    <a:pt x="177" y="601"/>
                  </a:lnTo>
                  <a:lnTo>
                    <a:pt x="103" y="458"/>
                  </a:lnTo>
                  <a:lnTo>
                    <a:pt x="63" y="338"/>
                  </a:lnTo>
                  <a:lnTo>
                    <a:pt x="34" y="232"/>
                  </a:lnTo>
                  <a:lnTo>
                    <a:pt x="11" y="72"/>
                  </a:lnTo>
                  <a:lnTo>
                    <a:pt x="0" y="0"/>
                  </a:lnTo>
                  <a:lnTo>
                    <a:pt x="34" y="86"/>
                  </a:lnTo>
                  <a:lnTo>
                    <a:pt x="48" y="179"/>
                  </a:lnTo>
                  <a:lnTo>
                    <a:pt x="63" y="268"/>
                  </a:lnTo>
                  <a:lnTo>
                    <a:pt x="93" y="371"/>
                  </a:lnTo>
                  <a:lnTo>
                    <a:pt x="127" y="458"/>
                  </a:lnTo>
                  <a:lnTo>
                    <a:pt x="186" y="578"/>
                  </a:lnTo>
                  <a:lnTo>
                    <a:pt x="276" y="707"/>
                  </a:lnTo>
                  <a:lnTo>
                    <a:pt x="352" y="797"/>
                  </a:lnTo>
                  <a:lnTo>
                    <a:pt x="412" y="840"/>
                  </a:lnTo>
                  <a:lnTo>
                    <a:pt x="462" y="863"/>
                  </a:lnTo>
                  <a:lnTo>
                    <a:pt x="601" y="844"/>
                  </a:lnTo>
                  <a:lnTo>
                    <a:pt x="751" y="764"/>
                  </a:lnTo>
                  <a:lnTo>
                    <a:pt x="751" y="764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05" name="Freeform 125"/>
            <p:cNvSpPr>
              <a:spLocks/>
            </p:cNvSpPr>
            <p:nvPr/>
          </p:nvSpPr>
          <p:spPr bwMode="auto">
            <a:xfrm>
              <a:off x="1659" y="1060"/>
              <a:ext cx="309" cy="468"/>
            </a:xfrm>
            <a:custGeom>
              <a:avLst/>
              <a:gdLst/>
              <a:ahLst/>
              <a:cxnLst>
                <a:cxn ang="0">
                  <a:pos x="36" y="29"/>
                </a:cxn>
                <a:cxn ang="0">
                  <a:pos x="24" y="99"/>
                </a:cxn>
                <a:cxn ang="0">
                  <a:pos x="15" y="196"/>
                </a:cxn>
                <a:cxn ang="0">
                  <a:pos x="28" y="298"/>
                </a:cxn>
                <a:cxn ang="0">
                  <a:pos x="49" y="428"/>
                </a:cxn>
                <a:cxn ang="0">
                  <a:pos x="87" y="540"/>
                </a:cxn>
                <a:cxn ang="0">
                  <a:pos x="148" y="684"/>
                </a:cxn>
                <a:cxn ang="0">
                  <a:pos x="205" y="783"/>
                </a:cxn>
                <a:cxn ang="0">
                  <a:pos x="271" y="854"/>
                </a:cxn>
                <a:cxn ang="0">
                  <a:pos x="338" y="907"/>
                </a:cxn>
                <a:cxn ang="0">
                  <a:pos x="397" y="947"/>
                </a:cxn>
                <a:cxn ang="0">
                  <a:pos x="454" y="977"/>
                </a:cxn>
                <a:cxn ang="0">
                  <a:pos x="509" y="983"/>
                </a:cxn>
                <a:cxn ang="0">
                  <a:pos x="600" y="956"/>
                </a:cxn>
                <a:cxn ang="0">
                  <a:pos x="672" y="914"/>
                </a:cxn>
                <a:cxn ang="0">
                  <a:pos x="705" y="888"/>
                </a:cxn>
                <a:cxn ang="0">
                  <a:pos x="748" y="876"/>
                </a:cxn>
                <a:cxn ang="0">
                  <a:pos x="765" y="893"/>
                </a:cxn>
                <a:cxn ang="0">
                  <a:pos x="748" y="926"/>
                </a:cxn>
                <a:cxn ang="0">
                  <a:pos x="699" y="990"/>
                </a:cxn>
                <a:cxn ang="0">
                  <a:pos x="619" y="1057"/>
                </a:cxn>
                <a:cxn ang="0">
                  <a:pos x="549" y="1084"/>
                </a:cxn>
                <a:cxn ang="0">
                  <a:pos x="619" y="1034"/>
                </a:cxn>
                <a:cxn ang="0">
                  <a:pos x="705" y="960"/>
                </a:cxn>
                <a:cxn ang="0">
                  <a:pos x="735" y="924"/>
                </a:cxn>
                <a:cxn ang="0">
                  <a:pos x="735" y="903"/>
                </a:cxn>
                <a:cxn ang="0">
                  <a:pos x="712" y="903"/>
                </a:cxn>
                <a:cxn ang="0">
                  <a:pos x="653" y="954"/>
                </a:cxn>
                <a:cxn ang="0">
                  <a:pos x="583" y="990"/>
                </a:cxn>
                <a:cxn ang="0">
                  <a:pos x="524" y="1004"/>
                </a:cxn>
                <a:cxn ang="0">
                  <a:pos x="446" y="996"/>
                </a:cxn>
                <a:cxn ang="0">
                  <a:pos x="357" y="954"/>
                </a:cxn>
                <a:cxn ang="0">
                  <a:pos x="268" y="893"/>
                </a:cxn>
                <a:cxn ang="0">
                  <a:pos x="268" y="960"/>
                </a:cxn>
                <a:cxn ang="0">
                  <a:pos x="231" y="899"/>
                </a:cxn>
                <a:cxn ang="0">
                  <a:pos x="226" y="834"/>
                </a:cxn>
                <a:cxn ang="0">
                  <a:pos x="138" y="703"/>
                </a:cxn>
                <a:cxn ang="0">
                  <a:pos x="58" y="553"/>
                </a:cxn>
                <a:cxn ang="0">
                  <a:pos x="20" y="433"/>
                </a:cxn>
                <a:cxn ang="0">
                  <a:pos x="3" y="295"/>
                </a:cxn>
                <a:cxn ang="0">
                  <a:pos x="0" y="133"/>
                </a:cxn>
                <a:cxn ang="0">
                  <a:pos x="28" y="0"/>
                </a:cxn>
                <a:cxn ang="0">
                  <a:pos x="36" y="29"/>
                </a:cxn>
                <a:cxn ang="0">
                  <a:pos x="36" y="29"/>
                </a:cxn>
              </a:cxnLst>
              <a:rect l="0" t="0" r="r" b="b"/>
              <a:pathLst>
                <a:path w="765" h="1084">
                  <a:moveTo>
                    <a:pt x="36" y="29"/>
                  </a:moveTo>
                  <a:lnTo>
                    <a:pt x="24" y="99"/>
                  </a:lnTo>
                  <a:lnTo>
                    <a:pt x="15" y="196"/>
                  </a:lnTo>
                  <a:lnTo>
                    <a:pt x="28" y="298"/>
                  </a:lnTo>
                  <a:lnTo>
                    <a:pt x="49" y="428"/>
                  </a:lnTo>
                  <a:lnTo>
                    <a:pt x="87" y="540"/>
                  </a:lnTo>
                  <a:lnTo>
                    <a:pt x="148" y="684"/>
                  </a:lnTo>
                  <a:lnTo>
                    <a:pt x="205" y="783"/>
                  </a:lnTo>
                  <a:lnTo>
                    <a:pt x="271" y="854"/>
                  </a:lnTo>
                  <a:lnTo>
                    <a:pt x="338" y="907"/>
                  </a:lnTo>
                  <a:lnTo>
                    <a:pt x="397" y="947"/>
                  </a:lnTo>
                  <a:lnTo>
                    <a:pt x="454" y="977"/>
                  </a:lnTo>
                  <a:lnTo>
                    <a:pt x="509" y="983"/>
                  </a:lnTo>
                  <a:lnTo>
                    <a:pt x="600" y="956"/>
                  </a:lnTo>
                  <a:lnTo>
                    <a:pt x="672" y="914"/>
                  </a:lnTo>
                  <a:lnTo>
                    <a:pt x="705" y="888"/>
                  </a:lnTo>
                  <a:lnTo>
                    <a:pt x="748" y="876"/>
                  </a:lnTo>
                  <a:lnTo>
                    <a:pt x="765" y="893"/>
                  </a:lnTo>
                  <a:lnTo>
                    <a:pt x="748" y="926"/>
                  </a:lnTo>
                  <a:lnTo>
                    <a:pt x="699" y="990"/>
                  </a:lnTo>
                  <a:lnTo>
                    <a:pt x="619" y="1057"/>
                  </a:lnTo>
                  <a:lnTo>
                    <a:pt x="549" y="1084"/>
                  </a:lnTo>
                  <a:lnTo>
                    <a:pt x="619" y="1034"/>
                  </a:lnTo>
                  <a:lnTo>
                    <a:pt x="705" y="960"/>
                  </a:lnTo>
                  <a:lnTo>
                    <a:pt x="735" y="924"/>
                  </a:lnTo>
                  <a:lnTo>
                    <a:pt x="735" y="903"/>
                  </a:lnTo>
                  <a:lnTo>
                    <a:pt x="712" y="903"/>
                  </a:lnTo>
                  <a:lnTo>
                    <a:pt x="653" y="954"/>
                  </a:lnTo>
                  <a:lnTo>
                    <a:pt x="583" y="990"/>
                  </a:lnTo>
                  <a:lnTo>
                    <a:pt x="524" y="1004"/>
                  </a:lnTo>
                  <a:lnTo>
                    <a:pt x="446" y="996"/>
                  </a:lnTo>
                  <a:lnTo>
                    <a:pt x="357" y="954"/>
                  </a:lnTo>
                  <a:lnTo>
                    <a:pt x="268" y="893"/>
                  </a:lnTo>
                  <a:lnTo>
                    <a:pt x="268" y="960"/>
                  </a:lnTo>
                  <a:lnTo>
                    <a:pt x="231" y="899"/>
                  </a:lnTo>
                  <a:lnTo>
                    <a:pt x="226" y="834"/>
                  </a:lnTo>
                  <a:lnTo>
                    <a:pt x="138" y="703"/>
                  </a:lnTo>
                  <a:lnTo>
                    <a:pt x="58" y="553"/>
                  </a:lnTo>
                  <a:lnTo>
                    <a:pt x="20" y="433"/>
                  </a:lnTo>
                  <a:lnTo>
                    <a:pt x="3" y="295"/>
                  </a:lnTo>
                  <a:lnTo>
                    <a:pt x="0" y="133"/>
                  </a:lnTo>
                  <a:lnTo>
                    <a:pt x="28" y="0"/>
                  </a:lnTo>
                  <a:lnTo>
                    <a:pt x="36" y="29"/>
                  </a:lnTo>
                  <a:lnTo>
                    <a:pt x="36" y="29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06" name="Freeform 126"/>
            <p:cNvSpPr>
              <a:spLocks/>
            </p:cNvSpPr>
            <p:nvPr/>
          </p:nvSpPr>
          <p:spPr bwMode="auto">
            <a:xfrm>
              <a:off x="1686" y="1303"/>
              <a:ext cx="232" cy="2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154"/>
                </a:cxn>
                <a:cxn ang="0">
                  <a:pos x="122" y="310"/>
                </a:cxn>
                <a:cxn ang="0">
                  <a:pos x="161" y="374"/>
                </a:cxn>
                <a:cxn ang="0">
                  <a:pos x="243" y="477"/>
                </a:cxn>
                <a:cxn ang="0">
                  <a:pos x="315" y="540"/>
                </a:cxn>
                <a:cxn ang="0">
                  <a:pos x="342" y="574"/>
                </a:cxn>
                <a:cxn ang="0">
                  <a:pos x="403" y="583"/>
                </a:cxn>
                <a:cxn ang="0">
                  <a:pos x="468" y="547"/>
                </a:cxn>
                <a:cxn ang="0">
                  <a:pos x="574" y="477"/>
                </a:cxn>
                <a:cxn ang="0">
                  <a:pos x="511" y="500"/>
                </a:cxn>
                <a:cxn ang="0">
                  <a:pos x="428" y="553"/>
                </a:cxn>
                <a:cxn ang="0">
                  <a:pos x="386" y="564"/>
                </a:cxn>
                <a:cxn ang="0">
                  <a:pos x="342" y="547"/>
                </a:cxn>
                <a:cxn ang="0">
                  <a:pos x="285" y="490"/>
                </a:cxn>
                <a:cxn ang="0">
                  <a:pos x="213" y="406"/>
                </a:cxn>
                <a:cxn ang="0">
                  <a:pos x="167" y="330"/>
                </a:cxn>
                <a:cxn ang="0">
                  <a:pos x="110" y="19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583">
                  <a:moveTo>
                    <a:pt x="0" y="0"/>
                  </a:moveTo>
                  <a:lnTo>
                    <a:pt x="51" y="154"/>
                  </a:lnTo>
                  <a:lnTo>
                    <a:pt x="122" y="310"/>
                  </a:lnTo>
                  <a:lnTo>
                    <a:pt x="161" y="374"/>
                  </a:lnTo>
                  <a:lnTo>
                    <a:pt x="243" y="477"/>
                  </a:lnTo>
                  <a:lnTo>
                    <a:pt x="315" y="540"/>
                  </a:lnTo>
                  <a:lnTo>
                    <a:pt x="342" y="574"/>
                  </a:lnTo>
                  <a:lnTo>
                    <a:pt x="403" y="583"/>
                  </a:lnTo>
                  <a:lnTo>
                    <a:pt x="468" y="547"/>
                  </a:lnTo>
                  <a:lnTo>
                    <a:pt x="574" y="477"/>
                  </a:lnTo>
                  <a:lnTo>
                    <a:pt x="511" y="500"/>
                  </a:lnTo>
                  <a:lnTo>
                    <a:pt x="428" y="553"/>
                  </a:lnTo>
                  <a:lnTo>
                    <a:pt x="386" y="564"/>
                  </a:lnTo>
                  <a:lnTo>
                    <a:pt x="342" y="547"/>
                  </a:lnTo>
                  <a:lnTo>
                    <a:pt x="285" y="490"/>
                  </a:lnTo>
                  <a:lnTo>
                    <a:pt x="213" y="406"/>
                  </a:lnTo>
                  <a:lnTo>
                    <a:pt x="167" y="330"/>
                  </a:lnTo>
                  <a:lnTo>
                    <a:pt x="110" y="19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07" name="Freeform 127"/>
            <p:cNvSpPr>
              <a:spLocks/>
            </p:cNvSpPr>
            <p:nvPr/>
          </p:nvSpPr>
          <p:spPr bwMode="auto">
            <a:xfrm>
              <a:off x="1686" y="1285"/>
              <a:ext cx="221" cy="306"/>
            </a:xfrm>
            <a:custGeom>
              <a:avLst/>
              <a:gdLst/>
              <a:ahLst/>
              <a:cxnLst>
                <a:cxn ang="0">
                  <a:pos x="21" y="61"/>
                </a:cxn>
                <a:cxn ang="0">
                  <a:pos x="21" y="141"/>
                </a:cxn>
                <a:cxn ang="0">
                  <a:pos x="38" y="226"/>
                </a:cxn>
                <a:cxn ang="0">
                  <a:pos x="59" y="291"/>
                </a:cxn>
                <a:cxn ang="0">
                  <a:pos x="91" y="384"/>
                </a:cxn>
                <a:cxn ang="0">
                  <a:pos x="144" y="481"/>
                </a:cxn>
                <a:cxn ang="0">
                  <a:pos x="200" y="564"/>
                </a:cxn>
                <a:cxn ang="0">
                  <a:pos x="251" y="620"/>
                </a:cxn>
                <a:cxn ang="0">
                  <a:pos x="298" y="669"/>
                </a:cxn>
                <a:cxn ang="0">
                  <a:pos x="350" y="688"/>
                </a:cxn>
                <a:cxn ang="0">
                  <a:pos x="405" y="688"/>
                </a:cxn>
                <a:cxn ang="0">
                  <a:pos x="466" y="659"/>
                </a:cxn>
                <a:cxn ang="0">
                  <a:pos x="545" y="608"/>
                </a:cxn>
                <a:cxn ang="0">
                  <a:pos x="523" y="663"/>
                </a:cxn>
                <a:cxn ang="0">
                  <a:pos x="502" y="697"/>
                </a:cxn>
                <a:cxn ang="0">
                  <a:pos x="487" y="705"/>
                </a:cxn>
                <a:cxn ang="0">
                  <a:pos x="462" y="684"/>
                </a:cxn>
                <a:cxn ang="0">
                  <a:pos x="369" y="709"/>
                </a:cxn>
                <a:cxn ang="0">
                  <a:pos x="302" y="701"/>
                </a:cxn>
                <a:cxn ang="0">
                  <a:pos x="217" y="629"/>
                </a:cxn>
                <a:cxn ang="0">
                  <a:pos x="123" y="496"/>
                </a:cxn>
                <a:cxn ang="0">
                  <a:pos x="53" y="369"/>
                </a:cxn>
                <a:cxn ang="0">
                  <a:pos x="23" y="253"/>
                </a:cxn>
                <a:cxn ang="0">
                  <a:pos x="8" y="137"/>
                </a:cxn>
                <a:cxn ang="0">
                  <a:pos x="0" y="0"/>
                </a:cxn>
                <a:cxn ang="0">
                  <a:pos x="21" y="61"/>
                </a:cxn>
                <a:cxn ang="0">
                  <a:pos x="21" y="61"/>
                </a:cxn>
              </a:cxnLst>
              <a:rect l="0" t="0" r="r" b="b"/>
              <a:pathLst>
                <a:path w="545" h="709">
                  <a:moveTo>
                    <a:pt x="21" y="61"/>
                  </a:moveTo>
                  <a:lnTo>
                    <a:pt x="21" y="141"/>
                  </a:lnTo>
                  <a:lnTo>
                    <a:pt x="38" y="226"/>
                  </a:lnTo>
                  <a:lnTo>
                    <a:pt x="59" y="291"/>
                  </a:lnTo>
                  <a:lnTo>
                    <a:pt x="91" y="384"/>
                  </a:lnTo>
                  <a:lnTo>
                    <a:pt x="144" y="481"/>
                  </a:lnTo>
                  <a:lnTo>
                    <a:pt x="200" y="564"/>
                  </a:lnTo>
                  <a:lnTo>
                    <a:pt x="251" y="620"/>
                  </a:lnTo>
                  <a:lnTo>
                    <a:pt x="298" y="669"/>
                  </a:lnTo>
                  <a:lnTo>
                    <a:pt x="350" y="688"/>
                  </a:lnTo>
                  <a:lnTo>
                    <a:pt x="405" y="688"/>
                  </a:lnTo>
                  <a:lnTo>
                    <a:pt x="466" y="659"/>
                  </a:lnTo>
                  <a:lnTo>
                    <a:pt x="545" y="608"/>
                  </a:lnTo>
                  <a:lnTo>
                    <a:pt x="523" y="663"/>
                  </a:lnTo>
                  <a:lnTo>
                    <a:pt x="502" y="697"/>
                  </a:lnTo>
                  <a:lnTo>
                    <a:pt x="487" y="705"/>
                  </a:lnTo>
                  <a:lnTo>
                    <a:pt x="462" y="684"/>
                  </a:lnTo>
                  <a:lnTo>
                    <a:pt x="369" y="709"/>
                  </a:lnTo>
                  <a:lnTo>
                    <a:pt x="302" y="701"/>
                  </a:lnTo>
                  <a:lnTo>
                    <a:pt x="217" y="629"/>
                  </a:lnTo>
                  <a:lnTo>
                    <a:pt x="123" y="496"/>
                  </a:lnTo>
                  <a:lnTo>
                    <a:pt x="53" y="369"/>
                  </a:lnTo>
                  <a:lnTo>
                    <a:pt x="23" y="253"/>
                  </a:lnTo>
                  <a:lnTo>
                    <a:pt x="8" y="137"/>
                  </a:lnTo>
                  <a:lnTo>
                    <a:pt x="0" y="0"/>
                  </a:lnTo>
                  <a:lnTo>
                    <a:pt x="21" y="61"/>
                  </a:lnTo>
                  <a:lnTo>
                    <a:pt x="21" y="61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08" name="Freeform 128"/>
            <p:cNvSpPr>
              <a:spLocks/>
            </p:cNvSpPr>
            <p:nvPr/>
          </p:nvSpPr>
          <p:spPr bwMode="auto">
            <a:xfrm>
              <a:off x="1745" y="1507"/>
              <a:ext cx="99" cy="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93"/>
                </a:cxn>
                <a:cxn ang="0">
                  <a:pos x="63" y="183"/>
                </a:cxn>
                <a:cxn ang="0">
                  <a:pos x="93" y="238"/>
                </a:cxn>
                <a:cxn ang="0">
                  <a:pos x="130" y="302"/>
                </a:cxn>
                <a:cxn ang="0">
                  <a:pos x="156" y="335"/>
                </a:cxn>
                <a:cxn ang="0">
                  <a:pos x="190" y="371"/>
                </a:cxn>
                <a:cxn ang="0">
                  <a:pos x="245" y="371"/>
                </a:cxn>
                <a:cxn ang="0">
                  <a:pos x="183" y="338"/>
                </a:cxn>
                <a:cxn ang="0">
                  <a:pos x="120" y="259"/>
                </a:cxn>
                <a:cxn ang="0">
                  <a:pos x="93" y="188"/>
                </a:cxn>
                <a:cxn ang="0">
                  <a:pos x="50" y="95"/>
                </a:cxn>
                <a:cxn ang="0">
                  <a:pos x="44" y="6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5" h="371">
                  <a:moveTo>
                    <a:pt x="0" y="0"/>
                  </a:moveTo>
                  <a:lnTo>
                    <a:pt x="17" y="93"/>
                  </a:lnTo>
                  <a:lnTo>
                    <a:pt x="63" y="183"/>
                  </a:lnTo>
                  <a:lnTo>
                    <a:pt x="93" y="238"/>
                  </a:lnTo>
                  <a:lnTo>
                    <a:pt x="130" y="302"/>
                  </a:lnTo>
                  <a:lnTo>
                    <a:pt x="156" y="335"/>
                  </a:lnTo>
                  <a:lnTo>
                    <a:pt x="190" y="371"/>
                  </a:lnTo>
                  <a:lnTo>
                    <a:pt x="245" y="371"/>
                  </a:lnTo>
                  <a:lnTo>
                    <a:pt x="183" y="338"/>
                  </a:lnTo>
                  <a:lnTo>
                    <a:pt x="120" y="259"/>
                  </a:lnTo>
                  <a:lnTo>
                    <a:pt x="93" y="188"/>
                  </a:lnTo>
                  <a:lnTo>
                    <a:pt x="50" y="95"/>
                  </a:lnTo>
                  <a:lnTo>
                    <a:pt x="44" y="6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09" name="Freeform 129"/>
            <p:cNvSpPr>
              <a:spLocks/>
            </p:cNvSpPr>
            <p:nvPr/>
          </p:nvSpPr>
          <p:spPr bwMode="auto">
            <a:xfrm>
              <a:off x="1780" y="1553"/>
              <a:ext cx="125" cy="81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51" y="98"/>
                </a:cxn>
                <a:cxn ang="0">
                  <a:pos x="61" y="125"/>
                </a:cxn>
                <a:cxn ang="0">
                  <a:pos x="93" y="173"/>
                </a:cxn>
                <a:cxn ang="0">
                  <a:pos x="133" y="188"/>
                </a:cxn>
                <a:cxn ang="0">
                  <a:pos x="194" y="182"/>
                </a:cxn>
                <a:cxn ang="0">
                  <a:pos x="230" y="155"/>
                </a:cxn>
                <a:cxn ang="0">
                  <a:pos x="283" y="81"/>
                </a:cxn>
                <a:cxn ang="0">
                  <a:pos x="310" y="0"/>
                </a:cxn>
                <a:cxn ang="0">
                  <a:pos x="291" y="34"/>
                </a:cxn>
                <a:cxn ang="0">
                  <a:pos x="270" y="76"/>
                </a:cxn>
                <a:cxn ang="0">
                  <a:pos x="217" y="138"/>
                </a:cxn>
                <a:cxn ang="0">
                  <a:pos x="163" y="173"/>
                </a:cxn>
                <a:cxn ang="0">
                  <a:pos x="118" y="173"/>
                </a:cxn>
                <a:cxn ang="0">
                  <a:pos x="83" y="131"/>
                </a:cxn>
                <a:cxn ang="0">
                  <a:pos x="70" y="68"/>
                </a:cxn>
                <a:cxn ang="0">
                  <a:pos x="0" y="19"/>
                </a:cxn>
                <a:cxn ang="0">
                  <a:pos x="0" y="19"/>
                </a:cxn>
              </a:cxnLst>
              <a:rect l="0" t="0" r="r" b="b"/>
              <a:pathLst>
                <a:path w="310" h="188">
                  <a:moveTo>
                    <a:pt x="0" y="19"/>
                  </a:moveTo>
                  <a:lnTo>
                    <a:pt x="51" y="98"/>
                  </a:lnTo>
                  <a:lnTo>
                    <a:pt x="61" y="125"/>
                  </a:lnTo>
                  <a:lnTo>
                    <a:pt x="93" y="173"/>
                  </a:lnTo>
                  <a:lnTo>
                    <a:pt x="133" y="188"/>
                  </a:lnTo>
                  <a:lnTo>
                    <a:pt x="194" y="182"/>
                  </a:lnTo>
                  <a:lnTo>
                    <a:pt x="230" y="155"/>
                  </a:lnTo>
                  <a:lnTo>
                    <a:pt x="283" y="81"/>
                  </a:lnTo>
                  <a:lnTo>
                    <a:pt x="310" y="0"/>
                  </a:lnTo>
                  <a:lnTo>
                    <a:pt x="291" y="34"/>
                  </a:lnTo>
                  <a:lnTo>
                    <a:pt x="270" y="76"/>
                  </a:lnTo>
                  <a:lnTo>
                    <a:pt x="217" y="138"/>
                  </a:lnTo>
                  <a:lnTo>
                    <a:pt x="163" y="173"/>
                  </a:lnTo>
                  <a:lnTo>
                    <a:pt x="118" y="173"/>
                  </a:lnTo>
                  <a:lnTo>
                    <a:pt x="83" y="131"/>
                  </a:lnTo>
                  <a:lnTo>
                    <a:pt x="70" y="68"/>
                  </a:lnTo>
                  <a:lnTo>
                    <a:pt x="0" y="19"/>
                  </a:lnTo>
                  <a:lnTo>
                    <a:pt x="0" y="19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10" name="Freeform 130"/>
            <p:cNvSpPr>
              <a:spLocks/>
            </p:cNvSpPr>
            <p:nvPr/>
          </p:nvSpPr>
          <p:spPr bwMode="auto">
            <a:xfrm>
              <a:off x="1796" y="1634"/>
              <a:ext cx="53" cy="7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40"/>
                </a:cxn>
                <a:cxn ang="0">
                  <a:pos x="9" y="80"/>
                </a:cxn>
                <a:cxn ang="0">
                  <a:pos x="36" y="123"/>
                </a:cxn>
                <a:cxn ang="0">
                  <a:pos x="63" y="156"/>
                </a:cxn>
                <a:cxn ang="0">
                  <a:pos x="99" y="167"/>
                </a:cxn>
                <a:cxn ang="0">
                  <a:pos x="129" y="159"/>
                </a:cxn>
                <a:cxn ang="0">
                  <a:pos x="129" y="129"/>
                </a:cxn>
                <a:cxn ang="0">
                  <a:pos x="116" y="93"/>
                </a:cxn>
                <a:cxn ang="0">
                  <a:pos x="93" y="76"/>
                </a:cxn>
                <a:cxn ang="0">
                  <a:pos x="66" y="66"/>
                </a:cxn>
                <a:cxn ang="0">
                  <a:pos x="99" y="106"/>
                </a:cxn>
                <a:cxn ang="0">
                  <a:pos x="108" y="133"/>
                </a:cxn>
                <a:cxn ang="0">
                  <a:pos x="82" y="142"/>
                </a:cxn>
                <a:cxn ang="0">
                  <a:pos x="53" y="119"/>
                </a:cxn>
                <a:cxn ang="0">
                  <a:pos x="26" y="83"/>
                </a:cxn>
                <a:cxn ang="0">
                  <a:pos x="13" y="43"/>
                </a:cxn>
                <a:cxn ang="0">
                  <a:pos x="23" y="17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29" h="167">
                  <a:moveTo>
                    <a:pt x="6" y="0"/>
                  </a:moveTo>
                  <a:lnTo>
                    <a:pt x="0" y="40"/>
                  </a:lnTo>
                  <a:lnTo>
                    <a:pt x="9" y="80"/>
                  </a:lnTo>
                  <a:lnTo>
                    <a:pt x="36" y="123"/>
                  </a:lnTo>
                  <a:lnTo>
                    <a:pt x="63" y="156"/>
                  </a:lnTo>
                  <a:lnTo>
                    <a:pt x="99" y="167"/>
                  </a:lnTo>
                  <a:lnTo>
                    <a:pt x="129" y="159"/>
                  </a:lnTo>
                  <a:lnTo>
                    <a:pt x="129" y="129"/>
                  </a:lnTo>
                  <a:lnTo>
                    <a:pt x="116" y="93"/>
                  </a:lnTo>
                  <a:lnTo>
                    <a:pt x="93" y="76"/>
                  </a:lnTo>
                  <a:lnTo>
                    <a:pt x="66" y="66"/>
                  </a:lnTo>
                  <a:lnTo>
                    <a:pt x="99" y="106"/>
                  </a:lnTo>
                  <a:lnTo>
                    <a:pt x="108" y="133"/>
                  </a:lnTo>
                  <a:lnTo>
                    <a:pt x="82" y="142"/>
                  </a:lnTo>
                  <a:lnTo>
                    <a:pt x="53" y="119"/>
                  </a:lnTo>
                  <a:lnTo>
                    <a:pt x="26" y="83"/>
                  </a:lnTo>
                  <a:lnTo>
                    <a:pt x="13" y="43"/>
                  </a:lnTo>
                  <a:lnTo>
                    <a:pt x="23" y="17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11" name="Freeform 131"/>
            <p:cNvSpPr>
              <a:spLocks/>
            </p:cNvSpPr>
            <p:nvPr/>
          </p:nvSpPr>
          <p:spPr bwMode="auto">
            <a:xfrm>
              <a:off x="1862" y="1470"/>
              <a:ext cx="53" cy="70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6" y="132"/>
                </a:cxn>
                <a:cxn ang="0">
                  <a:pos x="6" y="160"/>
                </a:cxn>
                <a:cxn ang="0">
                  <a:pos x="120" y="84"/>
                </a:cxn>
                <a:cxn ang="0">
                  <a:pos x="116" y="40"/>
                </a:cxn>
                <a:cxn ang="0">
                  <a:pos x="133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133" h="160">
                  <a:moveTo>
                    <a:pt x="0" y="54"/>
                  </a:moveTo>
                  <a:lnTo>
                    <a:pt x="6" y="132"/>
                  </a:lnTo>
                  <a:lnTo>
                    <a:pt x="6" y="160"/>
                  </a:lnTo>
                  <a:lnTo>
                    <a:pt x="120" y="84"/>
                  </a:lnTo>
                  <a:lnTo>
                    <a:pt x="116" y="40"/>
                  </a:lnTo>
                  <a:lnTo>
                    <a:pt x="133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12" name="Freeform 132"/>
            <p:cNvSpPr>
              <a:spLocks/>
            </p:cNvSpPr>
            <p:nvPr/>
          </p:nvSpPr>
          <p:spPr bwMode="auto">
            <a:xfrm>
              <a:off x="1786" y="1455"/>
              <a:ext cx="21" cy="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"/>
                </a:cxn>
                <a:cxn ang="0">
                  <a:pos x="8" y="116"/>
                </a:cxn>
                <a:cxn ang="0">
                  <a:pos x="53" y="160"/>
                </a:cxn>
                <a:cxn ang="0">
                  <a:pos x="51" y="107"/>
                </a:cxn>
                <a:cxn ang="0">
                  <a:pos x="53" y="3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" h="160">
                  <a:moveTo>
                    <a:pt x="0" y="0"/>
                  </a:moveTo>
                  <a:lnTo>
                    <a:pt x="0" y="55"/>
                  </a:lnTo>
                  <a:lnTo>
                    <a:pt x="8" y="116"/>
                  </a:lnTo>
                  <a:lnTo>
                    <a:pt x="53" y="160"/>
                  </a:lnTo>
                  <a:lnTo>
                    <a:pt x="51" y="107"/>
                  </a:lnTo>
                  <a:lnTo>
                    <a:pt x="53" y="3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13" name="Freeform 133"/>
            <p:cNvSpPr>
              <a:spLocks/>
            </p:cNvSpPr>
            <p:nvPr/>
          </p:nvSpPr>
          <p:spPr bwMode="auto">
            <a:xfrm>
              <a:off x="1655" y="804"/>
              <a:ext cx="72" cy="400"/>
            </a:xfrm>
            <a:custGeom>
              <a:avLst/>
              <a:gdLst/>
              <a:ahLst/>
              <a:cxnLst>
                <a:cxn ang="0">
                  <a:pos x="99" y="59"/>
                </a:cxn>
                <a:cxn ang="0">
                  <a:pos x="65" y="116"/>
                </a:cxn>
                <a:cxn ang="0">
                  <a:pos x="34" y="209"/>
                </a:cxn>
                <a:cxn ang="0">
                  <a:pos x="21" y="289"/>
                </a:cxn>
                <a:cxn ang="0">
                  <a:pos x="21" y="377"/>
                </a:cxn>
                <a:cxn ang="0">
                  <a:pos x="29" y="466"/>
                </a:cxn>
                <a:cxn ang="0">
                  <a:pos x="49" y="565"/>
                </a:cxn>
                <a:cxn ang="0">
                  <a:pos x="74" y="666"/>
                </a:cxn>
                <a:cxn ang="0">
                  <a:pos x="105" y="747"/>
                </a:cxn>
                <a:cxn ang="0">
                  <a:pos x="181" y="928"/>
                </a:cxn>
                <a:cxn ang="0">
                  <a:pos x="127" y="861"/>
                </a:cxn>
                <a:cxn ang="0">
                  <a:pos x="51" y="685"/>
                </a:cxn>
                <a:cxn ang="0">
                  <a:pos x="11" y="494"/>
                </a:cxn>
                <a:cxn ang="0">
                  <a:pos x="0" y="325"/>
                </a:cxn>
                <a:cxn ang="0">
                  <a:pos x="10" y="230"/>
                </a:cxn>
                <a:cxn ang="0">
                  <a:pos x="46" y="111"/>
                </a:cxn>
                <a:cxn ang="0">
                  <a:pos x="112" y="0"/>
                </a:cxn>
                <a:cxn ang="0">
                  <a:pos x="99" y="59"/>
                </a:cxn>
                <a:cxn ang="0">
                  <a:pos x="99" y="59"/>
                </a:cxn>
              </a:cxnLst>
              <a:rect l="0" t="0" r="r" b="b"/>
              <a:pathLst>
                <a:path w="181" h="928">
                  <a:moveTo>
                    <a:pt x="99" y="59"/>
                  </a:moveTo>
                  <a:lnTo>
                    <a:pt x="65" y="116"/>
                  </a:lnTo>
                  <a:lnTo>
                    <a:pt x="34" y="209"/>
                  </a:lnTo>
                  <a:lnTo>
                    <a:pt x="21" y="289"/>
                  </a:lnTo>
                  <a:lnTo>
                    <a:pt x="21" y="377"/>
                  </a:lnTo>
                  <a:lnTo>
                    <a:pt x="29" y="466"/>
                  </a:lnTo>
                  <a:lnTo>
                    <a:pt x="49" y="565"/>
                  </a:lnTo>
                  <a:lnTo>
                    <a:pt x="74" y="666"/>
                  </a:lnTo>
                  <a:lnTo>
                    <a:pt x="105" y="747"/>
                  </a:lnTo>
                  <a:lnTo>
                    <a:pt x="181" y="928"/>
                  </a:lnTo>
                  <a:lnTo>
                    <a:pt x="127" y="861"/>
                  </a:lnTo>
                  <a:lnTo>
                    <a:pt x="51" y="685"/>
                  </a:lnTo>
                  <a:lnTo>
                    <a:pt x="11" y="494"/>
                  </a:lnTo>
                  <a:lnTo>
                    <a:pt x="0" y="325"/>
                  </a:lnTo>
                  <a:lnTo>
                    <a:pt x="10" y="230"/>
                  </a:lnTo>
                  <a:lnTo>
                    <a:pt x="46" y="111"/>
                  </a:lnTo>
                  <a:lnTo>
                    <a:pt x="112" y="0"/>
                  </a:lnTo>
                  <a:lnTo>
                    <a:pt x="99" y="59"/>
                  </a:lnTo>
                  <a:lnTo>
                    <a:pt x="99" y="59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14" name="Freeform 134"/>
            <p:cNvSpPr>
              <a:spLocks/>
            </p:cNvSpPr>
            <p:nvPr/>
          </p:nvSpPr>
          <p:spPr bwMode="auto">
            <a:xfrm>
              <a:off x="1677" y="809"/>
              <a:ext cx="135" cy="426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14" y="143"/>
                </a:cxn>
                <a:cxn ang="0">
                  <a:pos x="0" y="259"/>
                </a:cxn>
                <a:cxn ang="0">
                  <a:pos x="21" y="407"/>
                </a:cxn>
                <a:cxn ang="0">
                  <a:pos x="48" y="514"/>
                </a:cxn>
                <a:cxn ang="0">
                  <a:pos x="95" y="611"/>
                </a:cxn>
                <a:cxn ang="0">
                  <a:pos x="128" y="687"/>
                </a:cxn>
                <a:cxn ang="0">
                  <a:pos x="137" y="740"/>
                </a:cxn>
                <a:cxn ang="0">
                  <a:pos x="167" y="803"/>
                </a:cxn>
                <a:cxn ang="0">
                  <a:pos x="230" y="886"/>
                </a:cxn>
                <a:cxn ang="0">
                  <a:pos x="283" y="953"/>
                </a:cxn>
                <a:cxn ang="0">
                  <a:pos x="337" y="989"/>
                </a:cxn>
                <a:cxn ang="0">
                  <a:pos x="207" y="829"/>
                </a:cxn>
                <a:cxn ang="0">
                  <a:pos x="158" y="723"/>
                </a:cxn>
                <a:cxn ang="0">
                  <a:pos x="128" y="633"/>
                </a:cxn>
                <a:cxn ang="0">
                  <a:pos x="72" y="531"/>
                </a:cxn>
                <a:cxn ang="0">
                  <a:pos x="42" y="384"/>
                </a:cxn>
                <a:cxn ang="0">
                  <a:pos x="33" y="236"/>
                </a:cxn>
                <a:cxn ang="0">
                  <a:pos x="59" y="122"/>
                </a:cxn>
                <a:cxn ang="0">
                  <a:pos x="48" y="0"/>
                </a:cxn>
                <a:cxn ang="0">
                  <a:pos x="48" y="0"/>
                </a:cxn>
              </a:cxnLst>
              <a:rect l="0" t="0" r="r" b="b"/>
              <a:pathLst>
                <a:path w="337" h="989">
                  <a:moveTo>
                    <a:pt x="48" y="0"/>
                  </a:moveTo>
                  <a:lnTo>
                    <a:pt x="14" y="143"/>
                  </a:lnTo>
                  <a:lnTo>
                    <a:pt x="0" y="259"/>
                  </a:lnTo>
                  <a:lnTo>
                    <a:pt x="21" y="407"/>
                  </a:lnTo>
                  <a:lnTo>
                    <a:pt x="48" y="514"/>
                  </a:lnTo>
                  <a:lnTo>
                    <a:pt x="95" y="611"/>
                  </a:lnTo>
                  <a:lnTo>
                    <a:pt x="128" y="687"/>
                  </a:lnTo>
                  <a:lnTo>
                    <a:pt x="137" y="740"/>
                  </a:lnTo>
                  <a:lnTo>
                    <a:pt x="167" y="803"/>
                  </a:lnTo>
                  <a:lnTo>
                    <a:pt x="230" y="886"/>
                  </a:lnTo>
                  <a:lnTo>
                    <a:pt x="283" y="953"/>
                  </a:lnTo>
                  <a:lnTo>
                    <a:pt x="337" y="989"/>
                  </a:lnTo>
                  <a:lnTo>
                    <a:pt x="207" y="829"/>
                  </a:lnTo>
                  <a:lnTo>
                    <a:pt x="158" y="723"/>
                  </a:lnTo>
                  <a:lnTo>
                    <a:pt x="128" y="633"/>
                  </a:lnTo>
                  <a:lnTo>
                    <a:pt x="72" y="531"/>
                  </a:lnTo>
                  <a:lnTo>
                    <a:pt x="42" y="384"/>
                  </a:lnTo>
                  <a:lnTo>
                    <a:pt x="33" y="236"/>
                  </a:lnTo>
                  <a:lnTo>
                    <a:pt x="59" y="122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15" name="Freeform 135"/>
            <p:cNvSpPr>
              <a:spLocks/>
            </p:cNvSpPr>
            <p:nvPr/>
          </p:nvSpPr>
          <p:spPr bwMode="auto">
            <a:xfrm>
              <a:off x="1683" y="1116"/>
              <a:ext cx="33" cy="1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160"/>
                </a:cxn>
                <a:cxn ang="0">
                  <a:pos x="78" y="324"/>
                </a:cxn>
                <a:cxn ang="0">
                  <a:pos x="71" y="236"/>
                </a:cxn>
                <a:cxn ang="0">
                  <a:pos x="82" y="16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2" h="324">
                  <a:moveTo>
                    <a:pt x="0" y="0"/>
                  </a:moveTo>
                  <a:lnTo>
                    <a:pt x="25" y="160"/>
                  </a:lnTo>
                  <a:lnTo>
                    <a:pt x="78" y="324"/>
                  </a:lnTo>
                  <a:lnTo>
                    <a:pt x="71" y="236"/>
                  </a:lnTo>
                  <a:lnTo>
                    <a:pt x="82" y="1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16" name="Freeform 136"/>
            <p:cNvSpPr>
              <a:spLocks/>
            </p:cNvSpPr>
            <p:nvPr/>
          </p:nvSpPr>
          <p:spPr bwMode="auto">
            <a:xfrm>
              <a:off x="1688" y="920"/>
              <a:ext cx="22" cy="85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19" y="52"/>
                </a:cxn>
                <a:cxn ang="0">
                  <a:pos x="0" y="122"/>
                </a:cxn>
                <a:cxn ang="0">
                  <a:pos x="17" y="200"/>
                </a:cxn>
                <a:cxn ang="0">
                  <a:pos x="26" y="99"/>
                </a:cxn>
                <a:cxn ang="0">
                  <a:pos x="57" y="27"/>
                </a:cxn>
                <a:cxn ang="0">
                  <a:pos x="43" y="0"/>
                </a:cxn>
                <a:cxn ang="0">
                  <a:pos x="43" y="0"/>
                </a:cxn>
              </a:cxnLst>
              <a:rect l="0" t="0" r="r" b="b"/>
              <a:pathLst>
                <a:path w="57" h="200">
                  <a:moveTo>
                    <a:pt x="43" y="0"/>
                  </a:moveTo>
                  <a:lnTo>
                    <a:pt x="19" y="52"/>
                  </a:lnTo>
                  <a:lnTo>
                    <a:pt x="0" y="122"/>
                  </a:lnTo>
                  <a:lnTo>
                    <a:pt x="17" y="200"/>
                  </a:lnTo>
                  <a:lnTo>
                    <a:pt x="26" y="99"/>
                  </a:lnTo>
                  <a:lnTo>
                    <a:pt x="57" y="27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17" name="Freeform 137"/>
            <p:cNvSpPr>
              <a:spLocks/>
            </p:cNvSpPr>
            <p:nvPr/>
          </p:nvSpPr>
          <p:spPr bwMode="auto">
            <a:xfrm>
              <a:off x="2220" y="1148"/>
              <a:ext cx="96" cy="68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70" y="97"/>
                </a:cxn>
                <a:cxn ang="0">
                  <a:pos x="156" y="97"/>
                </a:cxn>
                <a:cxn ang="0">
                  <a:pos x="201" y="118"/>
                </a:cxn>
                <a:cxn ang="0">
                  <a:pos x="235" y="158"/>
                </a:cxn>
                <a:cxn ang="0">
                  <a:pos x="228" y="111"/>
                </a:cxn>
                <a:cxn ang="0">
                  <a:pos x="209" y="18"/>
                </a:cxn>
                <a:cxn ang="0">
                  <a:pos x="133" y="0"/>
                </a:cxn>
                <a:cxn ang="0">
                  <a:pos x="62" y="44"/>
                </a:cxn>
                <a:cxn ang="0">
                  <a:pos x="19" y="80"/>
                </a:cxn>
                <a:cxn ang="0">
                  <a:pos x="0" y="97"/>
                </a:cxn>
                <a:cxn ang="0">
                  <a:pos x="0" y="97"/>
                </a:cxn>
              </a:cxnLst>
              <a:rect l="0" t="0" r="r" b="b"/>
              <a:pathLst>
                <a:path w="235" h="158">
                  <a:moveTo>
                    <a:pt x="0" y="97"/>
                  </a:moveTo>
                  <a:lnTo>
                    <a:pt x="70" y="97"/>
                  </a:lnTo>
                  <a:lnTo>
                    <a:pt x="156" y="97"/>
                  </a:lnTo>
                  <a:lnTo>
                    <a:pt x="201" y="118"/>
                  </a:lnTo>
                  <a:lnTo>
                    <a:pt x="235" y="158"/>
                  </a:lnTo>
                  <a:lnTo>
                    <a:pt x="228" y="111"/>
                  </a:lnTo>
                  <a:lnTo>
                    <a:pt x="209" y="18"/>
                  </a:lnTo>
                  <a:lnTo>
                    <a:pt x="133" y="0"/>
                  </a:lnTo>
                  <a:lnTo>
                    <a:pt x="62" y="44"/>
                  </a:lnTo>
                  <a:lnTo>
                    <a:pt x="19" y="80"/>
                  </a:lnTo>
                  <a:lnTo>
                    <a:pt x="0" y="97"/>
                  </a:lnTo>
                  <a:lnTo>
                    <a:pt x="0" y="97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18" name="Freeform 138"/>
            <p:cNvSpPr>
              <a:spLocks/>
            </p:cNvSpPr>
            <p:nvPr/>
          </p:nvSpPr>
          <p:spPr bwMode="auto">
            <a:xfrm>
              <a:off x="2275" y="1147"/>
              <a:ext cx="43" cy="6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2" y="28"/>
                </a:cxn>
                <a:cxn ang="0">
                  <a:pos x="85" y="70"/>
                </a:cxn>
                <a:cxn ang="0">
                  <a:pos x="81" y="116"/>
                </a:cxn>
                <a:cxn ang="0">
                  <a:pos x="100" y="155"/>
                </a:cxn>
                <a:cxn ang="0">
                  <a:pos x="100" y="64"/>
                </a:cxn>
                <a:cxn ang="0">
                  <a:pos x="91" y="38"/>
                </a:cxn>
                <a:cxn ang="0">
                  <a:pos x="102" y="13"/>
                </a:cxn>
                <a:cxn ang="0">
                  <a:pos x="55" y="0"/>
                </a:cxn>
                <a:cxn ang="0">
                  <a:pos x="0" y="9"/>
                </a:cxn>
                <a:cxn ang="0">
                  <a:pos x="0" y="9"/>
                </a:cxn>
              </a:cxnLst>
              <a:rect l="0" t="0" r="r" b="b"/>
              <a:pathLst>
                <a:path w="102" h="155">
                  <a:moveTo>
                    <a:pt x="0" y="9"/>
                  </a:moveTo>
                  <a:lnTo>
                    <a:pt x="62" y="28"/>
                  </a:lnTo>
                  <a:lnTo>
                    <a:pt x="85" y="70"/>
                  </a:lnTo>
                  <a:lnTo>
                    <a:pt x="81" y="116"/>
                  </a:lnTo>
                  <a:lnTo>
                    <a:pt x="100" y="155"/>
                  </a:lnTo>
                  <a:lnTo>
                    <a:pt x="100" y="64"/>
                  </a:lnTo>
                  <a:lnTo>
                    <a:pt x="91" y="38"/>
                  </a:lnTo>
                  <a:lnTo>
                    <a:pt x="102" y="13"/>
                  </a:lnTo>
                  <a:lnTo>
                    <a:pt x="55" y="0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19" name="Freeform 139"/>
            <p:cNvSpPr>
              <a:spLocks/>
            </p:cNvSpPr>
            <p:nvPr/>
          </p:nvSpPr>
          <p:spPr bwMode="auto">
            <a:xfrm>
              <a:off x="2307" y="1107"/>
              <a:ext cx="35" cy="57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5" y="78"/>
                </a:cxn>
                <a:cxn ang="0">
                  <a:pos x="5" y="118"/>
                </a:cxn>
                <a:cxn ang="0">
                  <a:pos x="87" y="132"/>
                </a:cxn>
                <a:cxn ang="0">
                  <a:pos x="40" y="97"/>
                </a:cxn>
                <a:cxn ang="0">
                  <a:pos x="42" y="0"/>
                </a:cxn>
                <a:cxn ang="0">
                  <a:pos x="0" y="46"/>
                </a:cxn>
                <a:cxn ang="0">
                  <a:pos x="0" y="46"/>
                </a:cxn>
              </a:cxnLst>
              <a:rect l="0" t="0" r="r" b="b"/>
              <a:pathLst>
                <a:path w="87" h="132">
                  <a:moveTo>
                    <a:pt x="0" y="46"/>
                  </a:moveTo>
                  <a:lnTo>
                    <a:pt x="5" y="78"/>
                  </a:lnTo>
                  <a:lnTo>
                    <a:pt x="5" y="118"/>
                  </a:lnTo>
                  <a:lnTo>
                    <a:pt x="87" y="132"/>
                  </a:lnTo>
                  <a:lnTo>
                    <a:pt x="40" y="97"/>
                  </a:lnTo>
                  <a:lnTo>
                    <a:pt x="42" y="0"/>
                  </a:lnTo>
                  <a:lnTo>
                    <a:pt x="0" y="46"/>
                  </a:lnTo>
                  <a:lnTo>
                    <a:pt x="0" y="46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20" name="Freeform 140"/>
            <p:cNvSpPr>
              <a:spLocks/>
            </p:cNvSpPr>
            <p:nvPr/>
          </p:nvSpPr>
          <p:spPr bwMode="auto">
            <a:xfrm>
              <a:off x="2334" y="1038"/>
              <a:ext cx="43" cy="187"/>
            </a:xfrm>
            <a:custGeom>
              <a:avLst/>
              <a:gdLst/>
              <a:ahLst/>
              <a:cxnLst>
                <a:cxn ang="0">
                  <a:pos x="8" y="110"/>
                </a:cxn>
                <a:cxn ang="0">
                  <a:pos x="9" y="167"/>
                </a:cxn>
                <a:cxn ang="0">
                  <a:pos x="0" y="220"/>
                </a:cxn>
                <a:cxn ang="0">
                  <a:pos x="9" y="275"/>
                </a:cxn>
                <a:cxn ang="0">
                  <a:pos x="36" y="342"/>
                </a:cxn>
                <a:cxn ang="0">
                  <a:pos x="65" y="399"/>
                </a:cxn>
                <a:cxn ang="0">
                  <a:pos x="104" y="433"/>
                </a:cxn>
                <a:cxn ang="0">
                  <a:pos x="101" y="405"/>
                </a:cxn>
                <a:cxn ang="0">
                  <a:pos x="70" y="350"/>
                </a:cxn>
                <a:cxn ang="0">
                  <a:pos x="36" y="293"/>
                </a:cxn>
                <a:cxn ang="0">
                  <a:pos x="25" y="232"/>
                </a:cxn>
                <a:cxn ang="0">
                  <a:pos x="25" y="161"/>
                </a:cxn>
                <a:cxn ang="0">
                  <a:pos x="46" y="85"/>
                </a:cxn>
                <a:cxn ang="0">
                  <a:pos x="46" y="36"/>
                </a:cxn>
                <a:cxn ang="0">
                  <a:pos x="9" y="0"/>
                </a:cxn>
                <a:cxn ang="0">
                  <a:pos x="13" y="85"/>
                </a:cxn>
                <a:cxn ang="0">
                  <a:pos x="8" y="110"/>
                </a:cxn>
                <a:cxn ang="0">
                  <a:pos x="8" y="110"/>
                </a:cxn>
              </a:cxnLst>
              <a:rect l="0" t="0" r="r" b="b"/>
              <a:pathLst>
                <a:path w="104" h="433">
                  <a:moveTo>
                    <a:pt x="8" y="110"/>
                  </a:moveTo>
                  <a:lnTo>
                    <a:pt x="9" y="167"/>
                  </a:lnTo>
                  <a:lnTo>
                    <a:pt x="0" y="220"/>
                  </a:lnTo>
                  <a:lnTo>
                    <a:pt x="9" y="275"/>
                  </a:lnTo>
                  <a:lnTo>
                    <a:pt x="36" y="342"/>
                  </a:lnTo>
                  <a:lnTo>
                    <a:pt x="65" y="399"/>
                  </a:lnTo>
                  <a:lnTo>
                    <a:pt x="104" y="433"/>
                  </a:lnTo>
                  <a:lnTo>
                    <a:pt x="101" y="405"/>
                  </a:lnTo>
                  <a:lnTo>
                    <a:pt x="70" y="350"/>
                  </a:lnTo>
                  <a:lnTo>
                    <a:pt x="36" y="293"/>
                  </a:lnTo>
                  <a:lnTo>
                    <a:pt x="25" y="232"/>
                  </a:lnTo>
                  <a:lnTo>
                    <a:pt x="25" y="161"/>
                  </a:lnTo>
                  <a:lnTo>
                    <a:pt x="46" y="85"/>
                  </a:lnTo>
                  <a:lnTo>
                    <a:pt x="46" y="36"/>
                  </a:lnTo>
                  <a:lnTo>
                    <a:pt x="9" y="0"/>
                  </a:lnTo>
                  <a:lnTo>
                    <a:pt x="13" y="85"/>
                  </a:lnTo>
                  <a:lnTo>
                    <a:pt x="8" y="110"/>
                  </a:lnTo>
                  <a:lnTo>
                    <a:pt x="8" y="11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21" name="Freeform 141"/>
            <p:cNvSpPr>
              <a:spLocks/>
            </p:cNvSpPr>
            <p:nvPr/>
          </p:nvSpPr>
          <p:spPr bwMode="auto">
            <a:xfrm>
              <a:off x="2300" y="1158"/>
              <a:ext cx="113" cy="156"/>
            </a:xfrm>
            <a:custGeom>
              <a:avLst/>
              <a:gdLst/>
              <a:ahLst/>
              <a:cxnLst>
                <a:cxn ang="0">
                  <a:pos x="17" y="107"/>
                </a:cxn>
                <a:cxn ang="0">
                  <a:pos x="17" y="156"/>
                </a:cxn>
                <a:cxn ang="0">
                  <a:pos x="11" y="196"/>
                </a:cxn>
                <a:cxn ang="0">
                  <a:pos x="0" y="238"/>
                </a:cxn>
                <a:cxn ang="0">
                  <a:pos x="17" y="282"/>
                </a:cxn>
                <a:cxn ang="0">
                  <a:pos x="41" y="308"/>
                </a:cxn>
                <a:cxn ang="0">
                  <a:pos x="81" y="339"/>
                </a:cxn>
                <a:cxn ang="0">
                  <a:pos x="152" y="361"/>
                </a:cxn>
                <a:cxn ang="0">
                  <a:pos x="228" y="361"/>
                </a:cxn>
                <a:cxn ang="0">
                  <a:pos x="277" y="358"/>
                </a:cxn>
                <a:cxn ang="0">
                  <a:pos x="142" y="333"/>
                </a:cxn>
                <a:cxn ang="0">
                  <a:pos x="66" y="297"/>
                </a:cxn>
                <a:cxn ang="0">
                  <a:pos x="49" y="272"/>
                </a:cxn>
                <a:cxn ang="0">
                  <a:pos x="55" y="177"/>
                </a:cxn>
                <a:cxn ang="0">
                  <a:pos x="55" y="112"/>
                </a:cxn>
                <a:cxn ang="0">
                  <a:pos x="49" y="35"/>
                </a:cxn>
                <a:cxn ang="0">
                  <a:pos x="20" y="0"/>
                </a:cxn>
                <a:cxn ang="0">
                  <a:pos x="17" y="107"/>
                </a:cxn>
                <a:cxn ang="0">
                  <a:pos x="17" y="107"/>
                </a:cxn>
              </a:cxnLst>
              <a:rect l="0" t="0" r="r" b="b"/>
              <a:pathLst>
                <a:path w="277" h="361">
                  <a:moveTo>
                    <a:pt x="17" y="107"/>
                  </a:moveTo>
                  <a:lnTo>
                    <a:pt x="17" y="156"/>
                  </a:lnTo>
                  <a:lnTo>
                    <a:pt x="11" y="196"/>
                  </a:lnTo>
                  <a:lnTo>
                    <a:pt x="0" y="238"/>
                  </a:lnTo>
                  <a:lnTo>
                    <a:pt x="17" y="282"/>
                  </a:lnTo>
                  <a:lnTo>
                    <a:pt x="41" y="308"/>
                  </a:lnTo>
                  <a:lnTo>
                    <a:pt x="81" y="339"/>
                  </a:lnTo>
                  <a:lnTo>
                    <a:pt x="152" y="361"/>
                  </a:lnTo>
                  <a:lnTo>
                    <a:pt x="228" y="361"/>
                  </a:lnTo>
                  <a:lnTo>
                    <a:pt x="277" y="358"/>
                  </a:lnTo>
                  <a:lnTo>
                    <a:pt x="142" y="333"/>
                  </a:lnTo>
                  <a:lnTo>
                    <a:pt x="66" y="297"/>
                  </a:lnTo>
                  <a:lnTo>
                    <a:pt x="49" y="272"/>
                  </a:lnTo>
                  <a:lnTo>
                    <a:pt x="55" y="177"/>
                  </a:lnTo>
                  <a:lnTo>
                    <a:pt x="55" y="112"/>
                  </a:lnTo>
                  <a:lnTo>
                    <a:pt x="49" y="35"/>
                  </a:lnTo>
                  <a:lnTo>
                    <a:pt x="20" y="0"/>
                  </a:lnTo>
                  <a:lnTo>
                    <a:pt x="17" y="107"/>
                  </a:lnTo>
                  <a:lnTo>
                    <a:pt x="17" y="107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22" name="Freeform 142"/>
            <p:cNvSpPr>
              <a:spLocks/>
            </p:cNvSpPr>
            <p:nvPr/>
          </p:nvSpPr>
          <p:spPr bwMode="auto">
            <a:xfrm>
              <a:off x="2293" y="1235"/>
              <a:ext cx="3" cy="2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1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51">
                  <a:moveTo>
                    <a:pt x="5" y="0"/>
                  </a:moveTo>
                  <a:lnTo>
                    <a:pt x="0" y="5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23" name="Freeform 143"/>
            <p:cNvSpPr>
              <a:spLocks/>
            </p:cNvSpPr>
            <p:nvPr/>
          </p:nvSpPr>
          <p:spPr bwMode="auto">
            <a:xfrm>
              <a:off x="2809" y="646"/>
              <a:ext cx="230" cy="580"/>
            </a:xfrm>
            <a:custGeom>
              <a:avLst/>
              <a:gdLst/>
              <a:ahLst/>
              <a:cxnLst>
                <a:cxn ang="0">
                  <a:pos x="515" y="0"/>
                </a:cxn>
                <a:cxn ang="0">
                  <a:pos x="541" y="126"/>
                </a:cxn>
                <a:cxn ang="0">
                  <a:pos x="566" y="183"/>
                </a:cxn>
                <a:cxn ang="0">
                  <a:pos x="572" y="272"/>
                </a:cxn>
                <a:cxn ang="0">
                  <a:pos x="572" y="356"/>
                </a:cxn>
                <a:cxn ang="0">
                  <a:pos x="557" y="462"/>
                </a:cxn>
                <a:cxn ang="0">
                  <a:pos x="539" y="544"/>
                </a:cxn>
                <a:cxn ang="0">
                  <a:pos x="513" y="650"/>
                </a:cxn>
                <a:cxn ang="0">
                  <a:pos x="482" y="744"/>
                </a:cxn>
                <a:cxn ang="0">
                  <a:pos x="433" y="840"/>
                </a:cxn>
                <a:cxn ang="0">
                  <a:pos x="384" y="917"/>
                </a:cxn>
                <a:cxn ang="0">
                  <a:pos x="340" y="983"/>
                </a:cxn>
                <a:cxn ang="0">
                  <a:pos x="268" y="1076"/>
                </a:cxn>
                <a:cxn ang="0">
                  <a:pos x="214" y="1129"/>
                </a:cxn>
                <a:cxn ang="0">
                  <a:pos x="142" y="1183"/>
                </a:cxn>
                <a:cxn ang="0">
                  <a:pos x="81" y="1226"/>
                </a:cxn>
                <a:cxn ang="0">
                  <a:pos x="72" y="1272"/>
                </a:cxn>
                <a:cxn ang="0">
                  <a:pos x="76" y="1337"/>
                </a:cxn>
                <a:cxn ang="0">
                  <a:pos x="51" y="1346"/>
                </a:cxn>
                <a:cxn ang="0">
                  <a:pos x="49" y="1253"/>
                </a:cxn>
                <a:cxn ang="0">
                  <a:pos x="0" y="1236"/>
                </a:cxn>
                <a:cxn ang="0">
                  <a:pos x="51" y="1223"/>
                </a:cxn>
                <a:cxn ang="0">
                  <a:pos x="76" y="1196"/>
                </a:cxn>
                <a:cxn ang="0">
                  <a:pos x="152" y="1150"/>
                </a:cxn>
                <a:cxn ang="0">
                  <a:pos x="250" y="1072"/>
                </a:cxn>
                <a:cxn ang="0">
                  <a:pos x="384" y="884"/>
                </a:cxn>
                <a:cxn ang="0">
                  <a:pos x="480" y="707"/>
                </a:cxn>
                <a:cxn ang="0">
                  <a:pos x="520" y="555"/>
                </a:cxn>
                <a:cxn ang="0">
                  <a:pos x="549" y="386"/>
                </a:cxn>
                <a:cxn ang="0">
                  <a:pos x="549" y="242"/>
                </a:cxn>
                <a:cxn ang="0">
                  <a:pos x="509" y="135"/>
                </a:cxn>
                <a:cxn ang="0">
                  <a:pos x="515" y="0"/>
                </a:cxn>
                <a:cxn ang="0">
                  <a:pos x="515" y="0"/>
                </a:cxn>
              </a:cxnLst>
              <a:rect l="0" t="0" r="r" b="b"/>
              <a:pathLst>
                <a:path w="572" h="1346">
                  <a:moveTo>
                    <a:pt x="515" y="0"/>
                  </a:moveTo>
                  <a:lnTo>
                    <a:pt x="541" y="126"/>
                  </a:lnTo>
                  <a:lnTo>
                    <a:pt x="566" y="183"/>
                  </a:lnTo>
                  <a:lnTo>
                    <a:pt x="572" y="272"/>
                  </a:lnTo>
                  <a:lnTo>
                    <a:pt x="572" y="356"/>
                  </a:lnTo>
                  <a:lnTo>
                    <a:pt x="557" y="462"/>
                  </a:lnTo>
                  <a:lnTo>
                    <a:pt x="539" y="544"/>
                  </a:lnTo>
                  <a:lnTo>
                    <a:pt x="513" y="650"/>
                  </a:lnTo>
                  <a:lnTo>
                    <a:pt x="482" y="744"/>
                  </a:lnTo>
                  <a:lnTo>
                    <a:pt x="433" y="840"/>
                  </a:lnTo>
                  <a:lnTo>
                    <a:pt x="384" y="917"/>
                  </a:lnTo>
                  <a:lnTo>
                    <a:pt x="340" y="983"/>
                  </a:lnTo>
                  <a:lnTo>
                    <a:pt x="268" y="1076"/>
                  </a:lnTo>
                  <a:lnTo>
                    <a:pt x="214" y="1129"/>
                  </a:lnTo>
                  <a:lnTo>
                    <a:pt x="142" y="1183"/>
                  </a:lnTo>
                  <a:lnTo>
                    <a:pt x="81" y="1226"/>
                  </a:lnTo>
                  <a:lnTo>
                    <a:pt x="72" y="1272"/>
                  </a:lnTo>
                  <a:lnTo>
                    <a:pt x="76" y="1337"/>
                  </a:lnTo>
                  <a:lnTo>
                    <a:pt x="51" y="1346"/>
                  </a:lnTo>
                  <a:lnTo>
                    <a:pt x="49" y="1253"/>
                  </a:lnTo>
                  <a:lnTo>
                    <a:pt x="0" y="1236"/>
                  </a:lnTo>
                  <a:lnTo>
                    <a:pt x="51" y="1223"/>
                  </a:lnTo>
                  <a:lnTo>
                    <a:pt x="76" y="1196"/>
                  </a:lnTo>
                  <a:lnTo>
                    <a:pt x="152" y="1150"/>
                  </a:lnTo>
                  <a:lnTo>
                    <a:pt x="250" y="1072"/>
                  </a:lnTo>
                  <a:lnTo>
                    <a:pt x="384" y="884"/>
                  </a:lnTo>
                  <a:lnTo>
                    <a:pt x="480" y="707"/>
                  </a:lnTo>
                  <a:lnTo>
                    <a:pt x="520" y="555"/>
                  </a:lnTo>
                  <a:lnTo>
                    <a:pt x="549" y="386"/>
                  </a:lnTo>
                  <a:lnTo>
                    <a:pt x="549" y="242"/>
                  </a:lnTo>
                  <a:lnTo>
                    <a:pt x="509" y="135"/>
                  </a:lnTo>
                  <a:lnTo>
                    <a:pt x="515" y="0"/>
                  </a:lnTo>
                  <a:lnTo>
                    <a:pt x="515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24" name="Freeform 144"/>
            <p:cNvSpPr>
              <a:spLocks/>
            </p:cNvSpPr>
            <p:nvPr/>
          </p:nvSpPr>
          <p:spPr bwMode="auto">
            <a:xfrm>
              <a:off x="2799" y="645"/>
              <a:ext cx="267" cy="589"/>
            </a:xfrm>
            <a:custGeom>
              <a:avLst/>
              <a:gdLst/>
              <a:ahLst/>
              <a:cxnLst>
                <a:cxn ang="0">
                  <a:pos x="542" y="45"/>
                </a:cxn>
                <a:cxn ang="0">
                  <a:pos x="578" y="98"/>
                </a:cxn>
                <a:cxn ang="0">
                  <a:pos x="621" y="205"/>
                </a:cxn>
                <a:cxn ang="0">
                  <a:pos x="644" y="302"/>
                </a:cxn>
                <a:cxn ang="0">
                  <a:pos x="644" y="378"/>
                </a:cxn>
                <a:cxn ang="0">
                  <a:pos x="640" y="511"/>
                </a:cxn>
                <a:cxn ang="0">
                  <a:pos x="631" y="608"/>
                </a:cxn>
                <a:cxn ang="0">
                  <a:pos x="597" y="714"/>
                </a:cxn>
                <a:cxn ang="0">
                  <a:pos x="542" y="861"/>
                </a:cxn>
                <a:cxn ang="0">
                  <a:pos x="475" y="973"/>
                </a:cxn>
                <a:cxn ang="0">
                  <a:pos x="409" y="1075"/>
                </a:cxn>
                <a:cxn ang="0">
                  <a:pos x="319" y="1193"/>
                </a:cxn>
                <a:cxn ang="0">
                  <a:pos x="213" y="1283"/>
                </a:cxn>
                <a:cxn ang="0">
                  <a:pos x="169" y="1309"/>
                </a:cxn>
                <a:cxn ang="0">
                  <a:pos x="156" y="1328"/>
                </a:cxn>
                <a:cxn ang="0">
                  <a:pos x="97" y="1328"/>
                </a:cxn>
                <a:cxn ang="0">
                  <a:pos x="74" y="1345"/>
                </a:cxn>
                <a:cxn ang="0">
                  <a:pos x="0" y="1364"/>
                </a:cxn>
                <a:cxn ang="0">
                  <a:pos x="93" y="1368"/>
                </a:cxn>
                <a:cxn ang="0">
                  <a:pos x="141" y="1355"/>
                </a:cxn>
                <a:cxn ang="0">
                  <a:pos x="180" y="1345"/>
                </a:cxn>
                <a:cxn ang="0">
                  <a:pos x="275" y="1275"/>
                </a:cxn>
                <a:cxn ang="0">
                  <a:pos x="414" y="1113"/>
                </a:cxn>
                <a:cxn ang="0">
                  <a:pos x="528" y="916"/>
                </a:cxn>
                <a:cxn ang="0">
                  <a:pos x="635" y="678"/>
                </a:cxn>
                <a:cxn ang="0">
                  <a:pos x="658" y="581"/>
                </a:cxn>
                <a:cxn ang="0">
                  <a:pos x="663" y="465"/>
                </a:cxn>
                <a:cxn ang="0">
                  <a:pos x="663" y="328"/>
                </a:cxn>
                <a:cxn ang="0">
                  <a:pos x="652" y="222"/>
                </a:cxn>
                <a:cxn ang="0">
                  <a:pos x="604" y="115"/>
                </a:cxn>
                <a:cxn ang="0">
                  <a:pos x="572" y="58"/>
                </a:cxn>
                <a:cxn ang="0">
                  <a:pos x="530" y="0"/>
                </a:cxn>
                <a:cxn ang="0">
                  <a:pos x="542" y="45"/>
                </a:cxn>
                <a:cxn ang="0">
                  <a:pos x="542" y="45"/>
                </a:cxn>
              </a:cxnLst>
              <a:rect l="0" t="0" r="r" b="b"/>
              <a:pathLst>
                <a:path w="663" h="1368">
                  <a:moveTo>
                    <a:pt x="542" y="45"/>
                  </a:moveTo>
                  <a:lnTo>
                    <a:pt x="578" y="98"/>
                  </a:lnTo>
                  <a:lnTo>
                    <a:pt x="621" y="205"/>
                  </a:lnTo>
                  <a:lnTo>
                    <a:pt x="644" y="302"/>
                  </a:lnTo>
                  <a:lnTo>
                    <a:pt x="644" y="378"/>
                  </a:lnTo>
                  <a:lnTo>
                    <a:pt x="640" y="511"/>
                  </a:lnTo>
                  <a:lnTo>
                    <a:pt x="631" y="608"/>
                  </a:lnTo>
                  <a:lnTo>
                    <a:pt x="597" y="714"/>
                  </a:lnTo>
                  <a:lnTo>
                    <a:pt x="542" y="861"/>
                  </a:lnTo>
                  <a:lnTo>
                    <a:pt x="475" y="973"/>
                  </a:lnTo>
                  <a:lnTo>
                    <a:pt x="409" y="1075"/>
                  </a:lnTo>
                  <a:lnTo>
                    <a:pt x="319" y="1193"/>
                  </a:lnTo>
                  <a:lnTo>
                    <a:pt x="213" y="1283"/>
                  </a:lnTo>
                  <a:lnTo>
                    <a:pt x="169" y="1309"/>
                  </a:lnTo>
                  <a:lnTo>
                    <a:pt x="156" y="1328"/>
                  </a:lnTo>
                  <a:lnTo>
                    <a:pt x="97" y="1328"/>
                  </a:lnTo>
                  <a:lnTo>
                    <a:pt x="74" y="1345"/>
                  </a:lnTo>
                  <a:lnTo>
                    <a:pt x="0" y="1364"/>
                  </a:lnTo>
                  <a:lnTo>
                    <a:pt x="93" y="1368"/>
                  </a:lnTo>
                  <a:lnTo>
                    <a:pt x="141" y="1355"/>
                  </a:lnTo>
                  <a:lnTo>
                    <a:pt x="180" y="1345"/>
                  </a:lnTo>
                  <a:lnTo>
                    <a:pt x="275" y="1275"/>
                  </a:lnTo>
                  <a:lnTo>
                    <a:pt x="414" y="1113"/>
                  </a:lnTo>
                  <a:lnTo>
                    <a:pt x="528" y="916"/>
                  </a:lnTo>
                  <a:lnTo>
                    <a:pt x="635" y="678"/>
                  </a:lnTo>
                  <a:lnTo>
                    <a:pt x="658" y="581"/>
                  </a:lnTo>
                  <a:lnTo>
                    <a:pt x="663" y="465"/>
                  </a:lnTo>
                  <a:lnTo>
                    <a:pt x="663" y="328"/>
                  </a:lnTo>
                  <a:lnTo>
                    <a:pt x="652" y="222"/>
                  </a:lnTo>
                  <a:lnTo>
                    <a:pt x="604" y="115"/>
                  </a:lnTo>
                  <a:lnTo>
                    <a:pt x="572" y="58"/>
                  </a:lnTo>
                  <a:lnTo>
                    <a:pt x="530" y="0"/>
                  </a:lnTo>
                  <a:lnTo>
                    <a:pt x="542" y="45"/>
                  </a:lnTo>
                  <a:lnTo>
                    <a:pt x="542" y="45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25" name="Freeform 145"/>
            <p:cNvSpPr>
              <a:spLocks/>
            </p:cNvSpPr>
            <p:nvPr/>
          </p:nvSpPr>
          <p:spPr bwMode="auto">
            <a:xfrm>
              <a:off x="2460" y="977"/>
              <a:ext cx="376" cy="210"/>
            </a:xfrm>
            <a:custGeom>
              <a:avLst/>
              <a:gdLst/>
              <a:ahLst/>
              <a:cxnLst>
                <a:cxn ang="0">
                  <a:pos x="903" y="477"/>
                </a:cxn>
                <a:cxn ang="0">
                  <a:pos x="802" y="485"/>
                </a:cxn>
                <a:cxn ang="0">
                  <a:pos x="709" y="489"/>
                </a:cxn>
                <a:cxn ang="0">
                  <a:pos x="589" y="462"/>
                </a:cxn>
                <a:cxn ang="0">
                  <a:pos x="494" y="422"/>
                </a:cxn>
                <a:cxn ang="0">
                  <a:pos x="384" y="371"/>
                </a:cxn>
                <a:cxn ang="0">
                  <a:pos x="289" y="312"/>
                </a:cxn>
                <a:cxn ang="0">
                  <a:pos x="158" y="183"/>
                </a:cxn>
                <a:cxn ang="0">
                  <a:pos x="51" y="55"/>
                </a:cxn>
                <a:cxn ang="0">
                  <a:pos x="0" y="23"/>
                </a:cxn>
                <a:cxn ang="0">
                  <a:pos x="42" y="0"/>
                </a:cxn>
                <a:cxn ang="0">
                  <a:pos x="82" y="53"/>
                </a:cxn>
                <a:cxn ang="0">
                  <a:pos x="144" y="135"/>
                </a:cxn>
                <a:cxn ang="0">
                  <a:pos x="237" y="228"/>
                </a:cxn>
                <a:cxn ang="0">
                  <a:pos x="308" y="302"/>
                </a:cxn>
                <a:cxn ang="0">
                  <a:pos x="410" y="365"/>
                </a:cxn>
                <a:cxn ang="0">
                  <a:pos x="593" y="441"/>
                </a:cxn>
                <a:cxn ang="0">
                  <a:pos x="730" y="464"/>
                </a:cxn>
                <a:cxn ang="0">
                  <a:pos x="849" y="464"/>
                </a:cxn>
                <a:cxn ang="0">
                  <a:pos x="931" y="441"/>
                </a:cxn>
                <a:cxn ang="0">
                  <a:pos x="903" y="477"/>
                </a:cxn>
                <a:cxn ang="0">
                  <a:pos x="903" y="477"/>
                </a:cxn>
              </a:cxnLst>
              <a:rect l="0" t="0" r="r" b="b"/>
              <a:pathLst>
                <a:path w="931" h="489">
                  <a:moveTo>
                    <a:pt x="903" y="477"/>
                  </a:moveTo>
                  <a:lnTo>
                    <a:pt x="802" y="485"/>
                  </a:lnTo>
                  <a:lnTo>
                    <a:pt x="709" y="489"/>
                  </a:lnTo>
                  <a:lnTo>
                    <a:pt x="589" y="462"/>
                  </a:lnTo>
                  <a:lnTo>
                    <a:pt x="494" y="422"/>
                  </a:lnTo>
                  <a:lnTo>
                    <a:pt x="384" y="371"/>
                  </a:lnTo>
                  <a:lnTo>
                    <a:pt x="289" y="312"/>
                  </a:lnTo>
                  <a:lnTo>
                    <a:pt x="158" y="183"/>
                  </a:lnTo>
                  <a:lnTo>
                    <a:pt x="51" y="55"/>
                  </a:lnTo>
                  <a:lnTo>
                    <a:pt x="0" y="23"/>
                  </a:lnTo>
                  <a:lnTo>
                    <a:pt x="42" y="0"/>
                  </a:lnTo>
                  <a:lnTo>
                    <a:pt x="82" y="53"/>
                  </a:lnTo>
                  <a:lnTo>
                    <a:pt x="144" y="135"/>
                  </a:lnTo>
                  <a:lnTo>
                    <a:pt x="237" y="228"/>
                  </a:lnTo>
                  <a:lnTo>
                    <a:pt x="308" y="302"/>
                  </a:lnTo>
                  <a:lnTo>
                    <a:pt x="410" y="365"/>
                  </a:lnTo>
                  <a:lnTo>
                    <a:pt x="593" y="441"/>
                  </a:lnTo>
                  <a:lnTo>
                    <a:pt x="730" y="464"/>
                  </a:lnTo>
                  <a:lnTo>
                    <a:pt x="849" y="464"/>
                  </a:lnTo>
                  <a:lnTo>
                    <a:pt x="931" y="441"/>
                  </a:lnTo>
                  <a:lnTo>
                    <a:pt x="903" y="477"/>
                  </a:lnTo>
                  <a:lnTo>
                    <a:pt x="903" y="477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26" name="Freeform 146"/>
            <p:cNvSpPr>
              <a:spLocks/>
            </p:cNvSpPr>
            <p:nvPr/>
          </p:nvSpPr>
          <p:spPr bwMode="auto">
            <a:xfrm>
              <a:off x="2700" y="1224"/>
              <a:ext cx="146" cy="88"/>
            </a:xfrm>
            <a:custGeom>
              <a:avLst/>
              <a:gdLst/>
              <a:ahLst/>
              <a:cxnLst>
                <a:cxn ang="0">
                  <a:pos x="362" y="10"/>
                </a:cxn>
                <a:cxn ang="0">
                  <a:pos x="329" y="27"/>
                </a:cxn>
                <a:cxn ang="0">
                  <a:pos x="286" y="40"/>
                </a:cxn>
                <a:cxn ang="0">
                  <a:pos x="196" y="40"/>
                </a:cxn>
                <a:cxn ang="0">
                  <a:pos x="73" y="38"/>
                </a:cxn>
                <a:cxn ang="0">
                  <a:pos x="141" y="74"/>
                </a:cxn>
                <a:cxn ang="0">
                  <a:pos x="198" y="105"/>
                </a:cxn>
                <a:cxn ang="0">
                  <a:pos x="248" y="162"/>
                </a:cxn>
                <a:cxn ang="0">
                  <a:pos x="269" y="200"/>
                </a:cxn>
                <a:cxn ang="0">
                  <a:pos x="149" y="200"/>
                </a:cxn>
                <a:cxn ang="0">
                  <a:pos x="67" y="164"/>
                </a:cxn>
                <a:cxn ang="0">
                  <a:pos x="27" y="124"/>
                </a:cxn>
                <a:cxn ang="0">
                  <a:pos x="0" y="84"/>
                </a:cxn>
                <a:cxn ang="0">
                  <a:pos x="4" y="19"/>
                </a:cxn>
                <a:cxn ang="0">
                  <a:pos x="56" y="14"/>
                </a:cxn>
                <a:cxn ang="0">
                  <a:pos x="126" y="17"/>
                </a:cxn>
                <a:cxn ang="0">
                  <a:pos x="192" y="17"/>
                </a:cxn>
                <a:cxn ang="0">
                  <a:pos x="276" y="17"/>
                </a:cxn>
                <a:cxn ang="0">
                  <a:pos x="343" y="0"/>
                </a:cxn>
                <a:cxn ang="0">
                  <a:pos x="362" y="10"/>
                </a:cxn>
                <a:cxn ang="0">
                  <a:pos x="362" y="10"/>
                </a:cxn>
              </a:cxnLst>
              <a:rect l="0" t="0" r="r" b="b"/>
              <a:pathLst>
                <a:path w="362" h="200">
                  <a:moveTo>
                    <a:pt x="362" y="10"/>
                  </a:moveTo>
                  <a:lnTo>
                    <a:pt x="329" y="27"/>
                  </a:lnTo>
                  <a:lnTo>
                    <a:pt x="286" y="40"/>
                  </a:lnTo>
                  <a:lnTo>
                    <a:pt x="196" y="40"/>
                  </a:lnTo>
                  <a:lnTo>
                    <a:pt x="73" y="38"/>
                  </a:lnTo>
                  <a:lnTo>
                    <a:pt x="141" y="74"/>
                  </a:lnTo>
                  <a:lnTo>
                    <a:pt x="198" y="105"/>
                  </a:lnTo>
                  <a:lnTo>
                    <a:pt x="248" y="162"/>
                  </a:lnTo>
                  <a:lnTo>
                    <a:pt x="269" y="200"/>
                  </a:lnTo>
                  <a:lnTo>
                    <a:pt x="149" y="200"/>
                  </a:lnTo>
                  <a:lnTo>
                    <a:pt x="67" y="164"/>
                  </a:lnTo>
                  <a:lnTo>
                    <a:pt x="27" y="124"/>
                  </a:lnTo>
                  <a:lnTo>
                    <a:pt x="0" y="84"/>
                  </a:lnTo>
                  <a:lnTo>
                    <a:pt x="4" y="19"/>
                  </a:lnTo>
                  <a:lnTo>
                    <a:pt x="56" y="14"/>
                  </a:lnTo>
                  <a:lnTo>
                    <a:pt x="126" y="17"/>
                  </a:lnTo>
                  <a:lnTo>
                    <a:pt x="192" y="17"/>
                  </a:lnTo>
                  <a:lnTo>
                    <a:pt x="276" y="17"/>
                  </a:lnTo>
                  <a:lnTo>
                    <a:pt x="343" y="0"/>
                  </a:lnTo>
                  <a:lnTo>
                    <a:pt x="362" y="10"/>
                  </a:lnTo>
                  <a:lnTo>
                    <a:pt x="362" y="1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27" name="Freeform 147"/>
            <p:cNvSpPr>
              <a:spLocks/>
            </p:cNvSpPr>
            <p:nvPr/>
          </p:nvSpPr>
          <p:spPr bwMode="auto">
            <a:xfrm>
              <a:off x="2454" y="1015"/>
              <a:ext cx="150" cy="175"/>
            </a:xfrm>
            <a:custGeom>
              <a:avLst/>
              <a:gdLst/>
              <a:ahLst/>
              <a:cxnLst>
                <a:cxn ang="0">
                  <a:pos x="53" y="59"/>
                </a:cxn>
                <a:cxn ang="0">
                  <a:pos x="76" y="116"/>
                </a:cxn>
                <a:cxn ang="0">
                  <a:pos x="142" y="188"/>
                </a:cxn>
                <a:cxn ang="0">
                  <a:pos x="209" y="258"/>
                </a:cxn>
                <a:cxn ang="0">
                  <a:pos x="264" y="298"/>
                </a:cxn>
                <a:cxn ang="0">
                  <a:pos x="326" y="355"/>
                </a:cxn>
                <a:cxn ang="0">
                  <a:pos x="370" y="404"/>
                </a:cxn>
                <a:cxn ang="0">
                  <a:pos x="317" y="387"/>
                </a:cxn>
                <a:cxn ang="0">
                  <a:pos x="192" y="271"/>
                </a:cxn>
                <a:cxn ang="0">
                  <a:pos x="85" y="169"/>
                </a:cxn>
                <a:cxn ang="0">
                  <a:pos x="26" y="79"/>
                </a:cxn>
                <a:cxn ang="0">
                  <a:pos x="0" y="36"/>
                </a:cxn>
                <a:cxn ang="0">
                  <a:pos x="22" y="0"/>
                </a:cxn>
                <a:cxn ang="0">
                  <a:pos x="32" y="40"/>
                </a:cxn>
                <a:cxn ang="0">
                  <a:pos x="53" y="59"/>
                </a:cxn>
                <a:cxn ang="0">
                  <a:pos x="53" y="59"/>
                </a:cxn>
              </a:cxnLst>
              <a:rect l="0" t="0" r="r" b="b"/>
              <a:pathLst>
                <a:path w="370" h="404">
                  <a:moveTo>
                    <a:pt x="53" y="59"/>
                  </a:moveTo>
                  <a:lnTo>
                    <a:pt x="76" y="116"/>
                  </a:lnTo>
                  <a:lnTo>
                    <a:pt x="142" y="188"/>
                  </a:lnTo>
                  <a:lnTo>
                    <a:pt x="209" y="258"/>
                  </a:lnTo>
                  <a:lnTo>
                    <a:pt x="264" y="298"/>
                  </a:lnTo>
                  <a:lnTo>
                    <a:pt x="326" y="355"/>
                  </a:lnTo>
                  <a:lnTo>
                    <a:pt x="370" y="404"/>
                  </a:lnTo>
                  <a:lnTo>
                    <a:pt x="317" y="387"/>
                  </a:lnTo>
                  <a:lnTo>
                    <a:pt x="192" y="271"/>
                  </a:lnTo>
                  <a:lnTo>
                    <a:pt x="85" y="169"/>
                  </a:lnTo>
                  <a:lnTo>
                    <a:pt x="26" y="79"/>
                  </a:lnTo>
                  <a:lnTo>
                    <a:pt x="0" y="36"/>
                  </a:lnTo>
                  <a:lnTo>
                    <a:pt x="22" y="0"/>
                  </a:lnTo>
                  <a:lnTo>
                    <a:pt x="32" y="40"/>
                  </a:lnTo>
                  <a:lnTo>
                    <a:pt x="53" y="59"/>
                  </a:lnTo>
                  <a:lnTo>
                    <a:pt x="53" y="59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28" name="Freeform 148"/>
            <p:cNvSpPr>
              <a:spLocks/>
            </p:cNvSpPr>
            <p:nvPr/>
          </p:nvSpPr>
          <p:spPr bwMode="auto">
            <a:xfrm>
              <a:off x="2412" y="1052"/>
              <a:ext cx="529" cy="62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8" y="59"/>
                </a:cxn>
                <a:cxn ang="0">
                  <a:pos x="118" y="145"/>
                </a:cxn>
                <a:cxn ang="0">
                  <a:pos x="198" y="223"/>
                </a:cxn>
                <a:cxn ang="0">
                  <a:pos x="310" y="304"/>
                </a:cxn>
                <a:cxn ang="0">
                  <a:pos x="430" y="384"/>
                </a:cxn>
                <a:cxn ang="0">
                  <a:pos x="502" y="455"/>
                </a:cxn>
                <a:cxn ang="0">
                  <a:pos x="551" y="504"/>
                </a:cxn>
                <a:cxn ang="0">
                  <a:pos x="622" y="597"/>
                </a:cxn>
                <a:cxn ang="0">
                  <a:pos x="652" y="637"/>
                </a:cxn>
                <a:cxn ang="0">
                  <a:pos x="688" y="664"/>
                </a:cxn>
                <a:cxn ang="0">
                  <a:pos x="732" y="724"/>
                </a:cxn>
                <a:cxn ang="0">
                  <a:pos x="800" y="793"/>
                </a:cxn>
                <a:cxn ang="0">
                  <a:pos x="878" y="926"/>
                </a:cxn>
                <a:cxn ang="0">
                  <a:pos x="905" y="987"/>
                </a:cxn>
                <a:cxn ang="0">
                  <a:pos x="971" y="1063"/>
                </a:cxn>
                <a:cxn ang="0">
                  <a:pos x="996" y="1110"/>
                </a:cxn>
                <a:cxn ang="0">
                  <a:pos x="1040" y="1164"/>
                </a:cxn>
                <a:cxn ang="0">
                  <a:pos x="1063" y="1222"/>
                </a:cxn>
                <a:cxn ang="0">
                  <a:pos x="1101" y="1285"/>
                </a:cxn>
                <a:cxn ang="0">
                  <a:pos x="1116" y="1333"/>
                </a:cxn>
                <a:cxn ang="0">
                  <a:pos x="1146" y="1359"/>
                </a:cxn>
                <a:cxn ang="0">
                  <a:pos x="1199" y="1386"/>
                </a:cxn>
                <a:cxn ang="0">
                  <a:pos x="1258" y="1403"/>
                </a:cxn>
                <a:cxn ang="0">
                  <a:pos x="1312" y="1403"/>
                </a:cxn>
                <a:cxn ang="0">
                  <a:pos x="1283" y="1439"/>
                </a:cxn>
                <a:cxn ang="0">
                  <a:pos x="1199" y="1418"/>
                </a:cxn>
                <a:cxn ang="0">
                  <a:pos x="1133" y="1378"/>
                </a:cxn>
                <a:cxn ang="0">
                  <a:pos x="1093" y="1338"/>
                </a:cxn>
                <a:cxn ang="0">
                  <a:pos x="1047" y="1240"/>
                </a:cxn>
                <a:cxn ang="0">
                  <a:pos x="994" y="1143"/>
                </a:cxn>
                <a:cxn ang="0">
                  <a:pos x="928" y="1049"/>
                </a:cxn>
                <a:cxn ang="0">
                  <a:pos x="874" y="996"/>
                </a:cxn>
                <a:cxn ang="0">
                  <a:pos x="831" y="894"/>
                </a:cxn>
                <a:cxn ang="0">
                  <a:pos x="751" y="783"/>
                </a:cxn>
                <a:cxn ang="0">
                  <a:pos x="656" y="685"/>
                </a:cxn>
                <a:cxn ang="0">
                  <a:pos x="616" y="631"/>
                </a:cxn>
                <a:cxn ang="0">
                  <a:pos x="572" y="570"/>
                </a:cxn>
                <a:cxn ang="0">
                  <a:pos x="538" y="517"/>
                </a:cxn>
                <a:cxn ang="0">
                  <a:pos x="445" y="436"/>
                </a:cxn>
                <a:cxn ang="0">
                  <a:pos x="323" y="335"/>
                </a:cxn>
                <a:cxn ang="0">
                  <a:pos x="182" y="236"/>
                </a:cxn>
                <a:cxn ang="0">
                  <a:pos x="74" y="145"/>
                </a:cxn>
                <a:cxn ang="0">
                  <a:pos x="0" y="53"/>
                </a:cxn>
                <a:cxn ang="0">
                  <a:pos x="0" y="25"/>
                </a:cxn>
                <a:cxn ang="0">
                  <a:pos x="21" y="0"/>
                </a:cxn>
                <a:cxn ang="0">
                  <a:pos x="21" y="0"/>
                </a:cxn>
              </a:cxnLst>
              <a:rect l="0" t="0" r="r" b="b"/>
              <a:pathLst>
                <a:path w="1312" h="1439">
                  <a:moveTo>
                    <a:pt x="21" y="0"/>
                  </a:moveTo>
                  <a:lnTo>
                    <a:pt x="38" y="59"/>
                  </a:lnTo>
                  <a:lnTo>
                    <a:pt x="118" y="145"/>
                  </a:lnTo>
                  <a:lnTo>
                    <a:pt x="198" y="223"/>
                  </a:lnTo>
                  <a:lnTo>
                    <a:pt x="310" y="304"/>
                  </a:lnTo>
                  <a:lnTo>
                    <a:pt x="430" y="384"/>
                  </a:lnTo>
                  <a:lnTo>
                    <a:pt x="502" y="455"/>
                  </a:lnTo>
                  <a:lnTo>
                    <a:pt x="551" y="504"/>
                  </a:lnTo>
                  <a:lnTo>
                    <a:pt x="622" y="597"/>
                  </a:lnTo>
                  <a:lnTo>
                    <a:pt x="652" y="637"/>
                  </a:lnTo>
                  <a:lnTo>
                    <a:pt x="688" y="664"/>
                  </a:lnTo>
                  <a:lnTo>
                    <a:pt x="732" y="724"/>
                  </a:lnTo>
                  <a:lnTo>
                    <a:pt x="800" y="793"/>
                  </a:lnTo>
                  <a:lnTo>
                    <a:pt x="878" y="926"/>
                  </a:lnTo>
                  <a:lnTo>
                    <a:pt x="905" y="987"/>
                  </a:lnTo>
                  <a:lnTo>
                    <a:pt x="971" y="1063"/>
                  </a:lnTo>
                  <a:lnTo>
                    <a:pt x="996" y="1110"/>
                  </a:lnTo>
                  <a:lnTo>
                    <a:pt x="1040" y="1164"/>
                  </a:lnTo>
                  <a:lnTo>
                    <a:pt x="1063" y="1222"/>
                  </a:lnTo>
                  <a:lnTo>
                    <a:pt x="1101" y="1285"/>
                  </a:lnTo>
                  <a:lnTo>
                    <a:pt x="1116" y="1333"/>
                  </a:lnTo>
                  <a:lnTo>
                    <a:pt x="1146" y="1359"/>
                  </a:lnTo>
                  <a:lnTo>
                    <a:pt x="1199" y="1386"/>
                  </a:lnTo>
                  <a:lnTo>
                    <a:pt x="1258" y="1403"/>
                  </a:lnTo>
                  <a:lnTo>
                    <a:pt x="1312" y="1403"/>
                  </a:lnTo>
                  <a:lnTo>
                    <a:pt x="1283" y="1439"/>
                  </a:lnTo>
                  <a:lnTo>
                    <a:pt x="1199" y="1418"/>
                  </a:lnTo>
                  <a:lnTo>
                    <a:pt x="1133" y="1378"/>
                  </a:lnTo>
                  <a:lnTo>
                    <a:pt x="1093" y="1338"/>
                  </a:lnTo>
                  <a:lnTo>
                    <a:pt x="1047" y="1240"/>
                  </a:lnTo>
                  <a:lnTo>
                    <a:pt x="994" y="1143"/>
                  </a:lnTo>
                  <a:lnTo>
                    <a:pt x="928" y="1049"/>
                  </a:lnTo>
                  <a:lnTo>
                    <a:pt x="874" y="996"/>
                  </a:lnTo>
                  <a:lnTo>
                    <a:pt x="831" y="894"/>
                  </a:lnTo>
                  <a:lnTo>
                    <a:pt x="751" y="783"/>
                  </a:lnTo>
                  <a:lnTo>
                    <a:pt x="656" y="685"/>
                  </a:lnTo>
                  <a:lnTo>
                    <a:pt x="616" y="631"/>
                  </a:lnTo>
                  <a:lnTo>
                    <a:pt x="572" y="570"/>
                  </a:lnTo>
                  <a:lnTo>
                    <a:pt x="538" y="517"/>
                  </a:lnTo>
                  <a:lnTo>
                    <a:pt x="445" y="436"/>
                  </a:lnTo>
                  <a:lnTo>
                    <a:pt x="323" y="335"/>
                  </a:lnTo>
                  <a:lnTo>
                    <a:pt x="182" y="236"/>
                  </a:lnTo>
                  <a:lnTo>
                    <a:pt x="74" y="145"/>
                  </a:lnTo>
                  <a:lnTo>
                    <a:pt x="0" y="53"/>
                  </a:lnTo>
                  <a:lnTo>
                    <a:pt x="0" y="25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29" name="Freeform 149"/>
            <p:cNvSpPr>
              <a:spLocks/>
            </p:cNvSpPr>
            <p:nvPr/>
          </p:nvSpPr>
          <p:spPr bwMode="auto">
            <a:xfrm>
              <a:off x="2746" y="1187"/>
              <a:ext cx="241" cy="172"/>
            </a:xfrm>
            <a:custGeom>
              <a:avLst/>
              <a:gdLst/>
              <a:ahLst/>
              <a:cxnLst>
                <a:cxn ang="0">
                  <a:pos x="541" y="89"/>
                </a:cxn>
                <a:cxn ang="0">
                  <a:pos x="452" y="186"/>
                </a:cxn>
                <a:cxn ang="0">
                  <a:pos x="408" y="226"/>
                </a:cxn>
                <a:cxn ang="0">
                  <a:pos x="342" y="266"/>
                </a:cxn>
                <a:cxn ang="0">
                  <a:pos x="289" y="279"/>
                </a:cxn>
                <a:cxn ang="0">
                  <a:pos x="298" y="321"/>
                </a:cxn>
                <a:cxn ang="0">
                  <a:pos x="327" y="386"/>
                </a:cxn>
                <a:cxn ang="0">
                  <a:pos x="289" y="399"/>
                </a:cxn>
                <a:cxn ang="0">
                  <a:pos x="292" y="351"/>
                </a:cxn>
                <a:cxn ang="0">
                  <a:pos x="271" y="308"/>
                </a:cxn>
                <a:cxn ang="0">
                  <a:pos x="271" y="281"/>
                </a:cxn>
                <a:cxn ang="0">
                  <a:pos x="235" y="289"/>
                </a:cxn>
                <a:cxn ang="0">
                  <a:pos x="192" y="289"/>
                </a:cxn>
                <a:cxn ang="0">
                  <a:pos x="87" y="289"/>
                </a:cxn>
                <a:cxn ang="0">
                  <a:pos x="0" y="258"/>
                </a:cxn>
                <a:cxn ang="0">
                  <a:pos x="89" y="268"/>
                </a:cxn>
                <a:cxn ang="0">
                  <a:pos x="213" y="272"/>
                </a:cxn>
                <a:cxn ang="0">
                  <a:pos x="279" y="268"/>
                </a:cxn>
                <a:cxn ang="0">
                  <a:pos x="365" y="228"/>
                </a:cxn>
                <a:cxn ang="0">
                  <a:pos x="448" y="161"/>
                </a:cxn>
                <a:cxn ang="0">
                  <a:pos x="595" y="0"/>
                </a:cxn>
                <a:cxn ang="0">
                  <a:pos x="541" y="89"/>
                </a:cxn>
                <a:cxn ang="0">
                  <a:pos x="541" y="89"/>
                </a:cxn>
              </a:cxnLst>
              <a:rect l="0" t="0" r="r" b="b"/>
              <a:pathLst>
                <a:path w="595" h="399">
                  <a:moveTo>
                    <a:pt x="541" y="89"/>
                  </a:moveTo>
                  <a:lnTo>
                    <a:pt x="452" y="186"/>
                  </a:lnTo>
                  <a:lnTo>
                    <a:pt x="408" y="226"/>
                  </a:lnTo>
                  <a:lnTo>
                    <a:pt x="342" y="266"/>
                  </a:lnTo>
                  <a:lnTo>
                    <a:pt x="289" y="279"/>
                  </a:lnTo>
                  <a:lnTo>
                    <a:pt x="298" y="321"/>
                  </a:lnTo>
                  <a:lnTo>
                    <a:pt x="327" y="386"/>
                  </a:lnTo>
                  <a:lnTo>
                    <a:pt x="289" y="399"/>
                  </a:lnTo>
                  <a:lnTo>
                    <a:pt x="292" y="351"/>
                  </a:lnTo>
                  <a:lnTo>
                    <a:pt x="271" y="308"/>
                  </a:lnTo>
                  <a:lnTo>
                    <a:pt x="271" y="281"/>
                  </a:lnTo>
                  <a:lnTo>
                    <a:pt x="235" y="289"/>
                  </a:lnTo>
                  <a:lnTo>
                    <a:pt x="192" y="289"/>
                  </a:lnTo>
                  <a:lnTo>
                    <a:pt x="87" y="289"/>
                  </a:lnTo>
                  <a:lnTo>
                    <a:pt x="0" y="258"/>
                  </a:lnTo>
                  <a:lnTo>
                    <a:pt x="89" y="268"/>
                  </a:lnTo>
                  <a:lnTo>
                    <a:pt x="213" y="272"/>
                  </a:lnTo>
                  <a:lnTo>
                    <a:pt x="279" y="268"/>
                  </a:lnTo>
                  <a:lnTo>
                    <a:pt x="365" y="228"/>
                  </a:lnTo>
                  <a:lnTo>
                    <a:pt x="448" y="161"/>
                  </a:lnTo>
                  <a:lnTo>
                    <a:pt x="595" y="0"/>
                  </a:lnTo>
                  <a:lnTo>
                    <a:pt x="541" y="89"/>
                  </a:lnTo>
                  <a:lnTo>
                    <a:pt x="541" y="89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30" name="Freeform 150"/>
            <p:cNvSpPr>
              <a:spLocks/>
            </p:cNvSpPr>
            <p:nvPr/>
          </p:nvSpPr>
          <p:spPr bwMode="auto">
            <a:xfrm>
              <a:off x="2756" y="1157"/>
              <a:ext cx="299" cy="270"/>
            </a:xfrm>
            <a:custGeom>
              <a:avLst/>
              <a:gdLst/>
              <a:ahLst/>
              <a:cxnLst>
                <a:cxn ang="0">
                  <a:pos x="27" y="470"/>
                </a:cxn>
                <a:cxn ang="0">
                  <a:pos x="48" y="462"/>
                </a:cxn>
                <a:cxn ang="0">
                  <a:pos x="75" y="462"/>
                </a:cxn>
                <a:cxn ang="0">
                  <a:pos x="147" y="470"/>
                </a:cxn>
                <a:cxn ang="0">
                  <a:pos x="221" y="476"/>
                </a:cxn>
                <a:cxn ang="0">
                  <a:pos x="257" y="483"/>
                </a:cxn>
                <a:cxn ang="0">
                  <a:pos x="320" y="485"/>
                </a:cxn>
                <a:cxn ang="0">
                  <a:pos x="354" y="483"/>
                </a:cxn>
                <a:cxn ang="0">
                  <a:pos x="430" y="436"/>
                </a:cxn>
                <a:cxn ang="0">
                  <a:pos x="542" y="346"/>
                </a:cxn>
                <a:cxn ang="0">
                  <a:pos x="612" y="253"/>
                </a:cxn>
                <a:cxn ang="0">
                  <a:pos x="658" y="200"/>
                </a:cxn>
                <a:cxn ang="0">
                  <a:pos x="746" y="37"/>
                </a:cxn>
                <a:cxn ang="0">
                  <a:pos x="742" y="0"/>
                </a:cxn>
                <a:cxn ang="0">
                  <a:pos x="675" y="122"/>
                </a:cxn>
                <a:cxn ang="0">
                  <a:pos x="622" y="213"/>
                </a:cxn>
                <a:cxn ang="0">
                  <a:pos x="538" y="316"/>
                </a:cxn>
                <a:cxn ang="0">
                  <a:pos x="453" y="386"/>
                </a:cxn>
                <a:cxn ang="0">
                  <a:pos x="403" y="422"/>
                </a:cxn>
                <a:cxn ang="0">
                  <a:pos x="354" y="453"/>
                </a:cxn>
                <a:cxn ang="0">
                  <a:pos x="280" y="436"/>
                </a:cxn>
                <a:cxn ang="0">
                  <a:pos x="234" y="449"/>
                </a:cxn>
                <a:cxn ang="0">
                  <a:pos x="168" y="459"/>
                </a:cxn>
                <a:cxn ang="0">
                  <a:pos x="94" y="440"/>
                </a:cxn>
                <a:cxn ang="0">
                  <a:pos x="44" y="426"/>
                </a:cxn>
                <a:cxn ang="0">
                  <a:pos x="12" y="432"/>
                </a:cxn>
                <a:cxn ang="0">
                  <a:pos x="0" y="462"/>
                </a:cxn>
                <a:cxn ang="0">
                  <a:pos x="8" y="489"/>
                </a:cxn>
                <a:cxn ang="0">
                  <a:pos x="35" y="523"/>
                </a:cxn>
                <a:cxn ang="0">
                  <a:pos x="101" y="578"/>
                </a:cxn>
                <a:cxn ang="0">
                  <a:pos x="181" y="626"/>
                </a:cxn>
                <a:cxn ang="0">
                  <a:pos x="103" y="555"/>
                </a:cxn>
                <a:cxn ang="0">
                  <a:pos x="48" y="516"/>
                </a:cxn>
                <a:cxn ang="0">
                  <a:pos x="31" y="489"/>
                </a:cxn>
                <a:cxn ang="0">
                  <a:pos x="27" y="470"/>
                </a:cxn>
                <a:cxn ang="0">
                  <a:pos x="27" y="470"/>
                </a:cxn>
              </a:cxnLst>
              <a:rect l="0" t="0" r="r" b="b"/>
              <a:pathLst>
                <a:path w="746" h="626">
                  <a:moveTo>
                    <a:pt x="27" y="470"/>
                  </a:moveTo>
                  <a:lnTo>
                    <a:pt x="48" y="462"/>
                  </a:lnTo>
                  <a:lnTo>
                    <a:pt x="75" y="462"/>
                  </a:lnTo>
                  <a:lnTo>
                    <a:pt x="147" y="470"/>
                  </a:lnTo>
                  <a:lnTo>
                    <a:pt x="221" y="476"/>
                  </a:lnTo>
                  <a:lnTo>
                    <a:pt x="257" y="483"/>
                  </a:lnTo>
                  <a:lnTo>
                    <a:pt x="320" y="485"/>
                  </a:lnTo>
                  <a:lnTo>
                    <a:pt x="354" y="483"/>
                  </a:lnTo>
                  <a:lnTo>
                    <a:pt x="430" y="436"/>
                  </a:lnTo>
                  <a:lnTo>
                    <a:pt x="542" y="346"/>
                  </a:lnTo>
                  <a:lnTo>
                    <a:pt x="612" y="253"/>
                  </a:lnTo>
                  <a:lnTo>
                    <a:pt x="658" y="200"/>
                  </a:lnTo>
                  <a:lnTo>
                    <a:pt x="746" y="37"/>
                  </a:lnTo>
                  <a:lnTo>
                    <a:pt x="742" y="0"/>
                  </a:lnTo>
                  <a:lnTo>
                    <a:pt x="675" y="122"/>
                  </a:lnTo>
                  <a:lnTo>
                    <a:pt x="622" y="213"/>
                  </a:lnTo>
                  <a:lnTo>
                    <a:pt x="538" y="316"/>
                  </a:lnTo>
                  <a:lnTo>
                    <a:pt x="453" y="386"/>
                  </a:lnTo>
                  <a:lnTo>
                    <a:pt x="403" y="422"/>
                  </a:lnTo>
                  <a:lnTo>
                    <a:pt x="354" y="453"/>
                  </a:lnTo>
                  <a:lnTo>
                    <a:pt x="280" y="436"/>
                  </a:lnTo>
                  <a:lnTo>
                    <a:pt x="234" y="449"/>
                  </a:lnTo>
                  <a:lnTo>
                    <a:pt x="168" y="459"/>
                  </a:lnTo>
                  <a:lnTo>
                    <a:pt x="94" y="440"/>
                  </a:lnTo>
                  <a:lnTo>
                    <a:pt x="44" y="426"/>
                  </a:lnTo>
                  <a:lnTo>
                    <a:pt x="12" y="432"/>
                  </a:lnTo>
                  <a:lnTo>
                    <a:pt x="0" y="462"/>
                  </a:lnTo>
                  <a:lnTo>
                    <a:pt x="8" y="489"/>
                  </a:lnTo>
                  <a:lnTo>
                    <a:pt x="35" y="523"/>
                  </a:lnTo>
                  <a:lnTo>
                    <a:pt x="101" y="578"/>
                  </a:lnTo>
                  <a:lnTo>
                    <a:pt x="181" y="626"/>
                  </a:lnTo>
                  <a:lnTo>
                    <a:pt x="103" y="555"/>
                  </a:lnTo>
                  <a:lnTo>
                    <a:pt x="48" y="516"/>
                  </a:lnTo>
                  <a:lnTo>
                    <a:pt x="31" y="489"/>
                  </a:lnTo>
                  <a:lnTo>
                    <a:pt x="27" y="470"/>
                  </a:lnTo>
                  <a:lnTo>
                    <a:pt x="27" y="47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31" name="Freeform 151"/>
            <p:cNvSpPr>
              <a:spLocks/>
            </p:cNvSpPr>
            <p:nvPr/>
          </p:nvSpPr>
          <p:spPr bwMode="auto">
            <a:xfrm>
              <a:off x="2788" y="1069"/>
              <a:ext cx="303" cy="382"/>
            </a:xfrm>
            <a:custGeom>
              <a:avLst/>
              <a:gdLst/>
              <a:ahLst/>
              <a:cxnLst>
                <a:cxn ang="0">
                  <a:pos x="0" y="764"/>
                </a:cxn>
                <a:cxn ang="0">
                  <a:pos x="93" y="831"/>
                </a:cxn>
                <a:cxn ang="0">
                  <a:pos x="177" y="867"/>
                </a:cxn>
                <a:cxn ang="0">
                  <a:pos x="249" y="884"/>
                </a:cxn>
                <a:cxn ang="0">
                  <a:pos x="280" y="884"/>
                </a:cxn>
                <a:cxn ang="0">
                  <a:pos x="342" y="863"/>
                </a:cxn>
                <a:cxn ang="0">
                  <a:pos x="399" y="827"/>
                </a:cxn>
                <a:cxn ang="0">
                  <a:pos x="466" y="753"/>
                </a:cxn>
                <a:cxn ang="0">
                  <a:pos x="515" y="688"/>
                </a:cxn>
                <a:cxn ang="0">
                  <a:pos x="574" y="601"/>
                </a:cxn>
                <a:cxn ang="0">
                  <a:pos x="648" y="458"/>
                </a:cxn>
                <a:cxn ang="0">
                  <a:pos x="688" y="338"/>
                </a:cxn>
                <a:cxn ang="0">
                  <a:pos x="717" y="232"/>
                </a:cxn>
                <a:cxn ang="0">
                  <a:pos x="742" y="72"/>
                </a:cxn>
                <a:cxn ang="0">
                  <a:pos x="751" y="0"/>
                </a:cxn>
                <a:cxn ang="0">
                  <a:pos x="717" y="86"/>
                </a:cxn>
                <a:cxn ang="0">
                  <a:pos x="704" y="179"/>
                </a:cxn>
                <a:cxn ang="0">
                  <a:pos x="688" y="268"/>
                </a:cxn>
                <a:cxn ang="0">
                  <a:pos x="658" y="371"/>
                </a:cxn>
                <a:cxn ang="0">
                  <a:pos x="624" y="458"/>
                </a:cxn>
                <a:cxn ang="0">
                  <a:pos x="565" y="578"/>
                </a:cxn>
                <a:cxn ang="0">
                  <a:pos x="475" y="707"/>
                </a:cxn>
                <a:cxn ang="0">
                  <a:pos x="399" y="797"/>
                </a:cxn>
                <a:cxn ang="0">
                  <a:pos x="339" y="840"/>
                </a:cxn>
                <a:cxn ang="0">
                  <a:pos x="291" y="863"/>
                </a:cxn>
                <a:cxn ang="0">
                  <a:pos x="150" y="844"/>
                </a:cxn>
                <a:cxn ang="0">
                  <a:pos x="0" y="764"/>
                </a:cxn>
                <a:cxn ang="0">
                  <a:pos x="0" y="764"/>
                </a:cxn>
              </a:cxnLst>
              <a:rect l="0" t="0" r="r" b="b"/>
              <a:pathLst>
                <a:path w="751" h="884">
                  <a:moveTo>
                    <a:pt x="0" y="764"/>
                  </a:moveTo>
                  <a:lnTo>
                    <a:pt x="93" y="831"/>
                  </a:lnTo>
                  <a:lnTo>
                    <a:pt x="177" y="867"/>
                  </a:lnTo>
                  <a:lnTo>
                    <a:pt x="249" y="884"/>
                  </a:lnTo>
                  <a:lnTo>
                    <a:pt x="280" y="884"/>
                  </a:lnTo>
                  <a:lnTo>
                    <a:pt x="342" y="863"/>
                  </a:lnTo>
                  <a:lnTo>
                    <a:pt x="399" y="827"/>
                  </a:lnTo>
                  <a:lnTo>
                    <a:pt x="466" y="753"/>
                  </a:lnTo>
                  <a:lnTo>
                    <a:pt x="515" y="688"/>
                  </a:lnTo>
                  <a:lnTo>
                    <a:pt x="574" y="601"/>
                  </a:lnTo>
                  <a:lnTo>
                    <a:pt x="648" y="458"/>
                  </a:lnTo>
                  <a:lnTo>
                    <a:pt x="688" y="338"/>
                  </a:lnTo>
                  <a:lnTo>
                    <a:pt x="717" y="232"/>
                  </a:lnTo>
                  <a:lnTo>
                    <a:pt x="742" y="72"/>
                  </a:lnTo>
                  <a:lnTo>
                    <a:pt x="751" y="0"/>
                  </a:lnTo>
                  <a:lnTo>
                    <a:pt x="717" y="86"/>
                  </a:lnTo>
                  <a:lnTo>
                    <a:pt x="704" y="179"/>
                  </a:lnTo>
                  <a:lnTo>
                    <a:pt x="688" y="268"/>
                  </a:lnTo>
                  <a:lnTo>
                    <a:pt x="658" y="371"/>
                  </a:lnTo>
                  <a:lnTo>
                    <a:pt x="624" y="458"/>
                  </a:lnTo>
                  <a:lnTo>
                    <a:pt x="565" y="578"/>
                  </a:lnTo>
                  <a:lnTo>
                    <a:pt x="475" y="707"/>
                  </a:lnTo>
                  <a:lnTo>
                    <a:pt x="399" y="797"/>
                  </a:lnTo>
                  <a:lnTo>
                    <a:pt x="339" y="840"/>
                  </a:lnTo>
                  <a:lnTo>
                    <a:pt x="291" y="863"/>
                  </a:lnTo>
                  <a:lnTo>
                    <a:pt x="150" y="844"/>
                  </a:lnTo>
                  <a:lnTo>
                    <a:pt x="0" y="764"/>
                  </a:lnTo>
                  <a:lnTo>
                    <a:pt x="0" y="764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32" name="Freeform 152"/>
            <p:cNvSpPr>
              <a:spLocks/>
            </p:cNvSpPr>
            <p:nvPr/>
          </p:nvSpPr>
          <p:spPr bwMode="auto">
            <a:xfrm>
              <a:off x="2792" y="1060"/>
              <a:ext cx="309" cy="468"/>
            </a:xfrm>
            <a:custGeom>
              <a:avLst/>
              <a:gdLst/>
              <a:ahLst/>
              <a:cxnLst>
                <a:cxn ang="0">
                  <a:pos x="729" y="30"/>
                </a:cxn>
                <a:cxn ang="0">
                  <a:pos x="741" y="99"/>
                </a:cxn>
                <a:cxn ang="0">
                  <a:pos x="750" y="196"/>
                </a:cxn>
                <a:cxn ang="0">
                  <a:pos x="737" y="298"/>
                </a:cxn>
                <a:cxn ang="0">
                  <a:pos x="716" y="428"/>
                </a:cxn>
                <a:cxn ang="0">
                  <a:pos x="678" y="540"/>
                </a:cxn>
                <a:cxn ang="0">
                  <a:pos x="617" y="684"/>
                </a:cxn>
                <a:cxn ang="0">
                  <a:pos x="560" y="783"/>
                </a:cxn>
                <a:cxn ang="0">
                  <a:pos x="494" y="854"/>
                </a:cxn>
                <a:cxn ang="0">
                  <a:pos x="427" y="907"/>
                </a:cxn>
                <a:cxn ang="0">
                  <a:pos x="368" y="947"/>
                </a:cxn>
                <a:cxn ang="0">
                  <a:pos x="311" y="977"/>
                </a:cxn>
                <a:cxn ang="0">
                  <a:pos x="256" y="983"/>
                </a:cxn>
                <a:cxn ang="0">
                  <a:pos x="167" y="956"/>
                </a:cxn>
                <a:cxn ang="0">
                  <a:pos x="93" y="914"/>
                </a:cxn>
                <a:cxn ang="0">
                  <a:pos x="60" y="888"/>
                </a:cxn>
                <a:cxn ang="0">
                  <a:pos x="17" y="878"/>
                </a:cxn>
                <a:cxn ang="0">
                  <a:pos x="0" y="893"/>
                </a:cxn>
                <a:cxn ang="0">
                  <a:pos x="17" y="928"/>
                </a:cxn>
                <a:cxn ang="0">
                  <a:pos x="66" y="990"/>
                </a:cxn>
                <a:cxn ang="0">
                  <a:pos x="146" y="1057"/>
                </a:cxn>
                <a:cxn ang="0">
                  <a:pos x="216" y="1084"/>
                </a:cxn>
                <a:cxn ang="0">
                  <a:pos x="146" y="1034"/>
                </a:cxn>
                <a:cxn ang="0">
                  <a:pos x="60" y="960"/>
                </a:cxn>
                <a:cxn ang="0">
                  <a:pos x="30" y="924"/>
                </a:cxn>
                <a:cxn ang="0">
                  <a:pos x="30" y="903"/>
                </a:cxn>
                <a:cxn ang="0">
                  <a:pos x="53" y="903"/>
                </a:cxn>
                <a:cxn ang="0">
                  <a:pos x="114" y="954"/>
                </a:cxn>
                <a:cxn ang="0">
                  <a:pos x="182" y="990"/>
                </a:cxn>
                <a:cxn ang="0">
                  <a:pos x="243" y="1004"/>
                </a:cxn>
                <a:cxn ang="0">
                  <a:pos x="319" y="996"/>
                </a:cxn>
                <a:cxn ang="0">
                  <a:pos x="408" y="954"/>
                </a:cxn>
                <a:cxn ang="0">
                  <a:pos x="498" y="893"/>
                </a:cxn>
                <a:cxn ang="0">
                  <a:pos x="498" y="960"/>
                </a:cxn>
                <a:cxn ang="0">
                  <a:pos x="536" y="899"/>
                </a:cxn>
                <a:cxn ang="0">
                  <a:pos x="539" y="834"/>
                </a:cxn>
                <a:cxn ang="0">
                  <a:pos x="627" y="705"/>
                </a:cxn>
                <a:cxn ang="0">
                  <a:pos x="707" y="553"/>
                </a:cxn>
                <a:cxn ang="0">
                  <a:pos x="747" y="433"/>
                </a:cxn>
                <a:cxn ang="0">
                  <a:pos x="762" y="295"/>
                </a:cxn>
                <a:cxn ang="0">
                  <a:pos x="767" y="133"/>
                </a:cxn>
                <a:cxn ang="0">
                  <a:pos x="737" y="0"/>
                </a:cxn>
                <a:cxn ang="0">
                  <a:pos x="729" y="30"/>
                </a:cxn>
                <a:cxn ang="0">
                  <a:pos x="729" y="30"/>
                </a:cxn>
              </a:cxnLst>
              <a:rect l="0" t="0" r="r" b="b"/>
              <a:pathLst>
                <a:path w="767" h="1084">
                  <a:moveTo>
                    <a:pt x="729" y="30"/>
                  </a:moveTo>
                  <a:lnTo>
                    <a:pt x="741" y="99"/>
                  </a:lnTo>
                  <a:lnTo>
                    <a:pt x="750" y="196"/>
                  </a:lnTo>
                  <a:lnTo>
                    <a:pt x="737" y="298"/>
                  </a:lnTo>
                  <a:lnTo>
                    <a:pt x="716" y="428"/>
                  </a:lnTo>
                  <a:lnTo>
                    <a:pt x="678" y="540"/>
                  </a:lnTo>
                  <a:lnTo>
                    <a:pt x="617" y="684"/>
                  </a:lnTo>
                  <a:lnTo>
                    <a:pt x="560" y="783"/>
                  </a:lnTo>
                  <a:lnTo>
                    <a:pt x="494" y="854"/>
                  </a:lnTo>
                  <a:lnTo>
                    <a:pt x="427" y="907"/>
                  </a:lnTo>
                  <a:lnTo>
                    <a:pt x="368" y="947"/>
                  </a:lnTo>
                  <a:lnTo>
                    <a:pt x="311" y="977"/>
                  </a:lnTo>
                  <a:lnTo>
                    <a:pt x="256" y="983"/>
                  </a:lnTo>
                  <a:lnTo>
                    <a:pt x="167" y="956"/>
                  </a:lnTo>
                  <a:lnTo>
                    <a:pt x="93" y="914"/>
                  </a:lnTo>
                  <a:lnTo>
                    <a:pt x="60" y="888"/>
                  </a:lnTo>
                  <a:lnTo>
                    <a:pt x="17" y="878"/>
                  </a:lnTo>
                  <a:lnTo>
                    <a:pt x="0" y="893"/>
                  </a:lnTo>
                  <a:lnTo>
                    <a:pt x="17" y="928"/>
                  </a:lnTo>
                  <a:lnTo>
                    <a:pt x="66" y="990"/>
                  </a:lnTo>
                  <a:lnTo>
                    <a:pt x="146" y="1057"/>
                  </a:lnTo>
                  <a:lnTo>
                    <a:pt x="216" y="1084"/>
                  </a:lnTo>
                  <a:lnTo>
                    <a:pt x="146" y="1034"/>
                  </a:lnTo>
                  <a:lnTo>
                    <a:pt x="60" y="960"/>
                  </a:lnTo>
                  <a:lnTo>
                    <a:pt x="30" y="924"/>
                  </a:lnTo>
                  <a:lnTo>
                    <a:pt x="30" y="903"/>
                  </a:lnTo>
                  <a:lnTo>
                    <a:pt x="53" y="903"/>
                  </a:lnTo>
                  <a:lnTo>
                    <a:pt x="114" y="954"/>
                  </a:lnTo>
                  <a:lnTo>
                    <a:pt x="182" y="990"/>
                  </a:lnTo>
                  <a:lnTo>
                    <a:pt x="243" y="1004"/>
                  </a:lnTo>
                  <a:lnTo>
                    <a:pt x="319" y="996"/>
                  </a:lnTo>
                  <a:lnTo>
                    <a:pt x="408" y="954"/>
                  </a:lnTo>
                  <a:lnTo>
                    <a:pt x="498" y="893"/>
                  </a:lnTo>
                  <a:lnTo>
                    <a:pt x="498" y="960"/>
                  </a:lnTo>
                  <a:lnTo>
                    <a:pt x="536" y="899"/>
                  </a:lnTo>
                  <a:lnTo>
                    <a:pt x="539" y="834"/>
                  </a:lnTo>
                  <a:lnTo>
                    <a:pt x="627" y="705"/>
                  </a:lnTo>
                  <a:lnTo>
                    <a:pt x="707" y="553"/>
                  </a:lnTo>
                  <a:lnTo>
                    <a:pt x="747" y="433"/>
                  </a:lnTo>
                  <a:lnTo>
                    <a:pt x="762" y="295"/>
                  </a:lnTo>
                  <a:lnTo>
                    <a:pt x="767" y="133"/>
                  </a:lnTo>
                  <a:lnTo>
                    <a:pt x="737" y="0"/>
                  </a:lnTo>
                  <a:lnTo>
                    <a:pt x="729" y="30"/>
                  </a:lnTo>
                  <a:lnTo>
                    <a:pt x="729" y="3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33" name="Freeform 153"/>
            <p:cNvSpPr>
              <a:spLocks/>
            </p:cNvSpPr>
            <p:nvPr/>
          </p:nvSpPr>
          <p:spPr bwMode="auto">
            <a:xfrm>
              <a:off x="2842" y="1303"/>
              <a:ext cx="231" cy="253"/>
            </a:xfrm>
            <a:custGeom>
              <a:avLst/>
              <a:gdLst/>
              <a:ahLst/>
              <a:cxnLst>
                <a:cxn ang="0">
                  <a:pos x="574" y="0"/>
                </a:cxn>
                <a:cxn ang="0">
                  <a:pos x="523" y="154"/>
                </a:cxn>
                <a:cxn ang="0">
                  <a:pos x="453" y="310"/>
                </a:cxn>
                <a:cxn ang="0">
                  <a:pos x="413" y="374"/>
                </a:cxn>
                <a:cxn ang="0">
                  <a:pos x="331" y="477"/>
                </a:cxn>
                <a:cxn ang="0">
                  <a:pos x="259" y="540"/>
                </a:cxn>
                <a:cxn ang="0">
                  <a:pos x="232" y="574"/>
                </a:cxn>
                <a:cxn ang="0">
                  <a:pos x="173" y="583"/>
                </a:cxn>
                <a:cxn ang="0">
                  <a:pos x="107" y="547"/>
                </a:cxn>
                <a:cxn ang="0">
                  <a:pos x="0" y="477"/>
                </a:cxn>
                <a:cxn ang="0">
                  <a:pos x="63" y="500"/>
                </a:cxn>
                <a:cxn ang="0">
                  <a:pos x="146" y="553"/>
                </a:cxn>
                <a:cxn ang="0">
                  <a:pos x="188" y="564"/>
                </a:cxn>
                <a:cxn ang="0">
                  <a:pos x="232" y="547"/>
                </a:cxn>
                <a:cxn ang="0">
                  <a:pos x="289" y="490"/>
                </a:cxn>
                <a:cxn ang="0">
                  <a:pos x="361" y="406"/>
                </a:cxn>
                <a:cxn ang="0">
                  <a:pos x="409" y="330"/>
                </a:cxn>
                <a:cxn ang="0">
                  <a:pos x="464" y="195"/>
                </a:cxn>
                <a:cxn ang="0">
                  <a:pos x="574" y="0"/>
                </a:cxn>
                <a:cxn ang="0">
                  <a:pos x="574" y="0"/>
                </a:cxn>
              </a:cxnLst>
              <a:rect l="0" t="0" r="r" b="b"/>
              <a:pathLst>
                <a:path w="574" h="583">
                  <a:moveTo>
                    <a:pt x="574" y="0"/>
                  </a:moveTo>
                  <a:lnTo>
                    <a:pt x="523" y="154"/>
                  </a:lnTo>
                  <a:lnTo>
                    <a:pt x="453" y="310"/>
                  </a:lnTo>
                  <a:lnTo>
                    <a:pt x="413" y="374"/>
                  </a:lnTo>
                  <a:lnTo>
                    <a:pt x="331" y="477"/>
                  </a:lnTo>
                  <a:lnTo>
                    <a:pt x="259" y="540"/>
                  </a:lnTo>
                  <a:lnTo>
                    <a:pt x="232" y="574"/>
                  </a:lnTo>
                  <a:lnTo>
                    <a:pt x="173" y="583"/>
                  </a:lnTo>
                  <a:lnTo>
                    <a:pt x="107" y="547"/>
                  </a:lnTo>
                  <a:lnTo>
                    <a:pt x="0" y="477"/>
                  </a:lnTo>
                  <a:lnTo>
                    <a:pt x="63" y="500"/>
                  </a:lnTo>
                  <a:lnTo>
                    <a:pt x="146" y="553"/>
                  </a:lnTo>
                  <a:lnTo>
                    <a:pt x="188" y="564"/>
                  </a:lnTo>
                  <a:lnTo>
                    <a:pt x="232" y="547"/>
                  </a:lnTo>
                  <a:lnTo>
                    <a:pt x="289" y="490"/>
                  </a:lnTo>
                  <a:lnTo>
                    <a:pt x="361" y="406"/>
                  </a:lnTo>
                  <a:lnTo>
                    <a:pt x="409" y="330"/>
                  </a:lnTo>
                  <a:lnTo>
                    <a:pt x="464" y="195"/>
                  </a:lnTo>
                  <a:lnTo>
                    <a:pt x="574" y="0"/>
                  </a:lnTo>
                  <a:lnTo>
                    <a:pt x="574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34" name="Freeform 154"/>
            <p:cNvSpPr>
              <a:spLocks/>
            </p:cNvSpPr>
            <p:nvPr/>
          </p:nvSpPr>
          <p:spPr bwMode="auto">
            <a:xfrm>
              <a:off x="2855" y="1285"/>
              <a:ext cx="220" cy="306"/>
            </a:xfrm>
            <a:custGeom>
              <a:avLst/>
              <a:gdLst/>
              <a:ahLst/>
              <a:cxnLst>
                <a:cxn ang="0">
                  <a:pos x="522" y="61"/>
                </a:cxn>
                <a:cxn ang="0">
                  <a:pos x="522" y="141"/>
                </a:cxn>
                <a:cxn ang="0">
                  <a:pos x="505" y="226"/>
                </a:cxn>
                <a:cxn ang="0">
                  <a:pos x="486" y="291"/>
                </a:cxn>
                <a:cxn ang="0">
                  <a:pos x="454" y="384"/>
                </a:cxn>
                <a:cxn ang="0">
                  <a:pos x="399" y="481"/>
                </a:cxn>
                <a:cxn ang="0">
                  <a:pos x="344" y="564"/>
                </a:cxn>
                <a:cxn ang="0">
                  <a:pos x="292" y="620"/>
                </a:cxn>
                <a:cxn ang="0">
                  <a:pos x="245" y="669"/>
                </a:cxn>
                <a:cxn ang="0">
                  <a:pos x="195" y="688"/>
                </a:cxn>
                <a:cxn ang="0">
                  <a:pos x="138" y="688"/>
                </a:cxn>
                <a:cxn ang="0">
                  <a:pos x="77" y="659"/>
                </a:cxn>
                <a:cxn ang="0">
                  <a:pos x="0" y="608"/>
                </a:cxn>
                <a:cxn ang="0">
                  <a:pos x="22" y="663"/>
                </a:cxn>
                <a:cxn ang="0">
                  <a:pos x="41" y="697"/>
                </a:cxn>
                <a:cxn ang="0">
                  <a:pos x="57" y="705"/>
                </a:cxn>
                <a:cxn ang="0">
                  <a:pos x="81" y="684"/>
                </a:cxn>
                <a:cxn ang="0">
                  <a:pos x="174" y="709"/>
                </a:cxn>
                <a:cxn ang="0">
                  <a:pos x="241" y="701"/>
                </a:cxn>
                <a:cxn ang="0">
                  <a:pos x="326" y="629"/>
                </a:cxn>
                <a:cxn ang="0">
                  <a:pos x="420" y="496"/>
                </a:cxn>
                <a:cxn ang="0">
                  <a:pos x="490" y="369"/>
                </a:cxn>
                <a:cxn ang="0">
                  <a:pos x="520" y="253"/>
                </a:cxn>
                <a:cxn ang="0">
                  <a:pos x="536" y="137"/>
                </a:cxn>
                <a:cxn ang="0">
                  <a:pos x="543" y="0"/>
                </a:cxn>
                <a:cxn ang="0">
                  <a:pos x="522" y="61"/>
                </a:cxn>
                <a:cxn ang="0">
                  <a:pos x="522" y="61"/>
                </a:cxn>
              </a:cxnLst>
              <a:rect l="0" t="0" r="r" b="b"/>
              <a:pathLst>
                <a:path w="543" h="709">
                  <a:moveTo>
                    <a:pt x="522" y="61"/>
                  </a:moveTo>
                  <a:lnTo>
                    <a:pt x="522" y="141"/>
                  </a:lnTo>
                  <a:lnTo>
                    <a:pt x="505" y="226"/>
                  </a:lnTo>
                  <a:lnTo>
                    <a:pt x="486" y="291"/>
                  </a:lnTo>
                  <a:lnTo>
                    <a:pt x="454" y="384"/>
                  </a:lnTo>
                  <a:lnTo>
                    <a:pt x="399" y="481"/>
                  </a:lnTo>
                  <a:lnTo>
                    <a:pt x="344" y="564"/>
                  </a:lnTo>
                  <a:lnTo>
                    <a:pt x="292" y="620"/>
                  </a:lnTo>
                  <a:lnTo>
                    <a:pt x="245" y="669"/>
                  </a:lnTo>
                  <a:lnTo>
                    <a:pt x="195" y="688"/>
                  </a:lnTo>
                  <a:lnTo>
                    <a:pt x="138" y="688"/>
                  </a:lnTo>
                  <a:lnTo>
                    <a:pt x="77" y="659"/>
                  </a:lnTo>
                  <a:lnTo>
                    <a:pt x="0" y="608"/>
                  </a:lnTo>
                  <a:lnTo>
                    <a:pt x="22" y="663"/>
                  </a:lnTo>
                  <a:lnTo>
                    <a:pt x="41" y="697"/>
                  </a:lnTo>
                  <a:lnTo>
                    <a:pt x="57" y="705"/>
                  </a:lnTo>
                  <a:lnTo>
                    <a:pt x="81" y="684"/>
                  </a:lnTo>
                  <a:lnTo>
                    <a:pt x="174" y="709"/>
                  </a:lnTo>
                  <a:lnTo>
                    <a:pt x="241" y="701"/>
                  </a:lnTo>
                  <a:lnTo>
                    <a:pt x="326" y="629"/>
                  </a:lnTo>
                  <a:lnTo>
                    <a:pt x="420" y="496"/>
                  </a:lnTo>
                  <a:lnTo>
                    <a:pt x="490" y="369"/>
                  </a:lnTo>
                  <a:lnTo>
                    <a:pt x="520" y="253"/>
                  </a:lnTo>
                  <a:lnTo>
                    <a:pt x="536" y="137"/>
                  </a:lnTo>
                  <a:lnTo>
                    <a:pt x="543" y="0"/>
                  </a:lnTo>
                  <a:lnTo>
                    <a:pt x="522" y="61"/>
                  </a:lnTo>
                  <a:lnTo>
                    <a:pt x="522" y="61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35" name="Freeform 155"/>
            <p:cNvSpPr>
              <a:spLocks/>
            </p:cNvSpPr>
            <p:nvPr/>
          </p:nvSpPr>
          <p:spPr bwMode="auto">
            <a:xfrm>
              <a:off x="2918" y="1507"/>
              <a:ext cx="99" cy="159"/>
            </a:xfrm>
            <a:custGeom>
              <a:avLst/>
              <a:gdLst/>
              <a:ahLst/>
              <a:cxnLst>
                <a:cxn ang="0">
                  <a:pos x="245" y="0"/>
                </a:cxn>
                <a:cxn ang="0">
                  <a:pos x="228" y="93"/>
                </a:cxn>
                <a:cxn ang="0">
                  <a:pos x="182" y="183"/>
                </a:cxn>
                <a:cxn ang="0">
                  <a:pos x="152" y="240"/>
                </a:cxn>
                <a:cxn ang="0">
                  <a:pos x="116" y="302"/>
                </a:cxn>
                <a:cxn ang="0">
                  <a:pos x="89" y="335"/>
                </a:cxn>
                <a:cxn ang="0">
                  <a:pos x="55" y="371"/>
                </a:cxn>
                <a:cxn ang="0">
                  <a:pos x="0" y="371"/>
                </a:cxn>
                <a:cxn ang="0">
                  <a:pos x="62" y="338"/>
                </a:cxn>
                <a:cxn ang="0">
                  <a:pos x="125" y="259"/>
                </a:cxn>
                <a:cxn ang="0">
                  <a:pos x="152" y="188"/>
                </a:cxn>
                <a:cxn ang="0">
                  <a:pos x="195" y="95"/>
                </a:cxn>
                <a:cxn ang="0">
                  <a:pos x="201" y="69"/>
                </a:cxn>
                <a:cxn ang="0">
                  <a:pos x="245" y="0"/>
                </a:cxn>
                <a:cxn ang="0">
                  <a:pos x="245" y="0"/>
                </a:cxn>
              </a:cxnLst>
              <a:rect l="0" t="0" r="r" b="b"/>
              <a:pathLst>
                <a:path w="245" h="371">
                  <a:moveTo>
                    <a:pt x="245" y="0"/>
                  </a:moveTo>
                  <a:lnTo>
                    <a:pt x="228" y="93"/>
                  </a:lnTo>
                  <a:lnTo>
                    <a:pt x="182" y="183"/>
                  </a:lnTo>
                  <a:lnTo>
                    <a:pt x="152" y="240"/>
                  </a:lnTo>
                  <a:lnTo>
                    <a:pt x="116" y="302"/>
                  </a:lnTo>
                  <a:lnTo>
                    <a:pt x="89" y="335"/>
                  </a:lnTo>
                  <a:lnTo>
                    <a:pt x="55" y="371"/>
                  </a:lnTo>
                  <a:lnTo>
                    <a:pt x="0" y="371"/>
                  </a:lnTo>
                  <a:lnTo>
                    <a:pt x="62" y="338"/>
                  </a:lnTo>
                  <a:lnTo>
                    <a:pt x="125" y="259"/>
                  </a:lnTo>
                  <a:lnTo>
                    <a:pt x="152" y="188"/>
                  </a:lnTo>
                  <a:lnTo>
                    <a:pt x="195" y="95"/>
                  </a:lnTo>
                  <a:lnTo>
                    <a:pt x="201" y="69"/>
                  </a:lnTo>
                  <a:lnTo>
                    <a:pt x="245" y="0"/>
                  </a:lnTo>
                  <a:lnTo>
                    <a:pt x="245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36" name="Freeform 156"/>
            <p:cNvSpPr>
              <a:spLocks/>
            </p:cNvSpPr>
            <p:nvPr/>
          </p:nvSpPr>
          <p:spPr bwMode="auto">
            <a:xfrm>
              <a:off x="2856" y="1553"/>
              <a:ext cx="124" cy="81"/>
            </a:xfrm>
            <a:custGeom>
              <a:avLst/>
              <a:gdLst/>
              <a:ahLst/>
              <a:cxnLst>
                <a:cxn ang="0">
                  <a:pos x="310" y="19"/>
                </a:cxn>
                <a:cxn ang="0">
                  <a:pos x="259" y="98"/>
                </a:cxn>
                <a:cxn ang="0">
                  <a:pos x="249" y="125"/>
                </a:cxn>
                <a:cxn ang="0">
                  <a:pos x="217" y="173"/>
                </a:cxn>
                <a:cxn ang="0">
                  <a:pos x="177" y="188"/>
                </a:cxn>
                <a:cxn ang="0">
                  <a:pos x="116" y="182"/>
                </a:cxn>
                <a:cxn ang="0">
                  <a:pos x="80" y="155"/>
                </a:cxn>
                <a:cxn ang="0">
                  <a:pos x="27" y="81"/>
                </a:cxn>
                <a:cxn ang="0">
                  <a:pos x="0" y="0"/>
                </a:cxn>
                <a:cxn ang="0">
                  <a:pos x="21" y="34"/>
                </a:cxn>
                <a:cxn ang="0">
                  <a:pos x="40" y="76"/>
                </a:cxn>
                <a:cxn ang="0">
                  <a:pos x="94" y="138"/>
                </a:cxn>
                <a:cxn ang="0">
                  <a:pos x="147" y="173"/>
                </a:cxn>
                <a:cxn ang="0">
                  <a:pos x="194" y="173"/>
                </a:cxn>
                <a:cxn ang="0">
                  <a:pos x="227" y="133"/>
                </a:cxn>
                <a:cxn ang="0">
                  <a:pos x="240" y="68"/>
                </a:cxn>
                <a:cxn ang="0">
                  <a:pos x="310" y="19"/>
                </a:cxn>
                <a:cxn ang="0">
                  <a:pos x="310" y="19"/>
                </a:cxn>
              </a:cxnLst>
              <a:rect l="0" t="0" r="r" b="b"/>
              <a:pathLst>
                <a:path w="310" h="188">
                  <a:moveTo>
                    <a:pt x="310" y="19"/>
                  </a:moveTo>
                  <a:lnTo>
                    <a:pt x="259" y="98"/>
                  </a:lnTo>
                  <a:lnTo>
                    <a:pt x="249" y="125"/>
                  </a:lnTo>
                  <a:lnTo>
                    <a:pt x="217" y="173"/>
                  </a:lnTo>
                  <a:lnTo>
                    <a:pt x="177" y="188"/>
                  </a:lnTo>
                  <a:lnTo>
                    <a:pt x="116" y="182"/>
                  </a:lnTo>
                  <a:lnTo>
                    <a:pt x="80" y="155"/>
                  </a:lnTo>
                  <a:lnTo>
                    <a:pt x="27" y="81"/>
                  </a:lnTo>
                  <a:lnTo>
                    <a:pt x="0" y="0"/>
                  </a:lnTo>
                  <a:lnTo>
                    <a:pt x="21" y="34"/>
                  </a:lnTo>
                  <a:lnTo>
                    <a:pt x="40" y="76"/>
                  </a:lnTo>
                  <a:lnTo>
                    <a:pt x="94" y="138"/>
                  </a:lnTo>
                  <a:lnTo>
                    <a:pt x="147" y="173"/>
                  </a:lnTo>
                  <a:lnTo>
                    <a:pt x="194" y="173"/>
                  </a:lnTo>
                  <a:lnTo>
                    <a:pt x="227" y="133"/>
                  </a:lnTo>
                  <a:lnTo>
                    <a:pt x="240" y="68"/>
                  </a:lnTo>
                  <a:lnTo>
                    <a:pt x="310" y="19"/>
                  </a:lnTo>
                  <a:lnTo>
                    <a:pt x="310" y="19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37" name="Freeform 157"/>
            <p:cNvSpPr>
              <a:spLocks/>
            </p:cNvSpPr>
            <p:nvPr/>
          </p:nvSpPr>
          <p:spPr bwMode="auto">
            <a:xfrm>
              <a:off x="2913" y="1634"/>
              <a:ext cx="53" cy="72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29" y="40"/>
                </a:cxn>
                <a:cxn ang="0">
                  <a:pos x="120" y="80"/>
                </a:cxn>
                <a:cxn ang="0">
                  <a:pos x="93" y="123"/>
                </a:cxn>
                <a:cxn ang="0">
                  <a:pos x="67" y="156"/>
                </a:cxn>
                <a:cxn ang="0">
                  <a:pos x="30" y="167"/>
                </a:cxn>
                <a:cxn ang="0">
                  <a:pos x="0" y="159"/>
                </a:cxn>
                <a:cxn ang="0">
                  <a:pos x="0" y="129"/>
                </a:cxn>
                <a:cxn ang="0">
                  <a:pos x="13" y="93"/>
                </a:cxn>
                <a:cxn ang="0">
                  <a:pos x="38" y="76"/>
                </a:cxn>
                <a:cxn ang="0">
                  <a:pos x="63" y="66"/>
                </a:cxn>
                <a:cxn ang="0">
                  <a:pos x="30" y="106"/>
                </a:cxn>
                <a:cxn ang="0">
                  <a:pos x="21" y="133"/>
                </a:cxn>
                <a:cxn ang="0">
                  <a:pos x="48" y="144"/>
                </a:cxn>
                <a:cxn ang="0">
                  <a:pos x="76" y="119"/>
                </a:cxn>
                <a:cxn ang="0">
                  <a:pos x="105" y="83"/>
                </a:cxn>
                <a:cxn ang="0">
                  <a:pos x="116" y="43"/>
                </a:cxn>
                <a:cxn ang="0">
                  <a:pos x="106" y="17"/>
                </a:cxn>
                <a:cxn ang="0">
                  <a:pos x="124" y="0"/>
                </a:cxn>
                <a:cxn ang="0">
                  <a:pos x="124" y="0"/>
                </a:cxn>
              </a:cxnLst>
              <a:rect l="0" t="0" r="r" b="b"/>
              <a:pathLst>
                <a:path w="129" h="167">
                  <a:moveTo>
                    <a:pt x="124" y="0"/>
                  </a:moveTo>
                  <a:lnTo>
                    <a:pt x="129" y="40"/>
                  </a:lnTo>
                  <a:lnTo>
                    <a:pt x="120" y="80"/>
                  </a:lnTo>
                  <a:lnTo>
                    <a:pt x="93" y="123"/>
                  </a:lnTo>
                  <a:lnTo>
                    <a:pt x="67" y="156"/>
                  </a:lnTo>
                  <a:lnTo>
                    <a:pt x="30" y="167"/>
                  </a:lnTo>
                  <a:lnTo>
                    <a:pt x="0" y="159"/>
                  </a:lnTo>
                  <a:lnTo>
                    <a:pt x="0" y="129"/>
                  </a:lnTo>
                  <a:lnTo>
                    <a:pt x="13" y="93"/>
                  </a:lnTo>
                  <a:lnTo>
                    <a:pt x="38" y="76"/>
                  </a:lnTo>
                  <a:lnTo>
                    <a:pt x="63" y="66"/>
                  </a:lnTo>
                  <a:lnTo>
                    <a:pt x="30" y="106"/>
                  </a:lnTo>
                  <a:lnTo>
                    <a:pt x="21" y="133"/>
                  </a:lnTo>
                  <a:lnTo>
                    <a:pt x="48" y="144"/>
                  </a:lnTo>
                  <a:lnTo>
                    <a:pt x="76" y="119"/>
                  </a:lnTo>
                  <a:lnTo>
                    <a:pt x="105" y="83"/>
                  </a:lnTo>
                  <a:lnTo>
                    <a:pt x="116" y="43"/>
                  </a:lnTo>
                  <a:lnTo>
                    <a:pt x="106" y="17"/>
                  </a:lnTo>
                  <a:lnTo>
                    <a:pt x="124" y="0"/>
                  </a:lnTo>
                  <a:lnTo>
                    <a:pt x="124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38" name="Freeform 158"/>
            <p:cNvSpPr>
              <a:spLocks/>
            </p:cNvSpPr>
            <p:nvPr/>
          </p:nvSpPr>
          <p:spPr bwMode="auto">
            <a:xfrm>
              <a:off x="2776" y="1353"/>
              <a:ext cx="110" cy="9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3" y="40"/>
                </a:cxn>
                <a:cxn ang="0">
                  <a:pos x="72" y="74"/>
                </a:cxn>
                <a:cxn ang="0">
                  <a:pos x="108" y="123"/>
                </a:cxn>
                <a:cxn ang="0">
                  <a:pos x="144" y="179"/>
                </a:cxn>
                <a:cxn ang="0">
                  <a:pos x="272" y="215"/>
                </a:cxn>
                <a:cxn ang="0">
                  <a:pos x="224" y="83"/>
                </a:cxn>
                <a:cxn ang="0">
                  <a:pos x="201" y="40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72" h="215">
                  <a:moveTo>
                    <a:pt x="0" y="0"/>
                  </a:moveTo>
                  <a:lnTo>
                    <a:pt x="43" y="40"/>
                  </a:lnTo>
                  <a:lnTo>
                    <a:pt x="72" y="74"/>
                  </a:lnTo>
                  <a:lnTo>
                    <a:pt x="108" y="123"/>
                  </a:lnTo>
                  <a:lnTo>
                    <a:pt x="144" y="179"/>
                  </a:lnTo>
                  <a:lnTo>
                    <a:pt x="272" y="215"/>
                  </a:lnTo>
                  <a:lnTo>
                    <a:pt x="224" y="83"/>
                  </a:lnTo>
                  <a:lnTo>
                    <a:pt x="201" y="40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39" name="Freeform 159"/>
            <p:cNvSpPr>
              <a:spLocks/>
            </p:cNvSpPr>
            <p:nvPr/>
          </p:nvSpPr>
          <p:spPr bwMode="auto">
            <a:xfrm>
              <a:off x="2845" y="1470"/>
              <a:ext cx="53" cy="70"/>
            </a:xfrm>
            <a:custGeom>
              <a:avLst/>
              <a:gdLst/>
              <a:ahLst/>
              <a:cxnLst>
                <a:cxn ang="0">
                  <a:pos x="131" y="54"/>
                </a:cxn>
                <a:cxn ang="0">
                  <a:pos x="125" y="132"/>
                </a:cxn>
                <a:cxn ang="0">
                  <a:pos x="125" y="160"/>
                </a:cxn>
                <a:cxn ang="0">
                  <a:pos x="13" y="84"/>
                </a:cxn>
                <a:cxn ang="0">
                  <a:pos x="15" y="40"/>
                </a:cxn>
                <a:cxn ang="0">
                  <a:pos x="0" y="0"/>
                </a:cxn>
                <a:cxn ang="0">
                  <a:pos x="131" y="54"/>
                </a:cxn>
                <a:cxn ang="0">
                  <a:pos x="131" y="54"/>
                </a:cxn>
              </a:cxnLst>
              <a:rect l="0" t="0" r="r" b="b"/>
              <a:pathLst>
                <a:path w="131" h="160">
                  <a:moveTo>
                    <a:pt x="131" y="54"/>
                  </a:moveTo>
                  <a:lnTo>
                    <a:pt x="125" y="132"/>
                  </a:lnTo>
                  <a:lnTo>
                    <a:pt x="125" y="160"/>
                  </a:lnTo>
                  <a:lnTo>
                    <a:pt x="13" y="84"/>
                  </a:lnTo>
                  <a:lnTo>
                    <a:pt x="15" y="40"/>
                  </a:lnTo>
                  <a:lnTo>
                    <a:pt x="0" y="0"/>
                  </a:lnTo>
                  <a:lnTo>
                    <a:pt x="131" y="54"/>
                  </a:lnTo>
                  <a:lnTo>
                    <a:pt x="131" y="54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40" name="Freeform 160"/>
            <p:cNvSpPr>
              <a:spLocks/>
            </p:cNvSpPr>
            <p:nvPr/>
          </p:nvSpPr>
          <p:spPr bwMode="auto">
            <a:xfrm>
              <a:off x="2930" y="1317"/>
              <a:ext cx="43" cy="99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97" y="53"/>
                </a:cxn>
                <a:cxn ang="0">
                  <a:pos x="106" y="112"/>
                </a:cxn>
                <a:cxn ang="0">
                  <a:pos x="106" y="163"/>
                </a:cxn>
                <a:cxn ang="0">
                  <a:pos x="53" y="228"/>
                </a:cxn>
                <a:cxn ang="0">
                  <a:pos x="36" y="152"/>
                </a:cxn>
                <a:cxn ang="0">
                  <a:pos x="27" y="97"/>
                </a:cxn>
                <a:cxn ang="0">
                  <a:pos x="0" y="57"/>
                </a:cxn>
                <a:cxn ang="0">
                  <a:pos x="47" y="19"/>
                </a:cxn>
                <a:cxn ang="0">
                  <a:pos x="80" y="0"/>
                </a:cxn>
                <a:cxn ang="0">
                  <a:pos x="80" y="0"/>
                </a:cxn>
              </a:cxnLst>
              <a:rect l="0" t="0" r="r" b="b"/>
              <a:pathLst>
                <a:path w="106" h="228">
                  <a:moveTo>
                    <a:pt x="80" y="0"/>
                  </a:moveTo>
                  <a:lnTo>
                    <a:pt x="97" y="53"/>
                  </a:lnTo>
                  <a:lnTo>
                    <a:pt x="106" y="112"/>
                  </a:lnTo>
                  <a:lnTo>
                    <a:pt x="106" y="163"/>
                  </a:lnTo>
                  <a:lnTo>
                    <a:pt x="53" y="228"/>
                  </a:lnTo>
                  <a:lnTo>
                    <a:pt x="36" y="152"/>
                  </a:lnTo>
                  <a:lnTo>
                    <a:pt x="27" y="97"/>
                  </a:lnTo>
                  <a:lnTo>
                    <a:pt x="0" y="57"/>
                  </a:lnTo>
                  <a:lnTo>
                    <a:pt x="47" y="19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41" name="Freeform 161"/>
            <p:cNvSpPr>
              <a:spLocks/>
            </p:cNvSpPr>
            <p:nvPr/>
          </p:nvSpPr>
          <p:spPr bwMode="auto">
            <a:xfrm>
              <a:off x="2955" y="1455"/>
              <a:ext cx="21" cy="70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53" y="55"/>
                </a:cxn>
                <a:cxn ang="0">
                  <a:pos x="45" y="116"/>
                </a:cxn>
                <a:cxn ang="0">
                  <a:pos x="0" y="160"/>
                </a:cxn>
                <a:cxn ang="0">
                  <a:pos x="4" y="107"/>
                </a:cxn>
                <a:cxn ang="0">
                  <a:pos x="0" y="33"/>
                </a:cxn>
                <a:cxn ang="0">
                  <a:pos x="53" y="0"/>
                </a:cxn>
                <a:cxn ang="0">
                  <a:pos x="53" y="0"/>
                </a:cxn>
              </a:cxnLst>
              <a:rect l="0" t="0" r="r" b="b"/>
              <a:pathLst>
                <a:path w="53" h="160">
                  <a:moveTo>
                    <a:pt x="53" y="0"/>
                  </a:moveTo>
                  <a:lnTo>
                    <a:pt x="53" y="55"/>
                  </a:lnTo>
                  <a:lnTo>
                    <a:pt x="45" y="116"/>
                  </a:lnTo>
                  <a:lnTo>
                    <a:pt x="0" y="160"/>
                  </a:lnTo>
                  <a:lnTo>
                    <a:pt x="4" y="107"/>
                  </a:lnTo>
                  <a:lnTo>
                    <a:pt x="0" y="33"/>
                  </a:lnTo>
                  <a:lnTo>
                    <a:pt x="53" y="0"/>
                  </a:lnTo>
                  <a:lnTo>
                    <a:pt x="53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42" name="Freeform 162"/>
            <p:cNvSpPr>
              <a:spLocks/>
            </p:cNvSpPr>
            <p:nvPr/>
          </p:nvSpPr>
          <p:spPr bwMode="auto">
            <a:xfrm>
              <a:off x="3035" y="804"/>
              <a:ext cx="72" cy="400"/>
            </a:xfrm>
            <a:custGeom>
              <a:avLst/>
              <a:gdLst/>
              <a:ahLst/>
              <a:cxnLst>
                <a:cxn ang="0">
                  <a:pos x="81" y="61"/>
                </a:cxn>
                <a:cxn ang="0">
                  <a:pos x="115" y="116"/>
                </a:cxn>
                <a:cxn ang="0">
                  <a:pos x="146" y="209"/>
                </a:cxn>
                <a:cxn ang="0">
                  <a:pos x="159" y="289"/>
                </a:cxn>
                <a:cxn ang="0">
                  <a:pos x="159" y="377"/>
                </a:cxn>
                <a:cxn ang="0">
                  <a:pos x="152" y="466"/>
                </a:cxn>
                <a:cxn ang="0">
                  <a:pos x="133" y="565"/>
                </a:cxn>
                <a:cxn ang="0">
                  <a:pos x="106" y="666"/>
                </a:cxn>
                <a:cxn ang="0">
                  <a:pos x="76" y="749"/>
                </a:cxn>
                <a:cxn ang="0">
                  <a:pos x="0" y="928"/>
                </a:cxn>
                <a:cxn ang="0">
                  <a:pos x="53" y="861"/>
                </a:cxn>
                <a:cxn ang="0">
                  <a:pos x="129" y="685"/>
                </a:cxn>
                <a:cxn ang="0">
                  <a:pos x="169" y="496"/>
                </a:cxn>
                <a:cxn ang="0">
                  <a:pos x="182" y="325"/>
                </a:cxn>
                <a:cxn ang="0">
                  <a:pos x="172" y="230"/>
                </a:cxn>
                <a:cxn ang="0">
                  <a:pos x="134" y="111"/>
                </a:cxn>
                <a:cxn ang="0">
                  <a:pos x="70" y="0"/>
                </a:cxn>
                <a:cxn ang="0">
                  <a:pos x="81" y="61"/>
                </a:cxn>
                <a:cxn ang="0">
                  <a:pos x="81" y="61"/>
                </a:cxn>
              </a:cxnLst>
              <a:rect l="0" t="0" r="r" b="b"/>
              <a:pathLst>
                <a:path w="182" h="928">
                  <a:moveTo>
                    <a:pt x="81" y="61"/>
                  </a:moveTo>
                  <a:lnTo>
                    <a:pt x="115" y="116"/>
                  </a:lnTo>
                  <a:lnTo>
                    <a:pt x="146" y="209"/>
                  </a:lnTo>
                  <a:lnTo>
                    <a:pt x="159" y="289"/>
                  </a:lnTo>
                  <a:lnTo>
                    <a:pt x="159" y="377"/>
                  </a:lnTo>
                  <a:lnTo>
                    <a:pt x="152" y="466"/>
                  </a:lnTo>
                  <a:lnTo>
                    <a:pt x="133" y="565"/>
                  </a:lnTo>
                  <a:lnTo>
                    <a:pt x="106" y="666"/>
                  </a:lnTo>
                  <a:lnTo>
                    <a:pt x="76" y="749"/>
                  </a:lnTo>
                  <a:lnTo>
                    <a:pt x="0" y="928"/>
                  </a:lnTo>
                  <a:lnTo>
                    <a:pt x="53" y="861"/>
                  </a:lnTo>
                  <a:lnTo>
                    <a:pt x="129" y="685"/>
                  </a:lnTo>
                  <a:lnTo>
                    <a:pt x="169" y="496"/>
                  </a:lnTo>
                  <a:lnTo>
                    <a:pt x="182" y="325"/>
                  </a:lnTo>
                  <a:lnTo>
                    <a:pt x="172" y="230"/>
                  </a:lnTo>
                  <a:lnTo>
                    <a:pt x="134" y="111"/>
                  </a:lnTo>
                  <a:lnTo>
                    <a:pt x="70" y="0"/>
                  </a:lnTo>
                  <a:lnTo>
                    <a:pt x="81" y="61"/>
                  </a:lnTo>
                  <a:lnTo>
                    <a:pt x="81" y="61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43" name="Freeform 163"/>
            <p:cNvSpPr>
              <a:spLocks/>
            </p:cNvSpPr>
            <p:nvPr/>
          </p:nvSpPr>
          <p:spPr bwMode="auto">
            <a:xfrm>
              <a:off x="2950" y="809"/>
              <a:ext cx="134" cy="426"/>
            </a:xfrm>
            <a:custGeom>
              <a:avLst/>
              <a:gdLst/>
              <a:ahLst/>
              <a:cxnLst>
                <a:cxn ang="0">
                  <a:pos x="289" y="0"/>
                </a:cxn>
                <a:cxn ang="0">
                  <a:pos x="324" y="143"/>
                </a:cxn>
                <a:cxn ang="0">
                  <a:pos x="337" y="259"/>
                </a:cxn>
                <a:cxn ang="0">
                  <a:pos x="316" y="407"/>
                </a:cxn>
                <a:cxn ang="0">
                  <a:pos x="289" y="514"/>
                </a:cxn>
                <a:cxn ang="0">
                  <a:pos x="242" y="611"/>
                </a:cxn>
                <a:cxn ang="0">
                  <a:pos x="210" y="687"/>
                </a:cxn>
                <a:cxn ang="0">
                  <a:pos x="200" y="740"/>
                </a:cxn>
                <a:cxn ang="0">
                  <a:pos x="170" y="803"/>
                </a:cxn>
                <a:cxn ang="0">
                  <a:pos x="107" y="886"/>
                </a:cxn>
                <a:cxn ang="0">
                  <a:pos x="54" y="953"/>
                </a:cxn>
                <a:cxn ang="0">
                  <a:pos x="0" y="989"/>
                </a:cxn>
                <a:cxn ang="0">
                  <a:pos x="130" y="829"/>
                </a:cxn>
                <a:cxn ang="0">
                  <a:pos x="179" y="723"/>
                </a:cxn>
                <a:cxn ang="0">
                  <a:pos x="210" y="633"/>
                </a:cxn>
                <a:cxn ang="0">
                  <a:pos x="267" y="531"/>
                </a:cxn>
                <a:cxn ang="0">
                  <a:pos x="295" y="384"/>
                </a:cxn>
                <a:cxn ang="0">
                  <a:pos x="305" y="236"/>
                </a:cxn>
                <a:cxn ang="0">
                  <a:pos x="280" y="122"/>
                </a:cxn>
                <a:cxn ang="0">
                  <a:pos x="289" y="0"/>
                </a:cxn>
                <a:cxn ang="0">
                  <a:pos x="289" y="0"/>
                </a:cxn>
              </a:cxnLst>
              <a:rect l="0" t="0" r="r" b="b"/>
              <a:pathLst>
                <a:path w="337" h="989">
                  <a:moveTo>
                    <a:pt x="289" y="0"/>
                  </a:moveTo>
                  <a:lnTo>
                    <a:pt x="324" y="143"/>
                  </a:lnTo>
                  <a:lnTo>
                    <a:pt x="337" y="259"/>
                  </a:lnTo>
                  <a:lnTo>
                    <a:pt x="316" y="407"/>
                  </a:lnTo>
                  <a:lnTo>
                    <a:pt x="289" y="514"/>
                  </a:lnTo>
                  <a:lnTo>
                    <a:pt x="242" y="611"/>
                  </a:lnTo>
                  <a:lnTo>
                    <a:pt x="210" y="687"/>
                  </a:lnTo>
                  <a:lnTo>
                    <a:pt x="200" y="740"/>
                  </a:lnTo>
                  <a:lnTo>
                    <a:pt x="170" y="803"/>
                  </a:lnTo>
                  <a:lnTo>
                    <a:pt x="107" y="886"/>
                  </a:lnTo>
                  <a:lnTo>
                    <a:pt x="54" y="953"/>
                  </a:lnTo>
                  <a:lnTo>
                    <a:pt x="0" y="989"/>
                  </a:lnTo>
                  <a:lnTo>
                    <a:pt x="130" y="829"/>
                  </a:lnTo>
                  <a:lnTo>
                    <a:pt x="179" y="723"/>
                  </a:lnTo>
                  <a:lnTo>
                    <a:pt x="210" y="633"/>
                  </a:lnTo>
                  <a:lnTo>
                    <a:pt x="267" y="531"/>
                  </a:lnTo>
                  <a:lnTo>
                    <a:pt x="295" y="384"/>
                  </a:lnTo>
                  <a:lnTo>
                    <a:pt x="305" y="236"/>
                  </a:lnTo>
                  <a:lnTo>
                    <a:pt x="280" y="122"/>
                  </a:lnTo>
                  <a:lnTo>
                    <a:pt x="289" y="0"/>
                  </a:lnTo>
                  <a:lnTo>
                    <a:pt x="289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44" name="Freeform 164"/>
            <p:cNvSpPr>
              <a:spLocks/>
            </p:cNvSpPr>
            <p:nvPr/>
          </p:nvSpPr>
          <p:spPr bwMode="auto">
            <a:xfrm>
              <a:off x="3044" y="1116"/>
              <a:ext cx="32" cy="138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57" y="160"/>
                </a:cxn>
                <a:cxn ang="0">
                  <a:pos x="4" y="324"/>
                </a:cxn>
                <a:cxn ang="0">
                  <a:pos x="11" y="236"/>
                </a:cxn>
                <a:cxn ang="0">
                  <a:pos x="0" y="160"/>
                </a:cxn>
                <a:cxn ang="0">
                  <a:pos x="82" y="0"/>
                </a:cxn>
                <a:cxn ang="0">
                  <a:pos x="82" y="0"/>
                </a:cxn>
              </a:cxnLst>
              <a:rect l="0" t="0" r="r" b="b"/>
              <a:pathLst>
                <a:path w="82" h="324">
                  <a:moveTo>
                    <a:pt x="82" y="0"/>
                  </a:moveTo>
                  <a:lnTo>
                    <a:pt x="57" y="160"/>
                  </a:lnTo>
                  <a:lnTo>
                    <a:pt x="4" y="324"/>
                  </a:lnTo>
                  <a:lnTo>
                    <a:pt x="11" y="236"/>
                  </a:lnTo>
                  <a:lnTo>
                    <a:pt x="0" y="160"/>
                  </a:lnTo>
                  <a:lnTo>
                    <a:pt x="82" y="0"/>
                  </a:lnTo>
                  <a:lnTo>
                    <a:pt x="82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45" name="Freeform 165"/>
            <p:cNvSpPr>
              <a:spLocks/>
            </p:cNvSpPr>
            <p:nvPr/>
          </p:nvSpPr>
          <p:spPr bwMode="auto">
            <a:xfrm>
              <a:off x="2998" y="1224"/>
              <a:ext cx="29" cy="119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74" y="84"/>
                </a:cxn>
                <a:cxn ang="0">
                  <a:pos x="74" y="169"/>
                </a:cxn>
                <a:cxn ang="0">
                  <a:pos x="21" y="276"/>
                </a:cxn>
                <a:cxn ang="0">
                  <a:pos x="25" y="187"/>
                </a:cxn>
                <a:cxn ang="0">
                  <a:pos x="0" y="90"/>
                </a:cxn>
                <a:cxn ang="0">
                  <a:pos x="70" y="0"/>
                </a:cxn>
                <a:cxn ang="0">
                  <a:pos x="70" y="0"/>
                </a:cxn>
              </a:cxnLst>
              <a:rect l="0" t="0" r="r" b="b"/>
              <a:pathLst>
                <a:path w="74" h="276">
                  <a:moveTo>
                    <a:pt x="70" y="0"/>
                  </a:moveTo>
                  <a:lnTo>
                    <a:pt x="74" y="84"/>
                  </a:lnTo>
                  <a:lnTo>
                    <a:pt x="74" y="169"/>
                  </a:lnTo>
                  <a:lnTo>
                    <a:pt x="21" y="276"/>
                  </a:lnTo>
                  <a:lnTo>
                    <a:pt x="25" y="187"/>
                  </a:lnTo>
                  <a:lnTo>
                    <a:pt x="0" y="90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46" name="Freeform 166"/>
            <p:cNvSpPr>
              <a:spLocks/>
            </p:cNvSpPr>
            <p:nvPr/>
          </p:nvSpPr>
          <p:spPr bwMode="auto">
            <a:xfrm>
              <a:off x="2966" y="1104"/>
              <a:ext cx="39" cy="7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38" y="30"/>
                </a:cxn>
                <a:cxn ang="0">
                  <a:pos x="71" y="97"/>
                </a:cxn>
                <a:cxn ang="0">
                  <a:pos x="97" y="156"/>
                </a:cxn>
                <a:cxn ang="0">
                  <a:pos x="88" y="173"/>
                </a:cxn>
                <a:cxn ang="0">
                  <a:pos x="44" y="87"/>
                </a:cxn>
                <a:cxn ang="0">
                  <a:pos x="17" y="47"/>
                </a:cxn>
                <a:cxn ang="0">
                  <a:pos x="0" y="17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97" h="173">
                  <a:moveTo>
                    <a:pt x="12" y="0"/>
                  </a:moveTo>
                  <a:lnTo>
                    <a:pt x="38" y="30"/>
                  </a:lnTo>
                  <a:lnTo>
                    <a:pt x="71" y="97"/>
                  </a:lnTo>
                  <a:lnTo>
                    <a:pt x="97" y="156"/>
                  </a:lnTo>
                  <a:lnTo>
                    <a:pt x="88" y="173"/>
                  </a:lnTo>
                  <a:lnTo>
                    <a:pt x="44" y="87"/>
                  </a:lnTo>
                  <a:lnTo>
                    <a:pt x="17" y="47"/>
                  </a:lnTo>
                  <a:lnTo>
                    <a:pt x="0" y="17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47" name="Freeform 167"/>
            <p:cNvSpPr>
              <a:spLocks/>
            </p:cNvSpPr>
            <p:nvPr/>
          </p:nvSpPr>
          <p:spPr bwMode="auto">
            <a:xfrm>
              <a:off x="2939" y="1116"/>
              <a:ext cx="61" cy="94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120" y="56"/>
                </a:cxn>
                <a:cxn ang="0">
                  <a:pos x="152" y="128"/>
                </a:cxn>
                <a:cxn ang="0">
                  <a:pos x="102" y="204"/>
                </a:cxn>
                <a:cxn ang="0">
                  <a:pos x="85" y="217"/>
                </a:cxn>
                <a:cxn ang="0">
                  <a:pos x="53" y="156"/>
                </a:cxn>
                <a:cxn ang="0">
                  <a:pos x="15" y="101"/>
                </a:cxn>
                <a:cxn ang="0">
                  <a:pos x="0" y="88"/>
                </a:cxn>
                <a:cxn ang="0">
                  <a:pos x="80" y="0"/>
                </a:cxn>
                <a:cxn ang="0">
                  <a:pos x="80" y="0"/>
                </a:cxn>
              </a:cxnLst>
              <a:rect l="0" t="0" r="r" b="b"/>
              <a:pathLst>
                <a:path w="152" h="217">
                  <a:moveTo>
                    <a:pt x="80" y="0"/>
                  </a:moveTo>
                  <a:lnTo>
                    <a:pt x="120" y="56"/>
                  </a:lnTo>
                  <a:lnTo>
                    <a:pt x="152" y="128"/>
                  </a:lnTo>
                  <a:lnTo>
                    <a:pt x="102" y="204"/>
                  </a:lnTo>
                  <a:lnTo>
                    <a:pt x="85" y="217"/>
                  </a:lnTo>
                  <a:lnTo>
                    <a:pt x="53" y="156"/>
                  </a:lnTo>
                  <a:lnTo>
                    <a:pt x="15" y="101"/>
                  </a:lnTo>
                  <a:lnTo>
                    <a:pt x="0" y="88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48" name="Freeform 168"/>
            <p:cNvSpPr>
              <a:spLocks/>
            </p:cNvSpPr>
            <p:nvPr/>
          </p:nvSpPr>
          <p:spPr bwMode="auto">
            <a:xfrm>
              <a:off x="2893" y="1199"/>
              <a:ext cx="42" cy="6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7" y="0"/>
                </a:cxn>
                <a:cxn ang="0">
                  <a:pos x="51" y="46"/>
                </a:cxn>
                <a:cxn ang="0">
                  <a:pos x="91" y="107"/>
                </a:cxn>
                <a:cxn ang="0">
                  <a:pos x="106" y="135"/>
                </a:cxn>
                <a:cxn ang="0">
                  <a:pos x="83" y="160"/>
                </a:cxn>
                <a:cxn ang="0">
                  <a:pos x="64" y="107"/>
                </a:cxn>
                <a:cxn ang="0">
                  <a:pos x="43" y="65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106" h="160">
                  <a:moveTo>
                    <a:pt x="0" y="10"/>
                  </a:moveTo>
                  <a:lnTo>
                    <a:pt x="17" y="0"/>
                  </a:lnTo>
                  <a:lnTo>
                    <a:pt x="51" y="46"/>
                  </a:lnTo>
                  <a:lnTo>
                    <a:pt x="91" y="107"/>
                  </a:lnTo>
                  <a:lnTo>
                    <a:pt x="106" y="135"/>
                  </a:lnTo>
                  <a:lnTo>
                    <a:pt x="83" y="160"/>
                  </a:lnTo>
                  <a:lnTo>
                    <a:pt x="64" y="107"/>
                  </a:lnTo>
                  <a:lnTo>
                    <a:pt x="43" y="65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49" name="Freeform 169"/>
            <p:cNvSpPr>
              <a:spLocks/>
            </p:cNvSpPr>
            <p:nvPr/>
          </p:nvSpPr>
          <p:spPr bwMode="auto">
            <a:xfrm>
              <a:off x="2855" y="1197"/>
              <a:ext cx="75" cy="91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42" y="72"/>
                </a:cxn>
                <a:cxn ang="0">
                  <a:pos x="182" y="142"/>
                </a:cxn>
                <a:cxn ang="0">
                  <a:pos x="129" y="194"/>
                </a:cxn>
                <a:cxn ang="0">
                  <a:pos x="112" y="213"/>
                </a:cxn>
                <a:cxn ang="0">
                  <a:pos x="77" y="156"/>
                </a:cxn>
                <a:cxn ang="0">
                  <a:pos x="0" y="61"/>
                </a:cxn>
                <a:cxn ang="0">
                  <a:pos x="110" y="0"/>
                </a:cxn>
                <a:cxn ang="0">
                  <a:pos x="110" y="0"/>
                </a:cxn>
              </a:cxnLst>
              <a:rect l="0" t="0" r="r" b="b"/>
              <a:pathLst>
                <a:path w="182" h="213">
                  <a:moveTo>
                    <a:pt x="110" y="0"/>
                  </a:moveTo>
                  <a:lnTo>
                    <a:pt x="142" y="72"/>
                  </a:lnTo>
                  <a:lnTo>
                    <a:pt x="182" y="142"/>
                  </a:lnTo>
                  <a:lnTo>
                    <a:pt x="129" y="194"/>
                  </a:lnTo>
                  <a:lnTo>
                    <a:pt x="112" y="213"/>
                  </a:lnTo>
                  <a:lnTo>
                    <a:pt x="77" y="156"/>
                  </a:lnTo>
                  <a:lnTo>
                    <a:pt x="0" y="61"/>
                  </a:lnTo>
                  <a:lnTo>
                    <a:pt x="110" y="0"/>
                  </a:lnTo>
                  <a:lnTo>
                    <a:pt x="110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50" name="Freeform 170"/>
            <p:cNvSpPr>
              <a:spLocks/>
            </p:cNvSpPr>
            <p:nvPr/>
          </p:nvSpPr>
          <p:spPr bwMode="auto">
            <a:xfrm>
              <a:off x="3051" y="920"/>
              <a:ext cx="22" cy="8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38" y="53"/>
                </a:cxn>
                <a:cxn ang="0">
                  <a:pos x="57" y="122"/>
                </a:cxn>
                <a:cxn ang="0">
                  <a:pos x="40" y="200"/>
                </a:cxn>
                <a:cxn ang="0">
                  <a:pos x="31" y="99"/>
                </a:cxn>
                <a:cxn ang="0">
                  <a:pos x="0" y="27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57" h="200">
                  <a:moveTo>
                    <a:pt x="16" y="0"/>
                  </a:moveTo>
                  <a:lnTo>
                    <a:pt x="38" y="53"/>
                  </a:lnTo>
                  <a:lnTo>
                    <a:pt x="57" y="122"/>
                  </a:lnTo>
                  <a:lnTo>
                    <a:pt x="40" y="200"/>
                  </a:lnTo>
                  <a:lnTo>
                    <a:pt x="31" y="99"/>
                  </a:lnTo>
                  <a:lnTo>
                    <a:pt x="0" y="27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51" name="Freeform 171"/>
            <p:cNvSpPr>
              <a:spLocks/>
            </p:cNvSpPr>
            <p:nvPr/>
          </p:nvSpPr>
          <p:spPr bwMode="auto">
            <a:xfrm>
              <a:off x="3035" y="927"/>
              <a:ext cx="39" cy="126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73" y="99"/>
                </a:cxn>
                <a:cxn ang="0">
                  <a:pos x="94" y="137"/>
                </a:cxn>
                <a:cxn ang="0">
                  <a:pos x="61" y="253"/>
                </a:cxn>
                <a:cxn ang="0">
                  <a:pos x="44" y="293"/>
                </a:cxn>
                <a:cxn ang="0">
                  <a:pos x="40" y="221"/>
                </a:cxn>
                <a:cxn ang="0">
                  <a:pos x="14" y="141"/>
                </a:cxn>
                <a:cxn ang="0">
                  <a:pos x="0" y="114"/>
                </a:cxn>
                <a:cxn ang="0">
                  <a:pos x="57" y="0"/>
                </a:cxn>
                <a:cxn ang="0">
                  <a:pos x="57" y="0"/>
                </a:cxn>
              </a:cxnLst>
              <a:rect l="0" t="0" r="r" b="b"/>
              <a:pathLst>
                <a:path w="94" h="293">
                  <a:moveTo>
                    <a:pt x="57" y="0"/>
                  </a:moveTo>
                  <a:lnTo>
                    <a:pt x="73" y="99"/>
                  </a:lnTo>
                  <a:lnTo>
                    <a:pt x="94" y="137"/>
                  </a:lnTo>
                  <a:lnTo>
                    <a:pt x="61" y="253"/>
                  </a:lnTo>
                  <a:lnTo>
                    <a:pt x="44" y="293"/>
                  </a:lnTo>
                  <a:lnTo>
                    <a:pt x="40" y="221"/>
                  </a:lnTo>
                  <a:lnTo>
                    <a:pt x="14" y="141"/>
                  </a:lnTo>
                  <a:lnTo>
                    <a:pt x="0" y="114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52" name="Freeform 172"/>
            <p:cNvSpPr>
              <a:spLocks/>
            </p:cNvSpPr>
            <p:nvPr/>
          </p:nvSpPr>
          <p:spPr bwMode="auto">
            <a:xfrm>
              <a:off x="3001" y="1014"/>
              <a:ext cx="40" cy="10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80" y="64"/>
                </a:cxn>
                <a:cxn ang="0">
                  <a:pos x="100" y="129"/>
                </a:cxn>
                <a:cxn ang="0">
                  <a:pos x="76" y="196"/>
                </a:cxn>
                <a:cxn ang="0">
                  <a:pos x="62" y="232"/>
                </a:cxn>
                <a:cxn ang="0">
                  <a:pos x="0" y="101"/>
                </a:cxn>
                <a:cxn ang="0">
                  <a:pos x="43" y="0"/>
                </a:cxn>
                <a:cxn ang="0">
                  <a:pos x="43" y="0"/>
                </a:cxn>
              </a:cxnLst>
              <a:rect l="0" t="0" r="r" b="b"/>
              <a:pathLst>
                <a:path w="100" h="232">
                  <a:moveTo>
                    <a:pt x="43" y="0"/>
                  </a:moveTo>
                  <a:lnTo>
                    <a:pt x="80" y="64"/>
                  </a:lnTo>
                  <a:lnTo>
                    <a:pt x="100" y="129"/>
                  </a:lnTo>
                  <a:lnTo>
                    <a:pt x="76" y="196"/>
                  </a:lnTo>
                  <a:lnTo>
                    <a:pt x="62" y="232"/>
                  </a:lnTo>
                  <a:lnTo>
                    <a:pt x="0" y="10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53" name="Freeform 173"/>
            <p:cNvSpPr>
              <a:spLocks/>
            </p:cNvSpPr>
            <p:nvPr/>
          </p:nvSpPr>
          <p:spPr bwMode="auto">
            <a:xfrm>
              <a:off x="2446" y="1148"/>
              <a:ext cx="95" cy="68"/>
            </a:xfrm>
            <a:custGeom>
              <a:avLst/>
              <a:gdLst/>
              <a:ahLst/>
              <a:cxnLst>
                <a:cxn ang="0">
                  <a:pos x="233" y="97"/>
                </a:cxn>
                <a:cxn ang="0">
                  <a:pos x="163" y="97"/>
                </a:cxn>
                <a:cxn ang="0">
                  <a:pos x="77" y="97"/>
                </a:cxn>
                <a:cxn ang="0">
                  <a:pos x="32" y="118"/>
                </a:cxn>
                <a:cxn ang="0">
                  <a:pos x="0" y="158"/>
                </a:cxn>
                <a:cxn ang="0">
                  <a:pos x="5" y="111"/>
                </a:cxn>
                <a:cxn ang="0">
                  <a:pos x="26" y="18"/>
                </a:cxn>
                <a:cxn ang="0">
                  <a:pos x="100" y="0"/>
                </a:cxn>
                <a:cxn ang="0">
                  <a:pos x="171" y="44"/>
                </a:cxn>
                <a:cxn ang="0">
                  <a:pos x="214" y="80"/>
                </a:cxn>
                <a:cxn ang="0">
                  <a:pos x="233" y="97"/>
                </a:cxn>
                <a:cxn ang="0">
                  <a:pos x="233" y="97"/>
                </a:cxn>
              </a:cxnLst>
              <a:rect l="0" t="0" r="r" b="b"/>
              <a:pathLst>
                <a:path w="233" h="158">
                  <a:moveTo>
                    <a:pt x="233" y="97"/>
                  </a:moveTo>
                  <a:lnTo>
                    <a:pt x="163" y="97"/>
                  </a:lnTo>
                  <a:lnTo>
                    <a:pt x="77" y="97"/>
                  </a:lnTo>
                  <a:lnTo>
                    <a:pt x="32" y="118"/>
                  </a:lnTo>
                  <a:lnTo>
                    <a:pt x="0" y="158"/>
                  </a:lnTo>
                  <a:lnTo>
                    <a:pt x="5" y="111"/>
                  </a:lnTo>
                  <a:lnTo>
                    <a:pt x="26" y="18"/>
                  </a:lnTo>
                  <a:lnTo>
                    <a:pt x="100" y="0"/>
                  </a:lnTo>
                  <a:lnTo>
                    <a:pt x="171" y="44"/>
                  </a:lnTo>
                  <a:lnTo>
                    <a:pt x="214" y="80"/>
                  </a:lnTo>
                  <a:lnTo>
                    <a:pt x="233" y="97"/>
                  </a:lnTo>
                  <a:lnTo>
                    <a:pt x="233" y="97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54" name="Freeform 174"/>
            <p:cNvSpPr>
              <a:spLocks/>
            </p:cNvSpPr>
            <p:nvPr/>
          </p:nvSpPr>
          <p:spPr bwMode="auto">
            <a:xfrm>
              <a:off x="2444" y="1147"/>
              <a:ext cx="42" cy="68"/>
            </a:xfrm>
            <a:custGeom>
              <a:avLst/>
              <a:gdLst/>
              <a:ahLst/>
              <a:cxnLst>
                <a:cxn ang="0">
                  <a:pos x="102" y="9"/>
                </a:cxn>
                <a:cxn ang="0">
                  <a:pos x="40" y="28"/>
                </a:cxn>
                <a:cxn ang="0">
                  <a:pos x="19" y="70"/>
                </a:cxn>
                <a:cxn ang="0">
                  <a:pos x="21" y="116"/>
                </a:cxn>
                <a:cxn ang="0">
                  <a:pos x="4" y="155"/>
                </a:cxn>
                <a:cxn ang="0">
                  <a:pos x="4" y="64"/>
                </a:cxn>
                <a:cxn ang="0">
                  <a:pos x="11" y="38"/>
                </a:cxn>
                <a:cxn ang="0">
                  <a:pos x="0" y="13"/>
                </a:cxn>
                <a:cxn ang="0">
                  <a:pos x="49" y="0"/>
                </a:cxn>
                <a:cxn ang="0">
                  <a:pos x="102" y="9"/>
                </a:cxn>
                <a:cxn ang="0">
                  <a:pos x="102" y="9"/>
                </a:cxn>
              </a:cxnLst>
              <a:rect l="0" t="0" r="r" b="b"/>
              <a:pathLst>
                <a:path w="102" h="155">
                  <a:moveTo>
                    <a:pt x="102" y="9"/>
                  </a:moveTo>
                  <a:lnTo>
                    <a:pt x="40" y="28"/>
                  </a:lnTo>
                  <a:lnTo>
                    <a:pt x="19" y="70"/>
                  </a:lnTo>
                  <a:lnTo>
                    <a:pt x="21" y="116"/>
                  </a:lnTo>
                  <a:lnTo>
                    <a:pt x="4" y="155"/>
                  </a:lnTo>
                  <a:lnTo>
                    <a:pt x="4" y="64"/>
                  </a:lnTo>
                  <a:lnTo>
                    <a:pt x="11" y="38"/>
                  </a:lnTo>
                  <a:lnTo>
                    <a:pt x="0" y="13"/>
                  </a:lnTo>
                  <a:lnTo>
                    <a:pt x="49" y="0"/>
                  </a:lnTo>
                  <a:lnTo>
                    <a:pt x="102" y="9"/>
                  </a:lnTo>
                  <a:lnTo>
                    <a:pt x="102" y="9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55" name="Freeform 175"/>
            <p:cNvSpPr>
              <a:spLocks/>
            </p:cNvSpPr>
            <p:nvPr/>
          </p:nvSpPr>
          <p:spPr bwMode="auto">
            <a:xfrm>
              <a:off x="2421" y="1107"/>
              <a:ext cx="35" cy="57"/>
            </a:xfrm>
            <a:custGeom>
              <a:avLst/>
              <a:gdLst/>
              <a:ahLst/>
              <a:cxnLst>
                <a:cxn ang="0">
                  <a:pos x="87" y="46"/>
                </a:cxn>
                <a:cxn ang="0">
                  <a:pos x="82" y="78"/>
                </a:cxn>
                <a:cxn ang="0">
                  <a:pos x="82" y="118"/>
                </a:cxn>
                <a:cxn ang="0">
                  <a:pos x="0" y="132"/>
                </a:cxn>
                <a:cxn ang="0">
                  <a:pos x="49" y="97"/>
                </a:cxn>
                <a:cxn ang="0">
                  <a:pos x="46" y="0"/>
                </a:cxn>
                <a:cxn ang="0">
                  <a:pos x="87" y="46"/>
                </a:cxn>
                <a:cxn ang="0">
                  <a:pos x="87" y="46"/>
                </a:cxn>
              </a:cxnLst>
              <a:rect l="0" t="0" r="r" b="b"/>
              <a:pathLst>
                <a:path w="87" h="132">
                  <a:moveTo>
                    <a:pt x="87" y="46"/>
                  </a:moveTo>
                  <a:lnTo>
                    <a:pt x="82" y="78"/>
                  </a:lnTo>
                  <a:lnTo>
                    <a:pt x="82" y="118"/>
                  </a:lnTo>
                  <a:lnTo>
                    <a:pt x="0" y="132"/>
                  </a:lnTo>
                  <a:lnTo>
                    <a:pt x="49" y="97"/>
                  </a:lnTo>
                  <a:lnTo>
                    <a:pt x="46" y="0"/>
                  </a:lnTo>
                  <a:lnTo>
                    <a:pt x="87" y="46"/>
                  </a:lnTo>
                  <a:lnTo>
                    <a:pt x="87" y="46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56" name="Freeform 176"/>
            <p:cNvSpPr>
              <a:spLocks/>
            </p:cNvSpPr>
            <p:nvPr/>
          </p:nvSpPr>
          <p:spPr bwMode="auto">
            <a:xfrm>
              <a:off x="2384" y="1038"/>
              <a:ext cx="42" cy="187"/>
            </a:xfrm>
            <a:custGeom>
              <a:avLst/>
              <a:gdLst/>
              <a:ahLst/>
              <a:cxnLst>
                <a:cxn ang="0">
                  <a:pos x="98" y="110"/>
                </a:cxn>
                <a:cxn ang="0">
                  <a:pos x="95" y="167"/>
                </a:cxn>
                <a:cxn ang="0">
                  <a:pos x="104" y="220"/>
                </a:cxn>
                <a:cxn ang="0">
                  <a:pos x="95" y="275"/>
                </a:cxn>
                <a:cxn ang="0">
                  <a:pos x="68" y="342"/>
                </a:cxn>
                <a:cxn ang="0">
                  <a:pos x="40" y="399"/>
                </a:cxn>
                <a:cxn ang="0">
                  <a:pos x="0" y="433"/>
                </a:cxn>
                <a:cxn ang="0">
                  <a:pos x="3" y="405"/>
                </a:cxn>
                <a:cxn ang="0">
                  <a:pos x="34" y="351"/>
                </a:cxn>
                <a:cxn ang="0">
                  <a:pos x="68" y="293"/>
                </a:cxn>
                <a:cxn ang="0">
                  <a:pos x="79" y="232"/>
                </a:cxn>
                <a:cxn ang="0">
                  <a:pos x="79" y="161"/>
                </a:cxn>
                <a:cxn ang="0">
                  <a:pos x="59" y="85"/>
                </a:cxn>
                <a:cxn ang="0">
                  <a:pos x="59" y="36"/>
                </a:cxn>
                <a:cxn ang="0">
                  <a:pos x="95" y="0"/>
                </a:cxn>
                <a:cxn ang="0">
                  <a:pos x="91" y="85"/>
                </a:cxn>
                <a:cxn ang="0">
                  <a:pos x="98" y="110"/>
                </a:cxn>
                <a:cxn ang="0">
                  <a:pos x="98" y="110"/>
                </a:cxn>
              </a:cxnLst>
              <a:rect l="0" t="0" r="r" b="b"/>
              <a:pathLst>
                <a:path w="104" h="433">
                  <a:moveTo>
                    <a:pt x="98" y="110"/>
                  </a:moveTo>
                  <a:lnTo>
                    <a:pt x="95" y="167"/>
                  </a:lnTo>
                  <a:lnTo>
                    <a:pt x="104" y="220"/>
                  </a:lnTo>
                  <a:lnTo>
                    <a:pt x="95" y="275"/>
                  </a:lnTo>
                  <a:lnTo>
                    <a:pt x="68" y="342"/>
                  </a:lnTo>
                  <a:lnTo>
                    <a:pt x="40" y="399"/>
                  </a:lnTo>
                  <a:lnTo>
                    <a:pt x="0" y="433"/>
                  </a:lnTo>
                  <a:lnTo>
                    <a:pt x="3" y="405"/>
                  </a:lnTo>
                  <a:lnTo>
                    <a:pt x="34" y="351"/>
                  </a:lnTo>
                  <a:lnTo>
                    <a:pt x="68" y="293"/>
                  </a:lnTo>
                  <a:lnTo>
                    <a:pt x="79" y="232"/>
                  </a:lnTo>
                  <a:lnTo>
                    <a:pt x="79" y="161"/>
                  </a:lnTo>
                  <a:lnTo>
                    <a:pt x="59" y="85"/>
                  </a:lnTo>
                  <a:lnTo>
                    <a:pt x="59" y="36"/>
                  </a:lnTo>
                  <a:lnTo>
                    <a:pt x="95" y="0"/>
                  </a:lnTo>
                  <a:lnTo>
                    <a:pt x="91" y="85"/>
                  </a:lnTo>
                  <a:lnTo>
                    <a:pt x="98" y="110"/>
                  </a:lnTo>
                  <a:lnTo>
                    <a:pt x="98" y="11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57" name="Freeform 177"/>
            <p:cNvSpPr>
              <a:spLocks/>
            </p:cNvSpPr>
            <p:nvPr/>
          </p:nvSpPr>
          <p:spPr bwMode="auto">
            <a:xfrm>
              <a:off x="2350" y="1158"/>
              <a:ext cx="113" cy="156"/>
            </a:xfrm>
            <a:custGeom>
              <a:avLst/>
              <a:gdLst/>
              <a:ahLst/>
              <a:cxnLst>
                <a:cxn ang="0">
                  <a:pos x="260" y="107"/>
                </a:cxn>
                <a:cxn ang="0">
                  <a:pos x="260" y="156"/>
                </a:cxn>
                <a:cxn ang="0">
                  <a:pos x="266" y="196"/>
                </a:cxn>
                <a:cxn ang="0">
                  <a:pos x="278" y="238"/>
                </a:cxn>
                <a:cxn ang="0">
                  <a:pos x="260" y="282"/>
                </a:cxn>
                <a:cxn ang="0">
                  <a:pos x="236" y="308"/>
                </a:cxn>
                <a:cxn ang="0">
                  <a:pos x="196" y="339"/>
                </a:cxn>
                <a:cxn ang="0">
                  <a:pos x="126" y="361"/>
                </a:cxn>
                <a:cxn ang="0">
                  <a:pos x="49" y="361"/>
                </a:cxn>
                <a:cxn ang="0">
                  <a:pos x="0" y="358"/>
                </a:cxn>
                <a:cxn ang="0">
                  <a:pos x="135" y="333"/>
                </a:cxn>
                <a:cxn ang="0">
                  <a:pos x="211" y="297"/>
                </a:cxn>
                <a:cxn ang="0">
                  <a:pos x="230" y="272"/>
                </a:cxn>
                <a:cxn ang="0">
                  <a:pos x="224" y="177"/>
                </a:cxn>
                <a:cxn ang="0">
                  <a:pos x="224" y="112"/>
                </a:cxn>
                <a:cxn ang="0">
                  <a:pos x="230" y="35"/>
                </a:cxn>
                <a:cxn ang="0">
                  <a:pos x="257" y="0"/>
                </a:cxn>
                <a:cxn ang="0">
                  <a:pos x="260" y="107"/>
                </a:cxn>
                <a:cxn ang="0">
                  <a:pos x="260" y="107"/>
                </a:cxn>
              </a:cxnLst>
              <a:rect l="0" t="0" r="r" b="b"/>
              <a:pathLst>
                <a:path w="278" h="361">
                  <a:moveTo>
                    <a:pt x="260" y="107"/>
                  </a:moveTo>
                  <a:lnTo>
                    <a:pt x="260" y="156"/>
                  </a:lnTo>
                  <a:lnTo>
                    <a:pt x="266" y="196"/>
                  </a:lnTo>
                  <a:lnTo>
                    <a:pt x="278" y="238"/>
                  </a:lnTo>
                  <a:lnTo>
                    <a:pt x="260" y="282"/>
                  </a:lnTo>
                  <a:lnTo>
                    <a:pt x="236" y="308"/>
                  </a:lnTo>
                  <a:lnTo>
                    <a:pt x="196" y="339"/>
                  </a:lnTo>
                  <a:lnTo>
                    <a:pt x="126" y="361"/>
                  </a:lnTo>
                  <a:lnTo>
                    <a:pt x="49" y="361"/>
                  </a:lnTo>
                  <a:lnTo>
                    <a:pt x="0" y="358"/>
                  </a:lnTo>
                  <a:lnTo>
                    <a:pt x="135" y="333"/>
                  </a:lnTo>
                  <a:lnTo>
                    <a:pt x="211" y="297"/>
                  </a:lnTo>
                  <a:lnTo>
                    <a:pt x="230" y="272"/>
                  </a:lnTo>
                  <a:lnTo>
                    <a:pt x="224" y="177"/>
                  </a:lnTo>
                  <a:lnTo>
                    <a:pt x="224" y="112"/>
                  </a:lnTo>
                  <a:lnTo>
                    <a:pt x="230" y="35"/>
                  </a:lnTo>
                  <a:lnTo>
                    <a:pt x="257" y="0"/>
                  </a:lnTo>
                  <a:lnTo>
                    <a:pt x="260" y="107"/>
                  </a:lnTo>
                  <a:lnTo>
                    <a:pt x="260" y="107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20658" name="Freeform 178"/>
            <p:cNvSpPr>
              <a:spLocks/>
            </p:cNvSpPr>
            <p:nvPr/>
          </p:nvSpPr>
          <p:spPr bwMode="auto">
            <a:xfrm>
              <a:off x="2467" y="1235"/>
              <a:ext cx="3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5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51">
                  <a:moveTo>
                    <a:pt x="0" y="0"/>
                  </a:moveTo>
                  <a:lnTo>
                    <a:pt x="6" y="5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777777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0659" name="Rectangle 179"/>
          <p:cNvSpPr>
            <a:spLocks noChangeArrowheads="1"/>
          </p:cNvSpPr>
          <p:nvPr/>
        </p:nvSpPr>
        <p:spPr bwMode="auto">
          <a:xfrm>
            <a:off x="3203575" y="2854325"/>
            <a:ext cx="2519363" cy="4572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65000"/>
              <a:buFontTx/>
              <a:buBlip>
                <a:blip r:embed="rId6"/>
              </a:buBlip>
            </a:pPr>
            <a:r>
              <a:rPr lang="ru-RU" sz="2000" smtClean="0">
                <a:solidFill>
                  <a:srgbClr val="FFFF99"/>
                </a:solidFill>
                <a:latin typeface="Arial" charset="0"/>
                <a:ea typeface="Arial" charset="0"/>
                <a:cs typeface="Arial" charset="0"/>
              </a:rPr>
              <a:t> 16 недель</a:t>
            </a:r>
          </a:p>
        </p:txBody>
      </p:sp>
      <p:sp>
        <p:nvSpPr>
          <p:cNvPr id="20660" name="Rectangle 180"/>
          <p:cNvSpPr>
            <a:spLocks noChangeArrowheads="1"/>
          </p:cNvSpPr>
          <p:nvPr/>
        </p:nvSpPr>
        <p:spPr bwMode="auto">
          <a:xfrm>
            <a:off x="3203575" y="3394075"/>
            <a:ext cx="2519363" cy="4572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65000"/>
              <a:buFontTx/>
              <a:buBlip>
                <a:blip r:embed="rId6"/>
              </a:buBlip>
            </a:pPr>
            <a:r>
              <a:rPr lang="ru-RU" sz="2000" smtClean="0">
                <a:solidFill>
                  <a:srgbClr val="FFFF99"/>
                </a:solidFill>
                <a:latin typeface="Arial" charset="0"/>
                <a:ea typeface="Arial" charset="0"/>
                <a:cs typeface="Arial" charset="0"/>
              </a:rPr>
              <a:t> 20 недель</a:t>
            </a:r>
          </a:p>
        </p:txBody>
      </p:sp>
      <p:sp>
        <p:nvSpPr>
          <p:cNvPr id="20661" name="Rectangle 181"/>
          <p:cNvSpPr>
            <a:spLocks noChangeArrowheads="1"/>
          </p:cNvSpPr>
          <p:nvPr/>
        </p:nvSpPr>
        <p:spPr bwMode="auto">
          <a:xfrm>
            <a:off x="3203575" y="3933825"/>
            <a:ext cx="2519363" cy="4572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65000"/>
              <a:buFontTx/>
              <a:buBlip>
                <a:blip r:embed="rId6"/>
              </a:buBlip>
            </a:pPr>
            <a:r>
              <a:rPr lang="ru-RU" sz="2000" smtClean="0">
                <a:solidFill>
                  <a:srgbClr val="FFFF99"/>
                </a:solidFill>
                <a:latin typeface="Arial" charset="0"/>
                <a:ea typeface="Arial" charset="0"/>
                <a:cs typeface="Arial" charset="0"/>
              </a:rPr>
              <a:t> 24 недели</a:t>
            </a:r>
          </a:p>
        </p:txBody>
      </p:sp>
      <p:sp>
        <p:nvSpPr>
          <p:cNvPr id="42002" name="Rectangle 182"/>
          <p:cNvSpPr>
            <a:spLocks noChangeArrowheads="1"/>
          </p:cNvSpPr>
          <p:nvPr/>
        </p:nvSpPr>
        <p:spPr bwMode="auto">
          <a:xfrm>
            <a:off x="3132138" y="404813"/>
            <a:ext cx="496887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</a:pPr>
            <a:r>
              <a:rPr lang="ru-RU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Безопасные точки для введения первичного троакара выше пупка в зависимости от срока беременности</a:t>
            </a:r>
          </a:p>
        </p:txBody>
      </p:sp>
    </p:spTree>
    <p:extLst>
      <p:ext uri="{BB962C8B-B14F-4D97-AF65-F5344CB8AC3E}">
        <p14:creationId xmlns:p14="http://schemas.microsoft.com/office/powerpoint/2010/main" val="29203462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8" grpId="0" animBg="1"/>
      <p:bldP spid="20539" grpId="0" animBg="1"/>
      <p:bldP spid="20540" grpId="0" animBg="1"/>
      <p:bldP spid="20659" grpId="0"/>
      <p:bldP spid="20660" grpId="0"/>
      <p:bldP spid="2066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/>
          <p:cNvPicPr>
            <a:picLocks noChangeAspect="1" noChangeArrowheads="1"/>
          </p:cNvPicPr>
          <p:nvPr/>
        </p:nvPicPr>
        <p:blipFill>
          <a:blip r:embed="rId2">
            <a:lum bright="2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1781175"/>
            <a:ext cx="3168650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6083" name="Rectangle 7"/>
          <p:cNvSpPr>
            <a:spLocks noChangeArrowheads="1"/>
          </p:cNvSpPr>
          <p:nvPr/>
        </p:nvSpPr>
        <p:spPr bwMode="auto">
          <a:xfrm>
            <a:off x="328613" y="4241800"/>
            <a:ext cx="8280400" cy="33496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u="sng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Традиционно: </a:t>
            </a:r>
            <a:r>
              <a:rPr lang="ru-RU" sz="2000" u="sng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выполняются лапаротомии</a:t>
            </a:r>
            <a:endParaRPr lang="ru-RU" sz="2000" u="sng" smtClean="0">
              <a:solidFill>
                <a:srgbClr val="FFFF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grpSp>
        <p:nvGrpSpPr>
          <p:cNvPr id="43012" name="Группа 33"/>
          <p:cNvGrpSpPr>
            <a:grpSpLocks/>
          </p:cNvGrpSpPr>
          <p:nvPr/>
        </p:nvGrpSpPr>
        <p:grpSpPr bwMode="auto">
          <a:xfrm>
            <a:off x="269875" y="2057400"/>
            <a:ext cx="4932363" cy="2219325"/>
            <a:chOff x="269875" y="2058144"/>
            <a:chExt cx="4932363" cy="2218736"/>
          </a:xfrm>
        </p:grpSpPr>
        <p:grpSp>
          <p:nvGrpSpPr>
            <p:cNvPr id="43015" name="Группа 31"/>
            <p:cNvGrpSpPr>
              <a:grpSpLocks/>
            </p:cNvGrpSpPr>
            <p:nvPr/>
          </p:nvGrpSpPr>
          <p:grpSpPr bwMode="auto">
            <a:xfrm>
              <a:off x="269875" y="2058144"/>
              <a:ext cx="2305049" cy="2218736"/>
              <a:chOff x="269875" y="2058144"/>
              <a:chExt cx="2305049" cy="2218736"/>
            </a:xfrm>
          </p:grpSpPr>
          <p:sp>
            <p:nvSpPr>
              <p:cNvPr id="43023" name="Freeform 9"/>
              <p:cNvSpPr>
                <a:spLocks/>
              </p:cNvSpPr>
              <p:nvPr/>
            </p:nvSpPr>
            <p:spPr bwMode="auto">
              <a:xfrm>
                <a:off x="269875" y="3026992"/>
                <a:ext cx="58737" cy="467784"/>
              </a:xfrm>
              <a:custGeom>
                <a:avLst/>
                <a:gdLst>
                  <a:gd name="T0" fmla="*/ 2147483647 w 36"/>
                  <a:gd name="T1" fmla="*/ 2147483647 h 252"/>
                  <a:gd name="T2" fmla="*/ 2147483647 w 36"/>
                  <a:gd name="T3" fmla="*/ 2147483647 h 252"/>
                  <a:gd name="T4" fmla="*/ 2147483647 w 36"/>
                  <a:gd name="T5" fmla="*/ 2147483647 h 252"/>
                  <a:gd name="T6" fmla="*/ 2147483647 w 36"/>
                  <a:gd name="T7" fmla="*/ 2147483647 h 252"/>
                  <a:gd name="T8" fmla="*/ 2147483647 w 36"/>
                  <a:gd name="T9" fmla="*/ 2147483647 h 252"/>
                  <a:gd name="T10" fmla="*/ 2147483647 w 36"/>
                  <a:gd name="T11" fmla="*/ 2147483647 h 252"/>
                  <a:gd name="T12" fmla="*/ 2147483647 w 36"/>
                  <a:gd name="T13" fmla="*/ 2147483647 h 252"/>
                  <a:gd name="T14" fmla="*/ 2147483647 w 36"/>
                  <a:gd name="T15" fmla="*/ 2147483647 h 252"/>
                  <a:gd name="T16" fmla="*/ 0 w 36"/>
                  <a:gd name="T17" fmla="*/ 2147483647 h 252"/>
                  <a:gd name="T18" fmla="*/ 0 w 36"/>
                  <a:gd name="T19" fmla="*/ 2147483647 h 252"/>
                  <a:gd name="T20" fmla="*/ 0 w 36"/>
                  <a:gd name="T21" fmla="*/ 2147483647 h 252"/>
                  <a:gd name="T22" fmla="*/ 0 w 36"/>
                  <a:gd name="T23" fmla="*/ 2147483647 h 252"/>
                  <a:gd name="T24" fmla="*/ 0 w 36"/>
                  <a:gd name="T25" fmla="*/ 0 h 252"/>
                  <a:gd name="T26" fmla="*/ 0 w 36"/>
                  <a:gd name="T27" fmla="*/ 2147483647 h 252"/>
                  <a:gd name="T28" fmla="*/ 0 w 36"/>
                  <a:gd name="T29" fmla="*/ 2147483647 h 252"/>
                  <a:gd name="T30" fmla="*/ 0 w 36"/>
                  <a:gd name="T31" fmla="*/ 2147483647 h 252"/>
                  <a:gd name="T32" fmla="*/ 0 w 36"/>
                  <a:gd name="T33" fmla="*/ 2147483647 h 252"/>
                  <a:gd name="T34" fmla="*/ 0 w 36"/>
                  <a:gd name="T35" fmla="*/ 2147483647 h 252"/>
                  <a:gd name="T36" fmla="*/ 2147483647 w 36"/>
                  <a:gd name="T37" fmla="*/ 2147483647 h 252"/>
                  <a:gd name="T38" fmla="*/ 2147483647 w 36"/>
                  <a:gd name="T39" fmla="*/ 2147483647 h 252"/>
                  <a:gd name="T40" fmla="*/ 2147483647 w 36"/>
                  <a:gd name="T41" fmla="*/ 2147483647 h 252"/>
                  <a:gd name="T42" fmla="*/ 2147483647 w 36"/>
                  <a:gd name="T43" fmla="*/ 2147483647 h 252"/>
                  <a:gd name="T44" fmla="*/ 2147483647 w 36"/>
                  <a:gd name="T45" fmla="*/ 2147483647 h 252"/>
                  <a:gd name="T46" fmla="*/ 2147483647 w 36"/>
                  <a:gd name="T47" fmla="*/ 2147483647 h 252"/>
                  <a:gd name="T48" fmla="*/ 2147483647 w 36"/>
                  <a:gd name="T49" fmla="*/ 2147483647 h 252"/>
                  <a:gd name="T50" fmla="*/ 2147483647 w 36"/>
                  <a:gd name="T51" fmla="*/ 2147483647 h 252"/>
                  <a:gd name="T52" fmla="*/ 2147483647 w 36"/>
                  <a:gd name="T53" fmla="*/ 2147483647 h 25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6" h="252">
                    <a:moveTo>
                      <a:pt x="36" y="156"/>
                    </a:moveTo>
                    <a:lnTo>
                      <a:pt x="30" y="144"/>
                    </a:lnTo>
                    <a:lnTo>
                      <a:pt x="24" y="132"/>
                    </a:lnTo>
                    <a:lnTo>
                      <a:pt x="18" y="120"/>
                    </a:lnTo>
                    <a:lnTo>
                      <a:pt x="18" y="108"/>
                    </a:lnTo>
                    <a:lnTo>
                      <a:pt x="12" y="90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0" y="48"/>
                    </a:lnTo>
                    <a:lnTo>
                      <a:pt x="0" y="42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0" y="96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38"/>
                    </a:lnTo>
                    <a:lnTo>
                      <a:pt x="0" y="144"/>
                    </a:lnTo>
                    <a:lnTo>
                      <a:pt x="6" y="162"/>
                    </a:lnTo>
                    <a:lnTo>
                      <a:pt x="6" y="174"/>
                    </a:lnTo>
                    <a:lnTo>
                      <a:pt x="12" y="186"/>
                    </a:lnTo>
                    <a:lnTo>
                      <a:pt x="18" y="204"/>
                    </a:lnTo>
                    <a:lnTo>
                      <a:pt x="18" y="216"/>
                    </a:lnTo>
                    <a:lnTo>
                      <a:pt x="24" y="228"/>
                    </a:lnTo>
                    <a:lnTo>
                      <a:pt x="30" y="240"/>
                    </a:lnTo>
                    <a:lnTo>
                      <a:pt x="36" y="252"/>
                    </a:lnTo>
                    <a:lnTo>
                      <a:pt x="36" y="156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024" name="Freeform 10"/>
              <p:cNvSpPr>
                <a:spLocks/>
              </p:cNvSpPr>
              <p:nvPr/>
            </p:nvSpPr>
            <p:spPr bwMode="auto">
              <a:xfrm>
                <a:off x="328612" y="3026992"/>
                <a:ext cx="1065212" cy="478877"/>
              </a:xfrm>
              <a:custGeom>
                <a:avLst/>
                <a:gdLst>
                  <a:gd name="T0" fmla="*/ 2147483647 w 660"/>
                  <a:gd name="T1" fmla="*/ 0 h 258"/>
                  <a:gd name="T2" fmla="*/ 0 w 660"/>
                  <a:gd name="T3" fmla="*/ 2147483647 h 258"/>
                  <a:gd name="T4" fmla="*/ 0 w 660"/>
                  <a:gd name="T5" fmla="*/ 2147483647 h 258"/>
                  <a:gd name="T6" fmla="*/ 2147483647 w 660"/>
                  <a:gd name="T7" fmla="*/ 2147483647 h 258"/>
                  <a:gd name="T8" fmla="*/ 2147483647 w 660"/>
                  <a:gd name="T9" fmla="*/ 0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60" h="258">
                    <a:moveTo>
                      <a:pt x="660" y="0"/>
                    </a:moveTo>
                    <a:lnTo>
                      <a:pt x="0" y="162"/>
                    </a:lnTo>
                    <a:lnTo>
                      <a:pt x="0" y="258"/>
                    </a:lnTo>
                    <a:lnTo>
                      <a:pt x="660" y="96"/>
                    </a:lnTo>
                    <a:lnTo>
                      <a:pt x="660" y="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025" name="Freeform 11"/>
              <p:cNvSpPr>
                <a:spLocks/>
              </p:cNvSpPr>
              <p:nvPr/>
            </p:nvSpPr>
            <p:spPr bwMode="auto">
              <a:xfrm>
                <a:off x="1393825" y="2433480"/>
                <a:ext cx="862012" cy="769162"/>
              </a:xfrm>
              <a:custGeom>
                <a:avLst/>
                <a:gdLst>
                  <a:gd name="T0" fmla="*/ 0 w 534"/>
                  <a:gd name="T1" fmla="*/ 2147483647 h 414"/>
                  <a:gd name="T2" fmla="*/ 2147483647 w 534"/>
                  <a:gd name="T3" fmla="*/ 0 h 414"/>
                  <a:gd name="T4" fmla="*/ 2147483647 w 534"/>
                  <a:gd name="T5" fmla="*/ 2147483647 h 414"/>
                  <a:gd name="T6" fmla="*/ 0 w 534"/>
                  <a:gd name="T7" fmla="*/ 2147483647 h 414"/>
                  <a:gd name="T8" fmla="*/ 0 w 534"/>
                  <a:gd name="T9" fmla="*/ 2147483647 h 4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4" h="414">
                    <a:moveTo>
                      <a:pt x="0" y="318"/>
                    </a:moveTo>
                    <a:lnTo>
                      <a:pt x="534" y="0"/>
                    </a:lnTo>
                    <a:lnTo>
                      <a:pt x="534" y="96"/>
                    </a:lnTo>
                    <a:lnTo>
                      <a:pt x="0" y="414"/>
                    </a:lnTo>
                    <a:lnTo>
                      <a:pt x="0" y="318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026" name="Freeform 12"/>
              <p:cNvSpPr>
                <a:spLocks/>
              </p:cNvSpPr>
              <p:nvPr/>
            </p:nvSpPr>
            <p:spPr bwMode="auto">
              <a:xfrm>
                <a:off x="269875" y="2111763"/>
                <a:ext cx="1985962" cy="1214758"/>
              </a:xfrm>
              <a:custGeom>
                <a:avLst/>
                <a:gdLst>
                  <a:gd name="T0" fmla="*/ 2147483647 w 1230"/>
                  <a:gd name="T1" fmla="*/ 2147483647 h 654"/>
                  <a:gd name="T2" fmla="*/ 2147483647 w 1230"/>
                  <a:gd name="T3" fmla="*/ 2147483647 h 654"/>
                  <a:gd name="T4" fmla="*/ 2147483647 w 1230"/>
                  <a:gd name="T5" fmla="*/ 2147483647 h 654"/>
                  <a:gd name="T6" fmla="*/ 2147483647 w 1230"/>
                  <a:gd name="T7" fmla="*/ 2147483647 h 654"/>
                  <a:gd name="T8" fmla="*/ 0 w 1230"/>
                  <a:gd name="T9" fmla="*/ 2147483647 h 654"/>
                  <a:gd name="T10" fmla="*/ 0 w 1230"/>
                  <a:gd name="T11" fmla="*/ 2147483647 h 654"/>
                  <a:gd name="T12" fmla="*/ 0 w 1230"/>
                  <a:gd name="T13" fmla="*/ 2147483647 h 654"/>
                  <a:gd name="T14" fmla="*/ 0 w 1230"/>
                  <a:gd name="T15" fmla="*/ 2147483647 h 654"/>
                  <a:gd name="T16" fmla="*/ 2147483647 w 1230"/>
                  <a:gd name="T17" fmla="*/ 2147483647 h 654"/>
                  <a:gd name="T18" fmla="*/ 2147483647 w 1230"/>
                  <a:gd name="T19" fmla="*/ 2147483647 h 654"/>
                  <a:gd name="T20" fmla="*/ 2147483647 w 1230"/>
                  <a:gd name="T21" fmla="*/ 2147483647 h 654"/>
                  <a:gd name="T22" fmla="*/ 2147483647 w 1230"/>
                  <a:gd name="T23" fmla="*/ 2147483647 h 654"/>
                  <a:gd name="T24" fmla="*/ 2147483647 w 1230"/>
                  <a:gd name="T25" fmla="*/ 2147483647 h 654"/>
                  <a:gd name="T26" fmla="*/ 2147483647 w 1230"/>
                  <a:gd name="T27" fmla="*/ 2147483647 h 654"/>
                  <a:gd name="T28" fmla="*/ 2147483647 w 1230"/>
                  <a:gd name="T29" fmla="*/ 2147483647 h 654"/>
                  <a:gd name="T30" fmla="*/ 2147483647 w 1230"/>
                  <a:gd name="T31" fmla="*/ 2147483647 h 654"/>
                  <a:gd name="T32" fmla="*/ 2147483647 w 1230"/>
                  <a:gd name="T33" fmla="*/ 2147483647 h 654"/>
                  <a:gd name="T34" fmla="*/ 2147483647 w 1230"/>
                  <a:gd name="T35" fmla="*/ 2147483647 h 654"/>
                  <a:gd name="T36" fmla="*/ 2147483647 w 1230"/>
                  <a:gd name="T37" fmla="*/ 2147483647 h 654"/>
                  <a:gd name="T38" fmla="*/ 2147483647 w 1230"/>
                  <a:gd name="T39" fmla="*/ 2147483647 h 654"/>
                  <a:gd name="T40" fmla="*/ 2147483647 w 1230"/>
                  <a:gd name="T41" fmla="*/ 2147483647 h 654"/>
                  <a:gd name="T42" fmla="*/ 2147483647 w 1230"/>
                  <a:gd name="T43" fmla="*/ 2147483647 h 654"/>
                  <a:gd name="T44" fmla="*/ 2147483647 w 1230"/>
                  <a:gd name="T45" fmla="*/ 2147483647 h 654"/>
                  <a:gd name="T46" fmla="*/ 2147483647 w 1230"/>
                  <a:gd name="T47" fmla="*/ 2147483647 h 654"/>
                  <a:gd name="T48" fmla="*/ 2147483647 w 1230"/>
                  <a:gd name="T49" fmla="*/ 2147483647 h 654"/>
                  <a:gd name="T50" fmla="*/ 2147483647 w 1230"/>
                  <a:gd name="T51" fmla="*/ 2147483647 h 654"/>
                  <a:gd name="T52" fmla="*/ 2147483647 w 1230"/>
                  <a:gd name="T53" fmla="*/ 2147483647 h 654"/>
                  <a:gd name="T54" fmla="*/ 2147483647 w 1230"/>
                  <a:gd name="T55" fmla="*/ 2147483647 h 654"/>
                  <a:gd name="T56" fmla="*/ 2147483647 w 1230"/>
                  <a:gd name="T57" fmla="*/ 2147483647 h 654"/>
                  <a:gd name="T58" fmla="*/ 2147483647 w 1230"/>
                  <a:gd name="T59" fmla="*/ 2147483647 h 654"/>
                  <a:gd name="T60" fmla="*/ 2147483647 w 1230"/>
                  <a:gd name="T61" fmla="*/ 2147483647 h 654"/>
                  <a:gd name="T62" fmla="*/ 2147483647 w 1230"/>
                  <a:gd name="T63" fmla="*/ 0 h 654"/>
                  <a:gd name="T64" fmla="*/ 2147483647 w 1230"/>
                  <a:gd name="T65" fmla="*/ 0 h 654"/>
                  <a:gd name="T66" fmla="*/ 2147483647 w 1230"/>
                  <a:gd name="T67" fmla="*/ 0 h 654"/>
                  <a:gd name="T68" fmla="*/ 2147483647 w 1230"/>
                  <a:gd name="T69" fmla="*/ 0 h 654"/>
                  <a:gd name="T70" fmla="*/ 2147483647 w 1230"/>
                  <a:gd name="T71" fmla="*/ 2147483647 h 654"/>
                  <a:gd name="T72" fmla="*/ 2147483647 w 1230"/>
                  <a:gd name="T73" fmla="*/ 2147483647 h 654"/>
                  <a:gd name="T74" fmla="*/ 2147483647 w 1230"/>
                  <a:gd name="T75" fmla="*/ 2147483647 h 654"/>
                  <a:gd name="T76" fmla="*/ 2147483647 w 1230"/>
                  <a:gd name="T77" fmla="*/ 2147483647 h 654"/>
                  <a:gd name="T78" fmla="*/ 2147483647 w 1230"/>
                  <a:gd name="T79" fmla="*/ 2147483647 h 654"/>
                  <a:gd name="T80" fmla="*/ 2147483647 w 1230"/>
                  <a:gd name="T81" fmla="*/ 2147483647 h 654"/>
                  <a:gd name="T82" fmla="*/ 2147483647 w 1230"/>
                  <a:gd name="T83" fmla="*/ 2147483647 h 654"/>
                  <a:gd name="T84" fmla="*/ 2147483647 w 1230"/>
                  <a:gd name="T85" fmla="*/ 2147483647 h 654"/>
                  <a:gd name="T86" fmla="*/ 2147483647 w 1230"/>
                  <a:gd name="T87" fmla="*/ 2147483647 h 654"/>
                  <a:gd name="T88" fmla="*/ 2147483647 w 1230"/>
                  <a:gd name="T89" fmla="*/ 2147483647 h 654"/>
                  <a:gd name="T90" fmla="*/ 2147483647 w 1230"/>
                  <a:gd name="T91" fmla="*/ 2147483647 h 654"/>
                  <a:gd name="T92" fmla="*/ 2147483647 w 1230"/>
                  <a:gd name="T93" fmla="*/ 2147483647 h 654"/>
                  <a:gd name="T94" fmla="*/ 2147483647 w 1230"/>
                  <a:gd name="T95" fmla="*/ 2147483647 h 654"/>
                  <a:gd name="T96" fmla="*/ 2147483647 w 1230"/>
                  <a:gd name="T97" fmla="*/ 2147483647 h 65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30" h="654">
                    <a:moveTo>
                      <a:pt x="36" y="654"/>
                    </a:moveTo>
                    <a:lnTo>
                      <a:pt x="30" y="636"/>
                    </a:lnTo>
                    <a:lnTo>
                      <a:pt x="24" y="630"/>
                    </a:lnTo>
                    <a:lnTo>
                      <a:pt x="18" y="612"/>
                    </a:lnTo>
                    <a:lnTo>
                      <a:pt x="12" y="594"/>
                    </a:lnTo>
                    <a:lnTo>
                      <a:pt x="12" y="588"/>
                    </a:lnTo>
                    <a:lnTo>
                      <a:pt x="6" y="570"/>
                    </a:lnTo>
                    <a:lnTo>
                      <a:pt x="6" y="552"/>
                    </a:lnTo>
                    <a:lnTo>
                      <a:pt x="0" y="546"/>
                    </a:lnTo>
                    <a:lnTo>
                      <a:pt x="0" y="528"/>
                    </a:lnTo>
                    <a:lnTo>
                      <a:pt x="0" y="510"/>
                    </a:lnTo>
                    <a:lnTo>
                      <a:pt x="0" y="504"/>
                    </a:lnTo>
                    <a:lnTo>
                      <a:pt x="0" y="486"/>
                    </a:lnTo>
                    <a:lnTo>
                      <a:pt x="0" y="468"/>
                    </a:lnTo>
                    <a:lnTo>
                      <a:pt x="0" y="456"/>
                    </a:lnTo>
                    <a:lnTo>
                      <a:pt x="0" y="444"/>
                    </a:lnTo>
                    <a:lnTo>
                      <a:pt x="6" y="426"/>
                    </a:lnTo>
                    <a:lnTo>
                      <a:pt x="6" y="414"/>
                    </a:lnTo>
                    <a:lnTo>
                      <a:pt x="12" y="402"/>
                    </a:lnTo>
                    <a:lnTo>
                      <a:pt x="12" y="390"/>
                    </a:lnTo>
                    <a:lnTo>
                      <a:pt x="18" y="372"/>
                    </a:lnTo>
                    <a:lnTo>
                      <a:pt x="24" y="360"/>
                    </a:lnTo>
                    <a:lnTo>
                      <a:pt x="30" y="348"/>
                    </a:lnTo>
                    <a:lnTo>
                      <a:pt x="36" y="330"/>
                    </a:lnTo>
                    <a:lnTo>
                      <a:pt x="42" y="318"/>
                    </a:lnTo>
                    <a:lnTo>
                      <a:pt x="48" y="306"/>
                    </a:lnTo>
                    <a:lnTo>
                      <a:pt x="60" y="294"/>
                    </a:lnTo>
                    <a:lnTo>
                      <a:pt x="72" y="276"/>
                    </a:lnTo>
                    <a:lnTo>
                      <a:pt x="72" y="270"/>
                    </a:lnTo>
                    <a:lnTo>
                      <a:pt x="84" y="252"/>
                    </a:lnTo>
                    <a:lnTo>
                      <a:pt x="96" y="240"/>
                    </a:lnTo>
                    <a:lnTo>
                      <a:pt x="102" y="234"/>
                    </a:lnTo>
                    <a:lnTo>
                      <a:pt x="120" y="216"/>
                    </a:lnTo>
                    <a:lnTo>
                      <a:pt x="132" y="204"/>
                    </a:lnTo>
                    <a:lnTo>
                      <a:pt x="138" y="198"/>
                    </a:lnTo>
                    <a:lnTo>
                      <a:pt x="156" y="180"/>
                    </a:lnTo>
                    <a:lnTo>
                      <a:pt x="168" y="168"/>
                    </a:lnTo>
                    <a:lnTo>
                      <a:pt x="180" y="162"/>
                    </a:lnTo>
                    <a:lnTo>
                      <a:pt x="192" y="150"/>
                    </a:lnTo>
                    <a:lnTo>
                      <a:pt x="210" y="138"/>
                    </a:lnTo>
                    <a:lnTo>
                      <a:pt x="222" y="132"/>
                    </a:lnTo>
                    <a:lnTo>
                      <a:pt x="240" y="120"/>
                    </a:lnTo>
                    <a:lnTo>
                      <a:pt x="258" y="108"/>
                    </a:lnTo>
                    <a:lnTo>
                      <a:pt x="270" y="102"/>
                    </a:lnTo>
                    <a:lnTo>
                      <a:pt x="288" y="96"/>
                    </a:lnTo>
                    <a:lnTo>
                      <a:pt x="306" y="84"/>
                    </a:lnTo>
                    <a:lnTo>
                      <a:pt x="318" y="78"/>
                    </a:lnTo>
                    <a:lnTo>
                      <a:pt x="336" y="72"/>
                    </a:lnTo>
                    <a:lnTo>
                      <a:pt x="360" y="60"/>
                    </a:lnTo>
                    <a:lnTo>
                      <a:pt x="372" y="54"/>
                    </a:lnTo>
                    <a:lnTo>
                      <a:pt x="390" y="48"/>
                    </a:lnTo>
                    <a:lnTo>
                      <a:pt x="402" y="42"/>
                    </a:lnTo>
                    <a:lnTo>
                      <a:pt x="426" y="36"/>
                    </a:lnTo>
                    <a:lnTo>
                      <a:pt x="444" y="30"/>
                    </a:lnTo>
                    <a:lnTo>
                      <a:pt x="456" y="30"/>
                    </a:lnTo>
                    <a:lnTo>
                      <a:pt x="480" y="24"/>
                    </a:lnTo>
                    <a:lnTo>
                      <a:pt x="504" y="18"/>
                    </a:lnTo>
                    <a:lnTo>
                      <a:pt x="516" y="18"/>
                    </a:lnTo>
                    <a:lnTo>
                      <a:pt x="540" y="12"/>
                    </a:lnTo>
                    <a:lnTo>
                      <a:pt x="564" y="6"/>
                    </a:lnTo>
                    <a:lnTo>
                      <a:pt x="576" y="6"/>
                    </a:lnTo>
                    <a:lnTo>
                      <a:pt x="600" y="6"/>
                    </a:lnTo>
                    <a:lnTo>
                      <a:pt x="624" y="0"/>
                    </a:lnTo>
                    <a:lnTo>
                      <a:pt x="636" y="0"/>
                    </a:lnTo>
                    <a:lnTo>
                      <a:pt x="660" y="0"/>
                    </a:lnTo>
                    <a:lnTo>
                      <a:pt x="684" y="0"/>
                    </a:lnTo>
                    <a:lnTo>
                      <a:pt x="696" y="0"/>
                    </a:lnTo>
                    <a:lnTo>
                      <a:pt x="720" y="0"/>
                    </a:lnTo>
                    <a:lnTo>
                      <a:pt x="744" y="0"/>
                    </a:lnTo>
                    <a:lnTo>
                      <a:pt x="756" y="0"/>
                    </a:lnTo>
                    <a:lnTo>
                      <a:pt x="780" y="0"/>
                    </a:lnTo>
                    <a:lnTo>
                      <a:pt x="804" y="6"/>
                    </a:lnTo>
                    <a:lnTo>
                      <a:pt x="816" y="6"/>
                    </a:lnTo>
                    <a:lnTo>
                      <a:pt x="840" y="12"/>
                    </a:lnTo>
                    <a:lnTo>
                      <a:pt x="864" y="12"/>
                    </a:lnTo>
                    <a:lnTo>
                      <a:pt x="876" y="18"/>
                    </a:lnTo>
                    <a:lnTo>
                      <a:pt x="900" y="18"/>
                    </a:lnTo>
                    <a:lnTo>
                      <a:pt x="924" y="24"/>
                    </a:lnTo>
                    <a:lnTo>
                      <a:pt x="936" y="30"/>
                    </a:lnTo>
                    <a:lnTo>
                      <a:pt x="960" y="36"/>
                    </a:lnTo>
                    <a:lnTo>
                      <a:pt x="984" y="42"/>
                    </a:lnTo>
                    <a:lnTo>
                      <a:pt x="990" y="42"/>
                    </a:lnTo>
                    <a:lnTo>
                      <a:pt x="1014" y="54"/>
                    </a:lnTo>
                    <a:lnTo>
                      <a:pt x="1026" y="54"/>
                    </a:lnTo>
                    <a:lnTo>
                      <a:pt x="1050" y="66"/>
                    </a:lnTo>
                    <a:lnTo>
                      <a:pt x="1068" y="72"/>
                    </a:lnTo>
                    <a:lnTo>
                      <a:pt x="1080" y="78"/>
                    </a:lnTo>
                    <a:lnTo>
                      <a:pt x="1098" y="90"/>
                    </a:lnTo>
                    <a:lnTo>
                      <a:pt x="1116" y="96"/>
                    </a:lnTo>
                    <a:lnTo>
                      <a:pt x="1128" y="102"/>
                    </a:lnTo>
                    <a:lnTo>
                      <a:pt x="1146" y="114"/>
                    </a:lnTo>
                    <a:lnTo>
                      <a:pt x="1164" y="126"/>
                    </a:lnTo>
                    <a:lnTo>
                      <a:pt x="1176" y="132"/>
                    </a:lnTo>
                    <a:lnTo>
                      <a:pt x="1194" y="144"/>
                    </a:lnTo>
                    <a:lnTo>
                      <a:pt x="1206" y="156"/>
                    </a:lnTo>
                    <a:lnTo>
                      <a:pt x="1218" y="162"/>
                    </a:lnTo>
                    <a:lnTo>
                      <a:pt x="1230" y="174"/>
                    </a:lnTo>
                    <a:lnTo>
                      <a:pt x="696" y="492"/>
                    </a:lnTo>
                    <a:lnTo>
                      <a:pt x="36" y="65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027" name="Freeform 13"/>
              <p:cNvSpPr>
                <a:spLocks/>
              </p:cNvSpPr>
              <p:nvPr/>
            </p:nvSpPr>
            <p:spPr bwMode="auto">
              <a:xfrm>
                <a:off x="1674812" y="3058424"/>
                <a:ext cx="900112" cy="1070540"/>
              </a:xfrm>
              <a:custGeom>
                <a:avLst/>
                <a:gdLst>
                  <a:gd name="T0" fmla="*/ 2147483647 w 558"/>
                  <a:gd name="T1" fmla="*/ 2147483647 h 576"/>
                  <a:gd name="T2" fmla="*/ 2147483647 w 558"/>
                  <a:gd name="T3" fmla="*/ 2147483647 h 576"/>
                  <a:gd name="T4" fmla="*/ 2147483647 w 558"/>
                  <a:gd name="T5" fmla="*/ 2147483647 h 576"/>
                  <a:gd name="T6" fmla="*/ 2147483647 w 558"/>
                  <a:gd name="T7" fmla="*/ 2147483647 h 576"/>
                  <a:gd name="T8" fmla="*/ 2147483647 w 558"/>
                  <a:gd name="T9" fmla="*/ 2147483647 h 576"/>
                  <a:gd name="T10" fmla="*/ 2147483647 w 558"/>
                  <a:gd name="T11" fmla="*/ 2147483647 h 576"/>
                  <a:gd name="T12" fmla="*/ 2147483647 w 558"/>
                  <a:gd name="T13" fmla="*/ 2147483647 h 576"/>
                  <a:gd name="T14" fmla="*/ 2147483647 w 558"/>
                  <a:gd name="T15" fmla="*/ 2147483647 h 576"/>
                  <a:gd name="T16" fmla="*/ 2147483647 w 558"/>
                  <a:gd name="T17" fmla="*/ 2147483647 h 576"/>
                  <a:gd name="T18" fmla="*/ 2147483647 w 558"/>
                  <a:gd name="T19" fmla="*/ 2147483647 h 576"/>
                  <a:gd name="T20" fmla="*/ 2147483647 w 558"/>
                  <a:gd name="T21" fmla="*/ 2147483647 h 576"/>
                  <a:gd name="T22" fmla="*/ 2147483647 w 558"/>
                  <a:gd name="T23" fmla="*/ 2147483647 h 576"/>
                  <a:gd name="T24" fmla="*/ 2147483647 w 558"/>
                  <a:gd name="T25" fmla="*/ 2147483647 h 576"/>
                  <a:gd name="T26" fmla="*/ 2147483647 w 558"/>
                  <a:gd name="T27" fmla="*/ 2147483647 h 576"/>
                  <a:gd name="T28" fmla="*/ 2147483647 w 558"/>
                  <a:gd name="T29" fmla="*/ 2147483647 h 576"/>
                  <a:gd name="T30" fmla="*/ 2147483647 w 558"/>
                  <a:gd name="T31" fmla="*/ 2147483647 h 576"/>
                  <a:gd name="T32" fmla="*/ 2147483647 w 558"/>
                  <a:gd name="T33" fmla="*/ 2147483647 h 576"/>
                  <a:gd name="T34" fmla="*/ 2147483647 w 558"/>
                  <a:gd name="T35" fmla="*/ 2147483647 h 576"/>
                  <a:gd name="T36" fmla="*/ 2147483647 w 558"/>
                  <a:gd name="T37" fmla="*/ 2147483647 h 576"/>
                  <a:gd name="T38" fmla="*/ 2147483647 w 558"/>
                  <a:gd name="T39" fmla="*/ 2147483647 h 576"/>
                  <a:gd name="T40" fmla="*/ 2147483647 w 558"/>
                  <a:gd name="T41" fmla="*/ 2147483647 h 576"/>
                  <a:gd name="T42" fmla="*/ 2147483647 w 558"/>
                  <a:gd name="T43" fmla="*/ 2147483647 h 576"/>
                  <a:gd name="T44" fmla="*/ 2147483647 w 558"/>
                  <a:gd name="T45" fmla="*/ 2147483647 h 576"/>
                  <a:gd name="T46" fmla="*/ 2147483647 w 558"/>
                  <a:gd name="T47" fmla="*/ 2147483647 h 576"/>
                  <a:gd name="T48" fmla="*/ 0 w 558"/>
                  <a:gd name="T49" fmla="*/ 2147483647 h 576"/>
                  <a:gd name="T50" fmla="*/ 2147483647 w 558"/>
                  <a:gd name="T51" fmla="*/ 2147483647 h 576"/>
                  <a:gd name="T52" fmla="*/ 2147483647 w 558"/>
                  <a:gd name="T53" fmla="*/ 2147483647 h 576"/>
                  <a:gd name="T54" fmla="*/ 2147483647 w 558"/>
                  <a:gd name="T55" fmla="*/ 2147483647 h 576"/>
                  <a:gd name="T56" fmla="*/ 2147483647 w 558"/>
                  <a:gd name="T57" fmla="*/ 2147483647 h 576"/>
                  <a:gd name="T58" fmla="*/ 2147483647 w 558"/>
                  <a:gd name="T59" fmla="*/ 2147483647 h 576"/>
                  <a:gd name="T60" fmla="*/ 2147483647 w 558"/>
                  <a:gd name="T61" fmla="*/ 2147483647 h 576"/>
                  <a:gd name="T62" fmla="*/ 2147483647 w 558"/>
                  <a:gd name="T63" fmla="*/ 2147483647 h 576"/>
                  <a:gd name="T64" fmla="*/ 2147483647 w 558"/>
                  <a:gd name="T65" fmla="*/ 2147483647 h 576"/>
                  <a:gd name="T66" fmla="*/ 2147483647 w 558"/>
                  <a:gd name="T67" fmla="*/ 2147483647 h 576"/>
                  <a:gd name="T68" fmla="*/ 2147483647 w 558"/>
                  <a:gd name="T69" fmla="*/ 2147483647 h 576"/>
                  <a:gd name="T70" fmla="*/ 2147483647 w 558"/>
                  <a:gd name="T71" fmla="*/ 2147483647 h 576"/>
                  <a:gd name="T72" fmla="*/ 2147483647 w 558"/>
                  <a:gd name="T73" fmla="*/ 2147483647 h 576"/>
                  <a:gd name="T74" fmla="*/ 2147483647 w 558"/>
                  <a:gd name="T75" fmla="*/ 2147483647 h 576"/>
                  <a:gd name="T76" fmla="*/ 2147483647 w 558"/>
                  <a:gd name="T77" fmla="*/ 2147483647 h 576"/>
                  <a:gd name="T78" fmla="*/ 2147483647 w 558"/>
                  <a:gd name="T79" fmla="*/ 2147483647 h 576"/>
                  <a:gd name="T80" fmla="*/ 2147483647 w 558"/>
                  <a:gd name="T81" fmla="*/ 2147483647 h 576"/>
                  <a:gd name="T82" fmla="*/ 2147483647 w 558"/>
                  <a:gd name="T83" fmla="*/ 2147483647 h 576"/>
                  <a:gd name="T84" fmla="*/ 2147483647 w 558"/>
                  <a:gd name="T85" fmla="*/ 2147483647 h 576"/>
                  <a:gd name="T86" fmla="*/ 2147483647 w 558"/>
                  <a:gd name="T87" fmla="*/ 2147483647 h 576"/>
                  <a:gd name="T88" fmla="*/ 2147483647 w 558"/>
                  <a:gd name="T89" fmla="*/ 2147483647 h 576"/>
                  <a:gd name="T90" fmla="*/ 2147483647 w 558"/>
                  <a:gd name="T91" fmla="*/ 2147483647 h 576"/>
                  <a:gd name="T92" fmla="*/ 2147483647 w 558"/>
                  <a:gd name="T93" fmla="*/ 2147483647 h 576"/>
                  <a:gd name="T94" fmla="*/ 2147483647 w 558"/>
                  <a:gd name="T95" fmla="*/ 2147483647 h 576"/>
                  <a:gd name="T96" fmla="*/ 2147483647 w 558"/>
                  <a:gd name="T97" fmla="*/ 2147483647 h 57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58" h="576">
                    <a:moveTo>
                      <a:pt x="558" y="0"/>
                    </a:moveTo>
                    <a:lnTo>
                      <a:pt x="558" y="18"/>
                    </a:lnTo>
                    <a:lnTo>
                      <a:pt x="558" y="24"/>
                    </a:lnTo>
                    <a:lnTo>
                      <a:pt x="552" y="42"/>
                    </a:lnTo>
                    <a:lnTo>
                      <a:pt x="552" y="60"/>
                    </a:lnTo>
                    <a:lnTo>
                      <a:pt x="552" y="66"/>
                    </a:lnTo>
                    <a:lnTo>
                      <a:pt x="546" y="84"/>
                    </a:lnTo>
                    <a:lnTo>
                      <a:pt x="546" y="90"/>
                    </a:lnTo>
                    <a:lnTo>
                      <a:pt x="540" y="108"/>
                    </a:lnTo>
                    <a:lnTo>
                      <a:pt x="534" y="126"/>
                    </a:lnTo>
                    <a:lnTo>
                      <a:pt x="528" y="132"/>
                    </a:lnTo>
                    <a:lnTo>
                      <a:pt x="522" y="150"/>
                    </a:lnTo>
                    <a:lnTo>
                      <a:pt x="516" y="168"/>
                    </a:lnTo>
                    <a:lnTo>
                      <a:pt x="510" y="174"/>
                    </a:lnTo>
                    <a:lnTo>
                      <a:pt x="498" y="192"/>
                    </a:lnTo>
                    <a:lnTo>
                      <a:pt x="498" y="198"/>
                    </a:lnTo>
                    <a:lnTo>
                      <a:pt x="486" y="216"/>
                    </a:lnTo>
                    <a:lnTo>
                      <a:pt x="474" y="228"/>
                    </a:lnTo>
                    <a:lnTo>
                      <a:pt x="468" y="240"/>
                    </a:lnTo>
                    <a:lnTo>
                      <a:pt x="456" y="252"/>
                    </a:lnTo>
                    <a:lnTo>
                      <a:pt x="444" y="264"/>
                    </a:lnTo>
                    <a:lnTo>
                      <a:pt x="438" y="276"/>
                    </a:lnTo>
                    <a:lnTo>
                      <a:pt x="426" y="288"/>
                    </a:lnTo>
                    <a:lnTo>
                      <a:pt x="414" y="294"/>
                    </a:lnTo>
                    <a:lnTo>
                      <a:pt x="402" y="306"/>
                    </a:lnTo>
                    <a:lnTo>
                      <a:pt x="384" y="324"/>
                    </a:lnTo>
                    <a:lnTo>
                      <a:pt x="378" y="330"/>
                    </a:lnTo>
                    <a:lnTo>
                      <a:pt x="360" y="342"/>
                    </a:lnTo>
                    <a:lnTo>
                      <a:pt x="342" y="354"/>
                    </a:lnTo>
                    <a:lnTo>
                      <a:pt x="336" y="360"/>
                    </a:lnTo>
                    <a:lnTo>
                      <a:pt x="318" y="372"/>
                    </a:lnTo>
                    <a:lnTo>
                      <a:pt x="306" y="378"/>
                    </a:lnTo>
                    <a:lnTo>
                      <a:pt x="288" y="384"/>
                    </a:lnTo>
                    <a:lnTo>
                      <a:pt x="270" y="396"/>
                    </a:lnTo>
                    <a:lnTo>
                      <a:pt x="258" y="402"/>
                    </a:lnTo>
                    <a:lnTo>
                      <a:pt x="240" y="414"/>
                    </a:lnTo>
                    <a:lnTo>
                      <a:pt x="216" y="420"/>
                    </a:lnTo>
                    <a:lnTo>
                      <a:pt x="210" y="426"/>
                    </a:lnTo>
                    <a:lnTo>
                      <a:pt x="186" y="432"/>
                    </a:lnTo>
                    <a:lnTo>
                      <a:pt x="174" y="438"/>
                    </a:lnTo>
                    <a:lnTo>
                      <a:pt x="150" y="444"/>
                    </a:lnTo>
                    <a:lnTo>
                      <a:pt x="132" y="450"/>
                    </a:lnTo>
                    <a:lnTo>
                      <a:pt x="120" y="456"/>
                    </a:lnTo>
                    <a:lnTo>
                      <a:pt x="96" y="462"/>
                    </a:lnTo>
                    <a:lnTo>
                      <a:pt x="72" y="468"/>
                    </a:lnTo>
                    <a:lnTo>
                      <a:pt x="60" y="468"/>
                    </a:lnTo>
                    <a:lnTo>
                      <a:pt x="36" y="474"/>
                    </a:lnTo>
                    <a:lnTo>
                      <a:pt x="24" y="474"/>
                    </a:lnTo>
                    <a:lnTo>
                      <a:pt x="0" y="480"/>
                    </a:lnTo>
                    <a:lnTo>
                      <a:pt x="0" y="576"/>
                    </a:lnTo>
                    <a:lnTo>
                      <a:pt x="24" y="570"/>
                    </a:lnTo>
                    <a:lnTo>
                      <a:pt x="36" y="570"/>
                    </a:lnTo>
                    <a:lnTo>
                      <a:pt x="60" y="564"/>
                    </a:lnTo>
                    <a:lnTo>
                      <a:pt x="72" y="564"/>
                    </a:lnTo>
                    <a:lnTo>
                      <a:pt x="96" y="558"/>
                    </a:lnTo>
                    <a:lnTo>
                      <a:pt x="120" y="552"/>
                    </a:lnTo>
                    <a:lnTo>
                      <a:pt x="132" y="546"/>
                    </a:lnTo>
                    <a:lnTo>
                      <a:pt x="150" y="540"/>
                    </a:lnTo>
                    <a:lnTo>
                      <a:pt x="174" y="534"/>
                    </a:lnTo>
                    <a:lnTo>
                      <a:pt x="186" y="528"/>
                    </a:lnTo>
                    <a:lnTo>
                      <a:pt x="210" y="522"/>
                    </a:lnTo>
                    <a:lnTo>
                      <a:pt x="216" y="516"/>
                    </a:lnTo>
                    <a:lnTo>
                      <a:pt x="240" y="510"/>
                    </a:lnTo>
                    <a:lnTo>
                      <a:pt x="258" y="498"/>
                    </a:lnTo>
                    <a:lnTo>
                      <a:pt x="270" y="492"/>
                    </a:lnTo>
                    <a:lnTo>
                      <a:pt x="288" y="480"/>
                    </a:lnTo>
                    <a:lnTo>
                      <a:pt x="306" y="474"/>
                    </a:lnTo>
                    <a:lnTo>
                      <a:pt x="318" y="468"/>
                    </a:lnTo>
                    <a:lnTo>
                      <a:pt x="336" y="456"/>
                    </a:lnTo>
                    <a:lnTo>
                      <a:pt x="342" y="450"/>
                    </a:lnTo>
                    <a:lnTo>
                      <a:pt x="360" y="438"/>
                    </a:lnTo>
                    <a:lnTo>
                      <a:pt x="378" y="426"/>
                    </a:lnTo>
                    <a:lnTo>
                      <a:pt x="384" y="420"/>
                    </a:lnTo>
                    <a:lnTo>
                      <a:pt x="402" y="402"/>
                    </a:lnTo>
                    <a:lnTo>
                      <a:pt x="414" y="390"/>
                    </a:lnTo>
                    <a:lnTo>
                      <a:pt x="426" y="384"/>
                    </a:lnTo>
                    <a:lnTo>
                      <a:pt x="438" y="372"/>
                    </a:lnTo>
                    <a:lnTo>
                      <a:pt x="444" y="360"/>
                    </a:lnTo>
                    <a:lnTo>
                      <a:pt x="456" y="348"/>
                    </a:lnTo>
                    <a:lnTo>
                      <a:pt x="468" y="336"/>
                    </a:lnTo>
                    <a:lnTo>
                      <a:pt x="474" y="324"/>
                    </a:lnTo>
                    <a:lnTo>
                      <a:pt x="486" y="312"/>
                    </a:lnTo>
                    <a:lnTo>
                      <a:pt x="498" y="294"/>
                    </a:lnTo>
                    <a:lnTo>
                      <a:pt x="498" y="288"/>
                    </a:lnTo>
                    <a:lnTo>
                      <a:pt x="510" y="270"/>
                    </a:lnTo>
                    <a:lnTo>
                      <a:pt x="516" y="264"/>
                    </a:lnTo>
                    <a:lnTo>
                      <a:pt x="522" y="246"/>
                    </a:lnTo>
                    <a:lnTo>
                      <a:pt x="528" y="228"/>
                    </a:lnTo>
                    <a:lnTo>
                      <a:pt x="534" y="222"/>
                    </a:lnTo>
                    <a:lnTo>
                      <a:pt x="540" y="204"/>
                    </a:lnTo>
                    <a:lnTo>
                      <a:pt x="546" y="186"/>
                    </a:lnTo>
                    <a:lnTo>
                      <a:pt x="546" y="180"/>
                    </a:lnTo>
                    <a:lnTo>
                      <a:pt x="552" y="162"/>
                    </a:lnTo>
                    <a:lnTo>
                      <a:pt x="552" y="156"/>
                    </a:lnTo>
                    <a:lnTo>
                      <a:pt x="552" y="138"/>
                    </a:lnTo>
                    <a:lnTo>
                      <a:pt x="558" y="120"/>
                    </a:lnTo>
                    <a:lnTo>
                      <a:pt x="558" y="114"/>
                    </a:lnTo>
                    <a:lnTo>
                      <a:pt x="558" y="96"/>
                    </a:lnTo>
                    <a:lnTo>
                      <a:pt x="558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028" name="Freeform 14"/>
              <p:cNvSpPr>
                <a:spLocks/>
              </p:cNvSpPr>
              <p:nvPr/>
            </p:nvSpPr>
            <p:spPr bwMode="auto">
              <a:xfrm>
                <a:off x="1443037" y="3058424"/>
                <a:ext cx="231775" cy="1070540"/>
              </a:xfrm>
              <a:custGeom>
                <a:avLst/>
                <a:gdLst>
                  <a:gd name="T0" fmla="*/ 0 w 144"/>
                  <a:gd name="T1" fmla="*/ 0 h 576"/>
                  <a:gd name="T2" fmla="*/ 2147483647 w 144"/>
                  <a:gd name="T3" fmla="*/ 2147483647 h 576"/>
                  <a:gd name="T4" fmla="*/ 2147483647 w 144"/>
                  <a:gd name="T5" fmla="*/ 2147483647 h 576"/>
                  <a:gd name="T6" fmla="*/ 0 w 144"/>
                  <a:gd name="T7" fmla="*/ 2147483647 h 576"/>
                  <a:gd name="T8" fmla="*/ 0 w 144"/>
                  <a:gd name="T9" fmla="*/ 0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4" h="576">
                    <a:moveTo>
                      <a:pt x="0" y="0"/>
                    </a:moveTo>
                    <a:lnTo>
                      <a:pt x="144" y="480"/>
                    </a:lnTo>
                    <a:lnTo>
                      <a:pt x="144" y="576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029" name="Freeform 15"/>
              <p:cNvSpPr>
                <a:spLocks/>
              </p:cNvSpPr>
              <p:nvPr/>
            </p:nvSpPr>
            <p:spPr bwMode="auto">
              <a:xfrm>
                <a:off x="1443037" y="2468610"/>
                <a:ext cx="1131887" cy="1495798"/>
              </a:xfrm>
              <a:custGeom>
                <a:avLst/>
                <a:gdLst>
                  <a:gd name="T0" fmla="*/ 2147483647 w 702"/>
                  <a:gd name="T1" fmla="*/ 2147483647 h 804"/>
                  <a:gd name="T2" fmla="*/ 2147483647 w 702"/>
                  <a:gd name="T3" fmla="*/ 2147483647 h 804"/>
                  <a:gd name="T4" fmla="*/ 2147483647 w 702"/>
                  <a:gd name="T5" fmla="*/ 2147483647 h 804"/>
                  <a:gd name="T6" fmla="*/ 2147483647 w 702"/>
                  <a:gd name="T7" fmla="*/ 2147483647 h 804"/>
                  <a:gd name="T8" fmla="*/ 2147483647 w 702"/>
                  <a:gd name="T9" fmla="*/ 2147483647 h 804"/>
                  <a:gd name="T10" fmla="*/ 2147483647 w 702"/>
                  <a:gd name="T11" fmla="*/ 2147483647 h 804"/>
                  <a:gd name="T12" fmla="*/ 2147483647 w 702"/>
                  <a:gd name="T13" fmla="*/ 2147483647 h 804"/>
                  <a:gd name="T14" fmla="*/ 2147483647 w 702"/>
                  <a:gd name="T15" fmla="*/ 2147483647 h 804"/>
                  <a:gd name="T16" fmla="*/ 2147483647 w 702"/>
                  <a:gd name="T17" fmla="*/ 2147483647 h 804"/>
                  <a:gd name="T18" fmla="*/ 2147483647 w 702"/>
                  <a:gd name="T19" fmla="*/ 2147483647 h 804"/>
                  <a:gd name="T20" fmla="*/ 2147483647 w 702"/>
                  <a:gd name="T21" fmla="*/ 2147483647 h 804"/>
                  <a:gd name="T22" fmla="*/ 2147483647 w 702"/>
                  <a:gd name="T23" fmla="*/ 2147483647 h 804"/>
                  <a:gd name="T24" fmla="*/ 2147483647 w 702"/>
                  <a:gd name="T25" fmla="*/ 2147483647 h 804"/>
                  <a:gd name="T26" fmla="*/ 2147483647 w 702"/>
                  <a:gd name="T27" fmla="*/ 2147483647 h 804"/>
                  <a:gd name="T28" fmla="*/ 2147483647 w 702"/>
                  <a:gd name="T29" fmla="*/ 2147483647 h 804"/>
                  <a:gd name="T30" fmla="*/ 2147483647 w 702"/>
                  <a:gd name="T31" fmla="*/ 2147483647 h 804"/>
                  <a:gd name="T32" fmla="*/ 2147483647 w 702"/>
                  <a:gd name="T33" fmla="*/ 2147483647 h 804"/>
                  <a:gd name="T34" fmla="*/ 2147483647 w 702"/>
                  <a:gd name="T35" fmla="*/ 2147483647 h 804"/>
                  <a:gd name="T36" fmla="*/ 2147483647 w 702"/>
                  <a:gd name="T37" fmla="*/ 2147483647 h 804"/>
                  <a:gd name="T38" fmla="*/ 2147483647 w 702"/>
                  <a:gd name="T39" fmla="*/ 2147483647 h 804"/>
                  <a:gd name="T40" fmla="*/ 2147483647 w 702"/>
                  <a:gd name="T41" fmla="*/ 2147483647 h 804"/>
                  <a:gd name="T42" fmla="*/ 2147483647 w 702"/>
                  <a:gd name="T43" fmla="*/ 2147483647 h 804"/>
                  <a:gd name="T44" fmla="*/ 2147483647 w 702"/>
                  <a:gd name="T45" fmla="*/ 2147483647 h 804"/>
                  <a:gd name="T46" fmla="*/ 2147483647 w 702"/>
                  <a:gd name="T47" fmla="*/ 2147483647 h 804"/>
                  <a:gd name="T48" fmla="*/ 2147483647 w 702"/>
                  <a:gd name="T49" fmla="*/ 2147483647 h 804"/>
                  <a:gd name="T50" fmla="*/ 2147483647 w 702"/>
                  <a:gd name="T51" fmla="*/ 2147483647 h 804"/>
                  <a:gd name="T52" fmla="*/ 2147483647 w 702"/>
                  <a:gd name="T53" fmla="*/ 2147483647 h 804"/>
                  <a:gd name="T54" fmla="*/ 2147483647 w 702"/>
                  <a:gd name="T55" fmla="*/ 2147483647 h 804"/>
                  <a:gd name="T56" fmla="*/ 2147483647 w 702"/>
                  <a:gd name="T57" fmla="*/ 2147483647 h 804"/>
                  <a:gd name="T58" fmla="*/ 2147483647 w 702"/>
                  <a:gd name="T59" fmla="*/ 2147483647 h 804"/>
                  <a:gd name="T60" fmla="*/ 2147483647 w 702"/>
                  <a:gd name="T61" fmla="*/ 2147483647 h 804"/>
                  <a:gd name="T62" fmla="*/ 2147483647 w 702"/>
                  <a:gd name="T63" fmla="*/ 2147483647 h 804"/>
                  <a:gd name="T64" fmla="*/ 2147483647 w 702"/>
                  <a:gd name="T65" fmla="*/ 2147483647 h 804"/>
                  <a:gd name="T66" fmla="*/ 2147483647 w 702"/>
                  <a:gd name="T67" fmla="*/ 2147483647 h 804"/>
                  <a:gd name="T68" fmla="*/ 2147483647 w 702"/>
                  <a:gd name="T69" fmla="*/ 2147483647 h 804"/>
                  <a:gd name="T70" fmla="*/ 2147483647 w 702"/>
                  <a:gd name="T71" fmla="*/ 2147483647 h 804"/>
                  <a:gd name="T72" fmla="*/ 0 w 702"/>
                  <a:gd name="T73" fmla="*/ 2147483647 h 8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702" h="804">
                    <a:moveTo>
                      <a:pt x="534" y="0"/>
                    </a:moveTo>
                    <a:lnTo>
                      <a:pt x="552" y="12"/>
                    </a:lnTo>
                    <a:lnTo>
                      <a:pt x="558" y="24"/>
                    </a:lnTo>
                    <a:lnTo>
                      <a:pt x="576" y="36"/>
                    </a:lnTo>
                    <a:lnTo>
                      <a:pt x="588" y="48"/>
                    </a:lnTo>
                    <a:lnTo>
                      <a:pt x="594" y="60"/>
                    </a:lnTo>
                    <a:lnTo>
                      <a:pt x="606" y="72"/>
                    </a:lnTo>
                    <a:lnTo>
                      <a:pt x="612" y="78"/>
                    </a:lnTo>
                    <a:lnTo>
                      <a:pt x="624" y="96"/>
                    </a:lnTo>
                    <a:lnTo>
                      <a:pt x="636" y="108"/>
                    </a:lnTo>
                    <a:lnTo>
                      <a:pt x="642" y="120"/>
                    </a:lnTo>
                    <a:lnTo>
                      <a:pt x="648" y="132"/>
                    </a:lnTo>
                    <a:lnTo>
                      <a:pt x="660" y="150"/>
                    </a:lnTo>
                    <a:lnTo>
                      <a:pt x="660" y="156"/>
                    </a:lnTo>
                    <a:lnTo>
                      <a:pt x="672" y="174"/>
                    </a:lnTo>
                    <a:lnTo>
                      <a:pt x="678" y="192"/>
                    </a:lnTo>
                    <a:lnTo>
                      <a:pt x="678" y="198"/>
                    </a:lnTo>
                    <a:lnTo>
                      <a:pt x="684" y="216"/>
                    </a:lnTo>
                    <a:lnTo>
                      <a:pt x="690" y="234"/>
                    </a:lnTo>
                    <a:lnTo>
                      <a:pt x="690" y="240"/>
                    </a:lnTo>
                    <a:lnTo>
                      <a:pt x="696" y="258"/>
                    </a:lnTo>
                    <a:lnTo>
                      <a:pt x="696" y="270"/>
                    </a:lnTo>
                    <a:lnTo>
                      <a:pt x="696" y="282"/>
                    </a:lnTo>
                    <a:lnTo>
                      <a:pt x="702" y="300"/>
                    </a:lnTo>
                    <a:lnTo>
                      <a:pt x="702" y="312"/>
                    </a:lnTo>
                    <a:lnTo>
                      <a:pt x="702" y="330"/>
                    </a:lnTo>
                    <a:lnTo>
                      <a:pt x="702" y="348"/>
                    </a:lnTo>
                    <a:lnTo>
                      <a:pt x="696" y="354"/>
                    </a:lnTo>
                    <a:lnTo>
                      <a:pt x="696" y="372"/>
                    </a:lnTo>
                    <a:lnTo>
                      <a:pt x="696" y="390"/>
                    </a:lnTo>
                    <a:lnTo>
                      <a:pt x="690" y="396"/>
                    </a:lnTo>
                    <a:lnTo>
                      <a:pt x="690" y="414"/>
                    </a:lnTo>
                    <a:lnTo>
                      <a:pt x="684" y="420"/>
                    </a:lnTo>
                    <a:lnTo>
                      <a:pt x="678" y="438"/>
                    </a:lnTo>
                    <a:lnTo>
                      <a:pt x="672" y="456"/>
                    </a:lnTo>
                    <a:lnTo>
                      <a:pt x="672" y="462"/>
                    </a:lnTo>
                    <a:lnTo>
                      <a:pt x="660" y="480"/>
                    </a:lnTo>
                    <a:lnTo>
                      <a:pt x="654" y="498"/>
                    </a:lnTo>
                    <a:lnTo>
                      <a:pt x="648" y="504"/>
                    </a:lnTo>
                    <a:lnTo>
                      <a:pt x="642" y="522"/>
                    </a:lnTo>
                    <a:lnTo>
                      <a:pt x="630" y="534"/>
                    </a:lnTo>
                    <a:lnTo>
                      <a:pt x="624" y="546"/>
                    </a:lnTo>
                    <a:lnTo>
                      <a:pt x="612" y="558"/>
                    </a:lnTo>
                    <a:lnTo>
                      <a:pt x="606" y="570"/>
                    </a:lnTo>
                    <a:lnTo>
                      <a:pt x="594" y="582"/>
                    </a:lnTo>
                    <a:lnTo>
                      <a:pt x="582" y="594"/>
                    </a:lnTo>
                    <a:lnTo>
                      <a:pt x="576" y="606"/>
                    </a:lnTo>
                    <a:lnTo>
                      <a:pt x="558" y="618"/>
                    </a:lnTo>
                    <a:lnTo>
                      <a:pt x="546" y="630"/>
                    </a:lnTo>
                    <a:lnTo>
                      <a:pt x="534" y="636"/>
                    </a:lnTo>
                    <a:lnTo>
                      <a:pt x="522" y="648"/>
                    </a:lnTo>
                    <a:lnTo>
                      <a:pt x="504" y="666"/>
                    </a:lnTo>
                    <a:lnTo>
                      <a:pt x="498" y="672"/>
                    </a:lnTo>
                    <a:lnTo>
                      <a:pt x="480" y="684"/>
                    </a:lnTo>
                    <a:lnTo>
                      <a:pt x="462" y="696"/>
                    </a:lnTo>
                    <a:lnTo>
                      <a:pt x="450" y="696"/>
                    </a:lnTo>
                    <a:lnTo>
                      <a:pt x="432" y="708"/>
                    </a:lnTo>
                    <a:lnTo>
                      <a:pt x="420" y="714"/>
                    </a:lnTo>
                    <a:lnTo>
                      <a:pt x="402" y="726"/>
                    </a:lnTo>
                    <a:lnTo>
                      <a:pt x="384" y="732"/>
                    </a:lnTo>
                    <a:lnTo>
                      <a:pt x="372" y="738"/>
                    </a:lnTo>
                    <a:lnTo>
                      <a:pt x="354" y="750"/>
                    </a:lnTo>
                    <a:lnTo>
                      <a:pt x="330" y="756"/>
                    </a:lnTo>
                    <a:lnTo>
                      <a:pt x="318" y="762"/>
                    </a:lnTo>
                    <a:lnTo>
                      <a:pt x="294" y="768"/>
                    </a:lnTo>
                    <a:lnTo>
                      <a:pt x="276" y="774"/>
                    </a:lnTo>
                    <a:lnTo>
                      <a:pt x="264" y="780"/>
                    </a:lnTo>
                    <a:lnTo>
                      <a:pt x="240" y="786"/>
                    </a:lnTo>
                    <a:lnTo>
                      <a:pt x="228" y="786"/>
                    </a:lnTo>
                    <a:lnTo>
                      <a:pt x="204" y="792"/>
                    </a:lnTo>
                    <a:lnTo>
                      <a:pt x="180" y="798"/>
                    </a:lnTo>
                    <a:lnTo>
                      <a:pt x="168" y="798"/>
                    </a:lnTo>
                    <a:lnTo>
                      <a:pt x="144" y="804"/>
                    </a:lnTo>
                    <a:lnTo>
                      <a:pt x="0" y="318"/>
                    </a:lnTo>
                    <a:lnTo>
                      <a:pt x="534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030" name="Freeform 16"/>
              <p:cNvSpPr>
                <a:spLocks/>
              </p:cNvSpPr>
              <p:nvPr/>
            </p:nvSpPr>
            <p:spPr bwMode="auto">
              <a:xfrm>
                <a:off x="338137" y="3359802"/>
                <a:ext cx="1296987" cy="804292"/>
              </a:xfrm>
              <a:custGeom>
                <a:avLst/>
                <a:gdLst>
                  <a:gd name="T0" fmla="*/ 2147483647 w 804"/>
                  <a:gd name="T1" fmla="*/ 2147483647 h 432"/>
                  <a:gd name="T2" fmla="*/ 2147483647 w 804"/>
                  <a:gd name="T3" fmla="*/ 2147483647 h 432"/>
                  <a:gd name="T4" fmla="*/ 2147483647 w 804"/>
                  <a:gd name="T5" fmla="*/ 2147483647 h 432"/>
                  <a:gd name="T6" fmla="*/ 2147483647 w 804"/>
                  <a:gd name="T7" fmla="*/ 2147483647 h 432"/>
                  <a:gd name="T8" fmla="*/ 2147483647 w 804"/>
                  <a:gd name="T9" fmla="*/ 2147483647 h 432"/>
                  <a:gd name="T10" fmla="*/ 2147483647 w 804"/>
                  <a:gd name="T11" fmla="*/ 2147483647 h 432"/>
                  <a:gd name="T12" fmla="*/ 2147483647 w 804"/>
                  <a:gd name="T13" fmla="*/ 2147483647 h 432"/>
                  <a:gd name="T14" fmla="*/ 2147483647 w 804"/>
                  <a:gd name="T15" fmla="*/ 2147483647 h 432"/>
                  <a:gd name="T16" fmla="*/ 2147483647 w 804"/>
                  <a:gd name="T17" fmla="*/ 2147483647 h 432"/>
                  <a:gd name="T18" fmla="*/ 2147483647 w 804"/>
                  <a:gd name="T19" fmla="*/ 2147483647 h 432"/>
                  <a:gd name="T20" fmla="*/ 2147483647 w 804"/>
                  <a:gd name="T21" fmla="*/ 2147483647 h 432"/>
                  <a:gd name="T22" fmla="*/ 2147483647 w 804"/>
                  <a:gd name="T23" fmla="*/ 2147483647 h 432"/>
                  <a:gd name="T24" fmla="*/ 2147483647 w 804"/>
                  <a:gd name="T25" fmla="*/ 2147483647 h 432"/>
                  <a:gd name="T26" fmla="*/ 2147483647 w 804"/>
                  <a:gd name="T27" fmla="*/ 2147483647 h 432"/>
                  <a:gd name="T28" fmla="*/ 2147483647 w 804"/>
                  <a:gd name="T29" fmla="*/ 2147483647 h 432"/>
                  <a:gd name="T30" fmla="*/ 2147483647 w 804"/>
                  <a:gd name="T31" fmla="*/ 2147483647 h 432"/>
                  <a:gd name="T32" fmla="*/ 2147483647 w 804"/>
                  <a:gd name="T33" fmla="*/ 2147483647 h 432"/>
                  <a:gd name="T34" fmla="*/ 2147483647 w 804"/>
                  <a:gd name="T35" fmla="*/ 2147483647 h 432"/>
                  <a:gd name="T36" fmla="*/ 2147483647 w 804"/>
                  <a:gd name="T37" fmla="*/ 2147483647 h 432"/>
                  <a:gd name="T38" fmla="*/ 2147483647 w 804"/>
                  <a:gd name="T39" fmla="*/ 2147483647 h 432"/>
                  <a:gd name="T40" fmla="*/ 2147483647 w 804"/>
                  <a:gd name="T41" fmla="*/ 2147483647 h 432"/>
                  <a:gd name="T42" fmla="*/ 2147483647 w 804"/>
                  <a:gd name="T43" fmla="*/ 2147483647 h 432"/>
                  <a:gd name="T44" fmla="*/ 2147483647 w 804"/>
                  <a:gd name="T45" fmla="*/ 2147483647 h 432"/>
                  <a:gd name="T46" fmla="*/ 2147483647 w 804"/>
                  <a:gd name="T47" fmla="*/ 2147483647 h 432"/>
                  <a:gd name="T48" fmla="*/ 2147483647 w 804"/>
                  <a:gd name="T49" fmla="*/ 2147483647 h 432"/>
                  <a:gd name="T50" fmla="*/ 0 w 804"/>
                  <a:gd name="T51" fmla="*/ 0 h 432"/>
                  <a:gd name="T52" fmla="*/ 2147483647 w 804"/>
                  <a:gd name="T53" fmla="*/ 2147483647 h 432"/>
                  <a:gd name="T54" fmla="*/ 2147483647 w 804"/>
                  <a:gd name="T55" fmla="*/ 2147483647 h 432"/>
                  <a:gd name="T56" fmla="*/ 2147483647 w 804"/>
                  <a:gd name="T57" fmla="*/ 2147483647 h 432"/>
                  <a:gd name="T58" fmla="*/ 2147483647 w 804"/>
                  <a:gd name="T59" fmla="*/ 2147483647 h 432"/>
                  <a:gd name="T60" fmla="*/ 2147483647 w 804"/>
                  <a:gd name="T61" fmla="*/ 2147483647 h 432"/>
                  <a:gd name="T62" fmla="*/ 2147483647 w 804"/>
                  <a:gd name="T63" fmla="*/ 2147483647 h 432"/>
                  <a:gd name="T64" fmla="*/ 2147483647 w 804"/>
                  <a:gd name="T65" fmla="*/ 2147483647 h 432"/>
                  <a:gd name="T66" fmla="*/ 2147483647 w 804"/>
                  <a:gd name="T67" fmla="*/ 2147483647 h 432"/>
                  <a:gd name="T68" fmla="*/ 2147483647 w 804"/>
                  <a:gd name="T69" fmla="*/ 2147483647 h 432"/>
                  <a:gd name="T70" fmla="*/ 2147483647 w 804"/>
                  <a:gd name="T71" fmla="*/ 2147483647 h 432"/>
                  <a:gd name="T72" fmla="*/ 2147483647 w 804"/>
                  <a:gd name="T73" fmla="*/ 2147483647 h 432"/>
                  <a:gd name="T74" fmla="*/ 2147483647 w 804"/>
                  <a:gd name="T75" fmla="*/ 2147483647 h 432"/>
                  <a:gd name="T76" fmla="*/ 2147483647 w 804"/>
                  <a:gd name="T77" fmla="*/ 2147483647 h 432"/>
                  <a:gd name="T78" fmla="*/ 2147483647 w 804"/>
                  <a:gd name="T79" fmla="*/ 2147483647 h 432"/>
                  <a:gd name="T80" fmla="*/ 2147483647 w 804"/>
                  <a:gd name="T81" fmla="*/ 2147483647 h 432"/>
                  <a:gd name="T82" fmla="*/ 2147483647 w 804"/>
                  <a:gd name="T83" fmla="*/ 2147483647 h 432"/>
                  <a:gd name="T84" fmla="*/ 2147483647 w 804"/>
                  <a:gd name="T85" fmla="*/ 2147483647 h 432"/>
                  <a:gd name="T86" fmla="*/ 2147483647 w 804"/>
                  <a:gd name="T87" fmla="*/ 2147483647 h 432"/>
                  <a:gd name="T88" fmla="*/ 2147483647 w 804"/>
                  <a:gd name="T89" fmla="*/ 2147483647 h 432"/>
                  <a:gd name="T90" fmla="*/ 2147483647 w 804"/>
                  <a:gd name="T91" fmla="*/ 2147483647 h 432"/>
                  <a:gd name="T92" fmla="*/ 2147483647 w 804"/>
                  <a:gd name="T93" fmla="*/ 2147483647 h 432"/>
                  <a:gd name="T94" fmla="*/ 2147483647 w 804"/>
                  <a:gd name="T95" fmla="*/ 2147483647 h 432"/>
                  <a:gd name="T96" fmla="*/ 2147483647 w 804"/>
                  <a:gd name="T97" fmla="*/ 2147483647 h 432"/>
                  <a:gd name="T98" fmla="*/ 2147483647 w 804"/>
                  <a:gd name="T99" fmla="*/ 2147483647 h 432"/>
                  <a:gd name="T100" fmla="*/ 2147483647 w 804"/>
                  <a:gd name="T101" fmla="*/ 2147483647 h 432"/>
                  <a:gd name="T102" fmla="*/ 2147483647 w 804"/>
                  <a:gd name="T103" fmla="*/ 2147483647 h 43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804" h="432">
                    <a:moveTo>
                      <a:pt x="804" y="324"/>
                    </a:moveTo>
                    <a:lnTo>
                      <a:pt x="780" y="330"/>
                    </a:lnTo>
                    <a:lnTo>
                      <a:pt x="768" y="330"/>
                    </a:lnTo>
                    <a:lnTo>
                      <a:pt x="744" y="330"/>
                    </a:lnTo>
                    <a:lnTo>
                      <a:pt x="720" y="330"/>
                    </a:lnTo>
                    <a:lnTo>
                      <a:pt x="708" y="336"/>
                    </a:lnTo>
                    <a:lnTo>
                      <a:pt x="684" y="336"/>
                    </a:lnTo>
                    <a:lnTo>
                      <a:pt x="672" y="336"/>
                    </a:lnTo>
                    <a:lnTo>
                      <a:pt x="648" y="336"/>
                    </a:lnTo>
                    <a:lnTo>
                      <a:pt x="624" y="336"/>
                    </a:lnTo>
                    <a:lnTo>
                      <a:pt x="612" y="336"/>
                    </a:lnTo>
                    <a:lnTo>
                      <a:pt x="588" y="330"/>
                    </a:lnTo>
                    <a:lnTo>
                      <a:pt x="564" y="330"/>
                    </a:lnTo>
                    <a:lnTo>
                      <a:pt x="552" y="330"/>
                    </a:lnTo>
                    <a:lnTo>
                      <a:pt x="528" y="324"/>
                    </a:lnTo>
                    <a:lnTo>
                      <a:pt x="516" y="324"/>
                    </a:lnTo>
                    <a:lnTo>
                      <a:pt x="492" y="318"/>
                    </a:lnTo>
                    <a:lnTo>
                      <a:pt x="468" y="318"/>
                    </a:lnTo>
                    <a:lnTo>
                      <a:pt x="456" y="312"/>
                    </a:lnTo>
                    <a:lnTo>
                      <a:pt x="432" y="306"/>
                    </a:lnTo>
                    <a:lnTo>
                      <a:pt x="408" y="300"/>
                    </a:lnTo>
                    <a:lnTo>
                      <a:pt x="402" y="300"/>
                    </a:lnTo>
                    <a:lnTo>
                      <a:pt x="378" y="294"/>
                    </a:lnTo>
                    <a:lnTo>
                      <a:pt x="366" y="288"/>
                    </a:lnTo>
                    <a:lnTo>
                      <a:pt x="342" y="282"/>
                    </a:lnTo>
                    <a:lnTo>
                      <a:pt x="324" y="270"/>
                    </a:lnTo>
                    <a:lnTo>
                      <a:pt x="312" y="270"/>
                    </a:lnTo>
                    <a:lnTo>
                      <a:pt x="294" y="258"/>
                    </a:lnTo>
                    <a:lnTo>
                      <a:pt x="270" y="252"/>
                    </a:lnTo>
                    <a:lnTo>
                      <a:pt x="258" y="246"/>
                    </a:lnTo>
                    <a:lnTo>
                      <a:pt x="240" y="234"/>
                    </a:lnTo>
                    <a:lnTo>
                      <a:pt x="234" y="228"/>
                    </a:lnTo>
                    <a:lnTo>
                      <a:pt x="210" y="222"/>
                    </a:lnTo>
                    <a:lnTo>
                      <a:pt x="192" y="210"/>
                    </a:lnTo>
                    <a:lnTo>
                      <a:pt x="186" y="204"/>
                    </a:lnTo>
                    <a:lnTo>
                      <a:pt x="168" y="192"/>
                    </a:lnTo>
                    <a:lnTo>
                      <a:pt x="150" y="180"/>
                    </a:lnTo>
                    <a:lnTo>
                      <a:pt x="144" y="174"/>
                    </a:lnTo>
                    <a:lnTo>
                      <a:pt x="126" y="156"/>
                    </a:lnTo>
                    <a:lnTo>
                      <a:pt x="120" y="150"/>
                    </a:lnTo>
                    <a:lnTo>
                      <a:pt x="102" y="138"/>
                    </a:lnTo>
                    <a:lnTo>
                      <a:pt x="90" y="126"/>
                    </a:lnTo>
                    <a:lnTo>
                      <a:pt x="84" y="120"/>
                    </a:lnTo>
                    <a:lnTo>
                      <a:pt x="66" y="102"/>
                    </a:lnTo>
                    <a:lnTo>
                      <a:pt x="54" y="90"/>
                    </a:lnTo>
                    <a:lnTo>
                      <a:pt x="48" y="84"/>
                    </a:lnTo>
                    <a:lnTo>
                      <a:pt x="36" y="66"/>
                    </a:lnTo>
                    <a:lnTo>
                      <a:pt x="36" y="60"/>
                    </a:lnTo>
                    <a:lnTo>
                      <a:pt x="24" y="42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0" y="0"/>
                    </a:lnTo>
                    <a:lnTo>
                      <a:pt x="0" y="96"/>
                    </a:lnTo>
                    <a:lnTo>
                      <a:pt x="6" y="114"/>
                    </a:lnTo>
                    <a:lnTo>
                      <a:pt x="12" y="120"/>
                    </a:lnTo>
                    <a:lnTo>
                      <a:pt x="24" y="138"/>
                    </a:lnTo>
                    <a:lnTo>
                      <a:pt x="36" y="156"/>
                    </a:lnTo>
                    <a:lnTo>
                      <a:pt x="36" y="162"/>
                    </a:lnTo>
                    <a:lnTo>
                      <a:pt x="48" y="180"/>
                    </a:lnTo>
                    <a:lnTo>
                      <a:pt x="54" y="186"/>
                    </a:lnTo>
                    <a:lnTo>
                      <a:pt x="66" y="198"/>
                    </a:lnTo>
                    <a:lnTo>
                      <a:pt x="84" y="216"/>
                    </a:lnTo>
                    <a:lnTo>
                      <a:pt x="90" y="222"/>
                    </a:lnTo>
                    <a:lnTo>
                      <a:pt x="102" y="234"/>
                    </a:lnTo>
                    <a:lnTo>
                      <a:pt x="120" y="246"/>
                    </a:lnTo>
                    <a:lnTo>
                      <a:pt x="126" y="252"/>
                    </a:lnTo>
                    <a:lnTo>
                      <a:pt x="144" y="270"/>
                    </a:lnTo>
                    <a:lnTo>
                      <a:pt x="150" y="276"/>
                    </a:lnTo>
                    <a:lnTo>
                      <a:pt x="168" y="288"/>
                    </a:lnTo>
                    <a:lnTo>
                      <a:pt x="186" y="300"/>
                    </a:lnTo>
                    <a:lnTo>
                      <a:pt x="192" y="306"/>
                    </a:lnTo>
                    <a:lnTo>
                      <a:pt x="210" y="318"/>
                    </a:lnTo>
                    <a:lnTo>
                      <a:pt x="234" y="324"/>
                    </a:lnTo>
                    <a:lnTo>
                      <a:pt x="240" y="330"/>
                    </a:lnTo>
                    <a:lnTo>
                      <a:pt x="258" y="342"/>
                    </a:lnTo>
                    <a:lnTo>
                      <a:pt x="270" y="348"/>
                    </a:lnTo>
                    <a:lnTo>
                      <a:pt x="294" y="354"/>
                    </a:lnTo>
                    <a:lnTo>
                      <a:pt x="312" y="366"/>
                    </a:lnTo>
                    <a:lnTo>
                      <a:pt x="324" y="366"/>
                    </a:lnTo>
                    <a:lnTo>
                      <a:pt x="342" y="378"/>
                    </a:lnTo>
                    <a:lnTo>
                      <a:pt x="366" y="384"/>
                    </a:lnTo>
                    <a:lnTo>
                      <a:pt x="378" y="390"/>
                    </a:lnTo>
                    <a:lnTo>
                      <a:pt x="402" y="396"/>
                    </a:lnTo>
                    <a:lnTo>
                      <a:pt x="408" y="396"/>
                    </a:lnTo>
                    <a:lnTo>
                      <a:pt x="432" y="402"/>
                    </a:lnTo>
                    <a:lnTo>
                      <a:pt x="456" y="408"/>
                    </a:lnTo>
                    <a:lnTo>
                      <a:pt x="468" y="414"/>
                    </a:lnTo>
                    <a:lnTo>
                      <a:pt x="492" y="414"/>
                    </a:lnTo>
                    <a:lnTo>
                      <a:pt x="516" y="420"/>
                    </a:lnTo>
                    <a:lnTo>
                      <a:pt x="528" y="420"/>
                    </a:lnTo>
                    <a:lnTo>
                      <a:pt x="552" y="426"/>
                    </a:lnTo>
                    <a:lnTo>
                      <a:pt x="564" y="426"/>
                    </a:lnTo>
                    <a:lnTo>
                      <a:pt x="588" y="426"/>
                    </a:lnTo>
                    <a:lnTo>
                      <a:pt x="612" y="432"/>
                    </a:lnTo>
                    <a:lnTo>
                      <a:pt x="624" y="432"/>
                    </a:lnTo>
                    <a:lnTo>
                      <a:pt x="648" y="432"/>
                    </a:lnTo>
                    <a:lnTo>
                      <a:pt x="672" y="432"/>
                    </a:lnTo>
                    <a:lnTo>
                      <a:pt x="684" y="432"/>
                    </a:lnTo>
                    <a:lnTo>
                      <a:pt x="708" y="432"/>
                    </a:lnTo>
                    <a:lnTo>
                      <a:pt x="720" y="426"/>
                    </a:lnTo>
                    <a:lnTo>
                      <a:pt x="744" y="426"/>
                    </a:lnTo>
                    <a:lnTo>
                      <a:pt x="768" y="426"/>
                    </a:lnTo>
                    <a:lnTo>
                      <a:pt x="780" y="426"/>
                    </a:lnTo>
                    <a:lnTo>
                      <a:pt x="804" y="420"/>
                    </a:lnTo>
                    <a:lnTo>
                      <a:pt x="804" y="324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031" name="Freeform 17"/>
              <p:cNvSpPr>
                <a:spLocks/>
              </p:cNvSpPr>
              <p:nvPr/>
            </p:nvSpPr>
            <p:spPr bwMode="auto">
              <a:xfrm>
                <a:off x="338137" y="3069518"/>
                <a:ext cx="1296987" cy="926322"/>
              </a:xfrm>
              <a:custGeom>
                <a:avLst/>
                <a:gdLst>
                  <a:gd name="T0" fmla="*/ 2147483647 w 804"/>
                  <a:gd name="T1" fmla="*/ 2147483647 h 498"/>
                  <a:gd name="T2" fmla="*/ 2147483647 w 804"/>
                  <a:gd name="T3" fmla="*/ 2147483647 h 498"/>
                  <a:gd name="T4" fmla="*/ 2147483647 w 804"/>
                  <a:gd name="T5" fmla="*/ 2147483647 h 498"/>
                  <a:gd name="T6" fmla="*/ 2147483647 w 804"/>
                  <a:gd name="T7" fmla="*/ 2147483647 h 498"/>
                  <a:gd name="T8" fmla="*/ 2147483647 w 804"/>
                  <a:gd name="T9" fmla="*/ 2147483647 h 498"/>
                  <a:gd name="T10" fmla="*/ 2147483647 w 804"/>
                  <a:gd name="T11" fmla="*/ 2147483647 h 498"/>
                  <a:gd name="T12" fmla="*/ 2147483647 w 804"/>
                  <a:gd name="T13" fmla="*/ 2147483647 h 498"/>
                  <a:gd name="T14" fmla="*/ 2147483647 w 804"/>
                  <a:gd name="T15" fmla="*/ 2147483647 h 498"/>
                  <a:gd name="T16" fmla="*/ 2147483647 w 804"/>
                  <a:gd name="T17" fmla="*/ 2147483647 h 498"/>
                  <a:gd name="T18" fmla="*/ 2147483647 w 804"/>
                  <a:gd name="T19" fmla="*/ 2147483647 h 498"/>
                  <a:gd name="T20" fmla="*/ 2147483647 w 804"/>
                  <a:gd name="T21" fmla="*/ 2147483647 h 498"/>
                  <a:gd name="T22" fmla="*/ 2147483647 w 804"/>
                  <a:gd name="T23" fmla="*/ 2147483647 h 498"/>
                  <a:gd name="T24" fmla="*/ 2147483647 w 804"/>
                  <a:gd name="T25" fmla="*/ 2147483647 h 498"/>
                  <a:gd name="T26" fmla="*/ 2147483647 w 804"/>
                  <a:gd name="T27" fmla="*/ 2147483647 h 498"/>
                  <a:gd name="T28" fmla="*/ 2147483647 w 804"/>
                  <a:gd name="T29" fmla="*/ 2147483647 h 498"/>
                  <a:gd name="T30" fmla="*/ 2147483647 w 804"/>
                  <a:gd name="T31" fmla="*/ 2147483647 h 498"/>
                  <a:gd name="T32" fmla="*/ 2147483647 w 804"/>
                  <a:gd name="T33" fmla="*/ 2147483647 h 498"/>
                  <a:gd name="T34" fmla="*/ 2147483647 w 804"/>
                  <a:gd name="T35" fmla="*/ 2147483647 h 498"/>
                  <a:gd name="T36" fmla="*/ 2147483647 w 804"/>
                  <a:gd name="T37" fmla="*/ 2147483647 h 498"/>
                  <a:gd name="T38" fmla="*/ 2147483647 w 804"/>
                  <a:gd name="T39" fmla="*/ 2147483647 h 498"/>
                  <a:gd name="T40" fmla="*/ 2147483647 w 804"/>
                  <a:gd name="T41" fmla="*/ 2147483647 h 498"/>
                  <a:gd name="T42" fmla="*/ 2147483647 w 804"/>
                  <a:gd name="T43" fmla="*/ 2147483647 h 498"/>
                  <a:gd name="T44" fmla="*/ 2147483647 w 804"/>
                  <a:gd name="T45" fmla="*/ 2147483647 h 498"/>
                  <a:gd name="T46" fmla="*/ 2147483647 w 804"/>
                  <a:gd name="T47" fmla="*/ 2147483647 h 498"/>
                  <a:gd name="T48" fmla="*/ 2147483647 w 804"/>
                  <a:gd name="T49" fmla="*/ 2147483647 h 498"/>
                  <a:gd name="T50" fmla="*/ 2147483647 w 804"/>
                  <a:gd name="T51" fmla="*/ 2147483647 h 498"/>
                  <a:gd name="T52" fmla="*/ 2147483647 w 804"/>
                  <a:gd name="T53" fmla="*/ 2147483647 h 498"/>
                  <a:gd name="T54" fmla="*/ 2147483647 w 804"/>
                  <a:gd name="T55" fmla="*/ 2147483647 h 498"/>
                  <a:gd name="T56" fmla="*/ 2147483647 w 804"/>
                  <a:gd name="T57" fmla="*/ 2147483647 h 498"/>
                  <a:gd name="T58" fmla="*/ 2147483647 w 804"/>
                  <a:gd name="T59" fmla="*/ 2147483647 h 498"/>
                  <a:gd name="T60" fmla="*/ 2147483647 w 804"/>
                  <a:gd name="T61" fmla="*/ 2147483647 h 498"/>
                  <a:gd name="T62" fmla="*/ 2147483647 w 804"/>
                  <a:gd name="T63" fmla="*/ 2147483647 h 498"/>
                  <a:gd name="T64" fmla="*/ 2147483647 w 804"/>
                  <a:gd name="T65" fmla="*/ 2147483647 h 498"/>
                  <a:gd name="T66" fmla="*/ 2147483647 w 804"/>
                  <a:gd name="T67" fmla="*/ 2147483647 h 498"/>
                  <a:gd name="T68" fmla="*/ 2147483647 w 804"/>
                  <a:gd name="T69" fmla="*/ 2147483647 h 498"/>
                  <a:gd name="T70" fmla="*/ 2147483647 w 804"/>
                  <a:gd name="T71" fmla="*/ 2147483647 h 498"/>
                  <a:gd name="T72" fmla="*/ 2147483647 w 804"/>
                  <a:gd name="T73" fmla="*/ 2147483647 h 498"/>
                  <a:gd name="T74" fmla="*/ 2147483647 w 804"/>
                  <a:gd name="T75" fmla="*/ 2147483647 h 498"/>
                  <a:gd name="T76" fmla="*/ 2147483647 w 804"/>
                  <a:gd name="T77" fmla="*/ 2147483647 h 498"/>
                  <a:gd name="T78" fmla="*/ 2147483647 w 804"/>
                  <a:gd name="T79" fmla="*/ 2147483647 h 498"/>
                  <a:gd name="T80" fmla="*/ 2147483647 w 804"/>
                  <a:gd name="T81" fmla="*/ 2147483647 h 498"/>
                  <a:gd name="T82" fmla="*/ 2147483647 w 804"/>
                  <a:gd name="T83" fmla="*/ 2147483647 h 498"/>
                  <a:gd name="T84" fmla="*/ 2147483647 w 804"/>
                  <a:gd name="T85" fmla="*/ 2147483647 h 498"/>
                  <a:gd name="T86" fmla="*/ 2147483647 w 804"/>
                  <a:gd name="T87" fmla="*/ 2147483647 h 498"/>
                  <a:gd name="T88" fmla="*/ 2147483647 w 804"/>
                  <a:gd name="T89" fmla="*/ 2147483647 h 498"/>
                  <a:gd name="T90" fmla="*/ 2147483647 w 804"/>
                  <a:gd name="T91" fmla="*/ 2147483647 h 498"/>
                  <a:gd name="T92" fmla="*/ 2147483647 w 804"/>
                  <a:gd name="T93" fmla="*/ 2147483647 h 498"/>
                  <a:gd name="T94" fmla="*/ 2147483647 w 804"/>
                  <a:gd name="T95" fmla="*/ 2147483647 h 498"/>
                  <a:gd name="T96" fmla="*/ 2147483647 w 804"/>
                  <a:gd name="T97" fmla="*/ 2147483647 h 498"/>
                  <a:gd name="T98" fmla="*/ 2147483647 w 804"/>
                  <a:gd name="T99" fmla="*/ 2147483647 h 498"/>
                  <a:gd name="T100" fmla="*/ 2147483647 w 804"/>
                  <a:gd name="T101" fmla="*/ 2147483647 h 498"/>
                  <a:gd name="T102" fmla="*/ 0 w 804"/>
                  <a:gd name="T103" fmla="*/ 2147483647 h 498"/>
                  <a:gd name="T104" fmla="*/ 2147483647 w 804"/>
                  <a:gd name="T105" fmla="*/ 0 h 498"/>
                  <a:gd name="T106" fmla="*/ 2147483647 w 804"/>
                  <a:gd name="T107" fmla="*/ 2147483647 h 4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804" h="498">
                    <a:moveTo>
                      <a:pt x="804" y="486"/>
                    </a:moveTo>
                    <a:lnTo>
                      <a:pt x="780" y="486"/>
                    </a:lnTo>
                    <a:lnTo>
                      <a:pt x="768" y="492"/>
                    </a:lnTo>
                    <a:lnTo>
                      <a:pt x="744" y="492"/>
                    </a:lnTo>
                    <a:lnTo>
                      <a:pt x="720" y="492"/>
                    </a:lnTo>
                    <a:lnTo>
                      <a:pt x="708" y="498"/>
                    </a:lnTo>
                    <a:lnTo>
                      <a:pt x="684" y="498"/>
                    </a:lnTo>
                    <a:lnTo>
                      <a:pt x="672" y="498"/>
                    </a:lnTo>
                    <a:lnTo>
                      <a:pt x="648" y="498"/>
                    </a:lnTo>
                    <a:lnTo>
                      <a:pt x="624" y="498"/>
                    </a:lnTo>
                    <a:lnTo>
                      <a:pt x="612" y="498"/>
                    </a:lnTo>
                    <a:lnTo>
                      <a:pt x="588" y="492"/>
                    </a:lnTo>
                    <a:lnTo>
                      <a:pt x="564" y="492"/>
                    </a:lnTo>
                    <a:lnTo>
                      <a:pt x="552" y="492"/>
                    </a:lnTo>
                    <a:lnTo>
                      <a:pt x="528" y="486"/>
                    </a:lnTo>
                    <a:lnTo>
                      <a:pt x="516" y="486"/>
                    </a:lnTo>
                    <a:lnTo>
                      <a:pt x="492" y="480"/>
                    </a:lnTo>
                    <a:lnTo>
                      <a:pt x="468" y="480"/>
                    </a:lnTo>
                    <a:lnTo>
                      <a:pt x="456" y="474"/>
                    </a:lnTo>
                    <a:lnTo>
                      <a:pt x="432" y="468"/>
                    </a:lnTo>
                    <a:lnTo>
                      <a:pt x="408" y="462"/>
                    </a:lnTo>
                    <a:lnTo>
                      <a:pt x="402" y="462"/>
                    </a:lnTo>
                    <a:lnTo>
                      <a:pt x="378" y="456"/>
                    </a:lnTo>
                    <a:lnTo>
                      <a:pt x="366" y="450"/>
                    </a:lnTo>
                    <a:lnTo>
                      <a:pt x="342" y="444"/>
                    </a:lnTo>
                    <a:lnTo>
                      <a:pt x="324" y="432"/>
                    </a:lnTo>
                    <a:lnTo>
                      <a:pt x="312" y="432"/>
                    </a:lnTo>
                    <a:lnTo>
                      <a:pt x="294" y="420"/>
                    </a:lnTo>
                    <a:lnTo>
                      <a:pt x="270" y="414"/>
                    </a:lnTo>
                    <a:lnTo>
                      <a:pt x="258" y="408"/>
                    </a:lnTo>
                    <a:lnTo>
                      <a:pt x="240" y="396"/>
                    </a:lnTo>
                    <a:lnTo>
                      <a:pt x="234" y="390"/>
                    </a:lnTo>
                    <a:lnTo>
                      <a:pt x="210" y="378"/>
                    </a:lnTo>
                    <a:lnTo>
                      <a:pt x="192" y="372"/>
                    </a:lnTo>
                    <a:lnTo>
                      <a:pt x="186" y="366"/>
                    </a:lnTo>
                    <a:lnTo>
                      <a:pt x="168" y="354"/>
                    </a:lnTo>
                    <a:lnTo>
                      <a:pt x="150" y="342"/>
                    </a:lnTo>
                    <a:lnTo>
                      <a:pt x="144" y="330"/>
                    </a:lnTo>
                    <a:lnTo>
                      <a:pt x="126" y="318"/>
                    </a:lnTo>
                    <a:lnTo>
                      <a:pt x="120" y="312"/>
                    </a:lnTo>
                    <a:lnTo>
                      <a:pt x="102" y="300"/>
                    </a:lnTo>
                    <a:lnTo>
                      <a:pt x="90" y="288"/>
                    </a:lnTo>
                    <a:lnTo>
                      <a:pt x="84" y="276"/>
                    </a:lnTo>
                    <a:lnTo>
                      <a:pt x="66" y="264"/>
                    </a:lnTo>
                    <a:lnTo>
                      <a:pt x="54" y="252"/>
                    </a:lnTo>
                    <a:lnTo>
                      <a:pt x="48" y="240"/>
                    </a:lnTo>
                    <a:lnTo>
                      <a:pt x="36" y="228"/>
                    </a:lnTo>
                    <a:lnTo>
                      <a:pt x="36" y="216"/>
                    </a:lnTo>
                    <a:lnTo>
                      <a:pt x="24" y="204"/>
                    </a:lnTo>
                    <a:lnTo>
                      <a:pt x="12" y="186"/>
                    </a:lnTo>
                    <a:lnTo>
                      <a:pt x="6" y="180"/>
                    </a:lnTo>
                    <a:lnTo>
                      <a:pt x="0" y="162"/>
                    </a:lnTo>
                    <a:lnTo>
                      <a:pt x="660" y="0"/>
                    </a:lnTo>
                    <a:lnTo>
                      <a:pt x="804" y="4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032" name="Rectangle 19"/>
              <p:cNvSpPr>
                <a:spLocks noChangeArrowheads="1"/>
              </p:cNvSpPr>
              <p:nvPr/>
            </p:nvSpPr>
            <p:spPr bwMode="auto">
              <a:xfrm>
                <a:off x="2044700" y="4030970"/>
                <a:ext cx="355600" cy="245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6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33%</a:t>
                </a:r>
              </a:p>
            </p:txBody>
          </p:sp>
          <p:sp>
            <p:nvSpPr>
              <p:cNvPr id="43033" name="Rectangle 21"/>
              <p:cNvSpPr>
                <a:spLocks noChangeArrowheads="1"/>
              </p:cNvSpPr>
              <p:nvPr/>
            </p:nvSpPr>
            <p:spPr bwMode="auto">
              <a:xfrm>
                <a:off x="441325" y="3960710"/>
                <a:ext cx="355600" cy="245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6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23%</a:t>
                </a:r>
              </a:p>
            </p:txBody>
          </p:sp>
          <p:sp>
            <p:nvSpPr>
              <p:cNvPr id="43034" name="Rectangle 23"/>
              <p:cNvSpPr>
                <a:spLocks noChangeArrowheads="1"/>
              </p:cNvSpPr>
              <p:nvPr/>
            </p:nvSpPr>
            <p:spPr bwMode="auto">
              <a:xfrm>
                <a:off x="384175" y="2058144"/>
                <a:ext cx="355600" cy="245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6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44%</a:t>
                </a:r>
              </a:p>
            </p:txBody>
          </p:sp>
          <p:sp>
            <p:nvSpPr>
              <p:cNvPr id="46107" name="Oval 24"/>
              <p:cNvSpPr>
                <a:spLocks noChangeArrowheads="1"/>
              </p:cNvSpPr>
              <p:nvPr/>
            </p:nvSpPr>
            <p:spPr bwMode="auto">
              <a:xfrm>
                <a:off x="1014413" y="2546964"/>
                <a:ext cx="801687" cy="70625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63500" dist="91581" dir="3378596" algn="ctr" rotWithShape="0">
                  <a:schemeClr val="tx1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60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108" name="Rectangle 25"/>
              <p:cNvSpPr>
                <a:spLocks noChangeArrowheads="1"/>
              </p:cNvSpPr>
              <p:nvPr/>
            </p:nvSpPr>
            <p:spPr bwMode="auto">
              <a:xfrm>
                <a:off x="1144588" y="2718369"/>
                <a:ext cx="498475" cy="3396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ru-RU" sz="160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rPr>
                  <a:t>153</a:t>
                </a:r>
              </a:p>
            </p:txBody>
          </p:sp>
        </p:grpSp>
        <p:grpSp>
          <p:nvGrpSpPr>
            <p:cNvPr id="43016" name="Группа 32"/>
            <p:cNvGrpSpPr>
              <a:grpSpLocks/>
            </p:cNvGrpSpPr>
            <p:nvPr/>
          </p:nvGrpSpPr>
          <p:grpSpPr bwMode="auto">
            <a:xfrm>
              <a:off x="2862262" y="2879076"/>
              <a:ext cx="2339976" cy="978093"/>
              <a:chOff x="2862262" y="2879076"/>
              <a:chExt cx="2339976" cy="978093"/>
            </a:xfrm>
          </p:grpSpPr>
          <p:sp>
            <p:nvSpPr>
              <p:cNvPr id="46089" name="Rectangle 27"/>
              <p:cNvSpPr>
                <a:spLocks noChangeArrowheads="1"/>
              </p:cNvSpPr>
              <p:nvPr/>
            </p:nvSpPr>
            <p:spPr bwMode="auto">
              <a:xfrm>
                <a:off x="3149600" y="2878664"/>
                <a:ext cx="2052638" cy="2459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7961" dir="2700000" algn="ctr" rotWithShape="0">
                  <a:schemeClr val="tx1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6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параовариальная киста</a:t>
                </a:r>
              </a:p>
            </p:txBody>
          </p:sp>
          <p:sp>
            <p:nvSpPr>
              <p:cNvPr id="46090" name="Rectangle 28"/>
              <p:cNvSpPr>
                <a:spLocks noChangeArrowheads="1"/>
              </p:cNvSpPr>
              <p:nvPr/>
            </p:nvSpPr>
            <p:spPr bwMode="auto">
              <a:xfrm>
                <a:off x="3149600" y="3234170"/>
                <a:ext cx="1449388" cy="2459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7961" dir="2700000" algn="ctr" rotWithShape="0">
                  <a:schemeClr val="tx1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6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зрелая тератома</a:t>
                </a:r>
              </a:p>
            </p:txBody>
          </p:sp>
          <p:sp>
            <p:nvSpPr>
              <p:cNvPr id="46091" name="Rectangle 29"/>
              <p:cNvSpPr>
                <a:spLocks noChangeArrowheads="1"/>
              </p:cNvSpPr>
              <p:nvPr/>
            </p:nvSpPr>
            <p:spPr bwMode="auto">
              <a:xfrm>
                <a:off x="3149600" y="3611894"/>
                <a:ext cx="1871663" cy="2459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7961" dir="2700000" algn="ctr" rotWithShape="0">
                  <a:schemeClr val="tx1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6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цистаденома</a:t>
                </a:r>
              </a:p>
            </p:txBody>
          </p:sp>
          <p:sp>
            <p:nvSpPr>
              <p:cNvPr id="46092" name="Rectangle 30"/>
              <p:cNvSpPr>
                <a:spLocks noChangeArrowheads="1"/>
              </p:cNvSpPr>
              <p:nvPr/>
            </p:nvSpPr>
            <p:spPr bwMode="auto">
              <a:xfrm>
                <a:off x="2862263" y="2918341"/>
                <a:ext cx="142875" cy="166644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1500000" lon="20099993" rev="0"/>
                </a:camera>
                <a:lightRig rig="legacyFlat4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tx1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60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093" name="Rectangle 31"/>
              <p:cNvSpPr>
                <a:spLocks noChangeArrowheads="1"/>
              </p:cNvSpPr>
              <p:nvPr/>
            </p:nvSpPr>
            <p:spPr bwMode="auto">
              <a:xfrm>
                <a:off x="2862263" y="3284956"/>
                <a:ext cx="142875" cy="166643"/>
              </a:xfrm>
              <a:prstGeom prst="rect">
                <a:avLst/>
              </a:prstGeom>
              <a:solidFill>
                <a:srgbClr val="66FF33"/>
              </a:soli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1500000" lon="20099993" rev="0"/>
                </a:camera>
                <a:lightRig rig="legacyFlat4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66FF33"/>
                </a:extrusion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tx1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60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094" name="Rectangle 32"/>
              <p:cNvSpPr>
                <a:spLocks noChangeArrowheads="1"/>
              </p:cNvSpPr>
              <p:nvPr/>
            </p:nvSpPr>
            <p:spPr bwMode="auto">
              <a:xfrm>
                <a:off x="2862263" y="3649984"/>
                <a:ext cx="142875" cy="169817"/>
              </a:xfrm>
              <a:prstGeom prst="rect">
                <a:avLst/>
              </a:prstGeom>
              <a:solidFill>
                <a:srgbClr val="00FFFF"/>
              </a:soli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1500000" lon="20099993" rev="0"/>
                </a:camera>
                <a:lightRig rig="legacyFlat4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tx1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60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43013" name="Rectangle 33"/>
          <p:cNvSpPr>
            <a:spLocks noChangeArrowheads="1"/>
          </p:cNvSpPr>
          <p:nvPr/>
        </p:nvSpPr>
        <p:spPr bwMode="auto">
          <a:xfrm>
            <a:off x="125413" y="4724400"/>
            <a:ext cx="8893175" cy="175577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  <a:buFont typeface="Wingdings" charset="0"/>
              <a:buNone/>
            </a:pPr>
            <a:r>
              <a:rPr lang="ru-RU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 Оперировано </a:t>
            </a:r>
            <a:r>
              <a:rPr lang="en-US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LS - </a:t>
            </a:r>
            <a:r>
              <a:rPr lang="ru-RU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53 больных</a:t>
            </a:r>
            <a:r>
              <a:rPr lang="en-US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endParaRPr lang="ru-RU" smtClean="0">
              <a:solidFill>
                <a:srgbClr val="FFFF00"/>
              </a:solidFill>
              <a:latin typeface="Calibri" charset="0"/>
              <a:ea typeface="Arial" charset="0"/>
              <a:cs typeface="Arial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60000"/>
              <a:buFontTx/>
              <a:buBlip>
                <a:blip r:embed="rId3"/>
              </a:buBlip>
            </a:pPr>
            <a:r>
              <a:rPr lang="ru-RU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минимизация операционной травмы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60000"/>
              <a:buFontTx/>
              <a:buBlip>
                <a:blip r:embed="rId3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возможность сохранения репродуктивных органов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60000"/>
              <a:buFontTx/>
              <a:buBlip>
                <a:blip r:embed="rId3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предотвращение развития адгезивных процессов в брюшной полости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0066"/>
              </a:buClr>
              <a:buSzPct val="60000"/>
              <a:buFontTx/>
              <a:buBlip>
                <a:blip r:embed="rId3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укорочение периода реабилитации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95536" y="260648"/>
            <a:ext cx="8352928" cy="181588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defRPr/>
            </a:pPr>
            <a:r>
              <a:rPr lang="ru-RU" alt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Сохранение репродуктивной функции при удалении кист и доброкачественных опухолей яичников </a:t>
            </a:r>
            <a:r>
              <a:rPr lang="ru-RU" altLang="ru-RU" sz="2800" b="1" u="sng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у новорожденных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defRPr/>
            </a:pPr>
            <a:r>
              <a:rPr lang="ru-RU" alt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4520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220788"/>
            <a:ext cx="3743325" cy="52562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Прямоугольник 3"/>
          <p:cNvSpPr>
            <a:spLocks noChangeArrowheads="1"/>
          </p:cNvSpPr>
          <p:nvPr/>
        </p:nvSpPr>
        <p:spPr bwMode="auto">
          <a:xfrm>
            <a:off x="250825" y="1476375"/>
            <a:ext cx="50419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У пациенток с риском развития </a:t>
            </a:r>
            <a:r>
              <a:rPr lang="ru-RU" smtClean="0">
                <a:solidFill>
                  <a:srgbClr val="FFC000"/>
                </a:solidFill>
                <a:latin typeface="Calibri" charset="0"/>
                <a:ea typeface="Arial" charset="0"/>
                <a:cs typeface="Arial" charset="0"/>
              </a:rPr>
              <a:t>преждевременной недостаточности</a:t>
            </a: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ru-RU" smtClean="0">
                <a:solidFill>
                  <a:srgbClr val="FFC000"/>
                </a:solidFill>
                <a:latin typeface="Calibri" charset="0"/>
                <a:ea typeface="Arial" charset="0"/>
                <a:cs typeface="Arial" charset="0"/>
              </a:rPr>
              <a:t>яичников  (ПНЯ) </a:t>
            </a: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вследствие: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Агрессивной химиотерапии или тотального облучения перед пересадкой костного мозга (злокачественные заболевания крови) и других злокачественных заболеваний;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Наследственной ПНЯ;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Синдрома Шерешевского — Тёрнера</a:t>
            </a:r>
          </a:p>
        </p:txBody>
      </p:sp>
      <p:sp>
        <p:nvSpPr>
          <p:cNvPr id="44036" name="Прямоугольник 4"/>
          <p:cNvSpPr>
            <a:spLocks noChangeArrowheads="1"/>
          </p:cNvSpPr>
          <p:nvPr/>
        </p:nvSpPr>
        <p:spPr bwMode="auto">
          <a:xfrm>
            <a:off x="449263" y="4652963"/>
            <a:ext cx="484346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Риск развития ПНЯ после агрессивной химиотерапии или тотального облучения – 92-100%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(</a:t>
            </a:r>
            <a:r>
              <a:rPr lang="en-US" sz="14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Meirow and Nugent</a:t>
            </a:r>
            <a:r>
              <a:rPr lang="ru-RU" sz="14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, 2001; </a:t>
            </a:r>
            <a:r>
              <a:rPr lang="en-US" sz="14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Teinturier</a:t>
            </a:r>
            <a:r>
              <a:rPr lang="ru-RU" sz="14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en-US" sz="14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et al.</a:t>
            </a:r>
            <a:r>
              <a:rPr lang="ru-RU" sz="14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, 1998)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60648"/>
            <a:ext cx="8748464" cy="95410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defRPr/>
            </a:pPr>
            <a:r>
              <a:rPr lang="ru-RU" alt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Сохранение репродуктивной функции с помощью </a:t>
            </a:r>
            <a:r>
              <a:rPr lang="ru-RU" altLang="ru-RU" sz="2800" b="1" u="sng" spc="50" dirty="0" err="1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криопрезервации</a:t>
            </a:r>
            <a:r>
              <a:rPr lang="ru-RU" alt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 и трансплантации ткани яичника</a:t>
            </a:r>
          </a:p>
        </p:txBody>
      </p:sp>
    </p:spTree>
    <p:extLst>
      <p:ext uri="{BB962C8B-B14F-4D97-AF65-F5344CB8AC3E}">
        <p14:creationId xmlns:p14="http://schemas.microsoft.com/office/powerpoint/2010/main" val="38003832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220788"/>
            <a:ext cx="3743325" cy="52562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748464" cy="95410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defRPr/>
            </a:pPr>
            <a:r>
              <a:rPr lang="ru-RU" alt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Сохранение репродуктивной функции с помощью </a:t>
            </a:r>
            <a:r>
              <a:rPr lang="ru-RU" altLang="ru-RU" sz="28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криопрезервации</a:t>
            </a:r>
            <a:r>
              <a:rPr lang="ru-RU" alt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 и </a:t>
            </a:r>
            <a:r>
              <a:rPr lang="ru-RU" altLang="ru-RU" sz="2800" b="1" u="sng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трансплантации ткани яичника</a:t>
            </a:r>
          </a:p>
        </p:txBody>
      </p:sp>
      <p:sp>
        <p:nvSpPr>
          <p:cNvPr id="45060" name="Прямоугольник 3"/>
          <p:cNvSpPr>
            <a:spLocks noChangeArrowheads="1"/>
          </p:cNvSpPr>
          <p:nvPr/>
        </p:nvSpPr>
        <p:spPr bwMode="auto">
          <a:xfrm>
            <a:off x="395288" y="1412875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Ортотопическая трансплантация;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Гетеротопическая трансплантация;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ВРТ.</a:t>
            </a:r>
          </a:p>
        </p:txBody>
      </p:sp>
      <p:sp>
        <p:nvSpPr>
          <p:cNvPr id="45061" name="Прямоугольник 6"/>
          <p:cNvSpPr>
            <a:spLocks noChangeArrowheads="1"/>
          </p:cNvSpPr>
          <p:nvPr/>
        </p:nvSpPr>
        <p:spPr bwMode="auto">
          <a:xfrm>
            <a:off x="395288" y="249237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После ортотопической трансплантации из  60 пациенток  11 забеременели,</a:t>
            </a:r>
            <a:endParaRPr lang="en-US" smtClean="0">
              <a:solidFill>
                <a:srgbClr val="FFFF00"/>
              </a:solidFill>
              <a:latin typeface="Calibri" charset="0"/>
              <a:ea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6 родили в общей сложности 12 детей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(</a:t>
            </a:r>
            <a:r>
              <a:rPr lang="en-US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Donnez</a:t>
            </a:r>
            <a:r>
              <a: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en-US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et. al., 2013)</a:t>
            </a:r>
            <a:endParaRPr lang="ru-RU" sz="1600" smtClean="0">
              <a:solidFill>
                <a:prstClr val="white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450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3703638"/>
            <a:ext cx="415925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6717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5"/>
          <p:cNvSpPr>
            <a:spLocks noChangeArrowheads="1"/>
          </p:cNvSpPr>
          <p:nvPr/>
        </p:nvSpPr>
        <p:spPr bwMode="auto">
          <a:xfrm>
            <a:off x="684213" y="5465763"/>
            <a:ext cx="2736850" cy="647700"/>
          </a:xfrm>
          <a:prstGeom prst="homePlate">
            <a:avLst>
              <a:gd name="adj" fmla="val 105637"/>
            </a:avLst>
          </a:prstGeom>
          <a:gradFill rotWithShape="1">
            <a:gsLst>
              <a:gs pos="0">
                <a:srgbClr val="FF3300">
                  <a:alpha val="0"/>
                </a:srgbClr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395288" y="573088"/>
            <a:ext cx="874871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smtClean="0">
                <a:solidFill>
                  <a:srgbClr val="FFFF00"/>
                </a:solidFill>
              </a:rPr>
              <a:t>Пограничные и злокачественные опухоли яичников</a:t>
            </a:r>
          </a:p>
        </p:txBody>
      </p:sp>
      <p:grpSp>
        <p:nvGrpSpPr>
          <p:cNvPr id="46084" name="Group 7"/>
          <p:cNvGrpSpPr>
            <a:grpSpLocks/>
          </p:cNvGrpSpPr>
          <p:nvPr/>
        </p:nvGrpSpPr>
        <p:grpSpPr bwMode="auto">
          <a:xfrm>
            <a:off x="6588125" y="4868863"/>
            <a:ext cx="2447925" cy="1506537"/>
            <a:chOff x="3878" y="3067"/>
            <a:chExt cx="1542" cy="949"/>
          </a:xfrm>
        </p:grpSpPr>
        <p:pic>
          <p:nvPicPr>
            <p:cNvPr id="46095" name="Picture 8" descr="Без имени-2копирование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3067"/>
              <a:ext cx="1542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6" name="Picture 9" descr="Без имени-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3385"/>
              <a:ext cx="318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7" name="Picture 10" descr="Без имени-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18" y="3523"/>
              <a:ext cx="17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157" name="Text Box 11"/>
          <p:cNvSpPr txBox="1">
            <a:spLocks noChangeArrowheads="1"/>
          </p:cNvSpPr>
          <p:nvPr/>
        </p:nvSpPr>
        <p:spPr bwMode="auto">
          <a:xfrm>
            <a:off x="395288" y="1125538"/>
            <a:ext cx="8386762" cy="3968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u="sng" smtClean="0">
                <a:solidFill>
                  <a:prstClr val="white"/>
                </a:solidFill>
              </a:rPr>
              <a:t>Сохранение репродуктивной функции у женщин с односторонними :  </a:t>
            </a:r>
          </a:p>
        </p:txBody>
      </p:sp>
      <p:sp>
        <p:nvSpPr>
          <p:cNvPr id="49158" name="Rectangle 12"/>
          <p:cNvSpPr>
            <a:spLocks noChangeArrowheads="1"/>
          </p:cNvSpPr>
          <p:nvPr/>
        </p:nvSpPr>
        <p:spPr bwMode="auto">
          <a:xfrm>
            <a:off x="755650" y="1628775"/>
            <a:ext cx="7850188" cy="141287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6633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5"/>
              </a:buBlip>
            </a:pPr>
            <a:r>
              <a:rPr lang="ru-RU" smtClean="0">
                <a:solidFill>
                  <a:srgbClr val="FFFF66"/>
                </a:solidFill>
                <a:latin typeface="Calibri" charset="0"/>
                <a:ea typeface="Arial" charset="0"/>
                <a:cs typeface="Arial" charset="0"/>
              </a:rPr>
              <a:t> Пограничными опухолями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5"/>
              </a:buBlip>
            </a:pPr>
            <a:r>
              <a:rPr lang="ru-RU" smtClean="0">
                <a:solidFill>
                  <a:srgbClr val="FFFF66"/>
                </a:solidFill>
                <a:latin typeface="Calibri" charset="0"/>
                <a:ea typeface="Arial" charset="0"/>
                <a:cs typeface="Arial" charset="0"/>
              </a:rPr>
              <a:t> Высокодифференцированными аденокарциномами </a:t>
            </a:r>
            <a:r>
              <a:rPr lang="en-US" smtClean="0">
                <a:solidFill>
                  <a:srgbClr val="FFFF66"/>
                </a:solidFill>
                <a:latin typeface="Calibri" charset="0"/>
                <a:ea typeface="Arial" charset="0"/>
                <a:cs typeface="Arial" charset="0"/>
              </a:rPr>
              <a:t>I</a:t>
            </a:r>
            <a:r>
              <a:rPr lang="ru-RU" smtClean="0">
                <a:solidFill>
                  <a:srgbClr val="FFFF66"/>
                </a:solidFill>
                <a:latin typeface="Calibri" charset="0"/>
                <a:ea typeface="Arial" charset="0"/>
                <a:cs typeface="Arial" charset="0"/>
              </a:rPr>
              <a:t>А ст.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5"/>
              </a:buBlip>
            </a:pPr>
            <a:r>
              <a:rPr lang="ru-RU" smtClean="0">
                <a:solidFill>
                  <a:srgbClr val="FFFF66"/>
                </a:solidFill>
                <a:latin typeface="Calibri" charset="0"/>
                <a:ea typeface="Arial" charset="0"/>
                <a:cs typeface="Arial" charset="0"/>
              </a:rPr>
              <a:t> Злокачественными герминогенными опухолями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5"/>
              </a:buBlip>
            </a:pPr>
            <a:r>
              <a:rPr lang="ru-RU" smtClean="0">
                <a:solidFill>
                  <a:srgbClr val="FFFF66"/>
                </a:solidFill>
                <a:latin typeface="Calibri" charset="0"/>
                <a:ea typeface="Arial" charset="0"/>
                <a:cs typeface="Arial" charset="0"/>
              </a:rPr>
              <a:t> Опухолями стромы полового тяжа (гранулёзо-клеточная, лейдигома) </a:t>
            </a:r>
          </a:p>
        </p:txBody>
      </p:sp>
      <p:sp>
        <p:nvSpPr>
          <p:cNvPr id="49159" name="Text Box 13"/>
          <p:cNvSpPr txBox="1">
            <a:spLocks noChangeArrowheads="1"/>
          </p:cNvSpPr>
          <p:nvPr/>
        </p:nvSpPr>
        <p:spPr bwMode="auto">
          <a:xfrm>
            <a:off x="611188" y="3141663"/>
            <a:ext cx="7416800" cy="10064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6633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Удаление придатков на пораженной стороне, биопсия контралатерального яичника, удаление большого сальника, процедуры стадирования</a:t>
            </a:r>
          </a:p>
        </p:txBody>
      </p:sp>
      <p:sp>
        <p:nvSpPr>
          <p:cNvPr id="49160" name="Text Box 14"/>
          <p:cNvSpPr txBox="1">
            <a:spLocks noChangeArrowheads="1"/>
          </p:cNvSpPr>
          <p:nvPr/>
        </p:nvSpPr>
        <p:spPr bwMode="auto">
          <a:xfrm>
            <a:off x="611188" y="5013325"/>
            <a:ext cx="5761037" cy="1028700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srgbClr val="FFFF66"/>
                </a:solidFill>
              </a:rPr>
              <a:t>Возможна предварительная криоконсервация: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6"/>
              </a:buBlip>
            </a:pPr>
            <a:r>
              <a:rPr kumimoji="0" lang="ru-RU" sz="1800" smtClean="0">
                <a:solidFill>
                  <a:prstClr val="white"/>
                </a:solidFill>
              </a:rPr>
              <a:t> Ооцитов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6"/>
              </a:buBlip>
            </a:pPr>
            <a:r>
              <a:rPr kumimoji="0" lang="ru-RU" sz="1800" smtClean="0">
                <a:solidFill>
                  <a:prstClr val="white"/>
                </a:solidFill>
              </a:rPr>
              <a:t> Яичниковой ткани</a:t>
            </a:r>
          </a:p>
        </p:txBody>
      </p:sp>
      <p:sp>
        <p:nvSpPr>
          <p:cNvPr id="49161" name="Text Box 15"/>
          <p:cNvSpPr txBox="1">
            <a:spLocks noChangeArrowheads="1"/>
          </p:cNvSpPr>
          <p:nvPr/>
        </p:nvSpPr>
        <p:spPr bwMode="auto">
          <a:xfrm>
            <a:off x="611188" y="4581525"/>
            <a:ext cx="7056437" cy="3968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Спонтанная беременность (не ранее чем через 1 год п/о)</a:t>
            </a:r>
          </a:p>
        </p:txBody>
      </p:sp>
      <p:cxnSp>
        <p:nvCxnSpPr>
          <p:cNvPr id="49162" name="AutoShape 16"/>
          <p:cNvCxnSpPr>
            <a:cxnSpLocks noChangeShapeType="1"/>
            <a:stCxn id="49158" idx="1"/>
            <a:endCxn id="49159" idx="1"/>
          </p:cNvCxnSpPr>
          <p:nvPr/>
        </p:nvCxnSpPr>
        <p:spPr bwMode="auto">
          <a:xfrm rot="10800000" flipV="1">
            <a:off x="611188" y="2335213"/>
            <a:ext cx="144462" cy="1309687"/>
          </a:xfrm>
          <a:prstGeom prst="bentConnector3">
            <a:avLst>
              <a:gd name="adj1" fmla="val 258241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>
            <a:outerShdw blurRad="63500" dist="17961" dir="2700000" algn="ctr" rotWithShape="0">
              <a:srgbClr val="6633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9163" name="AutoShape 17"/>
          <p:cNvCxnSpPr>
            <a:cxnSpLocks noChangeShapeType="1"/>
            <a:stCxn id="49159" idx="3"/>
            <a:endCxn id="49161" idx="3"/>
          </p:cNvCxnSpPr>
          <p:nvPr/>
        </p:nvCxnSpPr>
        <p:spPr bwMode="auto">
          <a:xfrm flipH="1">
            <a:off x="7667625" y="3644900"/>
            <a:ext cx="360363" cy="1135063"/>
          </a:xfrm>
          <a:prstGeom prst="bentConnector3">
            <a:avLst>
              <a:gd name="adj1" fmla="val -63435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>
            <a:outerShdw blurRad="63500" dist="17961" dir="2700000" algn="ctr" rotWithShape="0">
              <a:srgbClr val="6633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9164" name="Text Box 18"/>
          <p:cNvSpPr txBox="1">
            <a:spLocks noChangeArrowheads="1"/>
          </p:cNvSpPr>
          <p:nvPr/>
        </p:nvSpPr>
        <p:spPr bwMode="auto">
          <a:xfrm>
            <a:off x="684213" y="4149725"/>
            <a:ext cx="5976937" cy="3365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6633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smtClean="0">
                <a:solidFill>
                  <a:prstClr val="white"/>
                </a:solidFill>
              </a:rPr>
              <a:t>Morice P. et al., 2003</a:t>
            </a:r>
            <a:endParaRPr lang="ru-RU" sz="1600" smtClean="0">
              <a:solidFill>
                <a:prstClr val="white"/>
              </a:solidFill>
            </a:endParaRPr>
          </a:p>
        </p:txBody>
      </p:sp>
      <p:sp>
        <p:nvSpPr>
          <p:cNvPr id="49165" name="Text Box 19"/>
          <p:cNvSpPr txBox="1">
            <a:spLocks noChangeArrowheads="1"/>
          </p:cNvSpPr>
          <p:nvPr/>
        </p:nvSpPr>
        <p:spPr bwMode="auto">
          <a:xfrm>
            <a:off x="3419475" y="5465763"/>
            <a:ext cx="3240088" cy="641350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FFFF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FF3300"/>
                </a:solidFill>
              </a:rPr>
              <a:t>Существует гипотетический риск канцерогенеза</a:t>
            </a:r>
          </a:p>
        </p:txBody>
      </p:sp>
      <p:sp>
        <p:nvSpPr>
          <p:cNvPr id="49166" name="Text Box 20"/>
          <p:cNvSpPr txBox="1">
            <a:spLocks noChangeArrowheads="1"/>
          </p:cNvSpPr>
          <p:nvPr/>
        </p:nvSpPr>
        <p:spPr bwMode="auto">
          <a:xfrm>
            <a:off x="684213" y="6165850"/>
            <a:ext cx="5976937" cy="3365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6633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smtClean="0">
                <a:solidFill>
                  <a:prstClr val="white"/>
                </a:solidFill>
              </a:rPr>
              <a:t>Shaw J.M. et al., 1996</a:t>
            </a:r>
            <a:endParaRPr lang="ru-RU" sz="160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651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907" y="12513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19</a:t>
            </a: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73</a:t>
            </a:r>
          </a:p>
        </p:txBody>
      </p:sp>
      <p:grpSp>
        <p:nvGrpSpPr>
          <p:cNvPr id="47107" name="Группа 5"/>
          <p:cNvGrpSpPr>
            <a:grpSpLocks/>
          </p:cNvGrpSpPr>
          <p:nvPr/>
        </p:nvGrpSpPr>
        <p:grpSpPr bwMode="auto">
          <a:xfrm>
            <a:off x="168275" y="673100"/>
            <a:ext cx="1584325" cy="2232025"/>
            <a:chOff x="3059832" y="260648"/>
            <a:chExt cx="1872208" cy="2786826"/>
          </a:xfrm>
        </p:grpSpPr>
        <p:pic>
          <p:nvPicPr>
            <p:cNvPr id="3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260648"/>
              <a:ext cx="1872208" cy="245185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3251180" y="2708536"/>
              <a:ext cx="1489512" cy="3389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charset="0"/>
                  <a:ea typeface="Arial" charset="0"/>
                  <a:cs typeface="Arial" charset="0"/>
                </a:rPr>
                <a:t>Hubert Manhes</a:t>
              </a: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533242" y="1052736"/>
            <a:ext cx="2855181" cy="120032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GB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LS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 </a:t>
            </a: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сальпинготомия</a:t>
            </a:r>
            <a:endParaRPr lang="ru-RU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ea typeface="Arial" charset="0"/>
              <a:cs typeface="Arial" charset="0"/>
            </a:endParaRPr>
          </a:p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при трубной</a:t>
            </a:r>
          </a:p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беременности</a:t>
            </a:r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5088"/>
            <a:ext cx="3128962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40163" y="3121858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19</a:t>
            </a: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77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19100" y="6321425"/>
            <a:ext cx="1281113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Victor Gomel</a:t>
            </a: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860800"/>
            <a:ext cx="1839913" cy="24479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36913"/>
            <a:ext cx="3490912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187409" y="5800736"/>
            <a:ext cx="5056832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Микрохирургический анастомоз маточных труб</a:t>
            </a:r>
          </a:p>
        </p:txBody>
      </p:sp>
      <p:pic>
        <p:nvPicPr>
          <p:cNvPr id="47115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349500"/>
            <a:ext cx="23907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215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1452563" y="912813"/>
            <a:ext cx="4608512" cy="4029075"/>
          </a:xfrm>
          <a:prstGeom prst="rect">
            <a:avLst/>
          </a:prstGeom>
          <a:solidFill>
            <a:schemeClr val="tx2">
              <a:lumMod val="50000"/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813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5522913"/>
            <a:ext cx="15240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14"/>
          <p:cNvSpPr txBox="1">
            <a:spLocks noChangeArrowheads="1"/>
          </p:cNvSpPr>
          <p:nvPr/>
        </p:nvSpPr>
        <p:spPr bwMode="auto">
          <a:xfrm>
            <a:off x="1835150" y="5749925"/>
            <a:ext cx="6762750" cy="6461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prstClr val="black"/>
                </a:solidFill>
              </a:rPr>
              <a:t>Альтернатива удалению маточных труб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b="1" smtClean="0">
                <a:solidFill>
                  <a:prstClr val="black"/>
                </a:solidFill>
              </a:rPr>
              <a:t>ESSURE</a:t>
            </a:r>
            <a:r>
              <a:rPr kumimoji="0" lang="ru-RU" sz="1800" b="1" smtClean="0">
                <a:solidFill>
                  <a:prstClr val="black"/>
                </a:solidFill>
              </a:rPr>
              <a:t>/</a:t>
            </a:r>
            <a:r>
              <a:rPr kumimoji="0" lang="en-US" sz="1800" b="1" smtClean="0">
                <a:solidFill>
                  <a:prstClr val="black"/>
                </a:solidFill>
              </a:rPr>
              <a:t>ALTASEAL  –</a:t>
            </a:r>
            <a:r>
              <a:rPr kumimoji="0" lang="ru-RU" sz="1800" b="1" smtClean="0">
                <a:solidFill>
                  <a:prstClr val="black"/>
                </a:solidFill>
              </a:rPr>
              <a:t> внутриматочная стерилизация</a:t>
            </a:r>
            <a:r>
              <a:rPr kumimoji="0" lang="en-US" sz="1800" b="1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3253" name="Rectangle 3"/>
          <p:cNvSpPr>
            <a:spLocks noChangeArrowheads="1"/>
          </p:cNvSpPr>
          <p:nvPr/>
        </p:nvSpPr>
        <p:spPr bwMode="auto">
          <a:xfrm>
            <a:off x="66675" y="26988"/>
            <a:ext cx="7818438" cy="461962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Новое в лечении трубно-перитонеального бесплодия</a:t>
            </a:r>
          </a:p>
        </p:txBody>
      </p:sp>
      <p:pic>
        <p:nvPicPr>
          <p:cNvPr id="48134" name="Picture 6" descr="H:\idiotizm\hydrosalpin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484563"/>
            <a:ext cx="1397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8" descr="http://t0.gstatic.com/images?q=tbn:pxoAKELPxOggFM: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989138"/>
            <a:ext cx="13684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0" descr="http://t0.gstatic.com/images?q=tbn:pqVQSfY1zsHPGM: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771525"/>
            <a:ext cx="13255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1479550" y="3505200"/>
            <a:ext cx="4608513" cy="1436688"/>
          </a:xfrm>
          <a:prstGeom prst="rect">
            <a:avLst/>
          </a:prstGeom>
          <a:solidFill>
            <a:srgbClr val="FF0000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1479550" y="2209800"/>
            <a:ext cx="4608513" cy="1436688"/>
          </a:xfrm>
          <a:prstGeom prst="rect">
            <a:avLst/>
          </a:prstGeom>
          <a:solidFill>
            <a:srgbClr val="FF0000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1479550" y="912813"/>
            <a:ext cx="4608513" cy="1436687"/>
          </a:xfrm>
          <a:prstGeom prst="rect">
            <a:avLst/>
          </a:prstGeom>
          <a:solidFill>
            <a:srgbClr val="FF0000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766888" y="3668713"/>
            <a:ext cx="2879725" cy="91598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Роботоассистируемый лапароскопический анастомоз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695450" y="2301875"/>
            <a:ext cx="2520950" cy="91598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Трансцервикальная реканализация маточных труб</a:t>
            </a:r>
          </a:p>
        </p:txBody>
      </p:sp>
      <p:pic>
        <p:nvPicPr>
          <p:cNvPr id="48142" name="Picture 17" descr="кам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58775" r="29311"/>
          <a:stretch>
            <a:fillRect/>
          </a:stretch>
        </p:blipFill>
        <p:spPr bwMode="auto">
          <a:xfrm>
            <a:off x="4503738" y="1057275"/>
            <a:ext cx="122396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622425" y="1128713"/>
            <a:ext cx="2520950" cy="6413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Микрохирургический анастомоз</a:t>
            </a:r>
          </a:p>
        </p:txBody>
      </p:sp>
      <p:grpSp>
        <p:nvGrpSpPr>
          <p:cNvPr id="48144" name="Group 25"/>
          <p:cNvGrpSpPr>
            <a:grpSpLocks/>
          </p:cNvGrpSpPr>
          <p:nvPr/>
        </p:nvGrpSpPr>
        <p:grpSpPr bwMode="auto">
          <a:xfrm>
            <a:off x="4503738" y="2354263"/>
            <a:ext cx="1223962" cy="1096962"/>
            <a:chOff x="4604" y="2478"/>
            <a:chExt cx="771" cy="589"/>
          </a:xfrm>
        </p:grpSpPr>
        <p:sp>
          <p:nvSpPr>
            <p:cNvPr id="48156" name="Rectangle 26"/>
            <p:cNvSpPr>
              <a:spLocks noChangeArrowheads="1"/>
            </p:cNvSpPr>
            <p:nvPr/>
          </p:nvSpPr>
          <p:spPr bwMode="auto">
            <a:xfrm>
              <a:off x="4604" y="2478"/>
              <a:ext cx="771" cy="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pic>
          <p:nvPicPr>
            <p:cNvPr id="48157" name="Picture 27" descr="Без имени-1копирование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" y="2523"/>
              <a:ext cx="368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145" name="Group 29"/>
          <p:cNvGrpSpPr>
            <a:grpSpLocks/>
          </p:cNvGrpSpPr>
          <p:nvPr/>
        </p:nvGrpSpPr>
        <p:grpSpPr bwMode="auto">
          <a:xfrm>
            <a:off x="4503738" y="3649663"/>
            <a:ext cx="1223962" cy="1096962"/>
            <a:chOff x="4604" y="3249"/>
            <a:chExt cx="771" cy="589"/>
          </a:xfrm>
        </p:grpSpPr>
        <p:sp>
          <p:nvSpPr>
            <p:cNvPr id="48154" name="Rectangle 30"/>
            <p:cNvSpPr>
              <a:spLocks noChangeArrowheads="1"/>
            </p:cNvSpPr>
            <p:nvPr/>
          </p:nvSpPr>
          <p:spPr bwMode="auto">
            <a:xfrm>
              <a:off x="4604" y="3249"/>
              <a:ext cx="771" cy="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pic>
          <p:nvPicPr>
            <p:cNvPr id="48155" name="Picture 31" descr="DA VINCI SURGICAL SYSTEM ROBOT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" y="3249"/>
              <a:ext cx="372" cy="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8146" name="Объект 29"/>
          <p:cNvGraphicFramePr>
            <a:graphicFrameLocks noChangeAspect="1"/>
          </p:cNvGraphicFramePr>
          <p:nvPr/>
        </p:nvGraphicFramePr>
        <p:xfrm>
          <a:off x="6156325" y="488950"/>
          <a:ext cx="1987550" cy="133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277" name="Image" r:id="rId14" imgW="3709245" imgH="2489767" progId="Photoshop.Image.9">
                  <p:embed/>
                </p:oleObj>
              </mc:Choice>
              <mc:Fallback>
                <p:oleObj name="Image" r:id="rId14" imgW="3709245" imgH="2489767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488950"/>
                        <a:ext cx="1987550" cy="133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47" name="Объект 30"/>
          <p:cNvGraphicFramePr>
            <a:graphicFrameLocks noChangeAspect="1"/>
          </p:cNvGraphicFramePr>
          <p:nvPr/>
        </p:nvGraphicFramePr>
        <p:xfrm>
          <a:off x="7246938" y="1360488"/>
          <a:ext cx="1876425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278" name="Image" r:id="rId16" imgW="3657143" imgH="2590476" progId="Photoshop.Image.9">
                  <p:embed/>
                </p:oleObj>
              </mc:Choice>
              <mc:Fallback>
                <p:oleObj name="Image" r:id="rId16" imgW="3657143" imgH="2590476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6938" y="1360488"/>
                        <a:ext cx="1876425" cy="132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radio2.avi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227263"/>
            <a:ext cx="151130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6002338" y="6338888"/>
            <a:ext cx="2632075" cy="307975"/>
          </a:xfrm>
          <a:prstGeom prst="rect">
            <a:avLst/>
          </a:prstGeom>
          <a:solidFill>
            <a:schemeClr val="accent6">
              <a:lumMod val="40000"/>
              <a:lumOff val="60000"/>
              <a:alpha val="73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rPr>
              <a:t>Janse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rPr>
              <a:t> J.A. et al Hum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rPr>
              <a:t>Reprod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rPr>
              <a:t>. 2012</a:t>
            </a:r>
            <a:endParaRPr lang="ru-RU" sz="1400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48038" y="5313363"/>
            <a:ext cx="5688012" cy="307975"/>
          </a:xfrm>
          <a:prstGeom prst="rect">
            <a:avLst/>
          </a:prstGeom>
          <a:solidFill>
            <a:schemeClr val="accent6">
              <a:lumMod val="40000"/>
              <a:lumOff val="60000"/>
              <a:alpha val="98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Dun E.,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Ceana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H.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Nezhat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rPr>
              <a:t> C.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Obstet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and </a:t>
            </a: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Gyn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Clinics of North America, 2012</a:t>
            </a:r>
            <a:endParaRPr lang="ru-RU" sz="1400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48151" name="Рисунок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0" y="3184525"/>
            <a:ext cx="141605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2" name="Picture 2" descr="https://encrypted-tbn3.gstatic.com/images?q=tbn:ANd9GcRvmDsQBNCYQ1uILmjfdle4dwfSl9E8XjYxeuwX7Qjk2r_yUc2n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924300"/>
            <a:ext cx="1828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184150" y="4962525"/>
            <a:ext cx="6764338" cy="3683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dist="17961" dir="2700000" algn="ctr" rotWithShape="0">
              <a:srgbClr val="00000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rPr>
              <a:t>Удаление маточных труб при наличии гидро- и сактосальпинксов</a:t>
            </a: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02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66675" y="26988"/>
            <a:ext cx="5297488" cy="461962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Новое в лечении спаечного процесса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6675" y="360363"/>
            <a:ext cx="8343900" cy="5305425"/>
          </a:xfrm>
          <a:prstGeom prst="rec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9156" name="Picture 29" descr="ade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2928938"/>
            <a:ext cx="17287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5178425" y="1128713"/>
            <a:ext cx="2376488" cy="2233612"/>
          </a:xfrm>
          <a:prstGeom prst="rect">
            <a:avLst/>
          </a:prstGeom>
          <a:solidFill>
            <a:srgbClr val="0066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49158" name="Rectangle 5"/>
          <p:cNvSpPr>
            <a:spLocks noChangeArrowheads="1"/>
          </p:cNvSpPr>
          <p:nvPr/>
        </p:nvSpPr>
        <p:spPr bwMode="auto">
          <a:xfrm>
            <a:off x="2730500" y="1128713"/>
            <a:ext cx="2376488" cy="4392612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49159" name="Rectangle 6"/>
          <p:cNvSpPr>
            <a:spLocks noChangeArrowheads="1"/>
          </p:cNvSpPr>
          <p:nvPr/>
        </p:nvSpPr>
        <p:spPr bwMode="auto">
          <a:xfrm>
            <a:off x="138113" y="1128713"/>
            <a:ext cx="2520950" cy="4392612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138113" y="460375"/>
            <a:ext cx="3887787" cy="3968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smtClean="0">
                <a:solidFill>
                  <a:prstClr val="black"/>
                </a:solidFill>
                <a:latin typeface="Arial" charset="0"/>
              </a:rPr>
              <a:t>Противоспаечные барьеры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569913" y="1128713"/>
            <a:ext cx="1296987" cy="427037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kumimoji="0" lang="ru-RU" sz="2200" smtClean="0">
                <a:solidFill>
                  <a:prstClr val="white"/>
                </a:solidFill>
                <a:latin typeface="Arial" charset="0"/>
              </a:rPr>
              <a:t>Пленки</a:t>
            </a:r>
            <a:endParaRPr kumimoji="0" lang="ru-RU" sz="22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5467350" y="1128713"/>
            <a:ext cx="1871663" cy="427037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200" smtClean="0">
                <a:solidFill>
                  <a:prstClr val="white"/>
                </a:solidFill>
                <a:latin typeface="Arial" charset="0"/>
              </a:rPr>
              <a:t>Растворы</a:t>
            </a:r>
            <a:endParaRPr kumimoji="0" lang="ru-RU" sz="22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2982913" y="1128713"/>
            <a:ext cx="1871662" cy="427037"/>
          </a:xfrm>
          <a:prstGeom prst="rect">
            <a:avLst/>
          </a:prstGeom>
          <a:solidFill>
            <a:srgbClr val="10253F"/>
          </a:solidFill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200" smtClean="0">
                <a:solidFill>
                  <a:prstClr val="white"/>
                </a:solidFill>
                <a:latin typeface="Arial" charset="0"/>
              </a:rPr>
              <a:t>Гели</a:t>
            </a:r>
            <a:endParaRPr kumimoji="0" lang="ru-RU" sz="2200" smtClean="0">
              <a:solidFill>
                <a:srgbClr val="FFFF00"/>
              </a:solidFill>
              <a:latin typeface="Arial" charset="0"/>
            </a:endParaRPr>
          </a:p>
        </p:txBody>
      </p:sp>
      <p:cxnSp>
        <p:nvCxnSpPr>
          <p:cNvPr id="49164" name="AutoShape 12"/>
          <p:cNvCxnSpPr>
            <a:cxnSpLocks noChangeShapeType="1"/>
            <a:stCxn id="54280" idx="2"/>
            <a:endCxn id="54281" idx="0"/>
          </p:cNvCxnSpPr>
          <p:nvPr/>
        </p:nvCxnSpPr>
        <p:spPr bwMode="auto">
          <a:xfrm rot="5400000">
            <a:off x="1515268" y="561182"/>
            <a:ext cx="271463" cy="8636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9165" name="AutoShape 13"/>
          <p:cNvCxnSpPr>
            <a:cxnSpLocks noChangeShapeType="1"/>
            <a:stCxn id="54280" idx="2"/>
            <a:endCxn id="49163" idx="0"/>
          </p:cNvCxnSpPr>
          <p:nvPr/>
        </p:nvCxnSpPr>
        <p:spPr bwMode="auto">
          <a:xfrm rot="16200000" flipH="1">
            <a:off x="2865437" y="74613"/>
            <a:ext cx="271463" cy="18367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9166" name="AutoShape 14"/>
          <p:cNvCxnSpPr>
            <a:cxnSpLocks noChangeShapeType="1"/>
            <a:stCxn id="54280" idx="2"/>
            <a:endCxn id="54282" idx="0"/>
          </p:cNvCxnSpPr>
          <p:nvPr/>
        </p:nvCxnSpPr>
        <p:spPr bwMode="auto">
          <a:xfrm rot="16200000" flipH="1">
            <a:off x="4107656" y="-1167606"/>
            <a:ext cx="271463" cy="43211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4287" name="Text Box 16"/>
          <p:cNvSpPr txBox="1">
            <a:spLocks noChangeArrowheads="1"/>
          </p:cNvSpPr>
          <p:nvPr/>
        </p:nvSpPr>
        <p:spPr bwMode="auto">
          <a:xfrm>
            <a:off x="354013" y="1633538"/>
            <a:ext cx="2232025" cy="2647950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000" smtClean="0">
                <a:solidFill>
                  <a:srgbClr val="FFFF00"/>
                </a:solidFill>
                <a:latin typeface="Arial" charset="0"/>
              </a:rPr>
              <a:t>Interceed</a:t>
            </a:r>
            <a:r>
              <a:rPr kumimoji="0" lang="en-US" sz="2000" baseline="30000" smtClean="0">
                <a:solidFill>
                  <a:srgbClr val="FFFF00"/>
                </a:solidFill>
                <a:latin typeface="Arial" charset="0"/>
              </a:rPr>
              <a:t>®</a:t>
            </a:r>
            <a:endParaRPr kumimoji="0" lang="en-US" sz="2000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sz="2000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sz="2000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sz="2000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sz="2000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000" smtClean="0">
                <a:solidFill>
                  <a:srgbClr val="FFFF00"/>
                </a:solidFill>
                <a:latin typeface="Arial" charset="0"/>
              </a:rPr>
              <a:t>Seprafilm</a:t>
            </a:r>
            <a:r>
              <a:rPr kumimoji="0" lang="en-US" sz="2000" baseline="30000" smtClean="0">
                <a:solidFill>
                  <a:srgbClr val="FFFF00"/>
                </a:solidFill>
                <a:latin typeface="Arial" charset="0"/>
              </a:rPr>
              <a:t>®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sz="20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4288" name="Text Box 17"/>
          <p:cNvSpPr txBox="1">
            <a:spLocks noChangeArrowheads="1"/>
          </p:cNvSpPr>
          <p:nvPr/>
        </p:nvSpPr>
        <p:spPr bwMode="auto">
          <a:xfrm>
            <a:off x="2946400" y="1577975"/>
            <a:ext cx="2016125" cy="2647950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000" smtClean="0">
                <a:solidFill>
                  <a:srgbClr val="FFFF00"/>
                </a:solidFill>
                <a:latin typeface="Arial" charset="0"/>
              </a:rPr>
              <a:t>Intercoat</a:t>
            </a:r>
            <a:r>
              <a:rPr kumimoji="0" lang="en-US" sz="2000" baseline="30000" smtClean="0">
                <a:solidFill>
                  <a:srgbClr val="FFFF00"/>
                </a:solidFill>
                <a:latin typeface="Arial" charset="0"/>
              </a:rPr>
              <a:t>®</a:t>
            </a:r>
            <a:endParaRPr kumimoji="0" lang="en-US" sz="2000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sz="2000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sz="2000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sz="2000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sz="2000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000" smtClean="0">
                <a:solidFill>
                  <a:srgbClr val="FFFF00"/>
                </a:solidFill>
                <a:latin typeface="Arial" charset="0"/>
              </a:rPr>
              <a:t>Hyalobarrier</a:t>
            </a:r>
            <a:r>
              <a:rPr kumimoji="0" lang="en-US" sz="2000" baseline="30000" smtClean="0">
                <a:solidFill>
                  <a:srgbClr val="FFFF00"/>
                </a:solidFill>
                <a:latin typeface="Arial" charset="0"/>
              </a:rPr>
              <a:t>®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sz="20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4289" name="Text Box 18"/>
          <p:cNvSpPr txBox="1">
            <a:spLocks noChangeArrowheads="1"/>
          </p:cNvSpPr>
          <p:nvPr/>
        </p:nvSpPr>
        <p:spPr bwMode="auto">
          <a:xfrm>
            <a:off x="5610225" y="1562100"/>
            <a:ext cx="2016125" cy="82232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000" smtClean="0">
                <a:solidFill>
                  <a:srgbClr val="FFFF00"/>
                </a:solidFill>
                <a:latin typeface="Arial" charset="0"/>
              </a:rPr>
              <a:t>Adept</a:t>
            </a:r>
            <a:r>
              <a:rPr kumimoji="0" lang="en-US" sz="2000" baseline="30000" smtClean="0">
                <a:solidFill>
                  <a:srgbClr val="FFFF00"/>
                </a:solidFill>
                <a:latin typeface="Arial" charset="0"/>
              </a:rPr>
              <a:t>®</a:t>
            </a:r>
            <a:endParaRPr kumimoji="0" lang="en-US" sz="2000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sz="20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9170" name="Rectangle 19"/>
          <p:cNvSpPr>
            <a:spLocks noChangeArrowheads="1"/>
          </p:cNvSpPr>
          <p:nvPr/>
        </p:nvSpPr>
        <p:spPr bwMode="auto">
          <a:xfrm>
            <a:off x="282575" y="3937000"/>
            <a:ext cx="24479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ja-JP" sz="14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На основе модифицированных полисахаридов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ja-JP" sz="14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(натрия гиалорунат + карбоксиметил целлюлоза)</a:t>
            </a:r>
            <a:endParaRPr lang="en-US" sz="1400" smtClean="0">
              <a:solidFill>
                <a:prstClr val="white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9171" name="Rectangle 20"/>
          <p:cNvSpPr>
            <a:spLocks noChangeArrowheads="1"/>
          </p:cNvSpPr>
          <p:nvPr/>
        </p:nvSpPr>
        <p:spPr bwMode="auto">
          <a:xfrm>
            <a:off x="354013" y="2065338"/>
            <a:ext cx="20161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ja-JP" sz="14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На основе оксидированной регенерированной целлюлозы</a:t>
            </a:r>
            <a:endParaRPr lang="en-US" sz="1400" smtClean="0">
              <a:solidFill>
                <a:prstClr val="white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9172" name="Rectangle 21"/>
          <p:cNvSpPr>
            <a:spLocks noChangeArrowheads="1"/>
          </p:cNvSpPr>
          <p:nvPr/>
        </p:nvSpPr>
        <p:spPr bwMode="auto">
          <a:xfrm>
            <a:off x="354013" y="1562100"/>
            <a:ext cx="2089150" cy="1584325"/>
          </a:xfrm>
          <a:prstGeom prst="rect">
            <a:avLst/>
          </a:prstGeom>
          <a:noFill/>
          <a:ln w="19050">
            <a:solidFill>
              <a:srgbClr val="6C15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49173" name="Rectangle 22"/>
          <p:cNvSpPr>
            <a:spLocks noChangeArrowheads="1"/>
          </p:cNvSpPr>
          <p:nvPr/>
        </p:nvSpPr>
        <p:spPr bwMode="auto">
          <a:xfrm>
            <a:off x="282575" y="3362325"/>
            <a:ext cx="2160588" cy="2016125"/>
          </a:xfrm>
          <a:prstGeom prst="rect">
            <a:avLst/>
          </a:prstGeom>
          <a:noFill/>
          <a:ln w="19050">
            <a:solidFill>
              <a:srgbClr val="6C15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49174" name="Rectangle 23"/>
          <p:cNvSpPr>
            <a:spLocks noChangeArrowheads="1"/>
          </p:cNvSpPr>
          <p:nvPr/>
        </p:nvSpPr>
        <p:spPr bwMode="auto">
          <a:xfrm>
            <a:off x="2874963" y="1562100"/>
            <a:ext cx="2089150" cy="1584325"/>
          </a:xfrm>
          <a:prstGeom prst="rect">
            <a:avLst/>
          </a:prstGeom>
          <a:noFill/>
          <a:ln w="19050">
            <a:solidFill>
              <a:srgbClr val="1D1D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49175" name="Rectangle 24"/>
          <p:cNvSpPr>
            <a:spLocks noChangeArrowheads="1"/>
          </p:cNvSpPr>
          <p:nvPr/>
        </p:nvSpPr>
        <p:spPr bwMode="auto">
          <a:xfrm>
            <a:off x="2946400" y="2065338"/>
            <a:ext cx="20161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ja-JP" sz="14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Рассасывающийся гель на основе полиэтиленоксида</a:t>
            </a:r>
            <a:endParaRPr lang="en-US" sz="1400" smtClean="0">
              <a:solidFill>
                <a:prstClr val="white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9176" name="Rectangle 25"/>
          <p:cNvSpPr>
            <a:spLocks noChangeArrowheads="1"/>
          </p:cNvSpPr>
          <p:nvPr/>
        </p:nvSpPr>
        <p:spPr bwMode="auto">
          <a:xfrm>
            <a:off x="2946400" y="3937000"/>
            <a:ext cx="20161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ja-JP" sz="14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На основе полисахарида гиалуронана</a:t>
            </a:r>
            <a:endParaRPr lang="en-US" sz="1400" smtClean="0">
              <a:solidFill>
                <a:prstClr val="white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9177" name="Rectangle 26"/>
          <p:cNvSpPr>
            <a:spLocks noChangeArrowheads="1"/>
          </p:cNvSpPr>
          <p:nvPr/>
        </p:nvSpPr>
        <p:spPr bwMode="auto">
          <a:xfrm>
            <a:off x="2874963" y="3362325"/>
            <a:ext cx="2089150" cy="2016125"/>
          </a:xfrm>
          <a:prstGeom prst="rect">
            <a:avLst/>
          </a:prstGeom>
          <a:noFill/>
          <a:ln w="19050">
            <a:solidFill>
              <a:srgbClr val="1D1D5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49178" name="Rectangle 27"/>
          <p:cNvSpPr>
            <a:spLocks noChangeArrowheads="1"/>
          </p:cNvSpPr>
          <p:nvPr/>
        </p:nvSpPr>
        <p:spPr bwMode="auto">
          <a:xfrm>
            <a:off x="5394325" y="2065338"/>
            <a:ext cx="2016125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ja-JP" sz="14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4% раствор </a:t>
            </a:r>
            <a:r>
              <a:rPr lang="ru-RU" altLang="ja-JP" sz="14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  <a:sym typeface="Symbol" charset="0"/>
              </a:rPr>
              <a:t></a:t>
            </a:r>
            <a:r>
              <a:rPr lang="ru-RU" sz="14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-1,4 полимера глюкозы (икодекстрина)</a:t>
            </a:r>
            <a:endParaRPr lang="en-US" sz="1400" smtClean="0">
              <a:solidFill>
                <a:prstClr val="white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49179" name="Rectangle 28"/>
          <p:cNvSpPr>
            <a:spLocks noChangeArrowheads="1"/>
          </p:cNvSpPr>
          <p:nvPr/>
        </p:nvSpPr>
        <p:spPr bwMode="auto">
          <a:xfrm>
            <a:off x="5322888" y="1562100"/>
            <a:ext cx="2089150" cy="1584325"/>
          </a:xfrm>
          <a:prstGeom prst="rect">
            <a:avLst/>
          </a:prstGeom>
          <a:noFill/>
          <a:ln w="19050">
            <a:solidFill>
              <a:srgbClr val="1B3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49180" name="Picture 3" descr="интерси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3025775"/>
            <a:ext cx="187325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81" name="Picture 36" descr="CONT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50027">
            <a:off x="6043613" y="4105275"/>
            <a:ext cx="22320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82" name="TextBox 72"/>
          <p:cNvSpPr txBox="1">
            <a:spLocks noChangeArrowheads="1"/>
          </p:cNvSpPr>
          <p:nvPr/>
        </p:nvSpPr>
        <p:spPr bwMode="auto">
          <a:xfrm>
            <a:off x="138113" y="5811838"/>
            <a:ext cx="6665912" cy="368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Внедрение новых конденсированных газов</a:t>
            </a:r>
            <a:r>
              <a:rPr kumimoji="0" lang="en-US" sz="1800" smtClean="0">
                <a:solidFill>
                  <a:prstClr val="black"/>
                </a:solidFill>
              </a:rPr>
              <a:t> </a:t>
            </a:r>
            <a:r>
              <a:rPr kumimoji="0" lang="ru-RU" sz="1800" smtClean="0">
                <a:solidFill>
                  <a:prstClr val="black"/>
                </a:solidFill>
              </a:rPr>
              <a:t>при лапароскопии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79438" y="6169025"/>
            <a:ext cx="6224587" cy="307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i="1" smtClean="0">
                <a:solidFill>
                  <a:prstClr val="black"/>
                </a:solidFill>
              </a:rPr>
              <a:t>Koninckx P., New laparoscopic gases: Rationale and Evidence – ESGE, Berlin 2013</a:t>
            </a:r>
            <a:endParaRPr kumimoji="0" lang="ru-RU" sz="1400" i="1" smtClean="0">
              <a:solidFill>
                <a:prstClr val="black"/>
              </a:solidFill>
            </a:endParaRPr>
          </a:p>
        </p:txBody>
      </p:sp>
      <p:pic>
        <p:nvPicPr>
          <p:cNvPr id="49184" name="Рисунок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5656263"/>
            <a:ext cx="197008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r="15431" b="30782"/>
          <a:stretch>
            <a:fillRect/>
          </a:stretch>
        </p:blipFill>
        <p:spPr bwMode="auto">
          <a:xfrm>
            <a:off x="7339013" y="26988"/>
            <a:ext cx="1792287" cy="18811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chemeClr val="tx1">
                <a:alpha val="8599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567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62050"/>
            <a:ext cx="1477962" cy="204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369279" y="1215856"/>
            <a:ext cx="3744416" cy="147732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Влагалищные реконструктивные операции с использованием синтетических полимерных материалов и </a:t>
            </a:r>
            <a:r>
              <a:rPr lang="ru-RU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аллотрансплантатов</a:t>
            </a:r>
            <a:r>
              <a:rPr lang="ru-RU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 в НЦ АГИП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62050"/>
            <a:ext cx="1782763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2030413"/>
            <a:ext cx="1625600" cy="13271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36977" y="1204615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19</a:t>
            </a: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84</a:t>
            </a:r>
          </a:p>
        </p:txBody>
      </p:sp>
      <p:pic>
        <p:nvPicPr>
          <p:cNvPr id="50183" name="Picture 8" descr="Картинки по запросу Vancaille T. laparos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435350"/>
            <a:ext cx="1589087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AutoShape 10" descr="Картинки по запросу C.Liu laparoscopy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0185" name="AutoShape 12" descr="Картинки по запросу C.Liu laparoscopy"/>
          <p:cNvSpPr>
            <a:spLocks noChangeAspect="1" noChangeArrowheads="1"/>
          </p:cNvSpPr>
          <p:nvPr/>
        </p:nvSpPr>
        <p:spPr bwMode="auto">
          <a:xfrm>
            <a:off x="261938" y="1054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50186" name="AutoShape 14" descr="Картинки по запросу C.Liu laparoscopy"/>
          <p:cNvSpPr>
            <a:spLocks noChangeAspect="1" noChangeArrowheads="1"/>
          </p:cNvSpPr>
          <p:nvPr/>
        </p:nvSpPr>
        <p:spPr bwMode="auto">
          <a:xfrm>
            <a:off x="414338" y="1206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50187" name="Picture 16" descr="http://www.gyndr.com/images/dr_pics/Dr-Liu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5" y="3500438"/>
            <a:ext cx="1703388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25757" y="3431714"/>
            <a:ext cx="1120820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19</a:t>
            </a: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91</a:t>
            </a:r>
          </a:p>
          <a:p>
            <a:pPr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1994</a:t>
            </a:r>
          </a:p>
        </p:txBody>
      </p:sp>
      <p:sp>
        <p:nvSpPr>
          <p:cNvPr id="50189" name="TextBox 4"/>
          <p:cNvSpPr txBox="1">
            <a:spLocks noChangeArrowheads="1"/>
          </p:cNvSpPr>
          <p:nvPr/>
        </p:nvSpPr>
        <p:spPr bwMode="auto">
          <a:xfrm>
            <a:off x="1547813" y="6092825"/>
            <a:ext cx="1477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smtClean="0">
                <a:solidFill>
                  <a:prstClr val="white"/>
                </a:solidFill>
              </a:rPr>
              <a:t>T. Vancaille</a:t>
            </a:r>
            <a:endParaRPr kumimoji="0" lang="ru-RU" sz="1800" smtClean="0">
              <a:solidFill>
                <a:prstClr val="white"/>
              </a:solidFill>
            </a:endParaRPr>
          </a:p>
        </p:txBody>
      </p:sp>
      <p:sp>
        <p:nvSpPr>
          <p:cNvPr id="50190" name="TextBox 14"/>
          <p:cNvSpPr txBox="1">
            <a:spLocks noChangeArrowheads="1"/>
          </p:cNvSpPr>
          <p:nvPr/>
        </p:nvSpPr>
        <p:spPr bwMode="auto">
          <a:xfrm>
            <a:off x="4171950" y="6103938"/>
            <a:ext cx="898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smtClean="0">
                <a:solidFill>
                  <a:prstClr val="white"/>
                </a:solidFill>
              </a:rPr>
              <a:t>C.Y. Liu</a:t>
            </a:r>
            <a:endParaRPr kumimoji="0" lang="ru-RU" sz="1800" smtClean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96667" y="3993834"/>
            <a:ext cx="3744416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Эндоскопия в лечении недержания мочи и пролапса</a:t>
            </a: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306387" y="307000"/>
            <a:ext cx="7145934" cy="44563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Генитальный пролапс и СНМ</a:t>
            </a:r>
          </a:p>
        </p:txBody>
      </p:sp>
    </p:spTree>
    <p:extLst>
      <p:ext uri="{BB962C8B-B14F-4D97-AF65-F5344CB8AC3E}">
        <p14:creationId xmlns:p14="http://schemas.microsoft.com/office/powerpoint/2010/main" val="3343130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 bwMode="auto">
          <a:xfrm>
            <a:off x="72095" y="980728"/>
            <a:ext cx="3203848" cy="23939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llegro BT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427692" y="3761362"/>
            <a:ext cx="4392488" cy="28803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llegro BT" pitchFamily="82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24723268"/>
              </p:ext>
            </p:extLst>
          </p:nvPr>
        </p:nvGraphicFramePr>
        <p:xfrm>
          <a:off x="-122288" y="752475"/>
          <a:ext cx="3408040" cy="2892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17186639"/>
              </p:ext>
            </p:extLst>
          </p:nvPr>
        </p:nvGraphicFramePr>
        <p:xfrm>
          <a:off x="847114" y="3807443"/>
          <a:ext cx="4248472" cy="2767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91880" y="1196752"/>
            <a:ext cx="52565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По данным  исследования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Aberdeen Maternity and Neonatal Database </a:t>
            </a:r>
            <a:r>
              <a:rPr lang="ru-RU" b="1" dirty="0" smtClean="0">
                <a:solidFill>
                  <a:srgbClr val="FFFF00"/>
                </a:solidFill>
              </a:rPr>
              <a:t>(</a:t>
            </a:r>
            <a:r>
              <a:rPr lang="en-US" b="1" dirty="0" smtClean="0">
                <a:solidFill>
                  <a:srgbClr val="FFFF00"/>
                </a:solidFill>
              </a:rPr>
              <a:t>AMND 2015)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в которое было включено 47103 женщин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Диагноз ПГ (различных форм) был установлен у 2130 (6,2%) женщин. 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Из них 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                 </a:t>
            </a:r>
            <a:r>
              <a:rPr lang="en-US" b="1" dirty="0" smtClean="0">
                <a:solidFill>
                  <a:schemeClr val="bg1"/>
                </a:solidFill>
              </a:rPr>
              <a:t>UI</a:t>
            </a:r>
            <a:r>
              <a:rPr lang="ru-RU" b="1" dirty="0" smtClean="0">
                <a:solidFill>
                  <a:schemeClr val="bg1"/>
                </a:solidFill>
              </a:rPr>
              <a:t> – 762 (2,2%)</a:t>
            </a:r>
          </a:p>
          <a:p>
            <a:pPr algn="just"/>
            <a:r>
              <a:rPr lang="ru-RU" b="1" dirty="0" smtClean="0">
                <a:solidFill>
                  <a:schemeClr val="bg1"/>
                </a:solidFill>
              </a:rPr>
              <a:t>                                 </a:t>
            </a:r>
            <a:r>
              <a:rPr lang="en-US" b="1" dirty="0" smtClean="0">
                <a:solidFill>
                  <a:schemeClr val="bg1"/>
                </a:solidFill>
              </a:rPr>
              <a:t>POP</a:t>
            </a:r>
            <a:r>
              <a:rPr lang="ru-RU" b="1" dirty="0" smtClean="0">
                <a:solidFill>
                  <a:schemeClr val="bg1"/>
                </a:solidFill>
              </a:rPr>
              <a:t> – 1508 (4,4%)</a:t>
            </a: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                               </a:t>
            </a:r>
            <a:r>
              <a:rPr lang="en-US" b="1" dirty="0" smtClean="0">
                <a:solidFill>
                  <a:schemeClr val="bg1"/>
                </a:solidFill>
              </a:rPr>
              <a:t>RP-FI – 98 (0,3%)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95288" y="168821"/>
            <a:ext cx="8569325" cy="523875"/>
            <a:chOff x="249" y="144"/>
            <a:chExt cx="5398" cy="330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249" y="144"/>
              <a:ext cx="154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800" dirty="0" smtClean="0">
                  <a:solidFill>
                    <a:srgbClr val="FF0000"/>
                  </a:solidFill>
                  <a:latin typeface="Arial" pitchFamily="34" charset="0"/>
                </a:rPr>
                <a:t>Актуальность </a:t>
              </a: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249" y="436"/>
              <a:ext cx="5398" cy="0"/>
            </a:xfrm>
            <a:prstGeom prst="line">
              <a:avLst/>
            </a:prstGeom>
            <a:noFill/>
            <a:ln w="9525">
              <a:solidFill>
                <a:srgbClr val="99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20072" y="3789040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Из них прооперировано по поводу  </a:t>
            </a:r>
            <a:r>
              <a:rPr lang="en-US" b="1" dirty="0" smtClean="0">
                <a:solidFill>
                  <a:schemeClr val="bg1"/>
                </a:solidFill>
              </a:rPr>
              <a:t>UI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– </a:t>
            </a:r>
            <a:r>
              <a:rPr lang="ru-RU" b="1" dirty="0" smtClean="0">
                <a:solidFill>
                  <a:schemeClr val="bg1"/>
                </a:solidFill>
              </a:rPr>
              <a:t>609 </a:t>
            </a:r>
            <a:r>
              <a:rPr lang="ru-RU" b="1" dirty="0">
                <a:solidFill>
                  <a:schemeClr val="bg1"/>
                </a:solidFill>
              </a:rPr>
              <a:t>(</a:t>
            </a:r>
            <a:r>
              <a:rPr lang="ru-RU" b="1" dirty="0" smtClean="0">
                <a:solidFill>
                  <a:schemeClr val="bg1"/>
                </a:solidFill>
              </a:rPr>
              <a:t>28,6%)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               </a:t>
            </a:r>
            <a:r>
              <a:rPr lang="en-US" b="1" dirty="0" smtClean="0">
                <a:solidFill>
                  <a:schemeClr val="bg1"/>
                </a:solidFill>
              </a:rPr>
              <a:t>POP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– </a:t>
            </a:r>
            <a:r>
              <a:rPr lang="ru-RU" b="1" dirty="0" smtClean="0">
                <a:solidFill>
                  <a:schemeClr val="bg1"/>
                </a:solidFill>
              </a:rPr>
              <a:t>1357 (63,7%)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             </a:t>
            </a:r>
            <a:r>
              <a:rPr lang="en-US" b="1" dirty="0" smtClean="0">
                <a:solidFill>
                  <a:schemeClr val="bg1"/>
                </a:solidFill>
              </a:rPr>
              <a:t>RP-FI </a:t>
            </a:r>
            <a:r>
              <a:rPr lang="en-US" b="1" dirty="0">
                <a:solidFill>
                  <a:schemeClr val="bg1"/>
                </a:solidFill>
              </a:rPr>
              <a:t>– </a:t>
            </a:r>
            <a:r>
              <a:rPr lang="ru-RU" b="1" dirty="0" smtClean="0">
                <a:solidFill>
                  <a:schemeClr val="bg1"/>
                </a:solidFill>
              </a:rPr>
              <a:t>78</a:t>
            </a:r>
            <a:r>
              <a:rPr lang="en-US" b="1" dirty="0" smtClean="0">
                <a:solidFill>
                  <a:schemeClr val="bg1"/>
                </a:solidFill>
              </a:rPr>
              <a:t> (</a:t>
            </a:r>
            <a:r>
              <a:rPr lang="ru-RU" b="1" dirty="0" smtClean="0">
                <a:solidFill>
                  <a:schemeClr val="bg1"/>
                </a:solidFill>
              </a:rPr>
              <a:t>3,7</a:t>
            </a:r>
            <a:r>
              <a:rPr lang="en-US" b="1" dirty="0" smtClean="0">
                <a:solidFill>
                  <a:schemeClr val="bg1"/>
                </a:solidFill>
              </a:rPr>
              <a:t>%)</a:t>
            </a:r>
            <a:endParaRPr lang="ru-RU" b="1" dirty="0" smtClean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             </a:t>
            </a:r>
            <a:r>
              <a:rPr lang="en-US" b="1" dirty="0" smtClean="0">
                <a:solidFill>
                  <a:schemeClr val="bg1"/>
                </a:solidFill>
              </a:rPr>
              <a:t>Comb. – 66 (3</a:t>
            </a:r>
            <a:r>
              <a:rPr lang="ru-RU" b="1" dirty="0">
                <a:solidFill>
                  <a:schemeClr val="bg1"/>
                </a:solidFill>
              </a:rPr>
              <a:t>,</a:t>
            </a:r>
            <a:r>
              <a:rPr lang="en-US" b="1" dirty="0" smtClean="0">
                <a:solidFill>
                  <a:schemeClr val="bg1"/>
                </a:solidFill>
              </a:rPr>
              <a:t>1%)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4904648" y="4933078"/>
            <a:ext cx="3055804" cy="19249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llegro BT" pitchFamily="82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614590297"/>
              </p:ext>
            </p:extLst>
          </p:nvPr>
        </p:nvGraphicFramePr>
        <p:xfrm>
          <a:off x="4679950" y="5053025"/>
          <a:ext cx="3768080" cy="1685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72148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24075" y="4292600"/>
            <a:ext cx="6954838" cy="2160588"/>
          </a:xfrm>
          <a:prstGeom prst="rect">
            <a:avLst/>
          </a:prstGeom>
          <a:solidFill>
            <a:srgbClr val="FDEADA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Arial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7308850" cy="4149725"/>
          </a:xfrm>
          <a:prstGeom prst="rect">
            <a:avLst/>
          </a:prstGeom>
          <a:solidFill>
            <a:srgbClr val="FDEADA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  <a:ea typeface="Arial" charset="0"/>
              <a:cs typeface="Arial" pitchFamily="34" charset="0"/>
            </a:endParaRPr>
          </a:p>
        </p:txBody>
      </p:sp>
      <p:graphicFrame>
        <p:nvGraphicFramePr>
          <p:cNvPr id="614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885046"/>
              </p:ext>
            </p:extLst>
          </p:nvPr>
        </p:nvGraphicFramePr>
        <p:xfrm>
          <a:off x="23813" y="115888"/>
          <a:ext cx="7221537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69" name="Document" r:id="rId3" imgW="6324600" imgH="3594100" progId="Word.Document.12">
                  <p:link updateAutomatic="1"/>
                </p:oleObj>
              </mc:Choice>
              <mc:Fallback>
                <p:oleObj name="Document" r:id="rId3" imgW="6324600" imgH="35941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3" y="115888"/>
                        <a:ext cx="7221537" cy="410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512168"/>
              </p:ext>
            </p:extLst>
          </p:nvPr>
        </p:nvGraphicFramePr>
        <p:xfrm>
          <a:off x="2273300" y="4437063"/>
          <a:ext cx="6840538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70" name="Document" r:id="rId5" imgW="6108700" imgH="1803400" progId="Word.Document.12">
                  <p:link updateAutomatic="1"/>
                </p:oleObj>
              </mc:Choice>
              <mc:Fallback>
                <p:oleObj name="Document" r:id="rId5" imgW="6108700" imgH="1803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3300" y="4437063"/>
                        <a:ext cx="6840538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12263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5800" y="902043"/>
            <a:ext cx="683856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Расовые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аспекты </a:t>
            </a:r>
            <a:endParaRPr lang="ru-RU" sz="2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странах Европы частота ПГ достигает 30%,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странах Северной Африки до 60%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азиатской популяции до 67%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Наследственные факторы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Коллагенозы</a:t>
            </a: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ДСТ</a:t>
            </a:r>
          </a:p>
          <a:p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9498692"/>
              </p:ext>
            </p:extLst>
          </p:nvPr>
        </p:nvGraphicFramePr>
        <p:xfrm>
          <a:off x="1077493" y="3243249"/>
          <a:ext cx="1694307" cy="156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65" name="Photo Editor Photo" r:id="rId3" imgW="2238687" imgH="2172003" progId="MSPhotoEd.3">
                  <p:embed/>
                </p:oleObj>
              </mc:Choice>
              <mc:Fallback>
                <p:oleObj name="Photo Editor Photo" r:id="rId3" imgW="2238687" imgH="217200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saturation sat="27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493" y="3243249"/>
                        <a:ext cx="1694307" cy="156646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497686"/>
              </p:ext>
            </p:extLst>
          </p:nvPr>
        </p:nvGraphicFramePr>
        <p:xfrm>
          <a:off x="4211960" y="3222214"/>
          <a:ext cx="1855788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66" name="Photo Editor Photo" r:id="rId6" imgW="7314286" imgH="5409524" progId="MSPhotoEd.3">
                  <p:embed/>
                </p:oleObj>
              </mc:Choice>
              <mc:Fallback>
                <p:oleObj name="Photo Editor Photo" r:id="rId6" imgW="7314286" imgH="54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3222214"/>
                        <a:ext cx="1855788" cy="1638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909045" y="5053495"/>
            <a:ext cx="3095625" cy="861774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ru-RU" dirty="0">
                <a:solidFill>
                  <a:schemeClr val="bg1"/>
                </a:solidFill>
              </a:rPr>
              <a:t>а) </a:t>
            </a:r>
            <a:r>
              <a:rPr lang="ru-RU" altLang="ru-RU" sz="1600" dirty="0">
                <a:solidFill>
                  <a:schemeClr val="bg1"/>
                </a:solidFill>
              </a:rPr>
              <a:t>Сокращение содержания коллагена первого-третьего </a:t>
            </a:r>
            <a:r>
              <a:rPr lang="ru-RU" altLang="ru-RU" sz="1600" dirty="0" smtClean="0">
                <a:solidFill>
                  <a:schemeClr val="bg1"/>
                </a:solidFill>
              </a:rPr>
              <a:t>типов  (ИГХ)</a:t>
            </a:r>
            <a:endParaRPr lang="ru-RU" altLang="ru-RU" sz="1600" dirty="0">
              <a:solidFill>
                <a:schemeClr val="bg1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356097" y="5051477"/>
            <a:ext cx="3967163" cy="61555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ru-RU" dirty="0">
                <a:solidFill>
                  <a:schemeClr val="bg1"/>
                </a:solidFill>
              </a:rPr>
              <a:t>b</a:t>
            </a:r>
            <a:r>
              <a:rPr lang="ru-RU" altLang="ru-RU" dirty="0">
                <a:solidFill>
                  <a:schemeClr val="bg1"/>
                </a:solidFill>
              </a:rPr>
              <a:t>) </a:t>
            </a:r>
            <a:r>
              <a:rPr lang="ru-RU" altLang="ru-RU" sz="1600" dirty="0">
                <a:solidFill>
                  <a:schemeClr val="bg1"/>
                </a:solidFill>
              </a:rPr>
              <a:t>Отложения коллагена первого типа в </a:t>
            </a:r>
            <a:r>
              <a:rPr lang="ru-RU" altLang="ru-RU" sz="1600" dirty="0" smtClean="0">
                <a:solidFill>
                  <a:schemeClr val="bg1"/>
                </a:solidFill>
              </a:rPr>
              <a:t>фибробластах (ИГХ)</a:t>
            </a:r>
            <a:endParaRPr lang="ru-RU" altLang="ru-RU" sz="1600" dirty="0">
              <a:solidFill>
                <a:schemeClr val="bg1"/>
              </a:solidFill>
            </a:endParaRPr>
          </a:p>
        </p:txBody>
      </p:sp>
      <p:sp>
        <p:nvSpPr>
          <p:cNvPr id="10" name="Молния 9"/>
          <p:cNvSpPr/>
          <p:nvPr/>
        </p:nvSpPr>
        <p:spPr>
          <a:xfrm>
            <a:off x="97445" y="5322912"/>
            <a:ext cx="914400" cy="914400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395288" y="240829"/>
            <a:ext cx="8569325" cy="523875"/>
            <a:chOff x="249" y="144"/>
            <a:chExt cx="5398" cy="330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49" y="144"/>
              <a:ext cx="248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800" dirty="0" smtClean="0">
                  <a:solidFill>
                    <a:srgbClr val="FF0000"/>
                  </a:solidFill>
                  <a:latin typeface="Arial" pitchFamily="34" charset="0"/>
                </a:rPr>
                <a:t>Причины развития ПГ </a:t>
              </a:r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>
              <a:off x="249" y="436"/>
              <a:ext cx="5398" cy="0"/>
            </a:xfrm>
            <a:prstGeom prst="line">
              <a:avLst/>
            </a:prstGeom>
            <a:noFill/>
            <a:ln w="9525">
              <a:solidFill>
                <a:srgbClr val="99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14109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908720"/>
            <a:ext cx="8219256" cy="3598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Роды через естественные родовые пути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solidFill>
                  <a:schemeClr val="bg1"/>
                </a:solidFill>
                <a:latin typeface="Allegro BT" charset="0"/>
                <a:ea typeface="Microsoft YaHei" charset="0"/>
                <a:cs typeface="Microsoft YaHei" charset="0"/>
                <a:hlinkClick r:id="rId3"/>
              </a:rPr>
              <a:t>Dietz HP</a:t>
            </a:r>
            <a:r>
              <a:rPr lang="en-US" sz="2000" dirty="0">
                <a:solidFill>
                  <a:schemeClr val="bg1"/>
                </a:solidFill>
                <a:latin typeface="Allegro BT" charset="0"/>
                <a:ea typeface="Microsoft YaHei" charset="0"/>
                <a:cs typeface="Microsoft YaHei" charset="0"/>
              </a:rPr>
              <a:t>1, </a:t>
            </a:r>
            <a:r>
              <a:rPr lang="en-US" sz="2000" dirty="0">
                <a:solidFill>
                  <a:schemeClr val="bg1"/>
                </a:solidFill>
                <a:latin typeface="Allegro BT" charset="0"/>
                <a:ea typeface="Microsoft YaHei" charset="0"/>
                <a:cs typeface="Microsoft YaHei" charset="0"/>
                <a:hlinkClick r:id="rId4"/>
              </a:rPr>
              <a:t>Clarke B</a:t>
            </a:r>
            <a:r>
              <a:rPr lang="ru-RU" sz="2000" dirty="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rPr>
              <a:t>2005)</a:t>
            </a:r>
          </a:p>
          <a:p>
            <a:pPr marL="0" indent="0">
              <a:buNone/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>
                <a:schemeClr val="bg1"/>
              </a:buClr>
              <a:buFont typeface="Arial" charset="0"/>
              <a:buChar char="•"/>
            </a:pP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4 %</a:t>
            </a:r>
            <a:r>
              <a:rPr lang="en-US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случаев </a:t>
            </a:r>
            <a:r>
              <a:rPr lang="ru-RU" alt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ректоцеле</a:t>
            </a: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формируется до родов</a:t>
            </a:r>
          </a:p>
          <a:p>
            <a:pPr algn="just">
              <a:spcBef>
                <a:spcPct val="0"/>
              </a:spcBef>
              <a:buClr>
                <a:schemeClr val="bg1"/>
              </a:buClr>
              <a:buFont typeface="Arial" charset="0"/>
              <a:buChar char="•"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16 %</a:t>
            </a:r>
            <a:r>
              <a:rPr lang="en-US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случаев </a:t>
            </a:r>
            <a:r>
              <a:rPr lang="ru-RU" alt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ректоцеле</a:t>
            </a: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формируется после родов</a:t>
            </a:r>
          </a:p>
          <a:p>
            <a:pPr algn="just">
              <a:spcBef>
                <a:spcPct val="0"/>
              </a:spcBef>
              <a:buClr>
                <a:schemeClr val="bg1"/>
              </a:buClr>
              <a:buFont typeface="Arial" charset="0"/>
              <a:buChar char="•"/>
            </a:pP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большинства беременных </a:t>
            </a:r>
            <a:r>
              <a:rPr lang="ru-RU" alt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ректоцеле</a:t>
            </a: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формируется во </a:t>
            </a: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время беременности в сроке ранее 20 </a:t>
            </a:r>
            <a:r>
              <a:rPr lang="ru-RU" alt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</a:t>
            </a: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беременности</a:t>
            </a:r>
          </a:p>
          <a:p>
            <a:pPr marL="0" indent="0">
              <a:buNone/>
            </a:pP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Перерастяжение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пудендального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нерва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Ashton-Miller 2007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Акушерский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травматизм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(наложение акушерских щипцов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эпизиотомия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перинеотомия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Hunda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V.L. 2012)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marL="0" indent="0">
              <a:buNone/>
            </a:pP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" name="Picture 4" descr="За ошибку во время кесарева сечения врачи заплатят миллион фунтов - МедНовости - MedPortal.r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5383" y="5038775"/>
            <a:ext cx="2848617" cy="18192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5" name="Picture 2" descr="Гипотоническое кровотечение. Внебольничные роды - часть 3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5085734"/>
            <a:ext cx="3096344" cy="17617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313200"/>
              </p:ext>
            </p:extLst>
          </p:nvPr>
        </p:nvGraphicFramePr>
        <p:xfrm>
          <a:off x="3635896" y="5083164"/>
          <a:ext cx="2549778" cy="1764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780" name="Image" r:id="rId7" imgW="5358395" imgH="3707429" progId="Photoshop.Image.9">
                  <p:embed/>
                </p:oleObj>
              </mc:Choice>
              <mc:Fallback>
                <p:oleObj name="Image" r:id="rId7" imgW="5358395" imgH="3707429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5083164"/>
                        <a:ext cx="2549778" cy="176428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C00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95288" y="228600"/>
            <a:ext cx="8569325" cy="523875"/>
            <a:chOff x="249" y="144"/>
            <a:chExt cx="5398" cy="330"/>
          </a:xfrm>
        </p:grpSpPr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249" y="144"/>
              <a:ext cx="2489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800" dirty="0" smtClean="0">
                  <a:solidFill>
                    <a:srgbClr val="FF0000"/>
                  </a:solidFill>
                  <a:latin typeface="Arial" pitchFamily="34" charset="0"/>
                </a:rPr>
                <a:t>Причины развития ПГ </a:t>
              </a: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249" y="436"/>
              <a:ext cx="5398" cy="0"/>
            </a:xfrm>
            <a:prstGeom prst="line">
              <a:avLst/>
            </a:prstGeom>
            <a:noFill/>
            <a:ln w="9525">
              <a:solidFill>
                <a:srgbClr val="99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2445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ChangeArrowheads="1"/>
          </p:cNvSpPr>
          <p:nvPr/>
        </p:nvSpPr>
        <p:spPr bwMode="auto">
          <a:xfrm>
            <a:off x="573088" y="1397000"/>
            <a:ext cx="8351837" cy="175418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6633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en-US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LS</a:t>
            </a: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сакрокольпопексия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en-US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LS</a:t>
            </a: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крестовидное укорочение связок матки</a:t>
            </a:r>
            <a:endParaRPr lang="en-US" smtClean="0">
              <a:solidFill>
                <a:prstClr val="white"/>
              </a:solidFill>
              <a:latin typeface="Calibri" charset="0"/>
              <a:ea typeface="Arial" charset="0"/>
              <a:cs typeface="Arial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altLang="ja-JP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altLang="ja-JP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IVS</a:t>
            </a:r>
            <a:endParaRPr lang="ru-RU" smtClean="0">
              <a:solidFill>
                <a:prstClr val="white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Коррекция недержания мочи </a:t>
            </a:r>
            <a:r>
              <a:rPr lang="ru-RU" altLang="ja-JP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методами </a:t>
            </a:r>
            <a:r>
              <a:rPr lang="en-US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TVT, TOT</a:t>
            </a:r>
            <a:r>
              <a:rPr lang="ru-RU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, кольпопексия по </a:t>
            </a:r>
            <a:r>
              <a:rPr lang="en-US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Burch </a:t>
            </a:r>
            <a:endParaRPr lang="ru-RU" smtClean="0">
              <a:solidFill>
                <a:prstClr val="white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Коррекция релаксации мышц тазового дна путем электромиостимуляции</a:t>
            </a:r>
            <a:r>
              <a:rPr lang="ru-RU" smtClean="0">
                <a:solidFill>
                  <a:srgbClr val="FF6699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</a:p>
        </p:txBody>
      </p:sp>
      <p:sp>
        <p:nvSpPr>
          <p:cNvPr id="56323" name="Rectangle 6"/>
          <p:cNvSpPr>
            <a:spLocks noChangeArrowheads="1"/>
          </p:cNvSpPr>
          <p:nvPr/>
        </p:nvSpPr>
        <p:spPr bwMode="auto">
          <a:xfrm>
            <a:off x="623888" y="911225"/>
            <a:ext cx="7993062" cy="2667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32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ts val="1100"/>
              </a:lnSpc>
              <a:spcBef>
                <a:spcPct val="50000"/>
              </a:spcBef>
              <a:spcAft>
                <a:spcPct val="0"/>
              </a:spcAft>
              <a:buClr>
                <a:srgbClr val="FF3300"/>
              </a:buClr>
              <a:buSzPct val="85000"/>
            </a:pPr>
            <a:r>
              <a:rPr lang="ru-RU" sz="20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Органосохраняющие операции</a:t>
            </a:r>
            <a:endParaRPr lang="ru-RU" smtClean="0">
              <a:solidFill>
                <a:srgbClr val="FFFF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51204" name="Picture 7" descr="121копирова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384550"/>
            <a:ext cx="1439863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8" descr="131копирова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3354388"/>
            <a:ext cx="144462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9" descr="151копирова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535488"/>
            <a:ext cx="14398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0" descr="181копирова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4535488"/>
            <a:ext cx="145097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Rectangle 11"/>
          <p:cNvSpPr>
            <a:spLocks noChangeArrowheads="1"/>
          </p:cNvSpPr>
          <p:nvPr/>
        </p:nvSpPr>
        <p:spPr bwMode="auto">
          <a:xfrm>
            <a:off x="612775" y="5729288"/>
            <a:ext cx="5616575" cy="3937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32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3300"/>
              </a:buClr>
              <a:buSzPct val="85000"/>
            </a:pPr>
            <a:r>
              <a:rPr lang="ru-RU" sz="22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Спонтанная беременность или ВРТ</a:t>
            </a:r>
          </a:p>
        </p:txBody>
      </p:sp>
      <p:cxnSp>
        <p:nvCxnSpPr>
          <p:cNvPr id="56329" name="AutoShape 12"/>
          <p:cNvCxnSpPr>
            <a:cxnSpLocks noChangeShapeType="1"/>
            <a:stCxn id="56323" idx="1"/>
            <a:endCxn id="56328" idx="1"/>
          </p:cNvCxnSpPr>
          <p:nvPr/>
        </p:nvCxnSpPr>
        <p:spPr bwMode="auto">
          <a:xfrm rot="10800000" flipV="1">
            <a:off x="612775" y="1044575"/>
            <a:ext cx="11113" cy="4881563"/>
          </a:xfrm>
          <a:prstGeom prst="bentConnector3">
            <a:avLst>
              <a:gd name="adj1" fmla="val 2020042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>
            <a:outerShdw blurRad="63500" dist="17961" dir="2700000" algn="ctr" rotWithShape="0">
              <a:srgbClr val="6633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6330" name="Rectangle 13"/>
          <p:cNvSpPr>
            <a:spLocks noChangeArrowheads="1"/>
          </p:cNvSpPr>
          <p:nvPr/>
        </p:nvSpPr>
        <p:spPr bwMode="auto">
          <a:xfrm>
            <a:off x="612775" y="6161088"/>
            <a:ext cx="5976938" cy="3937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32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3300"/>
              </a:buClr>
              <a:buSzPct val="85000"/>
            </a:pPr>
            <a:r>
              <a:rPr lang="ru-RU" sz="22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Родоразрешение путем кесарева сечения</a:t>
            </a:r>
          </a:p>
        </p:txBody>
      </p:sp>
      <p:cxnSp>
        <p:nvCxnSpPr>
          <p:cNvPr id="56331" name="AutoShape 14"/>
          <p:cNvCxnSpPr>
            <a:cxnSpLocks noChangeShapeType="1"/>
            <a:stCxn id="56323" idx="1"/>
            <a:endCxn id="56330" idx="1"/>
          </p:cNvCxnSpPr>
          <p:nvPr/>
        </p:nvCxnSpPr>
        <p:spPr bwMode="auto">
          <a:xfrm rot="10800000" flipV="1">
            <a:off x="612775" y="1044575"/>
            <a:ext cx="11113" cy="5313363"/>
          </a:xfrm>
          <a:prstGeom prst="bentConnector3">
            <a:avLst>
              <a:gd name="adj1" fmla="val 2020042"/>
            </a:avLst>
          </a:prstGeom>
          <a:noFill/>
          <a:ln w="9525">
            <a:solidFill>
              <a:schemeClr val="bg1"/>
            </a:solidFill>
            <a:miter lim="800000"/>
            <a:headEnd/>
            <a:tailEnd type="triangle" w="med" len="med"/>
          </a:ln>
          <a:effectLst>
            <a:outerShdw blurRad="63500" dist="17961" dir="2700000" algn="ctr" rotWithShape="0">
              <a:srgbClr val="6633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51212" name="Picture 16" descr="копирова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63" y="327025"/>
            <a:ext cx="3522662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306387" y="307000"/>
            <a:ext cx="7145934" cy="44563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Генитальный пролапс и СНМ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21212" y="3454178"/>
            <a:ext cx="4091467" cy="188865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38700" y="3752850"/>
            <a:ext cx="3800475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</a:pPr>
            <a:r>
              <a:rPr lang="ru-RU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Минимально-инвазивный доступ,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</a:pPr>
            <a:r>
              <a:rPr lang="ru-RU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Шовные материалы,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</a:pPr>
            <a:r>
              <a:rPr lang="ru-RU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Сетчатые протезы,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</a:pPr>
            <a:r>
              <a:rPr lang="ru-RU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Периуретральные инъекции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</a:pPr>
            <a:r>
              <a:rPr lang="ru-RU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Клеточные технологии.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770459" y="3459787"/>
            <a:ext cx="1792971" cy="40011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22181243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4"/>
          <p:cNvGrpSpPr>
            <a:grpSpLocks/>
          </p:cNvGrpSpPr>
          <p:nvPr/>
        </p:nvGrpSpPr>
        <p:grpSpPr bwMode="auto">
          <a:xfrm>
            <a:off x="6875463" y="1125538"/>
            <a:ext cx="2003425" cy="1376362"/>
            <a:chOff x="4105" y="2406"/>
            <a:chExt cx="1296" cy="928"/>
          </a:xfrm>
        </p:grpSpPr>
        <p:pic>
          <p:nvPicPr>
            <p:cNvPr id="52269" name="Picture 5" descr="Product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2406"/>
              <a:ext cx="1283" cy="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90" name="Rectangle 6"/>
            <p:cNvSpPr>
              <a:spLocks noChangeArrowheads="1"/>
            </p:cNvSpPr>
            <p:nvPr/>
          </p:nvSpPr>
          <p:spPr bwMode="auto">
            <a:xfrm>
              <a:off x="4649" y="2426"/>
              <a:ext cx="752" cy="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Stratasis® TF </a:t>
              </a:r>
            </a:p>
          </p:txBody>
        </p:sp>
      </p:grpSp>
      <p:grpSp>
        <p:nvGrpSpPr>
          <p:cNvPr id="52227" name="Group 7"/>
          <p:cNvGrpSpPr>
            <a:grpSpLocks/>
          </p:cNvGrpSpPr>
          <p:nvPr/>
        </p:nvGrpSpPr>
        <p:grpSpPr bwMode="auto">
          <a:xfrm>
            <a:off x="2627313" y="1557338"/>
            <a:ext cx="2159000" cy="2085975"/>
            <a:chOff x="476" y="1636"/>
            <a:chExt cx="2404" cy="2032"/>
          </a:xfrm>
        </p:grpSpPr>
        <p:graphicFrame>
          <p:nvGraphicFramePr>
            <p:cNvPr id="52267" name="Object 8"/>
            <p:cNvGraphicFramePr>
              <a:graphicFrameLocks noChangeAspect="1"/>
            </p:cNvGraphicFramePr>
            <p:nvPr/>
          </p:nvGraphicFramePr>
          <p:xfrm>
            <a:off x="476" y="1636"/>
            <a:ext cx="2404" cy="2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523" name="Image" r:id="rId4" imgW="6730159" imgH="5688889" progId="">
                    <p:embed/>
                  </p:oleObj>
                </mc:Choice>
                <mc:Fallback>
                  <p:oleObj name="Image" r:id="rId4" imgW="6730159" imgH="568888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" y="1636"/>
                          <a:ext cx="2404" cy="20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68" name="Object 9"/>
            <p:cNvGraphicFramePr>
              <a:graphicFrameLocks noChangeAspect="1"/>
            </p:cNvGraphicFramePr>
            <p:nvPr/>
          </p:nvGraphicFramePr>
          <p:xfrm>
            <a:off x="476" y="1661"/>
            <a:ext cx="817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524" name="Image" r:id="rId6" imgW="2666667" imgH="1180952" progId="">
                    <p:embed/>
                  </p:oleObj>
                </mc:Choice>
                <mc:Fallback>
                  <p:oleObj name="Image" r:id="rId6" imgW="2666667" imgH="1180952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" y="1661"/>
                          <a:ext cx="817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2228" name="Group 10"/>
          <p:cNvGrpSpPr>
            <a:grpSpLocks/>
          </p:cNvGrpSpPr>
          <p:nvPr/>
        </p:nvGrpSpPr>
        <p:grpSpPr bwMode="auto">
          <a:xfrm>
            <a:off x="322263" y="1557338"/>
            <a:ext cx="2160587" cy="1944687"/>
            <a:chOff x="2835" y="1931"/>
            <a:chExt cx="2086" cy="1917"/>
          </a:xfrm>
        </p:grpSpPr>
        <p:graphicFrame>
          <p:nvGraphicFramePr>
            <p:cNvPr id="52265" name="Object 11"/>
            <p:cNvGraphicFramePr>
              <a:graphicFrameLocks noChangeAspect="1"/>
            </p:cNvGraphicFramePr>
            <p:nvPr/>
          </p:nvGraphicFramePr>
          <p:xfrm>
            <a:off x="2835" y="1931"/>
            <a:ext cx="2086" cy="19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525" name="Image" r:id="rId8" imgW="6730159" imgH="6184127" progId="">
                    <p:embed/>
                  </p:oleObj>
                </mc:Choice>
                <mc:Fallback>
                  <p:oleObj name="Image" r:id="rId8" imgW="6730159" imgH="618412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5" y="1931"/>
                          <a:ext cx="2086" cy="19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66" name="Object 12"/>
            <p:cNvGraphicFramePr>
              <a:graphicFrameLocks noChangeAspect="1"/>
            </p:cNvGraphicFramePr>
            <p:nvPr/>
          </p:nvGraphicFramePr>
          <p:xfrm>
            <a:off x="2835" y="1933"/>
            <a:ext cx="1470" cy="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526" name="Image" r:id="rId10" imgW="3225397" imgH="330159" progId="">
                    <p:embed/>
                  </p:oleObj>
                </mc:Choice>
                <mc:Fallback>
                  <p:oleObj name="Image" r:id="rId10" imgW="3225397" imgH="33015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5" y="1933"/>
                          <a:ext cx="1470" cy="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2229" name="Group 13"/>
          <p:cNvGrpSpPr>
            <a:grpSpLocks/>
          </p:cNvGrpSpPr>
          <p:nvPr/>
        </p:nvGrpSpPr>
        <p:grpSpPr bwMode="auto">
          <a:xfrm>
            <a:off x="250825" y="3622675"/>
            <a:ext cx="2663825" cy="2762250"/>
            <a:chOff x="2880" y="1162"/>
            <a:chExt cx="2586" cy="2450"/>
          </a:xfrm>
        </p:grpSpPr>
        <p:sp>
          <p:nvSpPr>
            <p:cNvPr id="57376" name="Rectangle 14"/>
            <p:cNvSpPr>
              <a:spLocks noChangeArrowheads="1"/>
            </p:cNvSpPr>
            <p:nvPr/>
          </p:nvSpPr>
          <p:spPr bwMode="auto">
            <a:xfrm>
              <a:off x="2880" y="1162"/>
              <a:ext cx="2449" cy="2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pic>
          <p:nvPicPr>
            <p:cNvPr id="52257" name="Picture 15" descr="TOT_figure7c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1616"/>
              <a:ext cx="1086" cy="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58" name="Picture 16" descr="TOT_figure7c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1570"/>
              <a:ext cx="1065" cy="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59" name="Picture 17" descr="TOT_figure7e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568"/>
              <a:ext cx="1086" cy="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60" name="Picture 18" descr="TOT_figure7e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2568"/>
              <a:ext cx="1065" cy="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2261" name="Group 19"/>
            <p:cNvGrpSpPr>
              <a:grpSpLocks/>
            </p:cNvGrpSpPr>
            <p:nvPr/>
          </p:nvGrpSpPr>
          <p:grpSpPr bwMode="auto">
            <a:xfrm>
              <a:off x="4422" y="1207"/>
              <a:ext cx="1044" cy="318"/>
              <a:chOff x="2154" y="3203"/>
              <a:chExt cx="1180" cy="409"/>
            </a:xfrm>
          </p:grpSpPr>
          <p:sp>
            <p:nvSpPr>
              <p:cNvPr id="57383" name="Rectangle 20"/>
              <p:cNvSpPr>
                <a:spLocks noChangeArrowheads="1"/>
              </p:cNvSpPr>
              <p:nvPr/>
            </p:nvSpPr>
            <p:spPr bwMode="auto">
              <a:xfrm>
                <a:off x="2292" y="3203"/>
                <a:ext cx="815" cy="409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pic>
            <p:nvPicPr>
              <p:cNvPr id="52264" name="Picture 21" descr="American Medical Systems">
                <a:hlinkClick r:id="rId16"/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4" y="3245"/>
                <a:ext cx="1180" cy="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7382" name="Rectangle 22"/>
            <p:cNvSpPr>
              <a:spLocks noChangeArrowheads="1"/>
            </p:cNvSpPr>
            <p:nvPr/>
          </p:nvSpPr>
          <p:spPr bwMode="auto">
            <a:xfrm>
              <a:off x="3107" y="1254"/>
              <a:ext cx="95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tx1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i="1" smtClean="0">
                  <a:solidFill>
                    <a:prstClr val="black"/>
                  </a:solidFill>
                  <a:latin typeface="Times New Roman" charset="0"/>
                  <a:ea typeface="Arial" charset="0"/>
                  <a:cs typeface="Arial" charset="0"/>
                </a:rPr>
                <a:t>Monarc</a:t>
              </a:r>
              <a:r>
                <a:rPr lang="ru-RU" sz="1200" b="1" baseline="30000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ТМ</a:t>
              </a:r>
              <a:endParaRPr lang="ru-RU" sz="1200" b="1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52230" name="Group 23"/>
          <p:cNvGrpSpPr>
            <a:grpSpLocks/>
          </p:cNvGrpSpPr>
          <p:nvPr/>
        </p:nvGrpSpPr>
        <p:grpSpPr bwMode="auto">
          <a:xfrm>
            <a:off x="2830513" y="3890963"/>
            <a:ext cx="2244725" cy="2490787"/>
            <a:chOff x="295" y="1114"/>
            <a:chExt cx="2676" cy="2543"/>
          </a:xfrm>
        </p:grpSpPr>
        <p:sp>
          <p:nvSpPr>
            <p:cNvPr id="57368" name="Rectangle 24"/>
            <p:cNvSpPr>
              <a:spLocks noChangeArrowheads="1"/>
            </p:cNvSpPr>
            <p:nvPr/>
          </p:nvSpPr>
          <p:spPr bwMode="auto">
            <a:xfrm>
              <a:off x="295" y="1163"/>
              <a:ext cx="2676" cy="2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graphicFrame>
          <p:nvGraphicFramePr>
            <p:cNvPr id="52249" name="Object 25"/>
            <p:cNvGraphicFramePr>
              <a:graphicFrameLocks noChangeAspect="1"/>
            </p:cNvGraphicFramePr>
            <p:nvPr/>
          </p:nvGraphicFramePr>
          <p:xfrm>
            <a:off x="295" y="1752"/>
            <a:ext cx="1315" cy="9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527" name="Image" r:id="rId18" imgW="4368254" imgH="3098413" progId="">
                    <p:embed/>
                  </p:oleObj>
                </mc:Choice>
                <mc:Fallback>
                  <p:oleObj name="Image" r:id="rId18" imgW="4368254" imgH="309841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" y="1752"/>
                          <a:ext cx="1315" cy="9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50" name="Object 26"/>
            <p:cNvGraphicFramePr>
              <a:graphicFrameLocks noChangeAspect="1"/>
            </p:cNvGraphicFramePr>
            <p:nvPr/>
          </p:nvGraphicFramePr>
          <p:xfrm>
            <a:off x="295" y="2704"/>
            <a:ext cx="1315" cy="9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528" name="Image" r:id="rId20" imgW="4380952" imgH="3098413" progId="">
                    <p:embed/>
                  </p:oleObj>
                </mc:Choice>
                <mc:Fallback>
                  <p:oleObj name="Image" r:id="rId20" imgW="4380952" imgH="309841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" y="2704"/>
                          <a:ext cx="1315" cy="9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51" name="Object 27"/>
            <p:cNvGraphicFramePr>
              <a:graphicFrameLocks noChangeAspect="1"/>
            </p:cNvGraphicFramePr>
            <p:nvPr/>
          </p:nvGraphicFramePr>
          <p:xfrm>
            <a:off x="1610" y="2704"/>
            <a:ext cx="1315" cy="9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529" name="Image" r:id="rId22" imgW="4393651" imgH="3073016" progId="">
                    <p:embed/>
                  </p:oleObj>
                </mc:Choice>
                <mc:Fallback>
                  <p:oleObj name="Image" r:id="rId22" imgW="4393651" imgH="307301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0" y="2704"/>
                          <a:ext cx="1315" cy="9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52" name="Object 28"/>
            <p:cNvGraphicFramePr>
              <a:graphicFrameLocks noChangeAspect="1"/>
            </p:cNvGraphicFramePr>
            <p:nvPr/>
          </p:nvGraphicFramePr>
          <p:xfrm>
            <a:off x="1655" y="1389"/>
            <a:ext cx="1145" cy="1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530" name="Image" r:id="rId24" imgW="3504762" imgH="4025397" progId="">
                    <p:embed/>
                  </p:oleObj>
                </mc:Choice>
                <mc:Fallback>
                  <p:oleObj name="Image" r:id="rId24" imgW="3504762" imgH="402539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5" y="1389"/>
                          <a:ext cx="1145" cy="13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53" name="Object 29"/>
            <p:cNvGraphicFramePr>
              <a:graphicFrameLocks noChangeAspect="1"/>
            </p:cNvGraphicFramePr>
            <p:nvPr/>
          </p:nvGraphicFramePr>
          <p:xfrm>
            <a:off x="431" y="1434"/>
            <a:ext cx="632" cy="2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531" name="Image" r:id="rId26" imgW="2425397" imgH="863188" progId="">
                    <p:embed/>
                  </p:oleObj>
                </mc:Choice>
                <mc:Fallback>
                  <p:oleObj name="Image" r:id="rId26" imgW="2425397" imgH="86318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" y="1434"/>
                          <a:ext cx="632" cy="2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54" name="Object 30"/>
            <p:cNvGraphicFramePr>
              <a:graphicFrameLocks noChangeAspect="1"/>
            </p:cNvGraphicFramePr>
            <p:nvPr/>
          </p:nvGraphicFramePr>
          <p:xfrm>
            <a:off x="340" y="1207"/>
            <a:ext cx="845" cy="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532" name="Image" r:id="rId28" imgW="2260317" imgH="482370" progId="">
                    <p:embed/>
                  </p:oleObj>
                </mc:Choice>
                <mc:Fallback>
                  <p:oleObj name="Image" r:id="rId28" imgW="2260317" imgH="48237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1207"/>
                          <a:ext cx="845" cy="1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375" name="Rectangle 31"/>
            <p:cNvSpPr>
              <a:spLocks noChangeArrowheads="1"/>
            </p:cNvSpPr>
            <p:nvPr/>
          </p:nvSpPr>
          <p:spPr bwMode="auto">
            <a:xfrm>
              <a:off x="1383" y="1114"/>
              <a:ext cx="1588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GYNECARE TVT* Obturator System</a:t>
              </a:r>
              <a:r>
                <a:rPr lang="ru-RU" sz="80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 </a:t>
              </a:r>
            </a:p>
          </p:txBody>
        </p:sp>
      </p:grpSp>
      <p:grpSp>
        <p:nvGrpSpPr>
          <p:cNvPr id="52231" name="Group 32"/>
          <p:cNvGrpSpPr>
            <a:grpSpLocks/>
          </p:cNvGrpSpPr>
          <p:nvPr/>
        </p:nvGrpSpPr>
        <p:grpSpPr bwMode="auto">
          <a:xfrm>
            <a:off x="5219700" y="4294188"/>
            <a:ext cx="2519363" cy="2016125"/>
            <a:chOff x="385" y="2478"/>
            <a:chExt cx="1679" cy="1303"/>
          </a:xfrm>
        </p:grpSpPr>
        <p:graphicFrame>
          <p:nvGraphicFramePr>
            <p:cNvPr id="52246" name="Object 33"/>
            <p:cNvGraphicFramePr>
              <a:graphicFrameLocks noChangeAspect="1"/>
            </p:cNvGraphicFramePr>
            <p:nvPr/>
          </p:nvGraphicFramePr>
          <p:xfrm>
            <a:off x="385" y="2478"/>
            <a:ext cx="1679" cy="13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533" name="Image" r:id="rId30" imgW="3955977" imgH="3072130" progId="">
                    <p:embed/>
                  </p:oleObj>
                </mc:Choice>
                <mc:Fallback>
                  <p:oleObj name="Image" r:id="rId30" imgW="3955977" imgH="307213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" y="2478"/>
                          <a:ext cx="1679" cy="13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247" name="Object 34"/>
            <p:cNvGraphicFramePr>
              <a:graphicFrameLocks noChangeAspect="1"/>
            </p:cNvGraphicFramePr>
            <p:nvPr/>
          </p:nvGraphicFramePr>
          <p:xfrm>
            <a:off x="1655" y="3521"/>
            <a:ext cx="318" cy="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534" name="Image" r:id="rId32" imgW="1434415" imgH="800000" progId="">
                    <p:embed/>
                  </p:oleObj>
                </mc:Choice>
                <mc:Fallback>
                  <p:oleObj name="Image" r:id="rId32" imgW="1434415" imgH="8000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5" y="3521"/>
                          <a:ext cx="318" cy="1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2232" name="Group 35"/>
          <p:cNvGrpSpPr>
            <a:grpSpLocks/>
          </p:cNvGrpSpPr>
          <p:nvPr/>
        </p:nvGrpSpPr>
        <p:grpSpPr bwMode="auto">
          <a:xfrm>
            <a:off x="5146675" y="2565400"/>
            <a:ext cx="3490913" cy="1527175"/>
            <a:chOff x="3061" y="1207"/>
            <a:chExt cx="2450" cy="1134"/>
          </a:xfrm>
        </p:grpSpPr>
        <p:graphicFrame>
          <p:nvGraphicFramePr>
            <p:cNvPr id="52241" name="Object 36"/>
            <p:cNvGraphicFramePr>
              <a:graphicFrameLocks noChangeAspect="1"/>
            </p:cNvGraphicFramePr>
            <p:nvPr/>
          </p:nvGraphicFramePr>
          <p:xfrm>
            <a:off x="3061" y="1207"/>
            <a:ext cx="2310" cy="11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535" name="Image" r:id="rId34" imgW="6171429" imgH="3530159" progId="">
                    <p:embed/>
                  </p:oleObj>
                </mc:Choice>
                <mc:Fallback>
                  <p:oleObj name="Image" r:id="rId34" imgW="6171429" imgH="353015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1" y="1207"/>
                          <a:ext cx="2310" cy="11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2242" name="Group 37"/>
            <p:cNvGrpSpPr>
              <a:grpSpLocks/>
            </p:cNvGrpSpPr>
            <p:nvPr/>
          </p:nvGrpSpPr>
          <p:grpSpPr bwMode="auto">
            <a:xfrm>
              <a:off x="4569" y="1247"/>
              <a:ext cx="942" cy="244"/>
              <a:chOff x="2154" y="3203"/>
              <a:chExt cx="1180" cy="409"/>
            </a:xfrm>
          </p:grpSpPr>
          <p:sp>
            <p:nvSpPr>
              <p:cNvPr id="57364" name="Rectangle 38"/>
              <p:cNvSpPr>
                <a:spLocks noChangeArrowheads="1"/>
              </p:cNvSpPr>
              <p:nvPr/>
            </p:nvSpPr>
            <p:spPr bwMode="auto">
              <a:xfrm>
                <a:off x="2290" y="3203"/>
                <a:ext cx="816" cy="409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pic>
            <p:nvPicPr>
              <p:cNvPr id="52245" name="Picture 39" descr="American Medical Systems">
                <a:hlinkClick r:id="rId16"/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4" y="3245"/>
                <a:ext cx="1180" cy="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7363" name="Rectangle 40"/>
            <p:cNvSpPr>
              <a:spLocks noChangeArrowheads="1"/>
            </p:cNvSpPr>
            <p:nvPr/>
          </p:nvSpPr>
          <p:spPr bwMode="auto">
            <a:xfrm>
              <a:off x="3768" y="1248"/>
              <a:ext cx="894" cy="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tx1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i="1">
                  <a:solidFill>
                    <a:srgbClr val="080808"/>
                  </a:solidFill>
                  <a:latin typeface="Arial Black" charset="0"/>
                  <a:ea typeface="Arial" charset="0"/>
                  <a:cs typeface="Arial" charset="0"/>
                </a:rPr>
                <a:t>SPARC</a:t>
              </a:r>
              <a:r>
                <a:rPr lang="en-US" sz="800" b="1" i="1" baseline="30000">
                  <a:solidFill>
                    <a:srgbClr val="080808"/>
                  </a:solidFill>
                  <a:latin typeface="Arial Black" charset="0"/>
                  <a:ea typeface="Arial" charset="0"/>
                  <a:cs typeface="Arial" charset="0"/>
                </a:rPr>
                <a:t>TM</a:t>
              </a:r>
              <a:r>
                <a:rPr lang="en-US" sz="800" b="1" i="1">
                  <a:solidFill>
                    <a:srgbClr val="080808"/>
                  </a:solidFill>
                  <a:latin typeface="Arial Black" charset="0"/>
                  <a:ea typeface="Arial" charset="0"/>
                  <a:cs typeface="Arial" charset="0"/>
                </a:rPr>
                <a:t> System</a:t>
              </a:r>
              <a:endParaRPr lang="ru-RU" sz="800" b="1" i="1">
                <a:solidFill>
                  <a:srgbClr val="080808"/>
                </a:solidFill>
                <a:latin typeface="Arial Black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52233" name="Group 41"/>
          <p:cNvGrpSpPr>
            <a:grpSpLocks/>
          </p:cNvGrpSpPr>
          <p:nvPr/>
        </p:nvGrpSpPr>
        <p:grpSpPr bwMode="auto">
          <a:xfrm>
            <a:off x="5003800" y="693738"/>
            <a:ext cx="1800225" cy="1749425"/>
            <a:chOff x="3969" y="1842"/>
            <a:chExt cx="1180" cy="1270"/>
          </a:xfrm>
        </p:grpSpPr>
        <p:grpSp>
          <p:nvGrpSpPr>
            <p:cNvPr id="52236" name="Group 42"/>
            <p:cNvGrpSpPr>
              <a:grpSpLocks/>
            </p:cNvGrpSpPr>
            <p:nvPr/>
          </p:nvGrpSpPr>
          <p:grpSpPr bwMode="auto">
            <a:xfrm>
              <a:off x="3969" y="1842"/>
              <a:ext cx="1180" cy="1270"/>
              <a:chOff x="2109" y="1026"/>
              <a:chExt cx="1180" cy="1270"/>
            </a:xfrm>
          </p:grpSpPr>
          <p:sp>
            <p:nvSpPr>
              <p:cNvPr id="57358" name="Rectangle 43"/>
              <p:cNvSpPr>
                <a:spLocks noChangeArrowheads="1"/>
              </p:cNvSpPr>
              <p:nvPr/>
            </p:nvSpPr>
            <p:spPr bwMode="auto">
              <a:xfrm>
                <a:off x="2109" y="1026"/>
                <a:ext cx="1180" cy="12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graphicFrame>
            <p:nvGraphicFramePr>
              <p:cNvPr id="52239" name="Object 44"/>
              <p:cNvGraphicFramePr>
                <a:graphicFrameLocks noChangeAspect="1"/>
              </p:cNvGraphicFramePr>
              <p:nvPr/>
            </p:nvGraphicFramePr>
            <p:xfrm>
              <a:off x="2115" y="1117"/>
              <a:ext cx="1067" cy="11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5536" name="Image" r:id="rId36" imgW="3212698" imgH="3644444" progId="">
                      <p:embed/>
                    </p:oleObj>
                  </mc:Choice>
                  <mc:Fallback>
                    <p:oleObj name="Image" r:id="rId36" imgW="3212698" imgH="3644444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15" y="1117"/>
                            <a:ext cx="1067" cy="113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2240" name="Object 45"/>
              <p:cNvGraphicFramePr>
                <a:graphicFrameLocks noChangeAspect="1"/>
              </p:cNvGraphicFramePr>
              <p:nvPr/>
            </p:nvGraphicFramePr>
            <p:xfrm>
              <a:off x="2835" y="1071"/>
              <a:ext cx="408" cy="14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5537" name="Image" r:id="rId38" imgW="2425397" imgH="863188" progId="">
                      <p:embed/>
                    </p:oleObj>
                  </mc:Choice>
                  <mc:Fallback>
                    <p:oleObj name="Image" r:id="rId38" imgW="2425397" imgH="863188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35" y="1071"/>
                            <a:ext cx="408" cy="14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2237" name="Object 46"/>
            <p:cNvGraphicFramePr>
              <a:graphicFrameLocks noChangeAspect="1"/>
            </p:cNvGraphicFramePr>
            <p:nvPr/>
          </p:nvGraphicFramePr>
          <p:xfrm>
            <a:off x="3969" y="1842"/>
            <a:ext cx="499" cy="1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5538" name="Image" r:id="rId39" imgW="2260317" imgH="482370" progId="">
                    <p:embed/>
                  </p:oleObj>
                </mc:Choice>
                <mc:Fallback>
                  <p:oleObj name="Image" r:id="rId39" imgW="2260317" imgH="48237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9" y="1842"/>
                          <a:ext cx="499" cy="1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7354" name="Text Box 47"/>
          <p:cNvSpPr txBox="1">
            <a:spLocks noChangeArrowheads="1"/>
          </p:cNvSpPr>
          <p:nvPr/>
        </p:nvSpPr>
        <p:spPr bwMode="auto">
          <a:xfrm>
            <a:off x="450850" y="896938"/>
            <a:ext cx="3546475" cy="3968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srgbClr val="FFFF00"/>
                </a:solidFill>
              </a:rPr>
              <a:t>Новые технологии</a:t>
            </a:r>
          </a:p>
        </p:txBody>
      </p:sp>
      <p:sp>
        <p:nvSpPr>
          <p:cNvPr id="47" name="Rectangle 18"/>
          <p:cNvSpPr>
            <a:spLocks noChangeArrowheads="1"/>
          </p:cNvSpPr>
          <p:nvPr/>
        </p:nvSpPr>
        <p:spPr bwMode="auto">
          <a:xfrm>
            <a:off x="306387" y="307000"/>
            <a:ext cx="7145934" cy="44563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Генитальный пролапс и СНМ</a:t>
            </a:r>
          </a:p>
        </p:txBody>
      </p:sp>
    </p:spTree>
    <p:extLst>
      <p:ext uri="{BB962C8B-B14F-4D97-AF65-F5344CB8AC3E}">
        <p14:creationId xmlns:p14="http://schemas.microsoft.com/office/powerpoint/2010/main" val="2638179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2020888"/>
            <a:ext cx="122396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66675" y="26988"/>
            <a:ext cx="7818438" cy="8318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Новое в лечении несостоятельности мышц тазового дна и недержания мочи</a:t>
            </a:r>
          </a:p>
        </p:txBody>
      </p:sp>
      <p:graphicFrame>
        <p:nvGraphicFramePr>
          <p:cNvPr id="53252" name="Object 7"/>
          <p:cNvGraphicFramePr>
            <a:graphicFrameLocks noChangeAspect="1"/>
          </p:cNvGraphicFramePr>
          <p:nvPr/>
        </p:nvGraphicFramePr>
        <p:xfrm>
          <a:off x="5632450" y="2168525"/>
          <a:ext cx="1946275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511" name="Image" r:id="rId4" imgW="3621031" imgH="2563156" progId="Photoshop.Image.6">
                  <p:embed/>
                </p:oleObj>
              </mc:Choice>
              <mc:Fallback>
                <p:oleObj name="Image" r:id="rId4" imgW="3621031" imgH="256315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2450" y="2168525"/>
                        <a:ext cx="1946275" cy="13573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3" name="Rectangle 8"/>
          <p:cNvSpPr>
            <a:spLocks noChangeArrowheads="1"/>
          </p:cNvSpPr>
          <p:nvPr/>
        </p:nvSpPr>
        <p:spPr bwMode="auto">
          <a:xfrm>
            <a:off x="3209925" y="2230438"/>
            <a:ext cx="1946275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53254" name="Picture 9" descr="Без имени-2копирование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2232025"/>
            <a:ext cx="1817688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5" name="Group 10"/>
          <p:cNvGrpSpPr>
            <a:grpSpLocks/>
          </p:cNvGrpSpPr>
          <p:nvPr/>
        </p:nvGrpSpPr>
        <p:grpSpPr bwMode="auto">
          <a:xfrm>
            <a:off x="765175" y="2230438"/>
            <a:ext cx="1978025" cy="1295400"/>
            <a:chOff x="385" y="2296"/>
            <a:chExt cx="1634" cy="1270"/>
          </a:xfrm>
        </p:grpSpPr>
        <p:sp>
          <p:nvSpPr>
            <p:cNvPr id="58411" name="Rectangle 11"/>
            <p:cNvSpPr>
              <a:spLocks noChangeArrowheads="1"/>
            </p:cNvSpPr>
            <p:nvPr/>
          </p:nvSpPr>
          <p:spPr bwMode="auto">
            <a:xfrm>
              <a:off x="385" y="2296"/>
              <a:ext cx="1587" cy="1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pic>
          <p:nvPicPr>
            <p:cNvPr id="53292" name="Picture 12" descr="Без имени-1копирование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296"/>
              <a:ext cx="1588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6" name="Rectangle 13"/>
          <p:cNvSpPr>
            <a:spLocks noChangeArrowheads="1"/>
          </p:cNvSpPr>
          <p:nvPr/>
        </p:nvSpPr>
        <p:spPr bwMode="auto">
          <a:xfrm>
            <a:off x="458788" y="1619250"/>
            <a:ext cx="2713037" cy="635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Несостоятельности мышц тазового дна</a:t>
            </a:r>
          </a:p>
        </p:txBody>
      </p:sp>
      <p:sp>
        <p:nvSpPr>
          <p:cNvPr id="58377" name="Rectangle 14"/>
          <p:cNvSpPr>
            <a:spLocks noChangeArrowheads="1"/>
          </p:cNvSpPr>
          <p:nvPr/>
        </p:nvSpPr>
        <p:spPr bwMode="auto">
          <a:xfrm>
            <a:off x="3046413" y="1616075"/>
            <a:ext cx="2578100" cy="5857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 Несостоятельности связочного аппарата</a:t>
            </a:r>
          </a:p>
        </p:txBody>
      </p:sp>
      <p:sp>
        <p:nvSpPr>
          <p:cNvPr id="58378" name="Rectangle 15"/>
          <p:cNvSpPr>
            <a:spLocks noChangeArrowheads="1"/>
          </p:cNvSpPr>
          <p:nvPr/>
        </p:nvSpPr>
        <p:spPr bwMode="auto">
          <a:xfrm>
            <a:off x="5499100" y="1616075"/>
            <a:ext cx="2195513" cy="5857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Дефектов тазовой фасции</a:t>
            </a:r>
          </a:p>
        </p:txBody>
      </p:sp>
      <p:sp>
        <p:nvSpPr>
          <p:cNvPr id="58379" name="Rectangle 16"/>
          <p:cNvSpPr>
            <a:spLocks noChangeArrowheads="1"/>
          </p:cNvSpPr>
          <p:nvPr/>
        </p:nvSpPr>
        <p:spPr bwMode="auto">
          <a:xfrm>
            <a:off x="468313" y="801688"/>
            <a:ext cx="8351837" cy="51117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Современный подход: комплексная  реконструкция, направленная на устранение</a:t>
            </a:r>
          </a:p>
        </p:txBody>
      </p:sp>
      <p:cxnSp>
        <p:nvCxnSpPr>
          <p:cNvPr id="58380" name="AutoShape 17"/>
          <p:cNvCxnSpPr>
            <a:cxnSpLocks noChangeShapeType="1"/>
          </p:cNvCxnSpPr>
          <p:nvPr/>
        </p:nvCxnSpPr>
        <p:spPr bwMode="auto">
          <a:xfrm rot="5400000">
            <a:off x="2739231" y="151607"/>
            <a:ext cx="511175" cy="235743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58381" name="AutoShape 18"/>
          <p:cNvCxnSpPr>
            <a:cxnSpLocks noChangeShapeType="1"/>
          </p:cNvCxnSpPr>
          <p:nvPr/>
        </p:nvCxnSpPr>
        <p:spPr bwMode="auto">
          <a:xfrm rot="16200000" flipH="1">
            <a:off x="3996532" y="1246981"/>
            <a:ext cx="515938" cy="16192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58382" name="AutoShape 19"/>
          <p:cNvCxnSpPr>
            <a:cxnSpLocks noChangeShapeType="1"/>
          </p:cNvCxnSpPr>
          <p:nvPr/>
        </p:nvCxnSpPr>
        <p:spPr bwMode="auto">
          <a:xfrm rot="16200000" flipH="1">
            <a:off x="5154613" y="115887"/>
            <a:ext cx="515938" cy="242411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pic>
        <p:nvPicPr>
          <p:cNvPr id="53263" name="Picture 2" descr="http://www.publichealthwatchdog.com/wp-content/uploads/2013/02/JJ-Failed-to-Warn-about-Risks-of-Prolift-Transvaginal-Mesh-Jury-Rules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3605213"/>
            <a:ext cx="2049463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7950" y="3784600"/>
            <a:ext cx="2344738" cy="369888"/>
          </a:xfrm>
          <a:prstGeom prst="rect">
            <a:avLst/>
          </a:prstGeom>
          <a:solidFill>
            <a:schemeClr val="tx2">
              <a:lumMod val="50000"/>
              <a:alpha val="68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white"/>
                </a:solidFill>
              </a:rPr>
              <a:t>Синтетические сетки </a:t>
            </a:r>
          </a:p>
        </p:txBody>
      </p:sp>
      <p:sp>
        <p:nvSpPr>
          <p:cNvPr id="53265" name="TextBox 21"/>
          <p:cNvSpPr txBox="1">
            <a:spLocks noChangeArrowheads="1"/>
          </p:cNvSpPr>
          <p:nvPr/>
        </p:nvSpPr>
        <p:spPr bwMode="auto">
          <a:xfrm>
            <a:off x="4643438" y="3548063"/>
            <a:ext cx="4549775" cy="923925"/>
          </a:xfrm>
          <a:prstGeom prst="rect">
            <a:avLst/>
          </a:prstGeom>
          <a:solidFill>
            <a:srgbClr val="00B050">
              <a:alpha val="8117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- Отказ от использования синтетических материалов у женщин без ДСТ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- Лапароскопическая, промонтофиксация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41863" y="4416425"/>
            <a:ext cx="4445000" cy="307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i="1" smtClean="0">
                <a:solidFill>
                  <a:prstClr val="black"/>
                </a:solidFill>
              </a:rPr>
              <a:t>Liu C.Y. Minimally invasive approach  to POP – AAGL, 2013 </a:t>
            </a:r>
            <a:endParaRPr kumimoji="0" lang="ru-RU" sz="1400" i="1" smtClean="0">
              <a:solidFill>
                <a:prstClr val="black"/>
              </a:solidFill>
            </a:endParaRPr>
          </a:p>
        </p:txBody>
      </p:sp>
      <p:grpSp>
        <p:nvGrpSpPr>
          <p:cNvPr id="53267" name="Группа 74"/>
          <p:cNvGrpSpPr>
            <a:grpSpLocks/>
          </p:cNvGrpSpPr>
          <p:nvPr/>
        </p:nvGrpSpPr>
        <p:grpSpPr bwMode="auto">
          <a:xfrm>
            <a:off x="88900" y="4889500"/>
            <a:ext cx="5616575" cy="1792288"/>
            <a:chOff x="395536" y="5064816"/>
            <a:chExt cx="5616624" cy="1793183"/>
          </a:xfrm>
        </p:grpSpPr>
        <p:sp>
          <p:nvSpPr>
            <p:cNvPr id="71" name="Прямоугольник 70"/>
            <p:cNvSpPr/>
            <p:nvPr/>
          </p:nvSpPr>
          <p:spPr>
            <a:xfrm>
              <a:off x="395536" y="5072758"/>
              <a:ext cx="5616624" cy="1785241"/>
            </a:xfrm>
            <a:prstGeom prst="rect">
              <a:avLst/>
            </a:prstGeom>
            <a:solidFill>
              <a:srgbClr val="00B050">
                <a:alpha val="9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graphicFrame>
          <p:nvGraphicFramePr>
            <p:cNvPr id="53271" name="Object 35"/>
            <p:cNvGraphicFramePr>
              <a:graphicFrameLocks noChangeAspect="1"/>
            </p:cNvGraphicFramePr>
            <p:nvPr/>
          </p:nvGraphicFramePr>
          <p:xfrm>
            <a:off x="4387736" y="5418484"/>
            <a:ext cx="1580083" cy="1410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6512" name="Image" r:id="rId10" imgW="6730159" imgH="6184127" progId="Photoshop.Image.8">
                    <p:embed/>
                  </p:oleObj>
                </mc:Choice>
                <mc:Fallback>
                  <p:oleObj name="Image" r:id="rId10" imgW="6730159" imgH="618412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87736" y="5418484"/>
                          <a:ext cx="1580083" cy="1410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272" name="Object 36"/>
            <p:cNvGraphicFramePr>
              <a:graphicFrameLocks noChangeAspect="1"/>
            </p:cNvGraphicFramePr>
            <p:nvPr/>
          </p:nvGraphicFramePr>
          <p:xfrm>
            <a:off x="4868626" y="5412478"/>
            <a:ext cx="1113481" cy="110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6513" name="Image" r:id="rId12" imgW="3225397" imgH="330159" progId="Photoshop.Image.8">
                    <p:embed/>
                  </p:oleObj>
                </mc:Choice>
                <mc:Fallback>
                  <p:oleObj name="Image" r:id="rId12" imgW="3225397" imgH="330159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68626" y="5412478"/>
                          <a:ext cx="1113481" cy="1103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3273" name="Group 45"/>
            <p:cNvGrpSpPr>
              <a:grpSpLocks/>
            </p:cNvGrpSpPr>
            <p:nvPr/>
          </p:nvGrpSpPr>
          <p:grpSpPr bwMode="auto">
            <a:xfrm>
              <a:off x="474823" y="5496166"/>
              <a:ext cx="1580083" cy="1322415"/>
              <a:chOff x="3969" y="1842"/>
              <a:chExt cx="1180" cy="1270"/>
            </a:xfrm>
          </p:grpSpPr>
          <p:grpSp>
            <p:nvGrpSpPr>
              <p:cNvPr id="53286" name="Group 46"/>
              <p:cNvGrpSpPr>
                <a:grpSpLocks/>
              </p:cNvGrpSpPr>
              <p:nvPr/>
            </p:nvGrpSpPr>
            <p:grpSpPr bwMode="auto">
              <a:xfrm>
                <a:off x="3969" y="1842"/>
                <a:ext cx="1180" cy="1270"/>
                <a:chOff x="2109" y="1026"/>
                <a:chExt cx="1180" cy="1270"/>
              </a:xfrm>
            </p:grpSpPr>
            <p:sp>
              <p:nvSpPr>
                <p:cNvPr id="58408" name="Rectangle 47"/>
                <p:cNvSpPr>
                  <a:spLocks noChangeArrowheads="1"/>
                </p:cNvSpPr>
                <p:nvPr/>
              </p:nvSpPr>
              <p:spPr bwMode="auto">
                <a:xfrm>
                  <a:off x="2109" y="1028"/>
                  <a:ext cx="1180" cy="12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graphicFrame>
              <p:nvGraphicFramePr>
                <p:cNvPr id="53289" name="Object 48"/>
                <p:cNvGraphicFramePr>
                  <a:graphicFrameLocks noChangeAspect="1"/>
                </p:cNvGraphicFramePr>
                <p:nvPr/>
              </p:nvGraphicFramePr>
              <p:xfrm>
                <a:off x="2115" y="1117"/>
                <a:ext cx="1067" cy="113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514" name="Image" r:id="rId14" imgW="3212698" imgH="3644444" progId="Photoshop.Image.8">
                        <p:embed/>
                      </p:oleObj>
                    </mc:Choice>
                    <mc:Fallback>
                      <p:oleObj name="Image" r:id="rId14" imgW="3212698" imgH="3644444" progId="Photoshop.Image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5" y="1117"/>
                              <a:ext cx="1067" cy="113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90" name="Object 49"/>
                <p:cNvGraphicFramePr>
                  <a:graphicFrameLocks noChangeAspect="1"/>
                </p:cNvGraphicFramePr>
                <p:nvPr/>
              </p:nvGraphicFramePr>
              <p:xfrm>
                <a:off x="2835" y="1071"/>
                <a:ext cx="408" cy="14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515" name="Image" r:id="rId16" imgW="2425397" imgH="863188" progId="Photoshop.Image.8">
                        <p:embed/>
                      </p:oleObj>
                    </mc:Choice>
                    <mc:Fallback>
                      <p:oleObj name="Image" r:id="rId16" imgW="2425397" imgH="863188" progId="Photoshop.Image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071"/>
                              <a:ext cx="408" cy="14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53287" name="Object 50"/>
              <p:cNvGraphicFramePr>
                <a:graphicFrameLocks noChangeAspect="1"/>
              </p:cNvGraphicFramePr>
              <p:nvPr/>
            </p:nvGraphicFramePr>
            <p:xfrm>
              <a:off x="3969" y="1842"/>
              <a:ext cx="499" cy="1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6516" name="Image" r:id="rId18" imgW="2260317" imgH="482370" progId="Photoshop.Image.8">
                      <p:embed/>
                    </p:oleObj>
                  </mc:Choice>
                  <mc:Fallback>
                    <p:oleObj name="Image" r:id="rId18" imgW="2260317" imgH="482370" progId="Photoshop.Image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69" y="1842"/>
                            <a:ext cx="499" cy="10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8394" name="Rectangle 57"/>
            <p:cNvSpPr>
              <a:spLocks noChangeArrowheads="1"/>
            </p:cNvSpPr>
            <p:nvPr/>
          </p:nvSpPr>
          <p:spPr bwMode="auto">
            <a:xfrm>
              <a:off x="830515" y="5094994"/>
              <a:ext cx="788995" cy="368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TVT</a:t>
              </a:r>
              <a:endParaRPr lang="ru-RU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53275" name="Группа 23"/>
            <p:cNvGrpSpPr>
              <a:grpSpLocks/>
            </p:cNvGrpSpPr>
            <p:nvPr/>
          </p:nvGrpSpPr>
          <p:grpSpPr bwMode="auto">
            <a:xfrm>
              <a:off x="2284763" y="5107547"/>
              <a:ext cx="1580082" cy="1721400"/>
              <a:chOff x="2676748" y="4993826"/>
              <a:chExt cx="1632677" cy="1835122"/>
            </a:xfrm>
          </p:grpSpPr>
          <p:grpSp>
            <p:nvGrpSpPr>
              <p:cNvPr id="53277" name="Group 37"/>
              <p:cNvGrpSpPr>
                <a:grpSpLocks/>
              </p:cNvGrpSpPr>
              <p:nvPr/>
            </p:nvGrpSpPr>
            <p:grpSpPr bwMode="auto">
              <a:xfrm>
                <a:off x="2676748" y="5408804"/>
                <a:ext cx="1632677" cy="1420144"/>
                <a:chOff x="2881" y="2150"/>
                <a:chExt cx="1180" cy="1403"/>
              </a:xfrm>
            </p:grpSpPr>
            <p:sp>
              <p:nvSpPr>
                <p:cNvPr id="58399" name="Rectangle 38"/>
                <p:cNvSpPr>
                  <a:spLocks noChangeArrowheads="1"/>
                </p:cNvSpPr>
                <p:nvPr/>
              </p:nvSpPr>
              <p:spPr bwMode="auto">
                <a:xfrm>
                  <a:off x="2881" y="2150"/>
                  <a:ext cx="1180" cy="14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graphicFrame>
              <p:nvGraphicFramePr>
                <p:cNvPr id="53280" name="Object 39"/>
                <p:cNvGraphicFramePr>
                  <a:graphicFrameLocks noChangeAspect="1"/>
                </p:cNvGraphicFramePr>
                <p:nvPr/>
              </p:nvGraphicFramePr>
              <p:xfrm>
                <a:off x="2894" y="2475"/>
                <a:ext cx="580" cy="52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517" name="Image" r:id="rId20" imgW="4368254" imgH="3098413" progId="Photoshop.Image.8">
                        <p:embed/>
                      </p:oleObj>
                    </mc:Choice>
                    <mc:Fallback>
                      <p:oleObj name="Image" r:id="rId20" imgW="4368254" imgH="3098413" progId="Photoshop.Image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4" y="2475"/>
                              <a:ext cx="580" cy="52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81" name="Object 40"/>
                <p:cNvGraphicFramePr>
                  <a:graphicFrameLocks noChangeAspect="1"/>
                </p:cNvGraphicFramePr>
                <p:nvPr/>
              </p:nvGraphicFramePr>
              <p:xfrm>
                <a:off x="2881" y="3019"/>
                <a:ext cx="580" cy="52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518" name="Image" r:id="rId22" imgW="4380952" imgH="3098413" progId="Photoshop.Image.8">
                        <p:embed/>
                      </p:oleObj>
                    </mc:Choice>
                    <mc:Fallback>
                      <p:oleObj name="Image" r:id="rId22" imgW="4380952" imgH="3098413" progId="Photoshop.Image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1" y="3019"/>
                              <a:ext cx="580" cy="52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82" name="Object 41"/>
                <p:cNvGraphicFramePr>
                  <a:graphicFrameLocks noChangeAspect="1"/>
                </p:cNvGraphicFramePr>
                <p:nvPr/>
              </p:nvGraphicFramePr>
              <p:xfrm>
                <a:off x="3461" y="3017"/>
                <a:ext cx="580" cy="51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519" name="Image" r:id="rId24" imgW="4393651" imgH="3073016" progId="Photoshop.Image.8">
                        <p:embed/>
                      </p:oleObj>
                    </mc:Choice>
                    <mc:Fallback>
                      <p:oleObj name="Image" r:id="rId24" imgW="4393651" imgH="3073016" progId="Photoshop.Image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61" y="3017"/>
                              <a:ext cx="580" cy="51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83" name="Object 42"/>
                <p:cNvGraphicFramePr>
                  <a:graphicFrameLocks noChangeAspect="1"/>
                </p:cNvGraphicFramePr>
                <p:nvPr/>
              </p:nvGraphicFramePr>
              <p:xfrm>
                <a:off x="3495" y="2257"/>
                <a:ext cx="505" cy="73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520" name="Image" r:id="rId26" imgW="3504762" imgH="4025397" progId="Photoshop.Image.8">
                        <p:embed/>
                      </p:oleObj>
                    </mc:Choice>
                    <mc:Fallback>
                      <p:oleObj name="Image" r:id="rId26" imgW="3504762" imgH="4025397" progId="Photoshop.Image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95" y="2257"/>
                              <a:ext cx="505" cy="73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84" name="Object 43"/>
                <p:cNvGraphicFramePr>
                  <a:graphicFrameLocks noChangeAspect="1"/>
                </p:cNvGraphicFramePr>
                <p:nvPr/>
              </p:nvGraphicFramePr>
              <p:xfrm>
                <a:off x="2941" y="2303"/>
                <a:ext cx="279" cy="12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521" name="Image" r:id="rId28" imgW="2425397" imgH="863188" progId="Photoshop.Image.8">
                        <p:embed/>
                      </p:oleObj>
                    </mc:Choice>
                    <mc:Fallback>
                      <p:oleObj name="Image" r:id="rId28" imgW="2425397" imgH="863188" progId="Photoshop.Image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1" y="2303"/>
                              <a:ext cx="279" cy="12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85" name="Object 44"/>
                <p:cNvGraphicFramePr>
                  <a:graphicFrameLocks noChangeAspect="1"/>
                </p:cNvGraphicFramePr>
                <p:nvPr/>
              </p:nvGraphicFramePr>
              <p:xfrm>
                <a:off x="2901" y="2176"/>
                <a:ext cx="372" cy="9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86522" name="Image" r:id="rId29" imgW="2260317" imgH="482370" progId="Photoshop.Image.8">
                        <p:embed/>
                      </p:oleObj>
                    </mc:Choice>
                    <mc:Fallback>
                      <p:oleObj name="Image" r:id="rId29" imgW="2260317" imgH="482370" progId="Photoshop.Image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1" y="2176"/>
                              <a:ext cx="372" cy="9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 xmlns="">
                                  <a:effectLst>
                                    <a:outerShdw blurRad="63500" dist="38099" dir="2700000" algn="ctr" rotWithShape="0">
                                      <a:schemeClr val="bg2">
                                        <a:alpha val="74997"/>
                                      </a:schemeClr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58398" name="Rectangle 58"/>
              <p:cNvSpPr>
                <a:spLocks noChangeArrowheads="1"/>
              </p:cNvSpPr>
              <p:nvPr/>
            </p:nvSpPr>
            <p:spPr bwMode="auto">
              <a:xfrm>
                <a:off x="3047380" y="4993989"/>
                <a:ext cx="641380" cy="3674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>
                    <a:solidFill>
                      <a:srgbClr val="FFFF00"/>
                    </a:solidFill>
                    <a:latin typeface="Arial" charset="0"/>
                    <a:ea typeface="Arial" charset="0"/>
                    <a:cs typeface="Arial" charset="0"/>
                  </a:rPr>
                  <a:t>TOT</a:t>
                </a:r>
                <a:endParaRPr lang="ru-RU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58396" name="Rectangle 59"/>
            <p:cNvSpPr>
              <a:spLocks noChangeArrowheads="1"/>
            </p:cNvSpPr>
            <p:nvPr/>
          </p:nvSpPr>
          <p:spPr bwMode="auto">
            <a:xfrm>
              <a:off x="4335745" y="5064816"/>
              <a:ext cx="1560527" cy="370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TVT SECUR</a:t>
              </a:r>
              <a:endParaRPr lang="ru-RU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53268" name="TextBox 75"/>
          <p:cNvSpPr txBox="1">
            <a:spLocks noChangeArrowheads="1"/>
          </p:cNvSpPr>
          <p:nvPr/>
        </p:nvSpPr>
        <p:spPr bwMode="auto">
          <a:xfrm>
            <a:off x="5795963" y="4883150"/>
            <a:ext cx="3348037" cy="6461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Использование объемобразующих препаратов</a:t>
            </a:r>
          </a:p>
        </p:txBody>
      </p:sp>
      <p:pic>
        <p:nvPicPr>
          <p:cNvPr id="53269" name="Рисунок 7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603875"/>
            <a:ext cx="1970088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371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ChangeArrowheads="1"/>
          </p:cNvSpPr>
          <p:nvPr/>
        </p:nvSpPr>
        <p:spPr bwMode="auto">
          <a:xfrm>
            <a:off x="5387975" y="2425700"/>
            <a:ext cx="3717925" cy="2506663"/>
          </a:xfrm>
          <a:prstGeom prst="rect">
            <a:avLst/>
          </a:prstGeom>
          <a:solidFill>
            <a:srgbClr val="FFFFFF">
              <a:alpha val="1490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Times New Roman" charset="0"/>
              <a:buNone/>
              <a:defRPr/>
            </a:pPr>
            <a:endParaRPr lang="ru-RU">
              <a:solidFill>
                <a:srgbClr val="000000"/>
              </a:solidFill>
              <a:latin typeface="Allegro BT" charset="0"/>
              <a:ea typeface="Microsoft YaHei" charset="0"/>
              <a:cs typeface="Microsoft YaHei" charset="0"/>
            </a:endParaRPr>
          </a:p>
        </p:txBody>
      </p:sp>
      <p:sp>
        <p:nvSpPr>
          <p:cNvPr id="9219" name="Rectangle 18"/>
          <p:cNvSpPr>
            <a:spLocks noChangeArrowheads="1"/>
          </p:cNvSpPr>
          <p:nvPr/>
        </p:nvSpPr>
        <p:spPr bwMode="auto">
          <a:xfrm>
            <a:off x="3995738" y="0"/>
            <a:ext cx="5148262" cy="2376488"/>
          </a:xfrm>
          <a:prstGeom prst="rect">
            <a:avLst/>
          </a:prstGeom>
          <a:solidFill>
            <a:srgbClr val="99CC00">
              <a:alpha val="2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Times New Roman" charset="0"/>
              <a:buNone/>
              <a:defRPr/>
            </a:pPr>
            <a:endParaRPr lang="ru-RU">
              <a:solidFill>
                <a:srgbClr val="000000"/>
              </a:solidFill>
              <a:latin typeface="Allegro BT" charset="0"/>
              <a:ea typeface="Microsoft YaHei" charset="0"/>
              <a:cs typeface="Microsoft YaHei" charset="0"/>
            </a:endParaRPr>
          </a:p>
        </p:txBody>
      </p:sp>
      <p:sp>
        <p:nvSpPr>
          <p:cNvPr id="9220" name="Rectangle 1"/>
          <p:cNvSpPr>
            <a:spLocks noChangeArrowheads="1"/>
          </p:cNvSpPr>
          <p:nvPr/>
        </p:nvSpPr>
        <p:spPr bwMode="auto">
          <a:xfrm>
            <a:off x="-11113" y="-20638"/>
            <a:ext cx="3970338" cy="4797426"/>
          </a:xfrm>
          <a:prstGeom prst="rect">
            <a:avLst/>
          </a:prstGeom>
          <a:solidFill>
            <a:srgbClr val="FF0000">
              <a:alpha val="2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Times New Roman" charset="0"/>
              <a:buNone/>
              <a:defRPr/>
            </a:pPr>
            <a:endParaRPr lang="ru-RU">
              <a:solidFill>
                <a:srgbClr val="000000"/>
              </a:solidFill>
              <a:latin typeface="Allegro BT" charset="0"/>
              <a:ea typeface="Microsoft YaHei" charset="0"/>
              <a:cs typeface="Microsoft YaHei" charset="0"/>
            </a:endParaRPr>
          </a:p>
        </p:txBody>
      </p:sp>
      <p:graphicFrame>
        <p:nvGraphicFramePr>
          <p:cNvPr id="74757" name="Object 2"/>
          <p:cNvGraphicFramePr>
            <a:graphicFrameLocks noChangeAspect="1"/>
          </p:cNvGraphicFramePr>
          <p:nvPr/>
        </p:nvGraphicFramePr>
        <p:xfrm>
          <a:off x="2308225" y="3860800"/>
          <a:ext cx="71437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54" r:id="rId4" imgW="6730159" imgH="6184127" progId="">
                  <p:embed/>
                </p:oleObj>
              </mc:Choice>
              <mc:Fallback>
                <p:oleObj r:id="rId4" imgW="6730159" imgH="618412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8225" y="3860800"/>
                        <a:ext cx="714375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Rectangle 3"/>
          <p:cNvSpPr>
            <a:spLocks noChangeArrowheads="1"/>
          </p:cNvSpPr>
          <p:nvPr/>
        </p:nvSpPr>
        <p:spPr bwMode="auto">
          <a:xfrm>
            <a:off x="0" y="4797425"/>
            <a:ext cx="4595813" cy="2049463"/>
          </a:xfrm>
          <a:prstGeom prst="rect">
            <a:avLst/>
          </a:prstGeom>
          <a:solidFill>
            <a:srgbClr val="0066CC">
              <a:alpha val="2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Times New Roman" charset="0"/>
              <a:buNone/>
              <a:defRPr/>
            </a:pPr>
            <a:endParaRPr lang="ru-RU">
              <a:solidFill>
                <a:srgbClr val="000000"/>
              </a:solidFill>
              <a:latin typeface="Allegro BT" charset="0"/>
              <a:ea typeface="Microsoft YaHei" charset="0"/>
              <a:cs typeface="Microsoft YaHei" charset="0"/>
            </a:endParaRPr>
          </a:p>
        </p:txBody>
      </p:sp>
      <p:sp>
        <p:nvSpPr>
          <p:cNvPr id="74759" name="Freeform 4"/>
          <p:cNvSpPr>
            <a:spLocks noChangeArrowheads="1"/>
          </p:cNvSpPr>
          <p:nvPr/>
        </p:nvSpPr>
        <p:spPr bwMode="auto">
          <a:xfrm rot="1200000">
            <a:off x="2055813" y="1571625"/>
            <a:ext cx="4787900" cy="3833813"/>
          </a:xfrm>
          <a:custGeom>
            <a:avLst/>
            <a:gdLst>
              <a:gd name="T0" fmla="*/ 5 w 4788504"/>
              <a:gd name="T1" fmla="*/ 1469363 h 3832945"/>
              <a:gd name="T2" fmla="*/ 1825368 w 4788504"/>
              <a:gd name="T3" fmla="*/ 1469373 h 3832945"/>
              <a:gd name="T4" fmla="*/ 2389422 w 4788504"/>
              <a:gd name="T5" fmla="*/ 0 h 3832945"/>
              <a:gd name="T6" fmla="*/ 2953480 w 4788504"/>
              <a:gd name="T7" fmla="*/ 1469373 h 3832945"/>
              <a:gd name="T8" fmla="*/ 4778844 w 4788504"/>
              <a:gd name="T9" fmla="*/ 1469363 h 3832945"/>
              <a:gd name="T10" fmla="*/ 3302087 w 4788504"/>
              <a:gd name="T11" fmla="*/ 2377476 h 3832945"/>
              <a:gd name="T12" fmla="*/ 3866167 w 4788504"/>
              <a:gd name="T13" fmla="*/ 3846844 h 3832945"/>
              <a:gd name="T14" fmla="*/ 2389422 w 4788504"/>
              <a:gd name="T15" fmla="*/ 2938714 h 3832945"/>
              <a:gd name="T16" fmla="*/ 912686 w 4788504"/>
              <a:gd name="T17" fmla="*/ 3846844 h 3832945"/>
              <a:gd name="T18" fmla="*/ 1476762 w 4788504"/>
              <a:gd name="T19" fmla="*/ 2377476 h 3832945"/>
              <a:gd name="T20" fmla="*/ 5 w 4788504"/>
              <a:gd name="T21" fmla="*/ 1469363 h 383294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788504" h="3832945">
                <a:moveTo>
                  <a:pt x="5" y="1464051"/>
                </a:moveTo>
                <a:lnTo>
                  <a:pt x="1829056" y="1464061"/>
                </a:lnTo>
                <a:lnTo>
                  <a:pt x="2394252" y="0"/>
                </a:lnTo>
                <a:lnTo>
                  <a:pt x="2959448" y="1464061"/>
                </a:lnTo>
                <a:lnTo>
                  <a:pt x="4788499" y="1464051"/>
                </a:lnTo>
                <a:lnTo>
                  <a:pt x="3308759" y="2368880"/>
                </a:lnTo>
                <a:lnTo>
                  <a:pt x="3873978" y="3832935"/>
                </a:lnTo>
                <a:lnTo>
                  <a:pt x="2394252" y="2928089"/>
                </a:lnTo>
                <a:lnTo>
                  <a:pt x="914526" y="3832935"/>
                </a:lnTo>
                <a:lnTo>
                  <a:pt x="1479745" y="2368880"/>
                </a:lnTo>
                <a:lnTo>
                  <a:pt x="5" y="1464051"/>
                </a:lnTo>
                <a:close/>
              </a:path>
            </a:pathLst>
          </a:custGeom>
          <a:solidFill>
            <a:srgbClr val="FF3300">
              <a:alpha val="6117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922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0" y="996950"/>
            <a:ext cx="1782763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5" name="Text Box 6"/>
          <p:cNvSpPr txBox="1">
            <a:spLocks noChangeArrowheads="1"/>
          </p:cNvSpPr>
          <p:nvPr/>
        </p:nvSpPr>
        <p:spPr bwMode="auto">
          <a:xfrm>
            <a:off x="222250" y="127000"/>
            <a:ext cx="3421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altLang="ru-RU" sz="1600" b="1" smtClean="0">
                <a:solidFill>
                  <a:srgbClr val="FFFF00"/>
                </a:solidFill>
                <a:latin typeface="Arial" pitchFamily="34" charset="0"/>
              </a:rPr>
              <a:t>Миниинвазивная  хирургия</a:t>
            </a:r>
          </a:p>
        </p:txBody>
      </p:sp>
      <p:pic>
        <p:nvPicPr>
          <p:cNvPr id="9226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345113"/>
            <a:ext cx="2281238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7" name="Text Box 8"/>
          <p:cNvSpPr txBox="1">
            <a:spLocks noChangeArrowheads="1"/>
          </p:cNvSpPr>
          <p:nvPr/>
        </p:nvSpPr>
        <p:spPr bwMode="auto">
          <a:xfrm>
            <a:off x="1403350" y="4941888"/>
            <a:ext cx="2560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altLang="ru-RU" sz="2000" b="1" smtClean="0">
                <a:solidFill>
                  <a:srgbClr val="FFFF00"/>
                </a:solidFill>
                <a:latin typeface="Calibri" pitchFamily="34" charset="0"/>
              </a:rPr>
              <a:t>Робототехника</a:t>
            </a:r>
          </a:p>
        </p:txBody>
      </p:sp>
      <p:sp>
        <p:nvSpPr>
          <p:cNvPr id="9228" name="Text Box 10"/>
          <p:cNvSpPr txBox="1">
            <a:spLocks noChangeArrowheads="1"/>
          </p:cNvSpPr>
          <p:nvPr/>
        </p:nvSpPr>
        <p:spPr bwMode="auto">
          <a:xfrm>
            <a:off x="5281613" y="2630488"/>
            <a:ext cx="3194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altLang="ru-RU" sz="1600" b="1" smtClean="0">
                <a:solidFill>
                  <a:srgbClr val="FFFF00"/>
                </a:solidFill>
                <a:latin typeface="Arial" pitchFamily="34" charset="0"/>
              </a:rPr>
              <a:t>Альтернативные процедуры</a:t>
            </a:r>
          </a:p>
        </p:txBody>
      </p:sp>
      <p:sp>
        <p:nvSpPr>
          <p:cNvPr id="74765" name="Text Box 11"/>
          <p:cNvSpPr txBox="1">
            <a:spLocks noChangeArrowheads="1"/>
          </p:cNvSpPr>
          <p:nvPr/>
        </p:nvSpPr>
        <p:spPr bwMode="auto">
          <a:xfrm>
            <a:off x="5534025" y="3213100"/>
            <a:ext cx="3125788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69863" indent="-169863" algn="l" eaLnBrk="0" hangingPunct="0">
              <a:spcBef>
                <a:spcPct val="20000"/>
              </a:spcBef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9863" algn="l"/>
                <a:tab pos="1084263" algn="l"/>
                <a:tab pos="1998663" algn="l"/>
                <a:tab pos="2913063" algn="l"/>
                <a:tab pos="3827463" algn="l"/>
                <a:tab pos="4741863" algn="l"/>
                <a:tab pos="5656263" algn="l"/>
                <a:tab pos="6570663" algn="l"/>
                <a:tab pos="7485063" algn="l"/>
                <a:tab pos="8399463" algn="l"/>
                <a:tab pos="9313863" algn="l"/>
                <a:tab pos="102282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ru-RU" sz="1200" b="1" smtClean="0">
                <a:solidFill>
                  <a:srgbClr val="FFFFFF"/>
                </a:solidFill>
                <a:ea typeface="MS PGothic" pitchFamily="34" charset="-128"/>
              </a:rPr>
              <a:t> </a:t>
            </a:r>
            <a:r>
              <a:rPr lang="ru-RU" altLang="ru-RU" sz="1200" b="1" smtClean="0">
                <a:solidFill>
                  <a:srgbClr val="FFFFFF"/>
                </a:solidFill>
                <a:ea typeface="MS PGothic" pitchFamily="34" charset="-128"/>
              </a:rPr>
              <a:t>Периуретральные инъекции (новые разработки)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altLang="ru-RU" sz="1200" b="1" smtClean="0">
                <a:solidFill>
                  <a:srgbClr val="FFFFFF"/>
                </a:solidFill>
                <a:ea typeface="MS PGothic" pitchFamily="34" charset="-128"/>
              </a:rPr>
              <a:t>Нейротоксиновый комплекс (Clostridium botulinum типа A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altLang="ru-RU" sz="1200" b="1" smtClean="0">
                <a:solidFill>
                  <a:srgbClr val="FFFFFF"/>
                </a:solidFill>
                <a:ea typeface="MS PGothic" pitchFamily="34" charset="-128"/>
              </a:rPr>
              <a:t>Электромиостимуляция 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altLang="ru-RU" sz="1200" b="1" smtClean="0">
                <a:solidFill>
                  <a:srgbClr val="FFFFFF"/>
                </a:solidFill>
                <a:ea typeface="MS PGothic" pitchFamily="34" charset="-128"/>
              </a:rPr>
              <a:t>Тибиальная нейромодуляция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altLang="ru-RU" sz="1200" b="1" smtClean="0">
                <a:solidFill>
                  <a:srgbClr val="FFFFFF"/>
                </a:solidFill>
                <a:ea typeface="MS PGothic" pitchFamily="34" charset="-128"/>
              </a:rPr>
              <a:t>Биофидбэк_терапия</a:t>
            </a:r>
          </a:p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altLang="ru-RU" sz="1200" b="1" smtClean="0">
                <a:solidFill>
                  <a:srgbClr val="FFFFFF"/>
                </a:solidFill>
                <a:ea typeface="MS PGothic" pitchFamily="34" charset="-128"/>
              </a:rPr>
              <a:t>Ношение писариев</a:t>
            </a:r>
          </a:p>
        </p:txBody>
      </p:sp>
      <p:sp>
        <p:nvSpPr>
          <p:cNvPr id="9230" name="Rectangle 12"/>
          <p:cNvSpPr>
            <a:spLocks noChangeArrowheads="1"/>
          </p:cNvSpPr>
          <p:nvPr/>
        </p:nvSpPr>
        <p:spPr bwMode="auto">
          <a:xfrm>
            <a:off x="4865688" y="5140325"/>
            <a:ext cx="4278312" cy="1717675"/>
          </a:xfrm>
          <a:prstGeom prst="rect">
            <a:avLst/>
          </a:prstGeom>
          <a:solidFill>
            <a:srgbClr val="FF00FF">
              <a:alpha val="2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Times New Roman" charset="0"/>
              <a:buNone/>
              <a:defRPr/>
            </a:pPr>
            <a:endParaRPr lang="ru-RU">
              <a:solidFill>
                <a:srgbClr val="000000"/>
              </a:solidFill>
              <a:latin typeface="Allegro BT" charset="0"/>
              <a:ea typeface="Microsoft YaHei" charset="0"/>
              <a:cs typeface="Microsoft YaHei" charset="0"/>
            </a:endParaRPr>
          </a:p>
        </p:txBody>
      </p:sp>
      <p:sp>
        <p:nvSpPr>
          <p:cNvPr id="9231" name="Text Box 13"/>
          <p:cNvSpPr txBox="1">
            <a:spLocks noChangeArrowheads="1"/>
          </p:cNvSpPr>
          <p:nvPr/>
        </p:nvSpPr>
        <p:spPr bwMode="auto">
          <a:xfrm>
            <a:off x="5795963" y="5157788"/>
            <a:ext cx="3348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altLang="ru-RU" sz="1800" b="1" smtClean="0">
                <a:solidFill>
                  <a:srgbClr val="FFFF00"/>
                </a:solidFill>
                <a:latin typeface="Calibri" pitchFamily="34" charset="0"/>
              </a:rPr>
              <a:t>Клеточные технологии</a:t>
            </a:r>
          </a:p>
        </p:txBody>
      </p:sp>
      <p:grpSp>
        <p:nvGrpSpPr>
          <p:cNvPr id="74768" name="Group 14"/>
          <p:cNvGrpSpPr>
            <a:grpSpLocks/>
          </p:cNvGrpSpPr>
          <p:nvPr/>
        </p:nvGrpSpPr>
        <p:grpSpPr bwMode="auto">
          <a:xfrm>
            <a:off x="4932363" y="5589588"/>
            <a:ext cx="1220787" cy="862012"/>
            <a:chOff x="3240" y="3414"/>
            <a:chExt cx="769" cy="543"/>
          </a:xfrm>
        </p:grpSpPr>
        <p:pic>
          <p:nvPicPr>
            <p:cNvPr id="9251" name="Picture 1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94" y="3414"/>
              <a:ext cx="615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9252" name="Picture 1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40" y="3414"/>
              <a:ext cx="456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9233" name="Text Box 19"/>
          <p:cNvSpPr txBox="1">
            <a:spLocks noChangeArrowheads="1"/>
          </p:cNvSpPr>
          <p:nvPr/>
        </p:nvSpPr>
        <p:spPr bwMode="auto">
          <a:xfrm>
            <a:off x="5387975" y="219075"/>
            <a:ext cx="35734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pitchFamily="34" charset="0"/>
              <a:buChar char="•"/>
              <a:defRPr/>
            </a:pPr>
            <a:r>
              <a:rPr kumimoji="0" lang="ru-RU" altLang="ru-RU" sz="1600" b="1" smtClean="0">
                <a:solidFill>
                  <a:srgbClr val="FFFF00"/>
                </a:solidFill>
                <a:latin typeface="Arial" pitchFamily="34" charset="0"/>
              </a:rPr>
              <a:t>Традиционные открытые хирургические доступы  </a:t>
            </a:r>
          </a:p>
        </p:txBody>
      </p:sp>
      <p:sp>
        <p:nvSpPr>
          <p:cNvPr id="9234" name="Text Box 20"/>
          <p:cNvSpPr txBox="1">
            <a:spLocks noChangeArrowheads="1"/>
          </p:cNvSpPr>
          <p:nvPr/>
        </p:nvSpPr>
        <p:spPr bwMode="auto">
          <a:xfrm>
            <a:off x="3370263" y="3257550"/>
            <a:ext cx="2017712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altLang="ru-RU" sz="2000" b="1" smtClean="0">
                <a:solidFill>
                  <a:srgbClr val="FFFFFF"/>
                </a:solidFill>
                <a:latin typeface="Calibri" pitchFamily="34" charset="0"/>
              </a:rPr>
              <a:t>Технологии лечения ПГ</a:t>
            </a:r>
          </a:p>
        </p:txBody>
      </p:sp>
      <p:pic>
        <p:nvPicPr>
          <p:cNvPr id="9235" name="Picture 2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65800" y="1404938"/>
            <a:ext cx="1400175" cy="98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36" name="Picture 2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51725" y="1390650"/>
            <a:ext cx="1335088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37" name="Picture 2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100513" y="296863"/>
            <a:ext cx="1528762" cy="11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4774" name="Text Box 24"/>
          <p:cNvSpPr txBox="1">
            <a:spLocks noChangeArrowheads="1"/>
          </p:cNvSpPr>
          <p:nvPr/>
        </p:nvSpPr>
        <p:spPr bwMode="auto">
          <a:xfrm>
            <a:off x="1789113" y="1189038"/>
            <a:ext cx="2620962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84163" indent="-284163" algn="l" eaLnBrk="0" hangingPunct="0">
              <a:spcBef>
                <a:spcPct val="20000"/>
              </a:spcBef>
              <a:buChar char="•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altLang="ru-RU" sz="1200" b="1" smtClean="0">
                <a:solidFill>
                  <a:srgbClr val="FFFFFF"/>
                </a:solidFill>
                <a:ea typeface="Microsoft YaHei" pitchFamily="34" charset="-122"/>
              </a:rPr>
              <a:t>Промонто/сакропексии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ru-RU" sz="1200" b="1" smtClean="0">
                <a:solidFill>
                  <a:srgbClr val="FFFFFF"/>
                </a:solidFill>
                <a:ea typeface="Microsoft YaHei" pitchFamily="34" charset="-122"/>
              </a:rPr>
              <a:t>Burch</a:t>
            </a:r>
            <a:r>
              <a:rPr lang="ru-RU" altLang="ru-RU" sz="1200" b="1" smtClean="0">
                <a:solidFill>
                  <a:srgbClr val="FFFFFF"/>
                </a:solidFill>
                <a:ea typeface="Microsoft YaHei" pitchFamily="34" charset="-122"/>
              </a:rPr>
              <a:t>- суспензии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ru-RU" altLang="ru-RU" sz="1200" b="1" smtClean="0">
                <a:solidFill>
                  <a:srgbClr val="FFFFFF"/>
                </a:solidFill>
                <a:ea typeface="Microsoft YaHei" pitchFamily="34" charset="-122"/>
              </a:rPr>
              <a:t>Вспомогательные технологии (пликации)</a:t>
            </a:r>
          </a:p>
        </p:txBody>
      </p:sp>
      <p:pic>
        <p:nvPicPr>
          <p:cNvPr id="9239" name="Picture 2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6363" y="3933825"/>
            <a:ext cx="21748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40" name="Text Box 26"/>
          <p:cNvSpPr txBox="1">
            <a:spLocks noChangeArrowheads="1"/>
          </p:cNvSpPr>
          <p:nvPr/>
        </p:nvSpPr>
        <p:spPr bwMode="auto">
          <a:xfrm>
            <a:off x="176213" y="617538"/>
            <a:ext cx="3421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altLang="ru-RU" sz="1600" b="1" smtClean="0">
                <a:solidFill>
                  <a:srgbClr val="FFFFFF"/>
                </a:solidFill>
                <a:latin typeface="Arial" pitchFamily="34" charset="0"/>
              </a:rPr>
              <a:t>Лапароскопические доступы</a:t>
            </a:r>
          </a:p>
        </p:txBody>
      </p:sp>
      <p:sp>
        <p:nvSpPr>
          <p:cNvPr id="8217" name="Rectangle 27"/>
          <p:cNvSpPr>
            <a:spLocks noChangeArrowheads="1"/>
          </p:cNvSpPr>
          <p:nvPr/>
        </p:nvSpPr>
        <p:spPr bwMode="auto">
          <a:xfrm>
            <a:off x="123825" y="3059113"/>
            <a:ext cx="2117725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284163" indent="-284163" algn="l" eaLnBrk="0" hangingPunct="0">
              <a:spcBef>
                <a:spcPct val="20000"/>
              </a:spcBef>
              <a:buChar char="•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ru-RU" sz="1200" b="1" smtClean="0">
                <a:solidFill>
                  <a:srgbClr val="FFFFFF"/>
                </a:solidFill>
                <a:ea typeface="Microsoft YaHei" pitchFamily="34" charset="-122"/>
              </a:rPr>
              <a:t>Prolift (Gynecare)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ru-RU" sz="1200" b="1" smtClean="0">
                <a:solidFill>
                  <a:srgbClr val="FFFFFF"/>
                </a:solidFill>
                <a:ea typeface="Microsoft YaHei" pitchFamily="34" charset="-122"/>
              </a:rPr>
              <a:t>Apogee/Perigee (AMS)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ru-RU" sz="1200" b="1" smtClean="0">
                <a:solidFill>
                  <a:srgbClr val="FFFFFF"/>
                </a:solidFill>
                <a:ea typeface="Microsoft YaHei" pitchFamily="34" charset="-122"/>
              </a:rPr>
              <a:t> AMS Elevate</a:t>
            </a:r>
          </a:p>
        </p:txBody>
      </p:sp>
      <p:sp>
        <p:nvSpPr>
          <p:cNvPr id="9242" name="Text Box 28"/>
          <p:cNvSpPr txBox="1">
            <a:spLocks noChangeArrowheads="1"/>
          </p:cNvSpPr>
          <p:nvPr/>
        </p:nvSpPr>
        <p:spPr bwMode="auto">
          <a:xfrm>
            <a:off x="139700" y="2589213"/>
            <a:ext cx="3421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altLang="ru-RU" sz="1600" b="1" smtClean="0">
                <a:solidFill>
                  <a:srgbClr val="FFFFFF"/>
                </a:solidFill>
                <a:latin typeface="Arial" pitchFamily="34" charset="0"/>
              </a:rPr>
              <a:t>Синтетические протезы</a:t>
            </a:r>
          </a:p>
        </p:txBody>
      </p:sp>
      <p:pic>
        <p:nvPicPr>
          <p:cNvPr id="9243" name="Picture 2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315325" y="3570288"/>
            <a:ext cx="5080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74780" name="Object 30"/>
          <p:cNvGraphicFramePr>
            <a:graphicFrameLocks noChangeAspect="1"/>
          </p:cNvGraphicFramePr>
          <p:nvPr/>
        </p:nvGraphicFramePr>
        <p:xfrm>
          <a:off x="8131175" y="4429125"/>
          <a:ext cx="776288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55" r:id="rId15" imgW="2971429" imgH="1434415" progId="">
                  <p:embed/>
                </p:oleObj>
              </mc:Choice>
              <mc:Fallback>
                <p:oleObj r:id="rId15" imgW="2971429" imgH="143441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1175" y="4429125"/>
                        <a:ext cx="776288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81" name="Object 31"/>
          <p:cNvGraphicFramePr>
            <a:graphicFrameLocks noChangeAspect="1"/>
          </p:cNvGraphicFramePr>
          <p:nvPr/>
        </p:nvGraphicFramePr>
        <p:xfrm>
          <a:off x="2301875" y="3041650"/>
          <a:ext cx="727075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56" r:id="rId17" imgW="6730159" imgH="5688889" progId="">
                  <p:embed/>
                </p:oleObj>
              </mc:Choice>
              <mc:Fallback>
                <p:oleObj r:id="rId17" imgW="6730159" imgH="568888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5" y="3041650"/>
                        <a:ext cx="727075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46" name="Text Box 32"/>
          <p:cNvSpPr txBox="1">
            <a:spLocks noChangeArrowheads="1"/>
          </p:cNvSpPr>
          <p:nvPr/>
        </p:nvSpPr>
        <p:spPr bwMode="auto">
          <a:xfrm>
            <a:off x="1979613" y="5686425"/>
            <a:ext cx="26892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84163" indent="-284163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1pPr>
            <a:lvl2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2pPr>
            <a:lvl3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3pPr>
            <a:lvl4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4pPr>
            <a:lvl5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pitchFamily="34" charset="0"/>
              <a:buChar char="•"/>
              <a:defRPr/>
            </a:pPr>
            <a:r>
              <a:rPr kumimoji="0" lang="ru-RU" altLang="ru-RU" sz="1400" smtClean="0">
                <a:solidFill>
                  <a:srgbClr val="FFFFFF"/>
                </a:solidFill>
                <a:latin typeface="Calibri" pitchFamily="34" charset="0"/>
              </a:rPr>
              <a:t>Промонто/сакропексии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pitchFamily="34" charset="0"/>
              <a:buChar char="•"/>
              <a:defRPr/>
            </a:pPr>
            <a:r>
              <a:rPr kumimoji="0" lang="en-US" altLang="ru-RU" sz="1400" smtClean="0">
                <a:solidFill>
                  <a:srgbClr val="FFFFFF"/>
                </a:solidFill>
                <a:latin typeface="Calibri" pitchFamily="34" charset="0"/>
              </a:rPr>
              <a:t>Burch</a:t>
            </a:r>
            <a:r>
              <a:rPr kumimoji="0" lang="ru-RU" altLang="ru-RU" sz="1400" smtClean="0">
                <a:solidFill>
                  <a:srgbClr val="FFFFFF"/>
                </a:solidFill>
                <a:latin typeface="Calibri" pitchFamily="34" charset="0"/>
              </a:rPr>
              <a:t>- суспензия</a:t>
            </a:r>
          </a:p>
        </p:txBody>
      </p:sp>
      <p:sp>
        <p:nvSpPr>
          <p:cNvPr id="9247" name="Text Box 33"/>
          <p:cNvSpPr txBox="1">
            <a:spLocks noChangeArrowheads="1"/>
          </p:cNvSpPr>
          <p:nvPr/>
        </p:nvSpPr>
        <p:spPr bwMode="auto">
          <a:xfrm>
            <a:off x="5999163" y="735013"/>
            <a:ext cx="23606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84163" indent="-284163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1pPr>
            <a:lvl2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2pPr>
            <a:lvl3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3pPr>
            <a:lvl4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4pPr>
            <a:lvl5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pitchFamily="34" charset="0"/>
              <a:buChar char="•"/>
              <a:defRPr/>
            </a:pPr>
            <a:r>
              <a:rPr kumimoji="0" lang="ru-RU" altLang="ru-RU" sz="1600" b="1" smtClean="0">
                <a:solidFill>
                  <a:srgbClr val="FFFFFF"/>
                </a:solidFill>
                <a:latin typeface="Calibri" pitchFamily="34" charset="0"/>
              </a:rPr>
              <a:t>Абдоминальные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rial" pitchFamily="34" charset="0"/>
              <a:buChar char="•"/>
              <a:defRPr/>
            </a:pPr>
            <a:r>
              <a:rPr kumimoji="0" lang="ru-RU" altLang="ru-RU" sz="1600" b="1" smtClean="0">
                <a:solidFill>
                  <a:srgbClr val="FFFFFF"/>
                </a:solidFill>
                <a:latin typeface="Calibri" pitchFamily="34" charset="0"/>
              </a:rPr>
              <a:t>Вагинальные</a:t>
            </a:r>
          </a:p>
        </p:txBody>
      </p:sp>
      <p:pic>
        <p:nvPicPr>
          <p:cNvPr id="9248" name="Picture 3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372225" y="5876925"/>
            <a:ext cx="1041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785" name="Picture 36" descr="75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6021388"/>
            <a:ext cx="8064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0" name="Picture 41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667625" y="5711825"/>
            <a:ext cx="7651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875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/>
          <p:cNvSpPr>
            <a:spLocks noChangeArrowheads="1"/>
          </p:cNvSpPr>
          <p:nvPr/>
        </p:nvSpPr>
        <p:spPr bwMode="auto">
          <a:xfrm rot="5400000">
            <a:off x="381794" y="1286669"/>
            <a:ext cx="4572000" cy="4824412"/>
          </a:xfrm>
          <a:prstGeom prst="homePlate">
            <a:avLst>
              <a:gd name="adj" fmla="val 25255"/>
            </a:avLst>
          </a:prstGeom>
          <a:solidFill>
            <a:srgbClr val="FF0000">
              <a:alpha val="27058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dirty="0">
              <a:solidFill>
                <a:srgbClr val="000000"/>
              </a:solidFill>
            </a:endParaRPr>
          </a:p>
        </p:txBody>
      </p:sp>
      <p:sp>
        <p:nvSpPr>
          <p:cNvPr id="15365" name="Rectangle 1"/>
          <p:cNvSpPr>
            <a:spLocks noChangeArrowheads="1"/>
          </p:cNvSpPr>
          <p:nvPr/>
        </p:nvSpPr>
        <p:spPr bwMode="auto">
          <a:xfrm>
            <a:off x="179388" y="655638"/>
            <a:ext cx="8713787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alt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Роботическая</a:t>
            </a:r>
            <a:r>
              <a:rPr kumimoji="0"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хирургия ПГ привлекательна с точки зрения применения в реконструктивной хирургии тазового дна</a:t>
            </a:r>
          </a:p>
        </p:txBody>
      </p:sp>
      <p:sp>
        <p:nvSpPr>
          <p:cNvPr id="15366" name="Rectangle 2"/>
          <p:cNvSpPr>
            <a:spLocks noChangeArrowheads="1"/>
          </p:cNvSpPr>
          <p:nvPr/>
        </p:nvSpPr>
        <p:spPr bwMode="auto">
          <a:xfrm>
            <a:off x="111125" y="1489075"/>
            <a:ext cx="4425156" cy="286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569913" indent="-569913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1pPr>
            <a:lvl2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2pPr>
            <a:lvl3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3pPr>
            <a:lvl4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4pPr>
            <a:lvl5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 kumimoji="1" sz="2400">
                <a:solidFill>
                  <a:schemeClr val="bg1"/>
                </a:solidFill>
                <a:latin typeface="Allegro BT" pitchFamily="82" charset="0"/>
                <a:ea typeface="Microsoft YaHei" pitchFamily="34" charset="-122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llegro BT" pitchFamily="82" charset="0"/>
              <a:buChar char="•"/>
              <a:defRPr/>
            </a:pPr>
            <a:r>
              <a:rPr kumimoji="0" lang="ru-RU" altLang="ru-RU" sz="1800" b="1" dirty="0" smtClean="0">
                <a:latin typeface="Arial" pitchFamily="34" charset="0"/>
              </a:rPr>
              <a:t>свобода манипуляционных движений при помощи технологии «</a:t>
            </a:r>
            <a:r>
              <a:rPr kumimoji="0" lang="ru-RU" altLang="ru-RU" sz="1800" b="1" dirty="0" err="1" smtClean="0">
                <a:latin typeface="Arial" pitchFamily="34" charset="0"/>
              </a:rPr>
              <a:t>эндокисть</a:t>
            </a:r>
            <a:r>
              <a:rPr kumimoji="0" lang="ru-RU" altLang="ru-RU" sz="1800" b="1" dirty="0" smtClean="0">
                <a:latin typeface="Arial" pitchFamily="34" charset="0"/>
              </a:rPr>
              <a:t>» обеспечивается на уровне 7 степеней, что практически полностью воспроизводит объем движений предплечья и кисти хирурга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llegro BT" pitchFamily="82" charset="0"/>
              <a:buChar char="•"/>
              <a:defRPr/>
            </a:pPr>
            <a:r>
              <a:rPr kumimoji="0" lang="ru-RU" altLang="ru-RU" sz="1800" b="1" dirty="0" smtClean="0">
                <a:latin typeface="Arial" pitchFamily="34" charset="0"/>
              </a:rPr>
              <a:t>Высокая точность в малых анатомических пространствах</a:t>
            </a:r>
          </a:p>
        </p:txBody>
      </p:sp>
      <p:pic>
        <p:nvPicPr>
          <p:cNvPr id="153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6350" y="1887538"/>
            <a:ext cx="2473325" cy="1811337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3194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9675" y="2625725"/>
            <a:ext cx="1463675" cy="2144713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08800" y="1238250"/>
            <a:ext cx="2060575" cy="1273175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278063" y="221058"/>
            <a:ext cx="8569325" cy="522966"/>
            <a:chOff x="249" y="109"/>
            <a:chExt cx="5398" cy="399"/>
          </a:xfrm>
        </p:grpSpPr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249" y="109"/>
              <a:ext cx="2606" cy="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800" dirty="0" smtClean="0">
                  <a:solidFill>
                    <a:srgbClr val="FF0000"/>
                  </a:solidFill>
                  <a:latin typeface="Arial" pitchFamily="34" charset="0"/>
                </a:rPr>
                <a:t>Хирургическое лечение</a:t>
              </a:r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249" y="436"/>
              <a:ext cx="5398" cy="0"/>
            </a:xfrm>
            <a:prstGeom prst="line">
              <a:avLst/>
            </a:prstGeom>
            <a:noFill/>
            <a:ln w="9525">
              <a:solidFill>
                <a:srgbClr val="99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71686" name="Прямоугольник 3"/>
          <p:cNvSpPr>
            <a:spLocks noChangeArrowheads="1"/>
          </p:cNvSpPr>
          <p:nvPr/>
        </p:nvSpPr>
        <p:spPr bwMode="auto">
          <a:xfrm>
            <a:off x="251520" y="6165304"/>
            <a:ext cx="87129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 smtClean="0">
                <a:solidFill>
                  <a:srgbClr val="FFFF00"/>
                </a:solidFill>
              </a:rPr>
              <a:t>The first robot-assisted laparoscopic </a:t>
            </a:r>
            <a:r>
              <a:rPr lang="en-US" altLang="ru-RU" dirty="0" err="1" smtClean="0">
                <a:solidFill>
                  <a:srgbClr val="FFFF00"/>
                </a:solidFill>
              </a:rPr>
              <a:t>sacrocolpopexy</a:t>
            </a:r>
            <a:r>
              <a:rPr lang="en-US" altLang="ru-RU" dirty="0" smtClean="0">
                <a:solidFill>
                  <a:srgbClr val="FFFF00"/>
                </a:solidFill>
              </a:rPr>
              <a:t> (RALS) was described in 1994 by Di Marco </a:t>
            </a:r>
            <a:r>
              <a:rPr lang="en-US" altLang="ru-RU" i="1" dirty="0" smtClean="0">
                <a:solidFill>
                  <a:srgbClr val="FFFF00"/>
                </a:solidFill>
              </a:rPr>
              <a:t>et al</a:t>
            </a:r>
            <a:r>
              <a:rPr lang="en-US" altLang="ru-RU" dirty="0" smtClean="0">
                <a:solidFill>
                  <a:srgbClr val="FFFF00"/>
                </a:solidFill>
              </a:rPr>
              <a:t>.</a:t>
            </a:r>
            <a:endParaRPr lang="ru-RU" altLang="ru-RU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83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49"/>
          <p:cNvGrpSpPr>
            <a:grpSpLocks/>
          </p:cNvGrpSpPr>
          <p:nvPr/>
        </p:nvGrpSpPr>
        <p:grpSpPr bwMode="auto">
          <a:xfrm>
            <a:off x="395288" y="230188"/>
            <a:ext cx="8569325" cy="519113"/>
            <a:chOff x="249" y="145"/>
            <a:chExt cx="5398" cy="327"/>
          </a:xfrm>
        </p:grpSpPr>
        <p:sp>
          <p:nvSpPr>
            <p:cNvPr id="65544" name="Rectangle 51"/>
            <p:cNvSpPr>
              <a:spLocks noChangeArrowheads="1"/>
            </p:cNvSpPr>
            <p:nvPr/>
          </p:nvSpPr>
          <p:spPr bwMode="auto">
            <a:xfrm>
              <a:off x="249" y="145"/>
              <a:ext cx="138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800" smtClean="0">
                  <a:solidFill>
                    <a:srgbClr val="FF0000"/>
                  </a:solidFill>
                  <a:latin typeface="Arial" pitchFamily="34" charset="0"/>
                </a:rPr>
                <a:t>Заключение</a:t>
              </a:r>
            </a:p>
          </p:txBody>
        </p:sp>
        <p:sp>
          <p:nvSpPr>
            <p:cNvPr id="65545" name="Line 52"/>
            <p:cNvSpPr>
              <a:spLocks noChangeShapeType="1"/>
            </p:cNvSpPr>
            <p:nvPr/>
          </p:nvSpPr>
          <p:spPr bwMode="auto">
            <a:xfrm>
              <a:off x="249" y="436"/>
              <a:ext cx="5398" cy="0"/>
            </a:xfrm>
            <a:prstGeom prst="line">
              <a:avLst/>
            </a:prstGeom>
            <a:noFill/>
            <a:ln w="9525">
              <a:solidFill>
                <a:srgbClr val="99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13365" name="Rectangle 53"/>
          <p:cNvSpPr>
            <a:spLocks noChangeArrowheads="1"/>
          </p:cNvSpPr>
          <p:nvPr/>
        </p:nvSpPr>
        <p:spPr bwMode="auto">
          <a:xfrm>
            <a:off x="611188" y="1052513"/>
            <a:ext cx="79930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ru-RU" altLang="ru-RU" sz="2400" dirty="0" smtClean="0">
                <a:solidFill>
                  <a:srgbClr val="FFFFFF"/>
                </a:solidFill>
                <a:latin typeface="Arial" pitchFamily="34" charset="0"/>
              </a:rPr>
              <a:t> Определение метода лечения должно быть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FFFFFF"/>
                </a:solidFill>
                <a:latin typeface="Arial" pitchFamily="34" charset="0"/>
              </a:rPr>
              <a:t>    индивидуальным для каждой больной</a:t>
            </a:r>
            <a:endParaRPr lang="ru-RU" altLang="ru-RU" sz="2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366" name="Rectangle 54"/>
          <p:cNvSpPr>
            <a:spLocks noChangeArrowheads="1"/>
          </p:cNvSpPr>
          <p:nvPr/>
        </p:nvSpPr>
        <p:spPr bwMode="auto">
          <a:xfrm>
            <a:off x="611188" y="1957388"/>
            <a:ext cx="79930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ru-RU" altLang="ru-RU" sz="2400" smtClean="0">
                <a:solidFill>
                  <a:srgbClr val="FFFFFF"/>
                </a:solidFill>
                <a:latin typeface="Arial" pitchFamily="34" charset="0"/>
              </a:rPr>
              <a:t> При предоперационном обследовании должны быть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srgbClr val="FFFFFF"/>
                </a:solidFill>
                <a:latin typeface="Arial" pitchFamily="34" charset="0"/>
              </a:rPr>
              <a:t>   выявлены все имеющиеся анатомические дефекты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srgbClr val="FFFFFF"/>
                </a:solidFill>
                <a:latin typeface="Arial" pitchFamily="34" charset="0"/>
              </a:rPr>
              <a:t>   и выяснено функциональное состояние нижних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srgbClr val="FFFFFF"/>
                </a:solidFill>
                <a:latin typeface="Arial" pitchFamily="34" charset="0"/>
              </a:rPr>
              <a:t>   отделов мочевыделительной системы</a:t>
            </a:r>
            <a:endParaRPr lang="ru-RU" altLang="ru-RU" sz="24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367" name="Rectangle 55"/>
          <p:cNvSpPr>
            <a:spLocks noChangeArrowheads="1"/>
          </p:cNvSpPr>
          <p:nvPr/>
        </p:nvSpPr>
        <p:spPr bwMode="auto">
          <a:xfrm>
            <a:off x="611188" y="3592513"/>
            <a:ext cx="79930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ru-RU" altLang="ru-RU" sz="2400" dirty="0" smtClean="0">
                <a:solidFill>
                  <a:srgbClr val="FFFFFF"/>
                </a:solidFill>
                <a:latin typeface="Arial" pitchFamily="34" charset="0"/>
              </a:rPr>
              <a:t> Целью операции должно быть не только устранение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FFFFFF"/>
                </a:solidFill>
                <a:latin typeface="Arial" pitchFamily="34" charset="0"/>
              </a:rPr>
              <a:t>    симптоматики, но </a:t>
            </a:r>
            <a:r>
              <a:rPr lang="ru-RU" altLang="ru-RU" sz="2400" dirty="0" err="1" smtClean="0">
                <a:solidFill>
                  <a:srgbClr val="FFFFFF"/>
                </a:solidFill>
                <a:latin typeface="Arial" pitchFamily="34" charset="0"/>
              </a:rPr>
              <a:t>по-возможности</a:t>
            </a:r>
            <a:r>
              <a:rPr lang="ru-RU" altLang="ru-RU" sz="2400" dirty="0" smtClean="0">
                <a:solidFill>
                  <a:srgbClr val="FFFFFF"/>
                </a:solidFill>
                <a:latin typeface="Arial" pitchFamily="34" charset="0"/>
              </a:rPr>
              <a:t> сохранение (или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FFFFFF"/>
                </a:solidFill>
                <a:latin typeface="Arial" pitchFamily="34" charset="0"/>
              </a:rPr>
              <a:t>    восстановление) нормальных анатомических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FFFFFF"/>
                </a:solidFill>
                <a:latin typeface="Arial" pitchFamily="34" charset="0"/>
              </a:rPr>
              <a:t>    взаимоотношений тазовых органов и их функций</a:t>
            </a:r>
            <a:endParaRPr lang="ru-RU" altLang="ru-RU" sz="2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368" name="Rectangle 56"/>
          <p:cNvSpPr>
            <a:spLocks noChangeArrowheads="1"/>
          </p:cNvSpPr>
          <p:nvPr/>
        </p:nvSpPr>
        <p:spPr bwMode="auto">
          <a:xfrm>
            <a:off x="611188" y="5229225"/>
            <a:ext cx="79930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Blip>
                <a:blip r:embed="rId2"/>
              </a:buBlip>
            </a:pPr>
            <a:r>
              <a:rPr lang="ru-RU" altLang="ru-RU" sz="2400" dirty="0" smtClean="0">
                <a:solidFill>
                  <a:srgbClr val="FFFFFF"/>
                </a:solidFill>
                <a:latin typeface="Arial" pitchFamily="34" charset="0"/>
              </a:rPr>
              <a:t> Хирург должен владеть всеми оперативными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FFFFFF"/>
                </a:solidFill>
                <a:latin typeface="Arial" pitchFamily="34" charset="0"/>
              </a:rPr>
              <a:t>    доступами и достаточно широким спектром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FFFFFF"/>
                </a:solidFill>
                <a:latin typeface="Arial" pitchFamily="34" charset="0"/>
              </a:rPr>
              <a:t>    реконструктивных вмешательств</a:t>
            </a:r>
            <a:endParaRPr lang="ru-RU" altLang="ru-RU" sz="2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27319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65" grpId="0"/>
      <p:bldP spid="13366" grpId="0"/>
      <p:bldP spid="13367" grpId="0"/>
      <p:bldP spid="1336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6"/>
          <p:cNvSpPr>
            <a:spLocks noChangeArrowheads="1"/>
          </p:cNvSpPr>
          <p:nvPr/>
        </p:nvSpPr>
        <p:spPr bwMode="auto">
          <a:xfrm>
            <a:off x="5868988" y="4116388"/>
            <a:ext cx="144462" cy="144462"/>
          </a:xfrm>
          <a:prstGeom prst="rect">
            <a:avLst/>
          </a:prstGeom>
          <a:solidFill>
            <a:srgbClr val="FF99FF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500000" lon="1500000" rev="0"/>
            </a:camera>
            <a:lightRig rig="legacyFlat4" dir="b"/>
          </a:scene3d>
          <a:sp3d extrusionH="125400" prstMaterial="legacyMatte">
            <a:bevelT w="13500" h="13500" prst="angle"/>
            <a:bevelB w="13500" h="13500" prst="angle"/>
            <a:extrusionClr>
              <a:srgbClr val="FF99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88069" name="Rectangle 7"/>
          <p:cNvSpPr>
            <a:spLocks noChangeArrowheads="1"/>
          </p:cNvSpPr>
          <p:nvPr/>
        </p:nvSpPr>
        <p:spPr bwMode="auto">
          <a:xfrm>
            <a:off x="5868988" y="4457700"/>
            <a:ext cx="144462" cy="144463"/>
          </a:xfrm>
          <a:prstGeom prst="rect">
            <a:avLst/>
          </a:prstGeom>
          <a:solidFill>
            <a:srgbClr val="009999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500000" lon="1500000" rev="0"/>
            </a:camera>
            <a:lightRig rig="legacyFlat4" dir="b"/>
          </a:scene3d>
          <a:sp3d extrusionH="125400" prstMaterial="legacyMatte">
            <a:bevelT w="13500" h="13500" prst="angle"/>
            <a:bevelB w="13500" h="13500" prst="angle"/>
            <a:extrusionClr>
              <a:srgbClr val="009999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88070" name="Rectangle 8"/>
          <p:cNvSpPr>
            <a:spLocks noChangeArrowheads="1"/>
          </p:cNvSpPr>
          <p:nvPr/>
        </p:nvSpPr>
        <p:spPr bwMode="auto">
          <a:xfrm>
            <a:off x="5868988" y="4800600"/>
            <a:ext cx="144462" cy="144463"/>
          </a:xfrm>
          <a:prstGeom prst="rect">
            <a:avLst/>
          </a:prstGeom>
          <a:solidFill>
            <a:srgbClr val="FFCC66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500000" lon="1500000" rev="0"/>
            </a:camera>
            <a:lightRig rig="legacyFlat4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88071" name="Rectangle 9"/>
          <p:cNvSpPr>
            <a:spLocks noChangeArrowheads="1"/>
          </p:cNvSpPr>
          <p:nvPr/>
        </p:nvSpPr>
        <p:spPr bwMode="auto">
          <a:xfrm>
            <a:off x="5868988" y="5141913"/>
            <a:ext cx="144462" cy="144462"/>
          </a:xfrm>
          <a:prstGeom prst="rect">
            <a:avLst/>
          </a:prstGeom>
          <a:solidFill>
            <a:srgbClr val="FF7C8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500000" lon="1500000" rev="0"/>
            </a:camera>
            <a:lightRig rig="legacyFlat4" dir="b"/>
          </a:scene3d>
          <a:sp3d extrusionH="125400" prstMaterial="legacyMatte">
            <a:bevelT w="13500" h="13500" prst="angle"/>
            <a:bevelB w="13500" h="13500" prst="angle"/>
            <a:extrusionClr>
              <a:srgbClr val="FF7C8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88072" name="Rectangle 10"/>
          <p:cNvSpPr>
            <a:spLocks noChangeArrowheads="1"/>
          </p:cNvSpPr>
          <p:nvPr/>
        </p:nvSpPr>
        <p:spPr bwMode="auto">
          <a:xfrm>
            <a:off x="5868988" y="5484813"/>
            <a:ext cx="144462" cy="144462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1500000" lon="1500000" rev="0"/>
            </a:camera>
            <a:lightRig rig="legacyFlat4" dir="b"/>
          </a:scene3d>
          <a:sp3d extrusionH="1254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88073" name="Text Box 11"/>
          <p:cNvSpPr txBox="1">
            <a:spLocks noChangeArrowheads="1"/>
          </p:cNvSpPr>
          <p:nvPr/>
        </p:nvSpPr>
        <p:spPr bwMode="auto">
          <a:xfrm>
            <a:off x="6157913" y="4005263"/>
            <a:ext cx="865187" cy="304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B2B2B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400" b="1" smtClean="0">
                <a:solidFill>
                  <a:srgbClr val="FFFF00"/>
                </a:solidFill>
              </a:rPr>
              <a:t>TOT</a:t>
            </a:r>
            <a:endParaRPr lang="ru-RU" altLang="ru-RU" sz="1400" b="1" smtClean="0">
              <a:solidFill>
                <a:srgbClr val="FFFF00"/>
              </a:solidFill>
            </a:endParaRPr>
          </a:p>
        </p:txBody>
      </p:sp>
      <p:sp>
        <p:nvSpPr>
          <p:cNvPr id="88074" name="Text Box 12"/>
          <p:cNvSpPr txBox="1">
            <a:spLocks noChangeArrowheads="1"/>
          </p:cNvSpPr>
          <p:nvPr/>
        </p:nvSpPr>
        <p:spPr bwMode="auto">
          <a:xfrm>
            <a:off x="6157913" y="4348163"/>
            <a:ext cx="1943100" cy="304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B2B2B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400" b="1" dirty="0" smtClean="0">
                <a:solidFill>
                  <a:srgbClr val="FFFF00"/>
                </a:solidFill>
              </a:rPr>
              <a:t>TVT + TVT </a:t>
            </a:r>
            <a:r>
              <a:rPr lang="en-US" altLang="ru-RU" sz="1400" b="1" dirty="0" err="1" smtClean="0">
                <a:solidFill>
                  <a:srgbClr val="FFFF00"/>
                </a:solidFill>
              </a:rPr>
              <a:t>Secur</a:t>
            </a:r>
            <a:endParaRPr lang="ru-RU" altLang="ru-RU" sz="1400" b="1" dirty="0" smtClean="0">
              <a:solidFill>
                <a:srgbClr val="FFFF00"/>
              </a:solidFill>
            </a:endParaRPr>
          </a:p>
        </p:txBody>
      </p:sp>
      <p:sp>
        <p:nvSpPr>
          <p:cNvPr id="88075" name="Text Box 13"/>
          <p:cNvSpPr txBox="1">
            <a:spLocks noChangeArrowheads="1"/>
          </p:cNvSpPr>
          <p:nvPr/>
        </p:nvSpPr>
        <p:spPr bwMode="auto">
          <a:xfrm>
            <a:off x="6157913" y="4689475"/>
            <a:ext cx="935037" cy="304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B2B2B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400" b="1" smtClean="0">
                <a:solidFill>
                  <a:srgbClr val="FFFF00"/>
                </a:solidFill>
              </a:rPr>
              <a:t>TVT-O</a:t>
            </a:r>
            <a:endParaRPr lang="ru-RU" altLang="ru-RU" sz="1400" b="1" smtClean="0">
              <a:solidFill>
                <a:srgbClr val="FFFF00"/>
              </a:solidFill>
            </a:endParaRPr>
          </a:p>
        </p:txBody>
      </p:sp>
      <p:sp>
        <p:nvSpPr>
          <p:cNvPr id="88076" name="Text Box 14"/>
          <p:cNvSpPr txBox="1">
            <a:spLocks noChangeArrowheads="1"/>
          </p:cNvSpPr>
          <p:nvPr/>
        </p:nvSpPr>
        <p:spPr bwMode="auto">
          <a:xfrm>
            <a:off x="6157913" y="5032375"/>
            <a:ext cx="2087562" cy="304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B2B2B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400" b="1" dirty="0" smtClean="0">
                <a:solidFill>
                  <a:srgbClr val="FFFF00"/>
                </a:solidFill>
              </a:rPr>
              <a:t>IVS, SIS, </a:t>
            </a:r>
            <a:r>
              <a:rPr lang="en-US" altLang="ru-RU" sz="1400" b="1" dirty="0" err="1" smtClean="0">
                <a:solidFill>
                  <a:srgbClr val="FFFF00"/>
                </a:solidFill>
              </a:rPr>
              <a:t>Monarc</a:t>
            </a:r>
            <a:endParaRPr lang="ru-RU" altLang="ru-RU" sz="1400" b="1" dirty="0" smtClean="0">
              <a:solidFill>
                <a:srgbClr val="FFFF00"/>
              </a:solidFill>
            </a:endParaRPr>
          </a:p>
        </p:txBody>
      </p:sp>
      <p:sp>
        <p:nvSpPr>
          <p:cNvPr id="88077" name="Text Box 15"/>
          <p:cNvSpPr txBox="1">
            <a:spLocks noChangeArrowheads="1"/>
          </p:cNvSpPr>
          <p:nvPr/>
        </p:nvSpPr>
        <p:spPr bwMode="auto">
          <a:xfrm>
            <a:off x="6157913" y="5373688"/>
            <a:ext cx="2087562" cy="3048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B2B2B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sz="1400" b="1" smtClean="0">
                <a:solidFill>
                  <a:srgbClr val="FFFF00"/>
                </a:solidFill>
              </a:rPr>
              <a:t>LS Burch</a:t>
            </a:r>
            <a:endParaRPr lang="ru-RU" altLang="ru-RU" sz="1400" b="1" smtClean="0">
              <a:solidFill>
                <a:srgbClr val="FFFF00"/>
              </a:solidFill>
            </a:endParaRPr>
          </a:p>
        </p:txBody>
      </p:sp>
      <p:grpSp>
        <p:nvGrpSpPr>
          <p:cNvPr id="88078" name="Group 16"/>
          <p:cNvGrpSpPr>
            <a:grpSpLocks/>
          </p:cNvGrpSpPr>
          <p:nvPr/>
        </p:nvGrpSpPr>
        <p:grpSpPr bwMode="auto">
          <a:xfrm>
            <a:off x="595313" y="1412875"/>
            <a:ext cx="2955925" cy="2492375"/>
            <a:chOff x="517" y="738"/>
            <a:chExt cx="1997" cy="1698"/>
          </a:xfrm>
        </p:grpSpPr>
        <p:sp>
          <p:nvSpPr>
            <p:cNvPr id="88128" name="Freeform 17"/>
            <p:cNvSpPr>
              <a:spLocks/>
            </p:cNvSpPr>
            <p:nvPr/>
          </p:nvSpPr>
          <p:spPr bwMode="auto">
            <a:xfrm>
              <a:off x="1541" y="981"/>
              <a:ext cx="351" cy="616"/>
            </a:xfrm>
            <a:custGeom>
              <a:avLst/>
              <a:gdLst>
                <a:gd name="T0" fmla="*/ 22 w 1402"/>
                <a:gd name="T1" fmla="*/ 0 h 2464"/>
                <a:gd name="T2" fmla="*/ 22 w 1402"/>
                <a:gd name="T3" fmla="*/ 7 h 2464"/>
                <a:gd name="T4" fmla="*/ 0 w 1402"/>
                <a:gd name="T5" fmla="*/ 39 h 2464"/>
                <a:gd name="T6" fmla="*/ 0 w 1402"/>
                <a:gd name="T7" fmla="*/ 32 h 2464"/>
                <a:gd name="T8" fmla="*/ 22 w 1402"/>
                <a:gd name="T9" fmla="*/ 0 h 24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2" h="2464">
                  <a:moveTo>
                    <a:pt x="1402" y="0"/>
                  </a:moveTo>
                  <a:lnTo>
                    <a:pt x="1402" y="453"/>
                  </a:lnTo>
                  <a:lnTo>
                    <a:pt x="0" y="2464"/>
                  </a:lnTo>
                  <a:lnTo>
                    <a:pt x="0" y="2011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rgbClr val="7F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29" name="Freeform 18"/>
            <p:cNvSpPr>
              <a:spLocks/>
            </p:cNvSpPr>
            <p:nvPr/>
          </p:nvSpPr>
          <p:spPr bwMode="auto">
            <a:xfrm>
              <a:off x="1489" y="918"/>
              <a:ext cx="52" cy="679"/>
            </a:xfrm>
            <a:custGeom>
              <a:avLst/>
              <a:gdLst>
                <a:gd name="T0" fmla="*/ 0 w 210"/>
                <a:gd name="T1" fmla="*/ 0 h 2718"/>
                <a:gd name="T2" fmla="*/ 0 w 210"/>
                <a:gd name="T3" fmla="*/ 7 h 2718"/>
                <a:gd name="T4" fmla="*/ 3 w 210"/>
                <a:gd name="T5" fmla="*/ 42 h 2718"/>
                <a:gd name="T6" fmla="*/ 3 w 210"/>
                <a:gd name="T7" fmla="*/ 35 h 2718"/>
                <a:gd name="T8" fmla="*/ 0 w 210"/>
                <a:gd name="T9" fmla="*/ 0 h 27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2718">
                  <a:moveTo>
                    <a:pt x="0" y="0"/>
                  </a:moveTo>
                  <a:lnTo>
                    <a:pt x="0" y="454"/>
                  </a:lnTo>
                  <a:lnTo>
                    <a:pt x="210" y="2718"/>
                  </a:lnTo>
                  <a:lnTo>
                    <a:pt x="210" y="22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30" name="Rectangle 19"/>
            <p:cNvSpPr>
              <a:spLocks noChangeArrowheads="1"/>
            </p:cNvSpPr>
            <p:nvPr/>
          </p:nvSpPr>
          <p:spPr bwMode="auto">
            <a:xfrm>
              <a:off x="1555" y="1504"/>
              <a:ext cx="757" cy="113"/>
            </a:xfrm>
            <a:prstGeom prst="rect">
              <a:avLst/>
            </a:prstGeom>
            <a:solidFill>
              <a:srgbClr val="7F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31" name="Freeform 20"/>
            <p:cNvSpPr>
              <a:spLocks/>
            </p:cNvSpPr>
            <p:nvPr/>
          </p:nvSpPr>
          <p:spPr bwMode="auto">
            <a:xfrm>
              <a:off x="1576" y="1517"/>
              <a:ext cx="746" cy="210"/>
            </a:xfrm>
            <a:custGeom>
              <a:avLst/>
              <a:gdLst>
                <a:gd name="T0" fmla="*/ 46 w 2985"/>
                <a:gd name="T1" fmla="*/ 6 h 841"/>
                <a:gd name="T2" fmla="*/ 46 w 2985"/>
                <a:gd name="T3" fmla="*/ 13 h 841"/>
                <a:gd name="T4" fmla="*/ 0 w 2985"/>
                <a:gd name="T5" fmla="*/ 7 h 841"/>
                <a:gd name="T6" fmla="*/ 0 w 2985"/>
                <a:gd name="T7" fmla="*/ 0 h 841"/>
                <a:gd name="T8" fmla="*/ 46 w 2985"/>
                <a:gd name="T9" fmla="*/ 6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5" h="841">
                  <a:moveTo>
                    <a:pt x="2985" y="387"/>
                  </a:moveTo>
                  <a:lnTo>
                    <a:pt x="2985" y="841"/>
                  </a:lnTo>
                  <a:lnTo>
                    <a:pt x="0" y="454"/>
                  </a:lnTo>
                  <a:lnTo>
                    <a:pt x="0" y="0"/>
                  </a:lnTo>
                  <a:lnTo>
                    <a:pt x="2985" y="387"/>
                  </a:lnTo>
                  <a:close/>
                </a:path>
              </a:pathLst>
            </a:custGeom>
            <a:solidFill>
              <a:srgbClr val="7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32" name="Freeform 21"/>
            <p:cNvSpPr>
              <a:spLocks/>
            </p:cNvSpPr>
            <p:nvPr/>
          </p:nvSpPr>
          <p:spPr bwMode="auto">
            <a:xfrm>
              <a:off x="2321" y="1517"/>
              <a:ext cx="12" cy="213"/>
            </a:xfrm>
            <a:custGeom>
              <a:avLst/>
              <a:gdLst>
                <a:gd name="T0" fmla="*/ 0 w 47"/>
                <a:gd name="T1" fmla="*/ 6 h 854"/>
                <a:gd name="T2" fmla="*/ 1 w 47"/>
                <a:gd name="T3" fmla="*/ 3 h 854"/>
                <a:gd name="T4" fmla="*/ 1 w 47"/>
                <a:gd name="T5" fmla="*/ 0 h 854"/>
                <a:gd name="T6" fmla="*/ 1 w 47"/>
                <a:gd name="T7" fmla="*/ 7 h 854"/>
                <a:gd name="T8" fmla="*/ 1 w 47"/>
                <a:gd name="T9" fmla="*/ 10 h 854"/>
                <a:gd name="T10" fmla="*/ 0 w 47"/>
                <a:gd name="T11" fmla="*/ 13 h 854"/>
                <a:gd name="T12" fmla="*/ 0 w 47"/>
                <a:gd name="T13" fmla="*/ 6 h 8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" h="854">
                  <a:moveTo>
                    <a:pt x="0" y="401"/>
                  </a:moveTo>
                  <a:lnTo>
                    <a:pt x="35" y="202"/>
                  </a:lnTo>
                  <a:lnTo>
                    <a:pt x="47" y="0"/>
                  </a:lnTo>
                  <a:lnTo>
                    <a:pt x="47" y="454"/>
                  </a:lnTo>
                  <a:lnTo>
                    <a:pt x="35" y="655"/>
                  </a:lnTo>
                  <a:lnTo>
                    <a:pt x="0" y="854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rgbClr val="7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33" name="Freeform 22"/>
            <p:cNvSpPr>
              <a:spLocks/>
            </p:cNvSpPr>
            <p:nvPr/>
          </p:nvSpPr>
          <p:spPr bwMode="auto">
            <a:xfrm>
              <a:off x="1580" y="1522"/>
              <a:ext cx="722" cy="284"/>
            </a:xfrm>
            <a:custGeom>
              <a:avLst/>
              <a:gdLst>
                <a:gd name="T0" fmla="*/ 45 w 2889"/>
                <a:gd name="T1" fmla="*/ 11 h 1132"/>
                <a:gd name="T2" fmla="*/ 45 w 2889"/>
                <a:gd name="T3" fmla="*/ 18 h 1132"/>
                <a:gd name="T4" fmla="*/ 0 w 2889"/>
                <a:gd name="T5" fmla="*/ 7 h 1132"/>
                <a:gd name="T6" fmla="*/ 0 w 2889"/>
                <a:gd name="T7" fmla="*/ 0 h 1132"/>
                <a:gd name="T8" fmla="*/ 45 w 2889"/>
                <a:gd name="T9" fmla="*/ 11 h 1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9" h="1132">
                  <a:moveTo>
                    <a:pt x="2889" y="679"/>
                  </a:moveTo>
                  <a:lnTo>
                    <a:pt x="2889" y="1132"/>
                  </a:lnTo>
                  <a:lnTo>
                    <a:pt x="0" y="453"/>
                  </a:lnTo>
                  <a:lnTo>
                    <a:pt x="0" y="0"/>
                  </a:lnTo>
                  <a:lnTo>
                    <a:pt x="2889" y="679"/>
                  </a:lnTo>
                  <a:close/>
                </a:path>
              </a:pathLst>
            </a:custGeom>
            <a:solidFill>
              <a:srgbClr val="7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34" name="Freeform 23"/>
            <p:cNvSpPr>
              <a:spLocks/>
            </p:cNvSpPr>
            <p:nvPr/>
          </p:nvSpPr>
          <p:spPr bwMode="auto">
            <a:xfrm>
              <a:off x="2301" y="1623"/>
              <a:ext cx="25" cy="186"/>
            </a:xfrm>
            <a:custGeom>
              <a:avLst/>
              <a:gdLst>
                <a:gd name="T0" fmla="*/ 0 w 98"/>
                <a:gd name="T1" fmla="*/ 4 h 748"/>
                <a:gd name="T2" fmla="*/ 1 w 98"/>
                <a:gd name="T3" fmla="*/ 2 h 748"/>
                <a:gd name="T4" fmla="*/ 2 w 98"/>
                <a:gd name="T5" fmla="*/ 0 h 748"/>
                <a:gd name="T6" fmla="*/ 2 w 98"/>
                <a:gd name="T7" fmla="*/ 7 h 748"/>
                <a:gd name="T8" fmla="*/ 1 w 98"/>
                <a:gd name="T9" fmla="*/ 9 h 748"/>
                <a:gd name="T10" fmla="*/ 0 w 98"/>
                <a:gd name="T11" fmla="*/ 11 h 748"/>
                <a:gd name="T12" fmla="*/ 0 w 98"/>
                <a:gd name="T13" fmla="*/ 4 h 7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8" h="748">
                  <a:moveTo>
                    <a:pt x="0" y="295"/>
                  </a:moveTo>
                  <a:lnTo>
                    <a:pt x="54" y="149"/>
                  </a:lnTo>
                  <a:lnTo>
                    <a:pt x="98" y="0"/>
                  </a:lnTo>
                  <a:lnTo>
                    <a:pt x="98" y="454"/>
                  </a:lnTo>
                  <a:lnTo>
                    <a:pt x="54" y="602"/>
                  </a:lnTo>
                  <a:lnTo>
                    <a:pt x="0" y="748"/>
                  </a:lnTo>
                  <a:lnTo>
                    <a:pt x="0" y="295"/>
                  </a:lnTo>
                  <a:close/>
                </a:path>
              </a:pathLst>
            </a:custGeom>
            <a:solidFill>
              <a:srgbClr val="7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35" name="Freeform 24"/>
            <p:cNvSpPr>
              <a:spLocks/>
            </p:cNvSpPr>
            <p:nvPr/>
          </p:nvSpPr>
          <p:spPr bwMode="auto">
            <a:xfrm>
              <a:off x="2301" y="1623"/>
              <a:ext cx="25" cy="186"/>
            </a:xfrm>
            <a:custGeom>
              <a:avLst/>
              <a:gdLst>
                <a:gd name="T0" fmla="*/ 2 w 98"/>
                <a:gd name="T1" fmla="*/ 0 h 748"/>
                <a:gd name="T2" fmla="*/ 1 w 98"/>
                <a:gd name="T3" fmla="*/ 2 h 748"/>
                <a:gd name="T4" fmla="*/ 0 w 98"/>
                <a:gd name="T5" fmla="*/ 4 h 748"/>
                <a:gd name="T6" fmla="*/ 0 w 98"/>
                <a:gd name="T7" fmla="*/ 11 h 748"/>
                <a:gd name="T8" fmla="*/ 1 w 98"/>
                <a:gd name="T9" fmla="*/ 9 h 748"/>
                <a:gd name="T10" fmla="*/ 2 w 98"/>
                <a:gd name="T11" fmla="*/ 7 h 748"/>
                <a:gd name="T12" fmla="*/ 2 w 98"/>
                <a:gd name="T13" fmla="*/ 0 h 7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8" h="748">
                  <a:moveTo>
                    <a:pt x="98" y="0"/>
                  </a:moveTo>
                  <a:lnTo>
                    <a:pt x="54" y="149"/>
                  </a:lnTo>
                  <a:lnTo>
                    <a:pt x="0" y="295"/>
                  </a:lnTo>
                  <a:lnTo>
                    <a:pt x="0" y="748"/>
                  </a:lnTo>
                  <a:lnTo>
                    <a:pt x="54" y="602"/>
                  </a:lnTo>
                  <a:lnTo>
                    <a:pt x="98" y="45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7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36" name="Freeform 25"/>
            <p:cNvSpPr>
              <a:spLocks/>
            </p:cNvSpPr>
            <p:nvPr/>
          </p:nvSpPr>
          <p:spPr bwMode="auto">
            <a:xfrm>
              <a:off x="1561" y="1524"/>
              <a:ext cx="627" cy="432"/>
            </a:xfrm>
            <a:custGeom>
              <a:avLst/>
              <a:gdLst>
                <a:gd name="T0" fmla="*/ 39 w 2507"/>
                <a:gd name="T1" fmla="*/ 20 h 1727"/>
                <a:gd name="T2" fmla="*/ 39 w 2507"/>
                <a:gd name="T3" fmla="*/ 27 h 1727"/>
                <a:gd name="T4" fmla="*/ 0 w 2507"/>
                <a:gd name="T5" fmla="*/ 7 h 1727"/>
                <a:gd name="T6" fmla="*/ 0 w 2507"/>
                <a:gd name="T7" fmla="*/ 0 h 1727"/>
                <a:gd name="T8" fmla="*/ 39 w 2507"/>
                <a:gd name="T9" fmla="*/ 20 h 17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07" h="1727">
                  <a:moveTo>
                    <a:pt x="2507" y="1273"/>
                  </a:moveTo>
                  <a:lnTo>
                    <a:pt x="2507" y="1727"/>
                  </a:lnTo>
                  <a:lnTo>
                    <a:pt x="0" y="454"/>
                  </a:lnTo>
                  <a:lnTo>
                    <a:pt x="0" y="0"/>
                  </a:lnTo>
                  <a:lnTo>
                    <a:pt x="2507" y="1273"/>
                  </a:lnTo>
                  <a:close/>
                </a:path>
              </a:pathLst>
            </a:custGeom>
            <a:solidFill>
              <a:srgbClr val="7F5F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37" name="Freeform 26"/>
            <p:cNvSpPr>
              <a:spLocks/>
            </p:cNvSpPr>
            <p:nvPr/>
          </p:nvSpPr>
          <p:spPr bwMode="auto">
            <a:xfrm>
              <a:off x="2186" y="1698"/>
              <a:ext cx="96" cy="260"/>
            </a:xfrm>
            <a:custGeom>
              <a:avLst/>
              <a:gdLst>
                <a:gd name="T0" fmla="*/ 0 w 383"/>
                <a:gd name="T1" fmla="*/ 9 h 1040"/>
                <a:gd name="T2" fmla="*/ 2 w 383"/>
                <a:gd name="T3" fmla="*/ 7 h 1040"/>
                <a:gd name="T4" fmla="*/ 4 w 383"/>
                <a:gd name="T5" fmla="*/ 5 h 1040"/>
                <a:gd name="T6" fmla="*/ 5 w 383"/>
                <a:gd name="T7" fmla="*/ 3 h 1040"/>
                <a:gd name="T8" fmla="*/ 6 w 383"/>
                <a:gd name="T9" fmla="*/ 0 h 1040"/>
                <a:gd name="T10" fmla="*/ 6 w 383"/>
                <a:gd name="T11" fmla="*/ 7 h 1040"/>
                <a:gd name="T12" fmla="*/ 5 w 383"/>
                <a:gd name="T13" fmla="*/ 10 h 1040"/>
                <a:gd name="T14" fmla="*/ 4 w 383"/>
                <a:gd name="T15" fmla="*/ 12 h 1040"/>
                <a:gd name="T16" fmla="*/ 2 w 383"/>
                <a:gd name="T17" fmla="*/ 14 h 1040"/>
                <a:gd name="T18" fmla="*/ 0 w 383"/>
                <a:gd name="T19" fmla="*/ 16 h 1040"/>
                <a:gd name="T20" fmla="*/ 0 w 383"/>
                <a:gd name="T21" fmla="*/ 9 h 10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3" h="1040">
                  <a:moveTo>
                    <a:pt x="0" y="586"/>
                  </a:moveTo>
                  <a:lnTo>
                    <a:pt x="115" y="448"/>
                  </a:lnTo>
                  <a:lnTo>
                    <a:pt x="218" y="305"/>
                  </a:lnTo>
                  <a:lnTo>
                    <a:pt x="307" y="155"/>
                  </a:lnTo>
                  <a:lnTo>
                    <a:pt x="383" y="0"/>
                  </a:lnTo>
                  <a:lnTo>
                    <a:pt x="383" y="454"/>
                  </a:lnTo>
                  <a:lnTo>
                    <a:pt x="307" y="609"/>
                  </a:lnTo>
                  <a:lnTo>
                    <a:pt x="218" y="759"/>
                  </a:lnTo>
                  <a:lnTo>
                    <a:pt x="115" y="902"/>
                  </a:lnTo>
                  <a:lnTo>
                    <a:pt x="0" y="1040"/>
                  </a:lnTo>
                  <a:lnTo>
                    <a:pt x="0" y="586"/>
                  </a:lnTo>
                  <a:close/>
                </a:path>
              </a:pathLst>
            </a:custGeom>
            <a:solidFill>
              <a:srgbClr val="7F5F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38" name="Freeform 27"/>
            <p:cNvSpPr>
              <a:spLocks/>
            </p:cNvSpPr>
            <p:nvPr/>
          </p:nvSpPr>
          <p:spPr bwMode="auto">
            <a:xfrm>
              <a:off x="2186" y="1698"/>
              <a:ext cx="96" cy="260"/>
            </a:xfrm>
            <a:custGeom>
              <a:avLst/>
              <a:gdLst>
                <a:gd name="T0" fmla="*/ 6 w 383"/>
                <a:gd name="T1" fmla="*/ 0 h 1040"/>
                <a:gd name="T2" fmla="*/ 5 w 383"/>
                <a:gd name="T3" fmla="*/ 3 h 1040"/>
                <a:gd name="T4" fmla="*/ 4 w 383"/>
                <a:gd name="T5" fmla="*/ 5 h 1040"/>
                <a:gd name="T6" fmla="*/ 2 w 383"/>
                <a:gd name="T7" fmla="*/ 7 h 1040"/>
                <a:gd name="T8" fmla="*/ 0 w 383"/>
                <a:gd name="T9" fmla="*/ 9 h 1040"/>
                <a:gd name="T10" fmla="*/ 0 w 383"/>
                <a:gd name="T11" fmla="*/ 16 h 1040"/>
                <a:gd name="T12" fmla="*/ 2 w 383"/>
                <a:gd name="T13" fmla="*/ 14 h 1040"/>
                <a:gd name="T14" fmla="*/ 4 w 383"/>
                <a:gd name="T15" fmla="*/ 12 h 1040"/>
                <a:gd name="T16" fmla="*/ 5 w 383"/>
                <a:gd name="T17" fmla="*/ 10 h 1040"/>
                <a:gd name="T18" fmla="*/ 6 w 383"/>
                <a:gd name="T19" fmla="*/ 7 h 1040"/>
                <a:gd name="T20" fmla="*/ 6 w 383"/>
                <a:gd name="T21" fmla="*/ 0 h 10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3" h="1040">
                  <a:moveTo>
                    <a:pt x="383" y="0"/>
                  </a:moveTo>
                  <a:lnTo>
                    <a:pt x="307" y="155"/>
                  </a:lnTo>
                  <a:lnTo>
                    <a:pt x="218" y="305"/>
                  </a:lnTo>
                  <a:lnTo>
                    <a:pt x="115" y="448"/>
                  </a:lnTo>
                  <a:lnTo>
                    <a:pt x="0" y="586"/>
                  </a:lnTo>
                  <a:lnTo>
                    <a:pt x="0" y="1040"/>
                  </a:lnTo>
                  <a:lnTo>
                    <a:pt x="115" y="902"/>
                  </a:lnTo>
                  <a:lnTo>
                    <a:pt x="218" y="759"/>
                  </a:lnTo>
                  <a:lnTo>
                    <a:pt x="307" y="609"/>
                  </a:lnTo>
                  <a:lnTo>
                    <a:pt x="383" y="454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7F5F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39" name="Freeform 28"/>
            <p:cNvSpPr>
              <a:spLocks/>
            </p:cNvSpPr>
            <p:nvPr/>
          </p:nvSpPr>
          <p:spPr bwMode="auto">
            <a:xfrm>
              <a:off x="1551" y="1528"/>
              <a:ext cx="417" cy="587"/>
            </a:xfrm>
            <a:custGeom>
              <a:avLst/>
              <a:gdLst>
                <a:gd name="T0" fmla="*/ 26 w 1666"/>
                <a:gd name="T1" fmla="*/ 29 h 2350"/>
                <a:gd name="T2" fmla="*/ 26 w 1666"/>
                <a:gd name="T3" fmla="*/ 37 h 2350"/>
                <a:gd name="T4" fmla="*/ 0 w 1666"/>
                <a:gd name="T5" fmla="*/ 7 h 2350"/>
                <a:gd name="T6" fmla="*/ 0 w 1666"/>
                <a:gd name="T7" fmla="*/ 0 h 2350"/>
                <a:gd name="T8" fmla="*/ 26 w 1666"/>
                <a:gd name="T9" fmla="*/ 29 h 2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6" h="2350">
                  <a:moveTo>
                    <a:pt x="1666" y="1896"/>
                  </a:moveTo>
                  <a:lnTo>
                    <a:pt x="1666" y="2350"/>
                  </a:lnTo>
                  <a:lnTo>
                    <a:pt x="0" y="454"/>
                  </a:lnTo>
                  <a:lnTo>
                    <a:pt x="0" y="0"/>
                  </a:lnTo>
                  <a:lnTo>
                    <a:pt x="1666" y="1896"/>
                  </a:lnTo>
                  <a:close/>
                </a:path>
              </a:pathLst>
            </a:custGeom>
            <a:solidFill>
              <a:srgbClr val="0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40" name="Freeform 29"/>
            <p:cNvSpPr>
              <a:spLocks/>
            </p:cNvSpPr>
            <p:nvPr/>
          </p:nvSpPr>
          <p:spPr bwMode="auto">
            <a:xfrm>
              <a:off x="1971" y="1848"/>
              <a:ext cx="206" cy="266"/>
            </a:xfrm>
            <a:custGeom>
              <a:avLst/>
              <a:gdLst>
                <a:gd name="T0" fmla="*/ 0 w 823"/>
                <a:gd name="T1" fmla="*/ 10 h 1063"/>
                <a:gd name="T2" fmla="*/ 4 w 823"/>
                <a:gd name="T3" fmla="*/ 8 h 1063"/>
                <a:gd name="T4" fmla="*/ 7 w 823"/>
                <a:gd name="T5" fmla="*/ 5 h 1063"/>
                <a:gd name="T6" fmla="*/ 10 w 823"/>
                <a:gd name="T7" fmla="*/ 3 h 1063"/>
                <a:gd name="T8" fmla="*/ 13 w 823"/>
                <a:gd name="T9" fmla="*/ 0 h 1063"/>
                <a:gd name="T10" fmla="*/ 13 w 823"/>
                <a:gd name="T11" fmla="*/ 7 h 1063"/>
                <a:gd name="T12" fmla="*/ 10 w 823"/>
                <a:gd name="T13" fmla="*/ 10 h 1063"/>
                <a:gd name="T14" fmla="*/ 7 w 823"/>
                <a:gd name="T15" fmla="*/ 12 h 1063"/>
                <a:gd name="T16" fmla="*/ 4 w 823"/>
                <a:gd name="T17" fmla="*/ 15 h 1063"/>
                <a:gd name="T18" fmla="*/ 0 w 823"/>
                <a:gd name="T19" fmla="*/ 17 h 1063"/>
                <a:gd name="T20" fmla="*/ 0 w 823"/>
                <a:gd name="T21" fmla="*/ 10 h 10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3" h="1063">
                  <a:moveTo>
                    <a:pt x="0" y="610"/>
                  </a:moveTo>
                  <a:lnTo>
                    <a:pt x="233" y="480"/>
                  </a:lnTo>
                  <a:lnTo>
                    <a:pt x="449" y="334"/>
                  </a:lnTo>
                  <a:lnTo>
                    <a:pt x="647" y="174"/>
                  </a:lnTo>
                  <a:lnTo>
                    <a:pt x="823" y="0"/>
                  </a:lnTo>
                  <a:lnTo>
                    <a:pt x="823" y="454"/>
                  </a:lnTo>
                  <a:lnTo>
                    <a:pt x="647" y="627"/>
                  </a:lnTo>
                  <a:lnTo>
                    <a:pt x="449" y="788"/>
                  </a:lnTo>
                  <a:lnTo>
                    <a:pt x="233" y="934"/>
                  </a:lnTo>
                  <a:lnTo>
                    <a:pt x="0" y="1063"/>
                  </a:lnTo>
                  <a:lnTo>
                    <a:pt x="0" y="610"/>
                  </a:lnTo>
                  <a:close/>
                </a:path>
              </a:pathLst>
            </a:custGeom>
            <a:solidFill>
              <a:srgbClr val="0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41" name="Freeform 30"/>
            <p:cNvSpPr>
              <a:spLocks/>
            </p:cNvSpPr>
            <p:nvPr/>
          </p:nvSpPr>
          <p:spPr bwMode="auto">
            <a:xfrm>
              <a:off x="1971" y="1848"/>
              <a:ext cx="206" cy="266"/>
            </a:xfrm>
            <a:custGeom>
              <a:avLst/>
              <a:gdLst>
                <a:gd name="T0" fmla="*/ 13 w 823"/>
                <a:gd name="T1" fmla="*/ 0 h 1063"/>
                <a:gd name="T2" fmla="*/ 10 w 823"/>
                <a:gd name="T3" fmla="*/ 3 h 1063"/>
                <a:gd name="T4" fmla="*/ 7 w 823"/>
                <a:gd name="T5" fmla="*/ 5 h 1063"/>
                <a:gd name="T6" fmla="*/ 4 w 823"/>
                <a:gd name="T7" fmla="*/ 8 h 1063"/>
                <a:gd name="T8" fmla="*/ 0 w 823"/>
                <a:gd name="T9" fmla="*/ 10 h 1063"/>
                <a:gd name="T10" fmla="*/ 0 w 823"/>
                <a:gd name="T11" fmla="*/ 17 h 1063"/>
                <a:gd name="T12" fmla="*/ 4 w 823"/>
                <a:gd name="T13" fmla="*/ 15 h 1063"/>
                <a:gd name="T14" fmla="*/ 7 w 823"/>
                <a:gd name="T15" fmla="*/ 12 h 1063"/>
                <a:gd name="T16" fmla="*/ 10 w 823"/>
                <a:gd name="T17" fmla="*/ 10 h 1063"/>
                <a:gd name="T18" fmla="*/ 13 w 823"/>
                <a:gd name="T19" fmla="*/ 7 h 1063"/>
                <a:gd name="T20" fmla="*/ 13 w 823"/>
                <a:gd name="T21" fmla="*/ 0 h 10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23" h="1063">
                  <a:moveTo>
                    <a:pt x="823" y="0"/>
                  </a:moveTo>
                  <a:lnTo>
                    <a:pt x="647" y="174"/>
                  </a:lnTo>
                  <a:lnTo>
                    <a:pt x="449" y="334"/>
                  </a:lnTo>
                  <a:lnTo>
                    <a:pt x="233" y="480"/>
                  </a:lnTo>
                  <a:lnTo>
                    <a:pt x="0" y="610"/>
                  </a:lnTo>
                  <a:lnTo>
                    <a:pt x="0" y="1063"/>
                  </a:lnTo>
                  <a:lnTo>
                    <a:pt x="233" y="934"/>
                  </a:lnTo>
                  <a:lnTo>
                    <a:pt x="449" y="788"/>
                  </a:lnTo>
                  <a:lnTo>
                    <a:pt x="647" y="627"/>
                  </a:lnTo>
                  <a:lnTo>
                    <a:pt x="823" y="454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rgbClr val="0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42" name="Freeform 31"/>
            <p:cNvSpPr>
              <a:spLocks/>
            </p:cNvSpPr>
            <p:nvPr/>
          </p:nvSpPr>
          <p:spPr bwMode="auto">
            <a:xfrm>
              <a:off x="1542" y="1532"/>
              <a:ext cx="68" cy="679"/>
            </a:xfrm>
            <a:custGeom>
              <a:avLst/>
              <a:gdLst>
                <a:gd name="T0" fmla="*/ 4 w 275"/>
                <a:gd name="T1" fmla="*/ 35 h 2715"/>
                <a:gd name="T2" fmla="*/ 4 w 275"/>
                <a:gd name="T3" fmla="*/ 43 h 2715"/>
                <a:gd name="T4" fmla="*/ 0 w 275"/>
                <a:gd name="T5" fmla="*/ 7 h 2715"/>
                <a:gd name="T6" fmla="*/ 0 w 275"/>
                <a:gd name="T7" fmla="*/ 0 h 2715"/>
                <a:gd name="T8" fmla="*/ 4 w 275"/>
                <a:gd name="T9" fmla="*/ 35 h 27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5" h="2715">
                  <a:moveTo>
                    <a:pt x="275" y="2261"/>
                  </a:moveTo>
                  <a:lnTo>
                    <a:pt x="275" y="2715"/>
                  </a:lnTo>
                  <a:lnTo>
                    <a:pt x="0" y="453"/>
                  </a:lnTo>
                  <a:lnTo>
                    <a:pt x="0" y="0"/>
                  </a:lnTo>
                  <a:lnTo>
                    <a:pt x="275" y="2261"/>
                  </a:lnTo>
                  <a:close/>
                </a:path>
              </a:pathLst>
            </a:custGeom>
            <a:solidFill>
              <a:srgbClr val="7F3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43" name="Freeform 32"/>
            <p:cNvSpPr>
              <a:spLocks/>
            </p:cNvSpPr>
            <p:nvPr/>
          </p:nvSpPr>
          <p:spPr bwMode="auto">
            <a:xfrm>
              <a:off x="1613" y="2005"/>
              <a:ext cx="348" cy="206"/>
            </a:xfrm>
            <a:custGeom>
              <a:avLst/>
              <a:gdLst>
                <a:gd name="T0" fmla="*/ 0 w 1390"/>
                <a:gd name="T1" fmla="*/ 6 h 824"/>
                <a:gd name="T2" fmla="*/ 3 w 1390"/>
                <a:gd name="T3" fmla="*/ 6 h 824"/>
                <a:gd name="T4" fmla="*/ 6 w 1390"/>
                <a:gd name="T5" fmla="*/ 5 h 824"/>
                <a:gd name="T6" fmla="*/ 9 w 1390"/>
                <a:gd name="T7" fmla="*/ 5 h 824"/>
                <a:gd name="T8" fmla="*/ 12 w 1390"/>
                <a:gd name="T9" fmla="*/ 4 h 824"/>
                <a:gd name="T10" fmla="*/ 14 w 1390"/>
                <a:gd name="T11" fmla="*/ 3 h 824"/>
                <a:gd name="T12" fmla="*/ 17 w 1390"/>
                <a:gd name="T13" fmla="*/ 2 h 824"/>
                <a:gd name="T14" fmla="*/ 19 w 1390"/>
                <a:gd name="T15" fmla="*/ 1 h 824"/>
                <a:gd name="T16" fmla="*/ 22 w 1390"/>
                <a:gd name="T17" fmla="*/ 0 h 824"/>
                <a:gd name="T18" fmla="*/ 22 w 1390"/>
                <a:gd name="T19" fmla="*/ 7 h 824"/>
                <a:gd name="T20" fmla="*/ 19 w 1390"/>
                <a:gd name="T21" fmla="*/ 8 h 824"/>
                <a:gd name="T22" fmla="*/ 17 w 1390"/>
                <a:gd name="T23" fmla="*/ 9 h 824"/>
                <a:gd name="T24" fmla="*/ 14 w 1390"/>
                <a:gd name="T25" fmla="*/ 10 h 824"/>
                <a:gd name="T26" fmla="*/ 12 w 1390"/>
                <a:gd name="T27" fmla="*/ 11 h 824"/>
                <a:gd name="T28" fmla="*/ 9 w 1390"/>
                <a:gd name="T29" fmla="*/ 12 h 824"/>
                <a:gd name="T30" fmla="*/ 6 w 1390"/>
                <a:gd name="T31" fmla="*/ 12 h 824"/>
                <a:gd name="T32" fmla="*/ 3 w 1390"/>
                <a:gd name="T33" fmla="*/ 13 h 824"/>
                <a:gd name="T34" fmla="*/ 0 w 1390"/>
                <a:gd name="T35" fmla="*/ 13 h 824"/>
                <a:gd name="T36" fmla="*/ 0 w 1390"/>
                <a:gd name="T37" fmla="*/ 6 h 8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390" h="824">
                  <a:moveTo>
                    <a:pt x="0" y="370"/>
                  </a:moveTo>
                  <a:lnTo>
                    <a:pt x="189" y="352"/>
                  </a:lnTo>
                  <a:lnTo>
                    <a:pt x="375" y="325"/>
                  </a:lnTo>
                  <a:lnTo>
                    <a:pt x="558" y="291"/>
                  </a:lnTo>
                  <a:lnTo>
                    <a:pt x="734" y="247"/>
                  </a:lnTo>
                  <a:lnTo>
                    <a:pt x="906" y="196"/>
                  </a:lnTo>
                  <a:lnTo>
                    <a:pt x="1073" y="138"/>
                  </a:lnTo>
                  <a:lnTo>
                    <a:pt x="1235" y="72"/>
                  </a:lnTo>
                  <a:lnTo>
                    <a:pt x="1390" y="0"/>
                  </a:lnTo>
                  <a:lnTo>
                    <a:pt x="1390" y="454"/>
                  </a:lnTo>
                  <a:lnTo>
                    <a:pt x="1235" y="525"/>
                  </a:lnTo>
                  <a:lnTo>
                    <a:pt x="1073" y="592"/>
                  </a:lnTo>
                  <a:lnTo>
                    <a:pt x="906" y="650"/>
                  </a:lnTo>
                  <a:lnTo>
                    <a:pt x="734" y="700"/>
                  </a:lnTo>
                  <a:lnTo>
                    <a:pt x="558" y="744"/>
                  </a:lnTo>
                  <a:lnTo>
                    <a:pt x="375" y="779"/>
                  </a:lnTo>
                  <a:lnTo>
                    <a:pt x="189" y="805"/>
                  </a:lnTo>
                  <a:lnTo>
                    <a:pt x="0" y="824"/>
                  </a:lnTo>
                  <a:lnTo>
                    <a:pt x="0" y="370"/>
                  </a:lnTo>
                  <a:close/>
                </a:path>
              </a:pathLst>
            </a:custGeom>
            <a:solidFill>
              <a:srgbClr val="7F3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44" name="Freeform 33"/>
            <p:cNvSpPr>
              <a:spLocks/>
            </p:cNvSpPr>
            <p:nvPr/>
          </p:nvSpPr>
          <p:spPr bwMode="auto">
            <a:xfrm>
              <a:off x="1613" y="2005"/>
              <a:ext cx="348" cy="206"/>
            </a:xfrm>
            <a:custGeom>
              <a:avLst/>
              <a:gdLst>
                <a:gd name="T0" fmla="*/ 22 w 1390"/>
                <a:gd name="T1" fmla="*/ 0 h 824"/>
                <a:gd name="T2" fmla="*/ 19 w 1390"/>
                <a:gd name="T3" fmla="*/ 1 h 824"/>
                <a:gd name="T4" fmla="*/ 17 w 1390"/>
                <a:gd name="T5" fmla="*/ 2 h 824"/>
                <a:gd name="T6" fmla="*/ 14 w 1390"/>
                <a:gd name="T7" fmla="*/ 3 h 824"/>
                <a:gd name="T8" fmla="*/ 12 w 1390"/>
                <a:gd name="T9" fmla="*/ 4 h 824"/>
                <a:gd name="T10" fmla="*/ 9 w 1390"/>
                <a:gd name="T11" fmla="*/ 5 h 824"/>
                <a:gd name="T12" fmla="*/ 6 w 1390"/>
                <a:gd name="T13" fmla="*/ 5 h 824"/>
                <a:gd name="T14" fmla="*/ 3 w 1390"/>
                <a:gd name="T15" fmla="*/ 6 h 824"/>
                <a:gd name="T16" fmla="*/ 0 w 1390"/>
                <a:gd name="T17" fmla="*/ 6 h 824"/>
                <a:gd name="T18" fmla="*/ 0 w 1390"/>
                <a:gd name="T19" fmla="*/ 13 h 824"/>
                <a:gd name="T20" fmla="*/ 3 w 1390"/>
                <a:gd name="T21" fmla="*/ 13 h 824"/>
                <a:gd name="T22" fmla="*/ 6 w 1390"/>
                <a:gd name="T23" fmla="*/ 12 h 824"/>
                <a:gd name="T24" fmla="*/ 9 w 1390"/>
                <a:gd name="T25" fmla="*/ 12 h 824"/>
                <a:gd name="T26" fmla="*/ 12 w 1390"/>
                <a:gd name="T27" fmla="*/ 11 h 824"/>
                <a:gd name="T28" fmla="*/ 14 w 1390"/>
                <a:gd name="T29" fmla="*/ 10 h 824"/>
                <a:gd name="T30" fmla="*/ 17 w 1390"/>
                <a:gd name="T31" fmla="*/ 9 h 824"/>
                <a:gd name="T32" fmla="*/ 19 w 1390"/>
                <a:gd name="T33" fmla="*/ 8 h 824"/>
                <a:gd name="T34" fmla="*/ 22 w 1390"/>
                <a:gd name="T35" fmla="*/ 7 h 824"/>
                <a:gd name="T36" fmla="*/ 22 w 1390"/>
                <a:gd name="T37" fmla="*/ 0 h 8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390" h="824">
                  <a:moveTo>
                    <a:pt x="1390" y="0"/>
                  </a:moveTo>
                  <a:lnTo>
                    <a:pt x="1235" y="72"/>
                  </a:lnTo>
                  <a:lnTo>
                    <a:pt x="1073" y="138"/>
                  </a:lnTo>
                  <a:lnTo>
                    <a:pt x="906" y="196"/>
                  </a:lnTo>
                  <a:lnTo>
                    <a:pt x="734" y="247"/>
                  </a:lnTo>
                  <a:lnTo>
                    <a:pt x="558" y="291"/>
                  </a:lnTo>
                  <a:lnTo>
                    <a:pt x="375" y="325"/>
                  </a:lnTo>
                  <a:lnTo>
                    <a:pt x="189" y="352"/>
                  </a:lnTo>
                  <a:lnTo>
                    <a:pt x="0" y="370"/>
                  </a:lnTo>
                  <a:lnTo>
                    <a:pt x="0" y="824"/>
                  </a:lnTo>
                  <a:lnTo>
                    <a:pt x="189" y="805"/>
                  </a:lnTo>
                  <a:lnTo>
                    <a:pt x="375" y="779"/>
                  </a:lnTo>
                  <a:lnTo>
                    <a:pt x="558" y="744"/>
                  </a:lnTo>
                  <a:lnTo>
                    <a:pt x="734" y="700"/>
                  </a:lnTo>
                  <a:lnTo>
                    <a:pt x="906" y="650"/>
                  </a:lnTo>
                  <a:lnTo>
                    <a:pt x="1073" y="592"/>
                  </a:lnTo>
                  <a:lnTo>
                    <a:pt x="1235" y="525"/>
                  </a:lnTo>
                  <a:lnTo>
                    <a:pt x="1390" y="454"/>
                  </a:lnTo>
                  <a:lnTo>
                    <a:pt x="1390" y="0"/>
                  </a:lnTo>
                  <a:close/>
                </a:path>
              </a:pathLst>
            </a:custGeom>
            <a:solidFill>
              <a:srgbClr val="7F3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45" name="Freeform 34"/>
            <p:cNvSpPr>
              <a:spLocks/>
            </p:cNvSpPr>
            <p:nvPr/>
          </p:nvSpPr>
          <p:spPr bwMode="auto">
            <a:xfrm>
              <a:off x="750" y="1445"/>
              <a:ext cx="754" cy="160"/>
            </a:xfrm>
            <a:custGeom>
              <a:avLst/>
              <a:gdLst>
                <a:gd name="T0" fmla="*/ 0 w 3016"/>
                <a:gd name="T1" fmla="*/ 0 h 642"/>
                <a:gd name="T2" fmla="*/ 0 w 3016"/>
                <a:gd name="T3" fmla="*/ 7 h 642"/>
                <a:gd name="T4" fmla="*/ 47 w 3016"/>
                <a:gd name="T5" fmla="*/ 10 h 642"/>
                <a:gd name="T6" fmla="*/ 47 w 3016"/>
                <a:gd name="T7" fmla="*/ 3 h 642"/>
                <a:gd name="T8" fmla="*/ 0 w 3016"/>
                <a:gd name="T9" fmla="*/ 0 h 6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16" h="642">
                  <a:moveTo>
                    <a:pt x="0" y="0"/>
                  </a:moveTo>
                  <a:lnTo>
                    <a:pt x="0" y="454"/>
                  </a:lnTo>
                  <a:lnTo>
                    <a:pt x="3016" y="642"/>
                  </a:lnTo>
                  <a:lnTo>
                    <a:pt x="3016" y="1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3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46" name="Freeform 35"/>
            <p:cNvSpPr>
              <a:spLocks/>
            </p:cNvSpPr>
            <p:nvPr/>
          </p:nvSpPr>
          <p:spPr bwMode="auto">
            <a:xfrm>
              <a:off x="1002" y="1522"/>
              <a:ext cx="504" cy="537"/>
            </a:xfrm>
            <a:custGeom>
              <a:avLst/>
              <a:gdLst>
                <a:gd name="T0" fmla="*/ 0 w 2016"/>
                <a:gd name="T1" fmla="*/ 27 h 2147"/>
                <a:gd name="T2" fmla="*/ 0 w 2016"/>
                <a:gd name="T3" fmla="*/ 34 h 2147"/>
                <a:gd name="T4" fmla="*/ 32 w 2016"/>
                <a:gd name="T5" fmla="*/ 7 h 2147"/>
                <a:gd name="T6" fmla="*/ 32 w 2016"/>
                <a:gd name="T7" fmla="*/ 0 h 2147"/>
                <a:gd name="T8" fmla="*/ 0 w 2016"/>
                <a:gd name="T9" fmla="*/ 27 h 2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6" h="2147">
                  <a:moveTo>
                    <a:pt x="0" y="1694"/>
                  </a:moveTo>
                  <a:lnTo>
                    <a:pt x="0" y="2147"/>
                  </a:lnTo>
                  <a:lnTo>
                    <a:pt x="2016" y="454"/>
                  </a:lnTo>
                  <a:lnTo>
                    <a:pt x="2016" y="0"/>
                  </a:lnTo>
                  <a:lnTo>
                    <a:pt x="0" y="1694"/>
                  </a:lnTo>
                  <a:close/>
                </a:path>
              </a:pathLst>
            </a:custGeom>
            <a:solidFill>
              <a:srgbClr val="3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47" name="Freeform 36"/>
            <p:cNvSpPr>
              <a:spLocks/>
            </p:cNvSpPr>
            <p:nvPr/>
          </p:nvSpPr>
          <p:spPr bwMode="auto">
            <a:xfrm>
              <a:off x="749" y="1522"/>
              <a:ext cx="252" cy="536"/>
            </a:xfrm>
            <a:custGeom>
              <a:avLst/>
              <a:gdLst>
                <a:gd name="T0" fmla="*/ 16 w 1008"/>
                <a:gd name="T1" fmla="*/ 27 h 2144"/>
                <a:gd name="T2" fmla="*/ 12 w 1008"/>
                <a:gd name="T3" fmla="*/ 24 h 2144"/>
                <a:gd name="T4" fmla="*/ 9 w 1008"/>
                <a:gd name="T5" fmla="*/ 21 h 2144"/>
                <a:gd name="T6" fmla="*/ 7 w 1008"/>
                <a:gd name="T7" fmla="*/ 18 h 2144"/>
                <a:gd name="T8" fmla="*/ 4 w 1008"/>
                <a:gd name="T9" fmla="*/ 15 h 2144"/>
                <a:gd name="T10" fmla="*/ 3 w 1008"/>
                <a:gd name="T11" fmla="*/ 11 h 2144"/>
                <a:gd name="T12" fmla="*/ 1 w 1008"/>
                <a:gd name="T13" fmla="*/ 8 h 2144"/>
                <a:gd name="T14" fmla="*/ 0 w 1008"/>
                <a:gd name="T15" fmla="*/ 4 h 2144"/>
                <a:gd name="T16" fmla="*/ 0 w 1008"/>
                <a:gd name="T17" fmla="*/ 0 h 2144"/>
                <a:gd name="T18" fmla="*/ 0 w 1008"/>
                <a:gd name="T19" fmla="*/ 7 h 2144"/>
                <a:gd name="T20" fmla="*/ 0 w 1008"/>
                <a:gd name="T21" fmla="*/ 11 h 2144"/>
                <a:gd name="T22" fmla="*/ 1 w 1008"/>
                <a:gd name="T23" fmla="*/ 15 h 2144"/>
                <a:gd name="T24" fmla="*/ 3 w 1008"/>
                <a:gd name="T25" fmla="*/ 19 h 2144"/>
                <a:gd name="T26" fmla="*/ 4 w 1008"/>
                <a:gd name="T27" fmla="*/ 22 h 2144"/>
                <a:gd name="T28" fmla="*/ 7 w 1008"/>
                <a:gd name="T29" fmla="*/ 25 h 2144"/>
                <a:gd name="T30" fmla="*/ 9 w 1008"/>
                <a:gd name="T31" fmla="*/ 28 h 2144"/>
                <a:gd name="T32" fmla="*/ 12 w 1008"/>
                <a:gd name="T33" fmla="*/ 31 h 2144"/>
                <a:gd name="T34" fmla="*/ 16 w 1008"/>
                <a:gd name="T35" fmla="*/ 34 h 2144"/>
                <a:gd name="T36" fmla="*/ 16 w 1008"/>
                <a:gd name="T37" fmla="*/ 27 h 214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8" h="2144">
                  <a:moveTo>
                    <a:pt x="1008" y="1691"/>
                  </a:moveTo>
                  <a:lnTo>
                    <a:pt x="786" y="1527"/>
                  </a:lnTo>
                  <a:lnTo>
                    <a:pt x="589" y="1346"/>
                  </a:lnTo>
                  <a:lnTo>
                    <a:pt x="416" y="1150"/>
                  </a:lnTo>
                  <a:lnTo>
                    <a:pt x="272" y="942"/>
                  </a:lnTo>
                  <a:lnTo>
                    <a:pt x="155" y="720"/>
                  </a:lnTo>
                  <a:lnTo>
                    <a:pt x="70" y="490"/>
                  </a:lnTo>
                  <a:lnTo>
                    <a:pt x="17" y="248"/>
                  </a:lnTo>
                  <a:lnTo>
                    <a:pt x="0" y="0"/>
                  </a:lnTo>
                  <a:lnTo>
                    <a:pt x="0" y="454"/>
                  </a:lnTo>
                  <a:lnTo>
                    <a:pt x="17" y="702"/>
                  </a:lnTo>
                  <a:lnTo>
                    <a:pt x="70" y="943"/>
                  </a:lnTo>
                  <a:lnTo>
                    <a:pt x="155" y="1174"/>
                  </a:lnTo>
                  <a:lnTo>
                    <a:pt x="272" y="1395"/>
                  </a:lnTo>
                  <a:lnTo>
                    <a:pt x="416" y="1603"/>
                  </a:lnTo>
                  <a:lnTo>
                    <a:pt x="589" y="1800"/>
                  </a:lnTo>
                  <a:lnTo>
                    <a:pt x="786" y="1980"/>
                  </a:lnTo>
                  <a:lnTo>
                    <a:pt x="1008" y="2144"/>
                  </a:lnTo>
                  <a:lnTo>
                    <a:pt x="1008" y="1691"/>
                  </a:lnTo>
                  <a:close/>
                </a:path>
              </a:pathLst>
            </a:custGeom>
            <a:solidFill>
              <a:srgbClr val="3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48" name="Freeform 37"/>
            <p:cNvSpPr>
              <a:spLocks/>
            </p:cNvSpPr>
            <p:nvPr/>
          </p:nvSpPr>
          <p:spPr bwMode="auto">
            <a:xfrm>
              <a:off x="1150" y="1525"/>
              <a:ext cx="372" cy="608"/>
            </a:xfrm>
            <a:custGeom>
              <a:avLst/>
              <a:gdLst>
                <a:gd name="T0" fmla="*/ 0 w 1490"/>
                <a:gd name="T1" fmla="*/ 31 h 2431"/>
                <a:gd name="T2" fmla="*/ 0 w 1490"/>
                <a:gd name="T3" fmla="*/ 38 h 2431"/>
                <a:gd name="T4" fmla="*/ 23 w 1490"/>
                <a:gd name="T5" fmla="*/ 7 h 2431"/>
                <a:gd name="T6" fmla="*/ 23 w 1490"/>
                <a:gd name="T7" fmla="*/ 0 h 2431"/>
                <a:gd name="T8" fmla="*/ 0 w 1490"/>
                <a:gd name="T9" fmla="*/ 31 h 2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90" h="2431">
                  <a:moveTo>
                    <a:pt x="0" y="1977"/>
                  </a:moveTo>
                  <a:lnTo>
                    <a:pt x="0" y="2431"/>
                  </a:lnTo>
                  <a:lnTo>
                    <a:pt x="1490" y="454"/>
                  </a:lnTo>
                  <a:lnTo>
                    <a:pt x="1490" y="0"/>
                  </a:lnTo>
                  <a:lnTo>
                    <a:pt x="0" y="1977"/>
                  </a:lnTo>
                  <a:close/>
                </a:path>
              </a:pathLst>
            </a:custGeom>
            <a:solidFill>
              <a:srgbClr val="00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49" name="Freeform 38"/>
            <p:cNvSpPr>
              <a:spLocks/>
            </p:cNvSpPr>
            <p:nvPr/>
          </p:nvSpPr>
          <p:spPr bwMode="auto">
            <a:xfrm>
              <a:off x="1017" y="1948"/>
              <a:ext cx="129" cy="183"/>
            </a:xfrm>
            <a:custGeom>
              <a:avLst/>
              <a:gdLst>
                <a:gd name="T0" fmla="*/ 0 w 514"/>
                <a:gd name="T1" fmla="*/ 0 h 733"/>
                <a:gd name="T2" fmla="*/ 4 w 514"/>
                <a:gd name="T3" fmla="*/ 2 h 733"/>
                <a:gd name="T4" fmla="*/ 8 w 514"/>
                <a:gd name="T5" fmla="*/ 4 h 733"/>
                <a:gd name="T6" fmla="*/ 8 w 514"/>
                <a:gd name="T7" fmla="*/ 11 h 733"/>
                <a:gd name="T8" fmla="*/ 4 w 514"/>
                <a:gd name="T9" fmla="*/ 9 h 733"/>
                <a:gd name="T10" fmla="*/ 0 w 514"/>
                <a:gd name="T11" fmla="*/ 7 h 733"/>
                <a:gd name="T12" fmla="*/ 0 w 514"/>
                <a:gd name="T13" fmla="*/ 0 h 7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4" h="733">
                  <a:moveTo>
                    <a:pt x="0" y="0"/>
                  </a:moveTo>
                  <a:lnTo>
                    <a:pt x="246" y="150"/>
                  </a:lnTo>
                  <a:lnTo>
                    <a:pt x="514" y="280"/>
                  </a:lnTo>
                  <a:lnTo>
                    <a:pt x="514" y="733"/>
                  </a:lnTo>
                  <a:lnTo>
                    <a:pt x="246" y="603"/>
                  </a:lnTo>
                  <a:lnTo>
                    <a:pt x="0" y="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50" name="Freeform 39"/>
            <p:cNvSpPr>
              <a:spLocks/>
            </p:cNvSpPr>
            <p:nvPr/>
          </p:nvSpPr>
          <p:spPr bwMode="auto">
            <a:xfrm>
              <a:off x="1017" y="1948"/>
              <a:ext cx="129" cy="183"/>
            </a:xfrm>
            <a:custGeom>
              <a:avLst/>
              <a:gdLst>
                <a:gd name="T0" fmla="*/ 8 w 514"/>
                <a:gd name="T1" fmla="*/ 4 h 733"/>
                <a:gd name="T2" fmla="*/ 4 w 514"/>
                <a:gd name="T3" fmla="*/ 2 h 733"/>
                <a:gd name="T4" fmla="*/ 0 w 514"/>
                <a:gd name="T5" fmla="*/ 0 h 733"/>
                <a:gd name="T6" fmla="*/ 0 w 514"/>
                <a:gd name="T7" fmla="*/ 7 h 733"/>
                <a:gd name="T8" fmla="*/ 4 w 514"/>
                <a:gd name="T9" fmla="*/ 9 h 733"/>
                <a:gd name="T10" fmla="*/ 8 w 514"/>
                <a:gd name="T11" fmla="*/ 11 h 733"/>
                <a:gd name="T12" fmla="*/ 8 w 514"/>
                <a:gd name="T13" fmla="*/ 4 h 7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4" h="733">
                  <a:moveTo>
                    <a:pt x="514" y="280"/>
                  </a:moveTo>
                  <a:lnTo>
                    <a:pt x="246" y="150"/>
                  </a:lnTo>
                  <a:lnTo>
                    <a:pt x="0" y="0"/>
                  </a:lnTo>
                  <a:lnTo>
                    <a:pt x="0" y="453"/>
                  </a:lnTo>
                  <a:lnTo>
                    <a:pt x="246" y="603"/>
                  </a:lnTo>
                  <a:lnTo>
                    <a:pt x="514" y="733"/>
                  </a:lnTo>
                  <a:lnTo>
                    <a:pt x="514" y="280"/>
                  </a:lnTo>
                  <a:close/>
                </a:path>
              </a:pathLst>
            </a:custGeom>
            <a:solidFill>
              <a:srgbClr val="00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51" name="Freeform 40"/>
            <p:cNvSpPr>
              <a:spLocks/>
            </p:cNvSpPr>
            <p:nvPr/>
          </p:nvSpPr>
          <p:spPr bwMode="auto">
            <a:xfrm>
              <a:off x="1272" y="1527"/>
              <a:ext cx="253" cy="648"/>
            </a:xfrm>
            <a:custGeom>
              <a:avLst/>
              <a:gdLst>
                <a:gd name="T0" fmla="*/ 0 w 1014"/>
                <a:gd name="T1" fmla="*/ 33 h 2593"/>
                <a:gd name="T2" fmla="*/ 0 w 1014"/>
                <a:gd name="T3" fmla="*/ 40 h 2593"/>
                <a:gd name="T4" fmla="*/ 16 w 1014"/>
                <a:gd name="T5" fmla="*/ 7 h 2593"/>
                <a:gd name="T6" fmla="*/ 16 w 1014"/>
                <a:gd name="T7" fmla="*/ 0 h 2593"/>
                <a:gd name="T8" fmla="*/ 0 w 1014"/>
                <a:gd name="T9" fmla="*/ 33 h 25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4" h="2593">
                  <a:moveTo>
                    <a:pt x="0" y="2140"/>
                  </a:moveTo>
                  <a:lnTo>
                    <a:pt x="0" y="2593"/>
                  </a:lnTo>
                  <a:lnTo>
                    <a:pt x="1014" y="453"/>
                  </a:lnTo>
                  <a:lnTo>
                    <a:pt x="1014" y="0"/>
                  </a:lnTo>
                  <a:lnTo>
                    <a:pt x="0" y="2140"/>
                  </a:lnTo>
                  <a:close/>
                </a:path>
              </a:pathLst>
            </a:custGeom>
            <a:solidFill>
              <a:srgbClr val="4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52" name="Freeform 41"/>
            <p:cNvSpPr>
              <a:spLocks/>
            </p:cNvSpPr>
            <p:nvPr/>
          </p:nvSpPr>
          <p:spPr bwMode="auto">
            <a:xfrm>
              <a:off x="1149" y="2019"/>
              <a:ext cx="117" cy="154"/>
            </a:xfrm>
            <a:custGeom>
              <a:avLst/>
              <a:gdLst>
                <a:gd name="T0" fmla="*/ 0 w 469"/>
                <a:gd name="T1" fmla="*/ 0 h 617"/>
                <a:gd name="T2" fmla="*/ 3 w 469"/>
                <a:gd name="T3" fmla="*/ 1 h 617"/>
                <a:gd name="T4" fmla="*/ 7 w 469"/>
                <a:gd name="T5" fmla="*/ 2 h 617"/>
                <a:gd name="T6" fmla="*/ 7 w 469"/>
                <a:gd name="T7" fmla="*/ 9 h 617"/>
                <a:gd name="T8" fmla="*/ 3 w 469"/>
                <a:gd name="T9" fmla="*/ 8 h 617"/>
                <a:gd name="T10" fmla="*/ 0 w 469"/>
                <a:gd name="T11" fmla="*/ 7 h 617"/>
                <a:gd name="T12" fmla="*/ 0 w 469"/>
                <a:gd name="T13" fmla="*/ 0 h 6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9" h="617">
                  <a:moveTo>
                    <a:pt x="0" y="0"/>
                  </a:moveTo>
                  <a:lnTo>
                    <a:pt x="228" y="89"/>
                  </a:lnTo>
                  <a:lnTo>
                    <a:pt x="469" y="163"/>
                  </a:lnTo>
                  <a:lnTo>
                    <a:pt x="469" y="617"/>
                  </a:lnTo>
                  <a:lnTo>
                    <a:pt x="228" y="543"/>
                  </a:lnTo>
                  <a:lnTo>
                    <a:pt x="0" y="4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53" name="Freeform 42"/>
            <p:cNvSpPr>
              <a:spLocks/>
            </p:cNvSpPr>
            <p:nvPr/>
          </p:nvSpPr>
          <p:spPr bwMode="auto">
            <a:xfrm>
              <a:off x="1149" y="2019"/>
              <a:ext cx="117" cy="154"/>
            </a:xfrm>
            <a:custGeom>
              <a:avLst/>
              <a:gdLst>
                <a:gd name="T0" fmla="*/ 7 w 469"/>
                <a:gd name="T1" fmla="*/ 2 h 617"/>
                <a:gd name="T2" fmla="*/ 3 w 469"/>
                <a:gd name="T3" fmla="*/ 1 h 617"/>
                <a:gd name="T4" fmla="*/ 0 w 469"/>
                <a:gd name="T5" fmla="*/ 0 h 617"/>
                <a:gd name="T6" fmla="*/ 0 w 469"/>
                <a:gd name="T7" fmla="*/ 7 h 617"/>
                <a:gd name="T8" fmla="*/ 3 w 469"/>
                <a:gd name="T9" fmla="*/ 8 h 617"/>
                <a:gd name="T10" fmla="*/ 7 w 469"/>
                <a:gd name="T11" fmla="*/ 9 h 617"/>
                <a:gd name="T12" fmla="*/ 7 w 469"/>
                <a:gd name="T13" fmla="*/ 2 h 6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9" h="617">
                  <a:moveTo>
                    <a:pt x="469" y="163"/>
                  </a:moveTo>
                  <a:lnTo>
                    <a:pt x="228" y="89"/>
                  </a:lnTo>
                  <a:lnTo>
                    <a:pt x="0" y="0"/>
                  </a:lnTo>
                  <a:lnTo>
                    <a:pt x="0" y="454"/>
                  </a:lnTo>
                  <a:lnTo>
                    <a:pt x="228" y="543"/>
                  </a:lnTo>
                  <a:lnTo>
                    <a:pt x="469" y="617"/>
                  </a:lnTo>
                  <a:lnTo>
                    <a:pt x="469" y="163"/>
                  </a:lnTo>
                  <a:close/>
                </a:path>
              </a:pathLst>
            </a:custGeom>
            <a:solidFill>
              <a:srgbClr val="4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54" name="Freeform 43"/>
            <p:cNvSpPr>
              <a:spLocks/>
            </p:cNvSpPr>
            <p:nvPr/>
          </p:nvSpPr>
          <p:spPr bwMode="auto">
            <a:xfrm>
              <a:off x="1270" y="2068"/>
              <a:ext cx="331" cy="148"/>
            </a:xfrm>
            <a:custGeom>
              <a:avLst/>
              <a:gdLst>
                <a:gd name="T0" fmla="*/ 0 w 1323"/>
                <a:gd name="T1" fmla="*/ 0 h 590"/>
                <a:gd name="T2" fmla="*/ 4 w 1323"/>
                <a:gd name="T3" fmla="*/ 1 h 590"/>
                <a:gd name="T4" fmla="*/ 8 w 1323"/>
                <a:gd name="T5" fmla="*/ 2 h 590"/>
                <a:gd name="T6" fmla="*/ 12 w 1323"/>
                <a:gd name="T7" fmla="*/ 2 h 590"/>
                <a:gd name="T8" fmla="*/ 16 w 1323"/>
                <a:gd name="T9" fmla="*/ 2 h 590"/>
                <a:gd name="T10" fmla="*/ 21 w 1323"/>
                <a:gd name="T11" fmla="*/ 2 h 590"/>
                <a:gd name="T12" fmla="*/ 21 w 1323"/>
                <a:gd name="T13" fmla="*/ 9 h 590"/>
                <a:gd name="T14" fmla="*/ 16 w 1323"/>
                <a:gd name="T15" fmla="*/ 9 h 590"/>
                <a:gd name="T16" fmla="*/ 12 w 1323"/>
                <a:gd name="T17" fmla="*/ 9 h 590"/>
                <a:gd name="T18" fmla="*/ 8 w 1323"/>
                <a:gd name="T19" fmla="*/ 9 h 590"/>
                <a:gd name="T20" fmla="*/ 4 w 1323"/>
                <a:gd name="T21" fmla="*/ 8 h 590"/>
                <a:gd name="T22" fmla="*/ 0 w 1323"/>
                <a:gd name="T23" fmla="*/ 7 h 590"/>
                <a:gd name="T24" fmla="*/ 0 w 1323"/>
                <a:gd name="T25" fmla="*/ 0 h 5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23" h="590">
                  <a:moveTo>
                    <a:pt x="0" y="0"/>
                  </a:moveTo>
                  <a:lnTo>
                    <a:pt x="246" y="59"/>
                  </a:lnTo>
                  <a:lnTo>
                    <a:pt x="502" y="101"/>
                  </a:lnTo>
                  <a:lnTo>
                    <a:pt x="766" y="127"/>
                  </a:lnTo>
                  <a:lnTo>
                    <a:pt x="1036" y="137"/>
                  </a:lnTo>
                  <a:lnTo>
                    <a:pt x="1323" y="126"/>
                  </a:lnTo>
                  <a:lnTo>
                    <a:pt x="1323" y="580"/>
                  </a:lnTo>
                  <a:lnTo>
                    <a:pt x="1036" y="590"/>
                  </a:lnTo>
                  <a:lnTo>
                    <a:pt x="766" y="581"/>
                  </a:lnTo>
                  <a:lnTo>
                    <a:pt x="502" y="554"/>
                  </a:lnTo>
                  <a:lnTo>
                    <a:pt x="246" y="512"/>
                  </a:lnTo>
                  <a:lnTo>
                    <a:pt x="0" y="4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55" name="Freeform 44"/>
            <p:cNvSpPr>
              <a:spLocks/>
            </p:cNvSpPr>
            <p:nvPr/>
          </p:nvSpPr>
          <p:spPr bwMode="auto">
            <a:xfrm>
              <a:off x="1270" y="2068"/>
              <a:ext cx="331" cy="148"/>
            </a:xfrm>
            <a:custGeom>
              <a:avLst/>
              <a:gdLst>
                <a:gd name="T0" fmla="*/ 21 w 1323"/>
                <a:gd name="T1" fmla="*/ 2 h 590"/>
                <a:gd name="T2" fmla="*/ 16 w 1323"/>
                <a:gd name="T3" fmla="*/ 2 h 590"/>
                <a:gd name="T4" fmla="*/ 12 w 1323"/>
                <a:gd name="T5" fmla="*/ 2 h 590"/>
                <a:gd name="T6" fmla="*/ 8 w 1323"/>
                <a:gd name="T7" fmla="*/ 2 h 590"/>
                <a:gd name="T8" fmla="*/ 4 w 1323"/>
                <a:gd name="T9" fmla="*/ 1 h 590"/>
                <a:gd name="T10" fmla="*/ 0 w 1323"/>
                <a:gd name="T11" fmla="*/ 0 h 590"/>
                <a:gd name="T12" fmla="*/ 0 w 1323"/>
                <a:gd name="T13" fmla="*/ 7 h 590"/>
                <a:gd name="T14" fmla="*/ 4 w 1323"/>
                <a:gd name="T15" fmla="*/ 8 h 590"/>
                <a:gd name="T16" fmla="*/ 8 w 1323"/>
                <a:gd name="T17" fmla="*/ 9 h 590"/>
                <a:gd name="T18" fmla="*/ 12 w 1323"/>
                <a:gd name="T19" fmla="*/ 9 h 590"/>
                <a:gd name="T20" fmla="*/ 16 w 1323"/>
                <a:gd name="T21" fmla="*/ 9 h 590"/>
                <a:gd name="T22" fmla="*/ 21 w 1323"/>
                <a:gd name="T23" fmla="*/ 9 h 590"/>
                <a:gd name="T24" fmla="*/ 21 w 1323"/>
                <a:gd name="T25" fmla="*/ 2 h 5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23" h="590">
                  <a:moveTo>
                    <a:pt x="1323" y="126"/>
                  </a:moveTo>
                  <a:lnTo>
                    <a:pt x="1036" y="137"/>
                  </a:lnTo>
                  <a:lnTo>
                    <a:pt x="766" y="127"/>
                  </a:lnTo>
                  <a:lnTo>
                    <a:pt x="502" y="101"/>
                  </a:lnTo>
                  <a:lnTo>
                    <a:pt x="246" y="59"/>
                  </a:lnTo>
                  <a:lnTo>
                    <a:pt x="0" y="0"/>
                  </a:lnTo>
                  <a:lnTo>
                    <a:pt x="0" y="454"/>
                  </a:lnTo>
                  <a:lnTo>
                    <a:pt x="246" y="512"/>
                  </a:lnTo>
                  <a:lnTo>
                    <a:pt x="502" y="554"/>
                  </a:lnTo>
                  <a:lnTo>
                    <a:pt x="766" y="581"/>
                  </a:lnTo>
                  <a:lnTo>
                    <a:pt x="1036" y="590"/>
                  </a:lnTo>
                  <a:lnTo>
                    <a:pt x="1323" y="580"/>
                  </a:lnTo>
                  <a:lnTo>
                    <a:pt x="1323" y="126"/>
                  </a:ln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56" name="Freeform 45"/>
            <p:cNvSpPr>
              <a:spLocks/>
            </p:cNvSpPr>
            <p:nvPr/>
          </p:nvSpPr>
          <p:spPr bwMode="auto">
            <a:xfrm>
              <a:off x="1486" y="916"/>
              <a:ext cx="410" cy="568"/>
            </a:xfrm>
            <a:custGeom>
              <a:avLst/>
              <a:gdLst>
                <a:gd name="T0" fmla="*/ 26 w 1640"/>
                <a:gd name="T1" fmla="*/ 4 h 2271"/>
                <a:gd name="T2" fmla="*/ 23 w 1640"/>
                <a:gd name="T3" fmla="*/ 3 h 2271"/>
                <a:gd name="T4" fmla="*/ 21 w 1640"/>
                <a:gd name="T5" fmla="*/ 3 h 2271"/>
                <a:gd name="T6" fmla="*/ 18 w 1640"/>
                <a:gd name="T7" fmla="*/ 2 h 2271"/>
                <a:gd name="T8" fmla="*/ 15 w 1640"/>
                <a:gd name="T9" fmla="*/ 1 h 2271"/>
                <a:gd name="T10" fmla="*/ 12 w 1640"/>
                <a:gd name="T11" fmla="*/ 1 h 2271"/>
                <a:gd name="T12" fmla="*/ 10 w 1640"/>
                <a:gd name="T13" fmla="*/ 0 h 2271"/>
                <a:gd name="T14" fmla="*/ 7 w 1640"/>
                <a:gd name="T15" fmla="*/ 0 h 2271"/>
                <a:gd name="T16" fmla="*/ 4 w 1640"/>
                <a:gd name="T17" fmla="*/ 0 h 2271"/>
                <a:gd name="T18" fmla="*/ 0 w 1640"/>
                <a:gd name="T19" fmla="*/ 0 h 2271"/>
                <a:gd name="T20" fmla="*/ 4 w 1640"/>
                <a:gd name="T21" fmla="*/ 36 h 2271"/>
                <a:gd name="T22" fmla="*/ 26 w 1640"/>
                <a:gd name="T23" fmla="*/ 4 h 22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40" h="2271">
                  <a:moveTo>
                    <a:pt x="1640" y="265"/>
                  </a:moveTo>
                  <a:lnTo>
                    <a:pt x="1479" y="204"/>
                  </a:lnTo>
                  <a:lnTo>
                    <a:pt x="1312" y="151"/>
                  </a:lnTo>
                  <a:lnTo>
                    <a:pt x="1141" y="106"/>
                  </a:lnTo>
                  <a:lnTo>
                    <a:pt x="964" y="69"/>
                  </a:lnTo>
                  <a:lnTo>
                    <a:pt x="784" y="38"/>
                  </a:lnTo>
                  <a:lnTo>
                    <a:pt x="600" y="17"/>
                  </a:lnTo>
                  <a:lnTo>
                    <a:pt x="413" y="4"/>
                  </a:lnTo>
                  <a:lnTo>
                    <a:pt x="222" y="0"/>
                  </a:lnTo>
                  <a:lnTo>
                    <a:pt x="0" y="6"/>
                  </a:lnTo>
                  <a:lnTo>
                    <a:pt x="222" y="2271"/>
                  </a:lnTo>
                  <a:lnTo>
                    <a:pt x="1640" y="265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57" name="Line 46"/>
            <p:cNvSpPr>
              <a:spLocks noChangeShapeType="1"/>
            </p:cNvSpPr>
            <p:nvPr/>
          </p:nvSpPr>
          <p:spPr bwMode="auto">
            <a:xfrm flipV="1">
              <a:off x="1696" y="855"/>
              <a:ext cx="20" cy="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58" name="Freeform 47"/>
            <p:cNvSpPr>
              <a:spLocks/>
            </p:cNvSpPr>
            <p:nvPr/>
          </p:nvSpPr>
          <p:spPr bwMode="auto">
            <a:xfrm>
              <a:off x="1555" y="1002"/>
              <a:ext cx="757" cy="502"/>
            </a:xfrm>
            <a:custGeom>
              <a:avLst/>
              <a:gdLst>
                <a:gd name="T0" fmla="*/ 47 w 3028"/>
                <a:gd name="T1" fmla="*/ 32 h 2006"/>
                <a:gd name="T2" fmla="*/ 47 w 3028"/>
                <a:gd name="T3" fmla="*/ 29 h 2006"/>
                <a:gd name="T4" fmla="*/ 47 w 3028"/>
                <a:gd name="T5" fmla="*/ 27 h 2006"/>
                <a:gd name="T6" fmla="*/ 46 w 3028"/>
                <a:gd name="T7" fmla="*/ 24 h 2006"/>
                <a:gd name="T8" fmla="*/ 46 w 3028"/>
                <a:gd name="T9" fmla="*/ 22 h 2006"/>
                <a:gd name="T10" fmla="*/ 45 w 3028"/>
                <a:gd name="T11" fmla="*/ 19 h 2006"/>
                <a:gd name="T12" fmla="*/ 43 w 3028"/>
                <a:gd name="T13" fmla="*/ 17 h 2006"/>
                <a:gd name="T14" fmla="*/ 42 w 3028"/>
                <a:gd name="T15" fmla="*/ 15 h 2006"/>
                <a:gd name="T16" fmla="*/ 40 w 3028"/>
                <a:gd name="T17" fmla="*/ 13 h 2006"/>
                <a:gd name="T18" fmla="*/ 39 w 3028"/>
                <a:gd name="T19" fmla="*/ 11 h 2006"/>
                <a:gd name="T20" fmla="*/ 37 w 3028"/>
                <a:gd name="T21" fmla="*/ 9 h 2006"/>
                <a:gd name="T22" fmla="*/ 35 w 3028"/>
                <a:gd name="T23" fmla="*/ 7 h 2006"/>
                <a:gd name="T24" fmla="*/ 33 w 3028"/>
                <a:gd name="T25" fmla="*/ 6 h 2006"/>
                <a:gd name="T26" fmla="*/ 30 w 3028"/>
                <a:gd name="T27" fmla="*/ 4 h 2006"/>
                <a:gd name="T28" fmla="*/ 28 w 3028"/>
                <a:gd name="T29" fmla="*/ 3 h 2006"/>
                <a:gd name="T30" fmla="*/ 25 w 3028"/>
                <a:gd name="T31" fmla="*/ 1 h 2006"/>
                <a:gd name="T32" fmla="*/ 22 w 3028"/>
                <a:gd name="T33" fmla="*/ 0 h 2006"/>
                <a:gd name="T34" fmla="*/ 0 w 3028"/>
                <a:gd name="T35" fmla="*/ 32 h 2006"/>
                <a:gd name="T36" fmla="*/ 47 w 3028"/>
                <a:gd name="T37" fmla="*/ 32 h 20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28" h="2006">
                  <a:moveTo>
                    <a:pt x="3028" y="2006"/>
                  </a:moveTo>
                  <a:lnTo>
                    <a:pt x="3020" y="1845"/>
                  </a:lnTo>
                  <a:lnTo>
                    <a:pt x="2998" y="1686"/>
                  </a:lnTo>
                  <a:lnTo>
                    <a:pt x="2960" y="1530"/>
                  </a:lnTo>
                  <a:lnTo>
                    <a:pt x="2910" y="1379"/>
                  </a:lnTo>
                  <a:lnTo>
                    <a:pt x="2846" y="1232"/>
                  </a:lnTo>
                  <a:lnTo>
                    <a:pt x="2771" y="1089"/>
                  </a:lnTo>
                  <a:lnTo>
                    <a:pt x="2682" y="951"/>
                  </a:lnTo>
                  <a:lnTo>
                    <a:pt x="2581" y="820"/>
                  </a:lnTo>
                  <a:lnTo>
                    <a:pt x="2470" y="693"/>
                  </a:lnTo>
                  <a:lnTo>
                    <a:pt x="2348" y="572"/>
                  </a:lnTo>
                  <a:lnTo>
                    <a:pt x="2215" y="458"/>
                  </a:lnTo>
                  <a:lnTo>
                    <a:pt x="2074" y="352"/>
                  </a:lnTo>
                  <a:lnTo>
                    <a:pt x="1922" y="251"/>
                  </a:lnTo>
                  <a:lnTo>
                    <a:pt x="1762" y="160"/>
                  </a:lnTo>
                  <a:lnTo>
                    <a:pt x="1594" y="76"/>
                  </a:lnTo>
                  <a:lnTo>
                    <a:pt x="1419" y="0"/>
                  </a:lnTo>
                  <a:lnTo>
                    <a:pt x="0" y="2006"/>
                  </a:lnTo>
                  <a:lnTo>
                    <a:pt x="3028" y="2006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59" name="Line 48"/>
            <p:cNvSpPr>
              <a:spLocks noChangeShapeType="1"/>
            </p:cNvSpPr>
            <p:nvPr/>
          </p:nvSpPr>
          <p:spPr bwMode="auto">
            <a:xfrm flipV="1">
              <a:off x="2202" y="1178"/>
              <a:ext cx="69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60" name="Freeform 49"/>
            <p:cNvSpPr>
              <a:spLocks/>
            </p:cNvSpPr>
            <p:nvPr/>
          </p:nvSpPr>
          <p:spPr bwMode="auto">
            <a:xfrm>
              <a:off x="1576" y="1516"/>
              <a:ext cx="757" cy="101"/>
            </a:xfrm>
            <a:custGeom>
              <a:avLst/>
              <a:gdLst>
                <a:gd name="T0" fmla="*/ 47 w 3028"/>
                <a:gd name="T1" fmla="*/ 6 h 405"/>
                <a:gd name="T2" fmla="*/ 47 w 3028"/>
                <a:gd name="T3" fmla="*/ 3 h 405"/>
                <a:gd name="T4" fmla="*/ 47 w 3028"/>
                <a:gd name="T5" fmla="*/ 0 h 405"/>
                <a:gd name="T6" fmla="*/ 47 w 3028"/>
                <a:gd name="T7" fmla="*/ 0 h 405"/>
                <a:gd name="T8" fmla="*/ 0 w 3028"/>
                <a:gd name="T9" fmla="*/ 0 h 405"/>
                <a:gd name="T10" fmla="*/ 47 w 3028"/>
                <a:gd name="T11" fmla="*/ 6 h 4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28" h="405">
                  <a:moveTo>
                    <a:pt x="2981" y="405"/>
                  </a:moveTo>
                  <a:lnTo>
                    <a:pt x="3016" y="206"/>
                  </a:lnTo>
                  <a:lnTo>
                    <a:pt x="3028" y="4"/>
                  </a:lnTo>
                  <a:lnTo>
                    <a:pt x="3028" y="0"/>
                  </a:lnTo>
                  <a:lnTo>
                    <a:pt x="0" y="4"/>
                  </a:lnTo>
                  <a:lnTo>
                    <a:pt x="2981" y="405"/>
                  </a:lnTo>
                  <a:close/>
                </a:path>
              </a:pathLst>
            </a:custGeom>
            <a:solidFill>
              <a:srgbClr val="FF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61" name="Line 50"/>
            <p:cNvSpPr>
              <a:spLocks noChangeShapeType="1"/>
            </p:cNvSpPr>
            <p:nvPr/>
          </p:nvSpPr>
          <p:spPr bwMode="auto">
            <a:xfrm>
              <a:off x="2331" y="1678"/>
              <a:ext cx="75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62" name="Freeform 51"/>
            <p:cNvSpPr>
              <a:spLocks/>
            </p:cNvSpPr>
            <p:nvPr/>
          </p:nvSpPr>
          <p:spPr bwMode="auto">
            <a:xfrm>
              <a:off x="1580" y="1522"/>
              <a:ext cx="746" cy="174"/>
            </a:xfrm>
            <a:custGeom>
              <a:avLst/>
              <a:gdLst>
                <a:gd name="T0" fmla="*/ 45 w 2982"/>
                <a:gd name="T1" fmla="*/ 11 h 695"/>
                <a:gd name="T2" fmla="*/ 46 w 2982"/>
                <a:gd name="T3" fmla="*/ 9 h 695"/>
                <a:gd name="T4" fmla="*/ 47 w 2982"/>
                <a:gd name="T5" fmla="*/ 6 h 695"/>
                <a:gd name="T6" fmla="*/ 0 w 2982"/>
                <a:gd name="T7" fmla="*/ 0 h 695"/>
                <a:gd name="T8" fmla="*/ 45 w 2982"/>
                <a:gd name="T9" fmla="*/ 11 h 6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82" h="695">
                  <a:moveTo>
                    <a:pt x="2884" y="695"/>
                  </a:moveTo>
                  <a:lnTo>
                    <a:pt x="2938" y="549"/>
                  </a:lnTo>
                  <a:lnTo>
                    <a:pt x="2982" y="400"/>
                  </a:lnTo>
                  <a:lnTo>
                    <a:pt x="0" y="0"/>
                  </a:lnTo>
                  <a:lnTo>
                    <a:pt x="2884" y="695"/>
                  </a:lnTo>
                  <a:close/>
                </a:path>
              </a:pathLst>
            </a:custGeom>
            <a:solidFill>
              <a:srgbClr val="FF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63" name="Line 52"/>
            <p:cNvSpPr>
              <a:spLocks noChangeShapeType="1"/>
            </p:cNvSpPr>
            <p:nvPr/>
          </p:nvSpPr>
          <p:spPr bwMode="auto">
            <a:xfrm>
              <a:off x="2316" y="1769"/>
              <a:ext cx="75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64" name="Freeform 53"/>
            <p:cNvSpPr>
              <a:spLocks/>
            </p:cNvSpPr>
            <p:nvPr/>
          </p:nvSpPr>
          <p:spPr bwMode="auto">
            <a:xfrm>
              <a:off x="1561" y="1524"/>
              <a:ext cx="721" cy="320"/>
            </a:xfrm>
            <a:custGeom>
              <a:avLst/>
              <a:gdLst>
                <a:gd name="T0" fmla="*/ 39 w 2884"/>
                <a:gd name="T1" fmla="*/ 20 h 1281"/>
                <a:gd name="T2" fmla="*/ 41 w 2884"/>
                <a:gd name="T3" fmla="*/ 18 h 1281"/>
                <a:gd name="T4" fmla="*/ 43 w 2884"/>
                <a:gd name="T5" fmla="*/ 15 h 1281"/>
                <a:gd name="T6" fmla="*/ 44 w 2884"/>
                <a:gd name="T7" fmla="*/ 13 h 1281"/>
                <a:gd name="T8" fmla="*/ 45 w 2884"/>
                <a:gd name="T9" fmla="*/ 11 h 1281"/>
                <a:gd name="T10" fmla="*/ 0 w 2884"/>
                <a:gd name="T11" fmla="*/ 0 h 1281"/>
                <a:gd name="T12" fmla="*/ 39 w 2884"/>
                <a:gd name="T13" fmla="*/ 20 h 12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84" h="1281">
                  <a:moveTo>
                    <a:pt x="2501" y="1281"/>
                  </a:moveTo>
                  <a:lnTo>
                    <a:pt x="2616" y="1143"/>
                  </a:lnTo>
                  <a:lnTo>
                    <a:pt x="2719" y="1000"/>
                  </a:lnTo>
                  <a:lnTo>
                    <a:pt x="2808" y="850"/>
                  </a:lnTo>
                  <a:lnTo>
                    <a:pt x="2884" y="695"/>
                  </a:lnTo>
                  <a:lnTo>
                    <a:pt x="0" y="0"/>
                  </a:lnTo>
                  <a:lnTo>
                    <a:pt x="2501" y="1281"/>
                  </a:lnTo>
                  <a:close/>
                </a:path>
              </a:pathLst>
            </a:custGeom>
            <a:solidFill>
              <a:srgbClr val="FFC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65" name="Line 54"/>
            <p:cNvSpPr>
              <a:spLocks noChangeShapeType="1"/>
            </p:cNvSpPr>
            <p:nvPr/>
          </p:nvSpPr>
          <p:spPr bwMode="auto">
            <a:xfrm>
              <a:off x="2243" y="1884"/>
              <a:ext cx="7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66" name="Freeform 55"/>
            <p:cNvSpPr>
              <a:spLocks/>
            </p:cNvSpPr>
            <p:nvPr/>
          </p:nvSpPr>
          <p:spPr bwMode="auto">
            <a:xfrm>
              <a:off x="1551" y="1528"/>
              <a:ext cx="626" cy="473"/>
            </a:xfrm>
            <a:custGeom>
              <a:avLst/>
              <a:gdLst>
                <a:gd name="T0" fmla="*/ 26 w 2500"/>
                <a:gd name="T1" fmla="*/ 30 h 1891"/>
                <a:gd name="T2" fmla="*/ 30 w 2500"/>
                <a:gd name="T3" fmla="*/ 28 h 1891"/>
                <a:gd name="T4" fmla="*/ 33 w 2500"/>
                <a:gd name="T5" fmla="*/ 25 h 1891"/>
                <a:gd name="T6" fmla="*/ 37 w 2500"/>
                <a:gd name="T7" fmla="*/ 23 h 1891"/>
                <a:gd name="T8" fmla="*/ 39 w 2500"/>
                <a:gd name="T9" fmla="*/ 20 h 1891"/>
                <a:gd name="T10" fmla="*/ 0 w 2500"/>
                <a:gd name="T11" fmla="*/ 0 h 1891"/>
                <a:gd name="T12" fmla="*/ 26 w 2500"/>
                <a:gd name="T13" fmla="*/ 30 h 18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00" h="1891">
                  <a:moveTo>
                    <a:pt x="1677" y="1891"/>
                  </a:moveTo>
                  <a:lnTo>
                    <a:pt x="1910" y="1761"/>
                  </a:lnTo>
                  <a:lnTo>
                    <a:pt x="2126" y="1615"/>
                  </a:lnTo>
                  <a:lnTo>
                    <a:pt x="2324" y="1455"/>
                  </a:lnTo>
                  <a:lnTo>
                    <a:pt x="2500" y="1281"/>
                  </a:lnTo>
                  <a:lnTo>
                    <a:pt x="0" y="0"/>
                  </a:lnTo>
                  <a:lnTo>
                    <a:pt x="1677" y="1891"/>
                  </a:lnTo>
                  <a:close/>
                </a:path>
              </a:pathLst>
            </a:custGeom>
            <a:solidFill>
              <a:srgbClr val="0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67" name="Line 56"/>
            <p:cNvSpPr>
              <a:spLocks noChangeShapeType="1"/>
            </p:cNvSpPr>
            <p:nvPr/>
          </p:nvSpPr>
          <p:spPr bwMode="auto">
            <a:xfrm>
              <a:off x="2083" y="2046"/>
              <a:ext cx="60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68" name="Freeform 57"/>
            <p:cNvSpPr>
              <a:spLocks/>
            </p:cNvSpPr>
            <p:nvPr/>
          </p:nvSpPr>
          <p:spPr bwMode="auto">
            <a:xfrm>
              <a:off x="1542" y="1532"/>
              <a:ext cx="419" cy="566"/>
            </a:xfrm>
            <a:custGeom>
              <a:avLst/>
              <a:gdLst>
                <a:gd name="T0" fmla="*/ 4 w 1677"/>
                <a:gd name="T1" fmla="*/ 36 h 2260"/>
                <a:gd name="T2" fmla="*/ 7 w 1677"/>
                <a:gd name="T3" fmla="*/ 35 h 2260"/>
                <a:gd name="T4" fmla="*/ 10 w 1677"/>
                <a:gd name="T5" fmla="*/ 35 h 2260"/>
                <a:gd name="T6" fmla="*/ 13 w 1677"/>
                <a:gd name="T7" fmla="*/ 34 h 2260"/>
                <a:gd name="T8" fmla="*/ 16 w 1677"/>
                <a:gd name="T9" fmla="*/ 34 h 2260"/>
                <a:gd name="T10" fmla="*/ 18 w 1677"/>
                <a:gd name="T11" fmla="*/ 33 h 2260"/>
                <a:gd name="T12" fmla="*/ 21 w 1677"/>
                <a:gd name="T13" fmla="*/ 32 h 2260"/>
                <a:gd name="T14" fmla="*/ 24 w 1677"/>
                <a:gd name="T15" fmla="*/ 31 h 2260"/>
                <a:gd name="T16" fmla="*/ 26 w 1677"/>
                <a:gd name="T17" fmla="*/ 30 h 2260"/>
                <a:gd name="T18" fmla="*/ 0 w 1677"/>
                <a:gd name="T19" fmla="*/ 0 h 2260"/>
                <a:gd name="T20" fmla="*/ 4 w 1677"/>
                <a:gd name="T21" fmla="*/ 36 h 22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77" h="2260">
                  <a:moveTo>
                    <a:pt x="287" y="2260"/>
                  </a:moveTo>
                  <a:lnTo>
                    <a:pt x="476" y="2242"/>
                  </a:lnTo>
                  <a:lnTo>
                    <a:pt x="662" y="2215"/>
                  </a:lnTo>
                  <a:lnTo>
                    <a:pt x="845" y="2181"/>
                  </a:lnTo>
                  <a:lnTo>
                    <a:pt x="1021" y="2137"/>
                  </a:lnTo>
                  <a:lnTo>
                    <a:pt x="1193" y="2086"/>
                  </a:lnTo>
                  <a:lnTo>
                    <a:pt x="1360" y="2028"/>
                  </a:lnTo>
                  <a:lnTo>
                    <a:pt x="1522" y="1962"/>
                  </a:lnTo>
                  <a:lnTo>
                    <a:pt x="1677" y="1890"/>
                  </a:lnTo>
                  <a:lnTo>
                    <a:pt x="0" y="0"/>
                  </a:lnTo>
                  <a:lnTo>
                    <a:pt x="287" y="2260"/>
                  </a:lnTo>
                  <a:close/>
                </a:path>
              </a:pathLst>
            </a:custGeom>
            <a:solidFill>
              <a:srgbClr val="FF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69" name="Line 58"/>
            <p:cNvSpPr>
              <a:spLocks noChangeShapeType="1"/>
            </p:cNvSpPr>
            <p:nvPr/>
          </p:nvSpPr>
          <p:spPr bwMode="auto">
            <a:xfrm>
              <a:off x="1791" y="2181"/>
              <a:ext cx="33" cy="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70" name="Freeform 59"/>
            <p:cNvSpPr>
              <a:spLocks/>
            </p:cNvSpPr>
            <p:nvPr/>
          </p:nvSpPr>
          <p:spPr bwMode="auto">
            <a:xfrm>
              <a:off x="750" y="926"/>
              <a:ext cx="754" cy="566"/>
            </a:xfrm>
            <a:custGeom>
              <a:avLst/>
              <a:gdLst>
                <a:gd name="T0" fmla="*/ 44 w 3016"/>
                <a:gd name="T1" fmla="*/ 0 h 2265"/>
                <a:gd name="T2" fmla="*/ 40 w 3016"/>
                <a:gd name="T3" fmla="*/ 0 h 2265"/>
                <a:gd name="T4" fmla="*/ 35 w 3016"/>
                <a:gd name="T5" fmla="*/ 1 h 2265"/>
                <a:gd name="T6" fmla="*/ 31 w 3016"/>
                <a:gd name="T7" fmla="*/ 2 h 2265"/>
                <a:gd name="T8" fmla="*/ 28 w 3016"/>
                <a:gd name="T9" fmla="*/ 3 h 2265"/>
                <a:gd name="T10" fmla="*/ 24 w 3016"/>
                <a:gd name="T11" fmla="*/ 4 h 2265"/>
                <a:gd name="T12" fmla="*/ 20 w 3016"/>
                <a:gd name="T13" fmla="*/ 6 h 2265"/>
                <a:gd name="T14" fmla="*/ 17 w 3016"/>
                <a:gd name="T15" fmla="*/ 8 h 2265"/>
                <a:gd name="T16" fmla="*/ 14 w 3016"/>
                <a:gd name="T17" fmla="*/ 10 h 2265"/>
                <a:gd name="T18" fmla="*/ 11 w 3016"/>
                <a:gd name="T19" fmla="*/ 12 h 2265"/>
                <a:gd name="T20" fmla="*/ 9 w 3016"/>
                <a:gd name="T21" fmla="*/ 15 h 2265"/>
                <a:gd name="T22" fmla="*/ 7 w 3016"/>
                <a:gd name="T23" fmla="*/ 17 h 2265"/>
                <a:gd name="T24" fmla="*/ 5 w 3016"/>
                <a:gd name="T25" fmla="*/ 20 h 2265"/>
                <a:gd name="T26" fmla="*/ 3 w 3016"/>
                <a:gd name="T27" fmla="*/ 23 h 2265"/>
                <a:gd name="T28" fmla="*/ 2 w 3016"/>
                <a:gd name="T29" fmla="*/ 26 h 2265"/>
                <a:gd name="T30" fmla="*/ 1 w 3016"/>
                <a:gd name="T31" fmla="*/ 29 h 2265"/>
                <a:gd name="T32" fmla="*/ 0 w 3016"/>
                <a:gd name="T33" fmla="*/ 32 h 2265"/>
                <a:gd name="T34" fmla="*/ 47 w 3016"/>
                <a:gd name="T35" fmla="*/ 35 h 2265"/>
                <a:gd name="T36" fmla="*/ 44 w 3016"/>
                <a:gd name="T37" fmla="*/ 0 h 22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16" h="2265">
                  <a:moveTo>
                    <a:pt x="2795" y="0"/>
                  </a:moveTo>
                  <a:lnTo>
                    <a:pt x="2521" y="24"/>
                  </a:lnTo>
                  <a:lnTo>
                    <a:pt x="2254" y="66"/>
                  </a:lnTo>
                  <a:lnTo>
                    <a:pt x="1997" y="125"/>
                  </a:lnTo>
                  <a:lnTo>
                    <a:pt x="1750" y="200"/>
                  </a:lnTo>
                  <a:lnTo>
                    <a:pt x="1516" y="292"/>
                  </a:lnTo>
                  <a:lnTo>
                    <a:pt x="1293" y="397"/>
                  </a:lnTo>
                  <a:lnTo>
                    <a:pt x="1083" y="516"/>
                  </a:lnTo>
                  <a:lnTo>
                    <a:pt x="890" y="648"/>
                  </a:lnTo>
                  <a:lnTo>
                    <a:pt x="711" y="792"/>
                  </a:lnTo>
                  <a:lnTo>
                    <a:pt x="549" y="947"/>
                  </a:lnTo>
                  <a:lnTo>
                    <a:pt x="406" y="1113"/>
                  </a:lnTo>
                  <a:lnTo>
                    <a:pt x="281" y="1288"/>
                  </a:lnTo>
                  <a:lnTo>
                    <a:pt x="178" y="1471"/>
                  </a:lnTo>
                  <a:lnTo>
                    <a:pt x="96" y="1663"/>
                  </a:lnTo>
                  <a:lnTo>
                    <a:pt x="36" y="1860"/>
                  </a:lnTo>
                  <a:lnTo>
                    <a:pt x="0" y="2066"/>
                  </a:lnTo>
                  <a:lnTo>
                    <a:pt x="3016" y="2265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808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71" name="Line 60"/>
            <p:cNvSpPr>
              <a:spLocks noChangeShapeType="1"/>
            </p:cNvSpPr>
            <p:nvPr/>
          </p:nvSpPr>
          <p:spPr bwMode="auto">
            <a:xfrm flipH="1" flipV="1">
              <a:off x="912" y="1042"/>
              <a:ext cx="60" cy="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72" name="Freeform 61"/>
            <p:cNvSpPr>
              <a:spLocks/>
            </p:cNvSpPr>
            <p:nvPr/>
          </p:nvSpPr>
          <p:spPr bwMode="auto">
            <a:xfrm>
              <a:off x="749" y="1472"/>
              <a:ext cx="757" cy="473"/>
            </a:xfrm>
            <a:custGeom>
              <a:avLst/>
              <a:gdLst>
                <a:gd name="T0" fmla="*/ 0 w 3028"/>
                <a:gd name="T1" fmla="*/ 0 h 1889"/>
                <a:gd name="T2" fmla="*/ 0 w 3028"/>
                <a:gd name="T3" fmla="*/ 3 h 1889"/>
                <a:gd name="T4" fmla="*/ 0 w 3028"/>
                <a:gd name="T5" fmla="*/ 7 h 1889"/>
                <a:gd name="T6" fmla="*/ 1 w 3028"/>
                <a:gd name="T7" fmla="*/ 11 h 1889"/>
                <a:gd name="T8" fmla="*/ 3 w 3028"/>
                <a:gd name="T9" fmla="*/ 15 h 1889"/>
                <a:gd name="T10" fmla="*/ 4 w 3028"/>
                <a:gd name="T11" fmla="*/ 18 h 1889"/>
                <a:gd name="T12" fmla="*/ 7 w 3028"/>
                <a:gd name="T13" fmla="*/ 21 h 1889"/>
                <a:gd name="T14" fmla="*/ 9 w 3028"/>
                <a:gd name="T15" fmla="*/ 24 h 1889"/>
                <a:gd name="T16" fmla="*/ 12 w 3028"/>
                <a:gd name="T17" fmla="*/ 27 h 1889"/>
                <a:gd name="T18" fmla="*/ 16 w 3028"/>
                <a:gd name="T19" fmla="*/ 30 h 1889"/>
                <a:gd name="T20" fmla="*/ 47 w 3028"/>
                <a:gd name="T21" fmla="*/ 3 h 1889"/>
                <a:gd name="T22" fmla="*/ 0 w 3028"/>
                <a:gd name="T23" fmla="*/ 0 h 18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28" h="1889">
                  <a:moveTo>
                    <a:pt x="12" y="0"/>
                  </a:moveTo>
                  <a:lnTo>
                    <a:pt x="0" y="198"/>
                  </a:lnTo>
                  <a:lnTo>
                    <a:pt x="17" y="446"/>
                  </a:lnTo>
                  <a:lnTo>
                    <a:pt x="70" y="688"/>
                  </a:lnTo>
                  <a:lnTo>
                    <a:pt x="155" y="918"/>
                  </a:lnTo>
                  <a:lnTo>
                    <a:pt x="272" y="1140"/>
                  </a:lnTo>
                  <a:lnTo>
                    <a:pt x="416" y="1348"/>
                  </a:lnTo>
                  <a:lnTo>
                    <a:pt x="589" y="1544"/>
                  </a:lnTo>
                  <a:lnTo>
                    <a:pt x="786" y="1725"/>
                  </a:lnTo>
                  <a:lnTo>
                    <a:pt x="1008" y="1889"/>
                  </a:lnTo>
                  <a:lnTo>
                    <a:pt x="3028" y="19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8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73" name="Line 62"/>
            <p:cNvSpPr>
              <a:spLocks noChangeShapeType="1"/>
            </p:cNvSpPr>
            <p:nvPr/>
          </p:nvSpPr>
          <p:spPr bwMode="auto">
            <a:xfrm flipH="1">
              <a:off x="730" y="1845"/>
              <a:ext cx="72" cy="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74" name="Freeform 63"/>
            <p:cNvSpPr>
              <a:spLocks/>
            </p:cNvSpPr>
            <p:nvPr/>
          </p:nvSpPr>
          <p:spPr bwMode="auto">
            <a:xfrm>
              <a:off x="1017" y="1525"/>
              <a:ext cx="505" cy="493"/>
            </a:xfrm>
            <a:custGeom>
              <a:avLst/>
              <a:gdLst>
                <a:gd name="T0" fmla="*/ 0 w 2020"/>
                <a:gd name="T1" fmla="*/ 27 h 1971"/>
                <a:gd name="T2" fmla="*/ 4 w 2020"/>
                <a:gd name="T3" fmla="*/ 29 h 1971"/>
                <a:gd name="T4" fmla="*/ 8 w 2020"/>
                <a:gd name="T5" fmla="*/ 31 h 1971"/>
                <a:gd name="T6" fmla="*/ 32 w 2020"/>
                <a:gd name="T7" fmla="*/ 0 h 1971"/>
                <a:gd name="T8" fmla="*/ 0 w 2020"/>
                <a:gd name="T9" fmla="*/ 27 h 1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20" h="1971">
                  <a:moveTo>
                    <a:pt x="0" y="1691"/>
                  </a:moveTo>
                  <a:lnTo>
                    <a:pt x="246" y="1841"/>
                  </a:lnTo>
                  <a:lnTo>
                    <a:pt x="514" y="1971"/>
                  </a:lnTo>
                  <a:lnTo>
                    <a:pt x="2020" y="0"/>
                  </a:lnTo>
                  <a:lnTo>
                    <a:pt x="0" y="169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75" name="Line 64"/>
            <p:cNvSpPr>
              <a:spLocks noChangeShapeType="1"/>
            </p:cNvSpPr>
            <p:nvPr/>
          </p:nvSpPr>
          <p:spPr bwMode="auto">
            <a:xfrm flipH="1">
              <a:off x="1028" y="2100"/>
              <a:ext cx="53" cy="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76" name="Freeform 65"/>
            <p:cNvSpPr>
              <a:spLocks/>
            </p:cNvSpPr>
            <p:nvPr/>
          </p:nvSpPr>
          <p:spPr bwMode="auto">
            <a:xfrm>
              <a:off x="1149" y="1527"/>
              <a:ext cx="376" cy="533"/>
            </a:xfrm>
            <a:custGeom>
              <a:avLst/>
              <a:gdLst>
                <a:gd name="T0" fmla="*/ 0 w 1506"/>
                <a:gd name="T1" fmla="*/ 31 h 2133"/>
                <a:gd name="T2" fmla="*/ 3 w 1506"/>
                <a:gd name="T3" fmla="*/ 32 h 2133"/>
                <a:gd name="T4" fmla="*/ 7 w 1506"/>
                <a:gd name="T5" fmla="*/ 33 h 2133"/>
                <a:gd name="T6" fmla="*/ 23 w 1506"/>
                <a:gd name="T7" fmla="*/ 0 h 2133"/>
                <a:gd name="T8" fmla="*/ 0 w 1506"/>
                <a:gd name="T9" fmla="*/ 31 h 2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6" h="2133">
                  <a:moveTo>
                    <a:pt x="0" y="1970"/>
                  </a:moveTo>
                  <a:lnTo>
                    <a:pt x="228" y="2059"/>
                  </a:lnTo>
                  <a:lnTo>
                    <a:pt x="469" y="2133"/>
                  </a:lnTo>
                  <a:lnTo>
                    <a:pt x="1506" y="0"/>
                  </a:lnTo>
                  <a:lnTo>
                    <a:pt x="0" y="1970"/>
                  </a:lnTo>
                  <a:close/>
                </a:path>
              </a:pathLst>
            </a:cu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77" name="Line 66"/>
            <p:cNvSpPr>
              <a:spLocks noChangeShapeType="1"/>
            </p:cNvSpPr>
            <p:nvPr/>
          </p:nvSpPr>
          <p:spPr bwMode="auto">
            <a:xfrm flipH="1">
              <a:off x="1171" y="2156"/>
              <a:ext cx="39" cy="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78" name="Freeform 67"/>
            <p:cNvSpPr>
              <a:spLocks/>
            </p:cNvSpPr>
            <p:nvPr/>
          </p:nvSpPr>
          <p:spPr bwMode="auto">
            <a:xfrm>
              <a:off x="1270" y="1534"/>
              <a:ext cx="331" cy="568"/>
            </a:xfrm>
            <a:custGeom>
              <a:avLst/>
              <a:gdLst>
                <a:gd name="T0" fmla="*/ 0 w 1323"/>
                <a:gd name="T1" fmla="*/ 34 h 2272"/>
                <a:gd name="T2" fmla="*/ 4 w 1323"/>
                <a:gd name="T3" fmla="*/ 34 h 2272"/>
                <a:gd name="T4" fmla="*/ 8 w 1323"/>
                <a:gd name="T5" fmla="*/ 35 h 2272"/>
                <a:gd name="T6" fmla="*/ 12 w 1323"/>
                <a:gd name="T7" fmla="*/ 36 h 2272"/>
                <a:gd name="T8" fmla="*/ 16 w 1323"/>
                <a:gd name="T9" fmla="*/ 36 h 2272"/>
                <a:gd name="T10" fmla="*/ 21 w 1323"/>
                <a:gd name="T11" fmla="*/ 35 h 2272"/>
                <a:gd name="T12" fmla="*/ 16 w 1323"/>
                <a:gd name="T13" fmla="*/ 0 h 2272"/>
                <a:gd name="T14" fmla="*/ 0 w 1323"/>
                <a:gd name="T15" fmla="*/ 34 h 22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3" h="2272">
                  <a:moveTo>
                    <a:pt x="0" y="2135"/>
                  </a:moveTo>
                  <a:lnTo>
                    <a:pt x="246" y="2194"/>
                  </a:lnTo>
                  <a:lnTo>
                    <a:pt x="502" y="2236"/>
                  </a:lnTo>
                  <a:lnTo>
                    <a:pt x="766" y="2262"/>
                  </a:lnTo>
                  <a:lnTo>
                    <a:pt x="1036" y="2272"/>
                  </a:lnTo>
                  <a:lnTo>
                    <a:pt x="1323" y="2261"/>
                  </a:lnTo>
                  <a:lnTo>
                    <a:pt x="1036" y="0"/>
                  </a:lnTo>
                  <a:lnTo>
                    <a:pt x="0" y="213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79" name="Line 68"/>
            <p:cNvSpPr>
              <a:spLocks noChangeShapeType="1"/>
            </p:cNvSpPr>
            <p:nvPr/>
          </p:nvSpPr>
          <p:spPr bwMode="auto">
            <a:xfrm flipH="1">
              <a:off x="1422" y="2211"/>
              <a:ext cx="13" cy="7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180" name="Rectangle 69"/>
            <p:cNvSpPr>
              <a:spLocks noChangeArrowheads="1"/>
            </p:cNvSpPr>
            <p:nvPr/>
          </p:nvSpPr>
          <p:spPr bwMode="auto">
            <a:xfrm>
              <a:off x="2372" y="1061"/>
              <a:ext cx="12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smtClean="0">
                  <a:solidFill>
                    <a:srgbClr val="FFFF00"/>
                  </a:solidFill>
                </a:rPr>
                <a:t>239</a:t>
              </a:r>
            </a:p>
          </p:txBody>
        </p:sp>
        <p:sp>
          <p:nvSpPr>
            <p:cNvPr id="88181" name="Rectangle 70"/>
            <p:cNvSpPr>
              <a:spLocks noChangeArrowheads="1"/>
            </p:cNvSpPr>
            <p:nvPr/>
          </p:nvSpPr>
          <p:spPr bwMode="auto">
            <a:xfrm>
              <a:off x="1676" y="738"/>
              <a:ext cx="93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smtClean="0">
                  <a:solidFill>
                    <a:srgbClr val="FFFF00"/>
                  </a:solidFill>
                </a:rPr>
                <a:t>121</a:t>
              </a:r>
            </a:p>
          </p:txBody>
        </p:sp>
        <p:sp>
          <p:nvSpPr>
            <p:cNvPr id="88182" name="Rectangle 71"/>
            <p:cNvSpPr>
              <a:spLocks noChangeArrowheads="1"/>
            </p:cNvSpPr>
            <p:nvPr/>
          </p:nvSpPr>
          <p:spPr bwMode="auto">
            <a:xfrm>
              <a:off x="715" y="924"/>
              <a:ext cx="93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smtClean="0">
                  <a:solidFill>
                    <a:srgbClr val="FFFF00"/>
                  </a:solidFill>
                </a:rPr>
                <a:t>311</a:t>
              </a:r>
            </a:p>
          </p:txBody>
        </p:sp>
        <p:sp>
          <p:nvSpPr>
            <p:cNvPr id="88183" name="Rectangle 72"/>
            <p:cNvSpPr>
              <a:spLocks noChangeArrowheads="1"/>
            </p:cNvSpPr>
            <p:nvPr/>
          </p:nvSpPr>
          <p:spPr bwMode="auto">
            <a:xfrm>
              <a:off x="517" y="1810"/>
              <a:ext cx="12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smtClean="0">
                  <a:solidFill>
                    <a:srgbClr val="FFFF00"/>
                  </a:solidFill>
                </a:rPr>
                <a:t>203</a:t>
              </a:r>
            </a:p>
          </p:txBody>
        </p:sp>
        <p:sp>
          <p:nvSpPr>
            <p:cNvPr id="88184" name="Rectangle 73"/>
            <p:cNvSpPr>
              <a:spLocks noChangeArrowheads="1"/>
            </p:cNvSpPr>
            <p:nvPr/>
          </p:nvSpPr>
          <p:spPr bwMode="auto">
            <a:xfrm>
              <a:off x="829" y="2158"/>
              <a:ext cx="93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smtClean="0">
                  <a:solidFill>
                    <a:srgbClr val="FFFF00"/>
                  </a:solidFill>
                </a:rPr>
                <a:t>47</a:t>
              </a:r>
            </a:p>
          </p:txBody>
        </p:sp>
        <p:sp>
          <p:nvSpPr>
            <p:cNvPr id="88185" name="Rectangle 74"/>
            <p:cNvSpPr>
              <a:spLocks noChangeArrowheads="1"/>
            </p:cNvSpPr>
            <p:nvPr/>
          </p:nvSpPr>
          <p:spPr bwMode="auto">
            <a:xfrm>
              <a:off x="1007" y="2224"/>
              <a:ext cx="84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smtClean="0">
                  <a:solidFill>
                    <a:srgbClr val="FFFF00"/>
                  </a:solidFill>
                </a:rPr>
                <a:t>38</a:t>
              </a:r>
            </a:p>
          </p:txBody>
        </p:sp>
        <p:sp>
          <p:nvSpPr>
            <p:cNvPr id="88186" name="Rectangle 75"/>
            <p:cNvSpPr>
              <a:spLocks noChangeArrowheads="1"/>
            </p:cNvSpPr>
            <p:nvPr/>
          </p:nvSpPr>
          <p:spPr bwMode="auto">
            <a:xfrm>
              <a:off x="1383" y="2289"/>
              <a:ext cx="8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smtClean="0">
                  <a:solidFill>
                    <a:srgbClr val="FFFF00"/>
                  </a:solidFill>
                </a:rPr>
                <a:t>95</a:t>
              </a:r>
            </a:p>
          </p:txBody>
        </p:sp>
        <p:sp>
          <p:nvSpPr>
            <p:cNvPr id="88187" name="Rectangle 76"/>
            <p:cNvSpPr>
              <a:spLocks noChangeArrowheads="1"/>
            </p:cNvSpPr>
            <p:nvPr/>
          </p:nvSpPr>
          <p:spPr bwMode="auto">
            <a:xfrm>
              <a:off x="1770" y="2254"/>
              <a:ext cx="12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dirty="0" smtClean="0">
                  <a:solidFill>
                    <a:srgbClr val="FFFF00"/>
                  </a:solidFill>
                </a:rPr>
                <a:t>108</a:t>
              </a:r>
            </a:p>
          </p:txBody>
        </p:sp>
        <p:sp>
          <p:nvSpPr>
            <p:cNvPr id="88188" name="Rectangle 77"/>
            <p:cNvSpPr>
              <a:spLocks noChangeArrowheads="1"/>
            </p:cNvSpPr>
            <p:nvPr/>
          </p:nvSpPr>
          <p:spPr bwMode="auto">
            <a:xfrm>
              <a:off x="2163" y="2095"/>
              <a:ext cx="93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smtClean="0">
                  <a:solidFill>
                    <a:srgbClr val="FFFF00"/>
                  </a:solidFill>
                </a:rPr>
                <a:t>86</a:t>
              </a:r>
            </a:p>
          </p:txBody>
        </p:sp>
        <p:sp>
          <p:nvSpPr>
            <p:cNvPr id="88189" name="Rectangle 78"/>
            <p:cNvSpPr>
              <a:spLocks noChangeArrowheads="1"/>
            </p:cNvSpPr>
            <p:nvPr/>
          </p:nvSpPr>
          <p:spPr bwMode="auto">
            <a:xfrm>
              <a:off x="2333" y="1914"/>
              <a:ext cx="95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smtClean="0">
                  <a:solidFill>
                    <a:srgbClr val="FFFF00"/>
                  </a:solidFill>
                </a:rPr>
                <a:t>64</a:t>
              </a:r>
            </a:p>
          </p:txBody>
        </p:sp>
        <p:sp>
          <p:nvSpPr>
            <p:cNvPr id="88190" name="Rectangle 79"/>
            <p:cNvSpPr>
              <a:spLocks noChangeArrowheads="1"/>
            </p:cNvSpPr>
            <p:nvPr/>
          </p:nvSpPr>
          <p:spPr bwMode="auto">
            <a:xfrm>
              <a:off x="2414" y="1726"/>
              <a:ext cx="87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smtClean="0">
                  <a:solidFill>
                    <a:srgbClr val="FFFF00"/>
                  </a:solidFill>
                </a:rPr>
                <a:t>29</a:t>
              </a:r>
            </a:p>
          </p:txBody>
        </p:sp>
        <p:sp>
          <p:nvSpPr>
            <p:cNvPr id="88191" name="Rectangle 80"/>
            <p:cNvSpPr>
              <a:spLocks noChangeArrowheads="1"/>
            </p:cNvSpPr>
            <p:nvPr/>
          </p:nvSpPr>
          <p:spPr bwMode="auto">
            <a:xfrm>
              <a:off x="2430" y="1627"/>
              <a:ext cx="84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smtClean="0">
                  <a:solidFill>
                    <a:srgbClr val="FFFF00"/>
                  </a:solidFill>
                </a:rPr>
                <a:t>38</a:t>
              </a:r>
            </a:p>
          </p:txBody>
        </p:sp>
      </p:grpSp>
      <p:grpSp>
        <p:nvGrpSpPr>
          <p:cNvPr id="88079" name="Group 81"/>
          <p:cNvGrpSpPr>
            <a:grpSpLocks/>
          </p:cNvGrpSpPr>
          <p:nvPr/>
        </p:nvGrpSpPr>
        <p:grpSpPr bwMode="auto">
          <a:xfrm>
            <a:off x="539750" y="4005263"/>
            <a:ext cx="5976938" cy="2446337"/>
            <a:chOff x="476" y="2568"/>
            <a:chExt cx="3765" cy="1541"/>
          </a:xfrm>
        </p:grpSpPr>
        <p:sp>
          <p:nvSpPr>
            <p:cNvPr id="88114" name="Text Box 82"/>
            <p:cNvSpPr txBox="1">
              <a:spLocks noChangeArrowheads="1"/>
            </p:cNvSpPr>
            <p:nvPr/>
          </p:nvSpPr>
          <p:spPr bwMode="auto">
            <a:xfrm>
              <a:off x="739" y="3702"/>
              <a:ext cx="3502" cy="407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B2B2B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Укрепление связок, кольпоперинеоррафия, леваторопластика</a:t>
              </a:r>
            </a:p>
          </p:txBody>
        </p:sp>
        <p:sp>
          <p:nvSpPr>
            <p:cNvPr id="88115" name="Rectangle 83"/>
            <p:cNvSpPr>
              <a:spLocks noChangeArrowheads="1"/>
            </p:cNvSpPr>
            <p:nvPr/>
          </p:nvSpPr>
          <p:spPr bwMode="auto">
            <a:xfrm>
              <a:off x="476" y="3748"/>
              <a:ext cx="91" cy="91"/>
            </a:xfrm>
            <a:prstGeom prst="rect">
              <a:avLst/>
            </a:prstGeom>
            <a:solidFill>
              <a:srgbClr val="FF9933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1500000" lon="1500000" rev="0"/>
              </a:camera>
              <a:lightRig rig="legacyFlat4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116" name="Rectangle 84"/>
            <p:cNvSpPr>
              <a:spLocks noChangeArrowheads="1"/>
            </p:cNvSpPr>
            <p:nvPr/>
          </p:nvSpPr>
          <p:spPr bwMode="auto">
            <a:xfrm>
              <a:off x="476" y="3566"/>
              <a:ext cx="91" cy="91"/>
            </a:xfrm>
            <a:prstGeom prst="rect">
              <a:avLst/>
            </a:prstGeom>
            <a:solidFill>
              <a:srgbClr val="FF00FF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1500000" lon="1500000" rev="0"/>
              </a:camera>
              <a:lightRig rig="legacyFlat4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117" name="Text Box 85"/>
            <p:cNvSpPr txBox="1">
              <a:spLocks noChangeArrowheads="1"/>
            </p:cNvSpPr>
            <p:nvPr/>
          </p:nvSpPr>
          <p:spPr bwMode="auto">
            <a:xfrm>
              <a:off x="727" y="3345"/>
              <a:ext cx="2731" cy="23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B2B2B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TLH + </a:t>
              </a:r>
              <a:r>
                <a:rPr lang="ru-RU" altLang="ru-RU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укрепление связок</a:t>
              </a:r>
              <a:r>
                <a:rPr lang="en-US" altLang="ru-RU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altLang="ru-RU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118" name="Rectangle 86"/>
            <p:cNvSpPr>
              <a:spLocks noChangeArrowheads="1"/>
            </p:cNvSpPr>
            <p:nvPr/>
          </p:nvSpPr>
          <p:spPr bwMode="auto">
            <a:xfrm>
              <a:off x="476" y="3385"/>
              <a:ext cx="91" cy="91"/>
            </a:xfrm>
            <a:prstGeom prst="rect">
              <a:avLst/>
            </a:prstGeom>
            <a:solidFill>
              <a:srgbClr val="9999FF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1500000" lon="1500000" rev="0"/>
              </a:camera>
              <a:lightRig rig="legacyFlat4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9999FF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119" name="Text Box 87"/>
            <p:cNvSpPr txBox="1">
              <a:spLocks noChangeArrowheads="1"/>
            </p:cNvSpPr>
            <p:nvPr/>
          </p:nvSpPr>
          <p:spPr bwMode="auto">
            <a:xfrm>
              <a:off x="727" y="3132"/>
              <a:ext cx="2984" cy="23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B2B2B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VH + </a:t>
              </a:r>
              <a:r>
                <a:rPr lang="ru-RU" altLang="ru-RU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кольпоррафия и леваторопластика</a:t>
              </a:r>
            </a:p>
          </p:txBody>
        </p:sp>
        <p:sp>
          <p:nvSpPr>
            <p:cNvPr id="88120" name="Rectangle 88"/>
            <p:cNvSpPr>
              <a:spLocks noChangeArrowheads="1"/>
            </p:cNvSpPr>
            <p:nvPr/>
          </p:nvSpPr>
          <p:spPr bwMode="auto">
            <a:xfrm>
              <a:off x="476" y="3203"/>
              <a:ext cx="91" cy="91"/>
            </a:xfrm>
            <a:prstGeom prst="rect">
              <a:avLst/>
            </a:prstGeom>
            <a:solidFill>
              <a:srgbClr val="00FFFF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1500000" lon="1500000" rev="0"/>
              </a:camera>
              <a:lightRig rig="legacyFlat4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00FFFF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121" name="Text Box 89"/>
            <p:cNvSpPr txBox="1">
              <a:spLocks noChangeArrowheads="1"/>
            </p:cNvSpPr>
            <p:nvPr/>
          </p:nvSpPr>
          <p:spPr bwMode="auto">
            <a:xfrm>
              <a:off x="743" y="2789"/>
              <a:ext cx="2271" cy="23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B2B2B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Удаление культи шейки матки</a:t>
              </a:r>
              <a:r>
                <a:rPr lang="en-US" altLang="ru-RU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altLang="ru-RU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122" name="Rectangle 90"/>
            <p:cNvSpPr>
              <a:spLocks noChangeArrowheads="1"/>
            </p:cNvSpPr>
            <p:nvPr/>
          </p:nvSpPr>
          <p:spPr bwMode="auto">
            <a:xfrm>
              <a:off x="476" y="3022"/>
              <a:ext cx="91" cy="91"/>
            </a:xfrm>
            <a:prstGeom prst="rect">
              <a:avLst/>
            </a:prstGeom>
            <a:solidFill>
              <a:srgbClr val="0033CC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1500000" lon="1500000" rev="0"/>
              </a:camera>
              <a:lightRig rig="legacyFlat4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0033CC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123" name="Text Box 91"/>
            <p:cNvSpPr txBox="1">
              <a:spLocks noChangeArrowheads="1"/>
            </p:cNvSpPr>
            <p:nvPr/>
          </p:nvSpPr>
          <p:spPr bwMode="auto">
            <a:xfrm>
              <a:off x="728" y="2946"/>
              <a:ext cx="1789" cy="23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B2B2B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Сакрокольпопексия</a:t>
              </a:r>
              <a:r>
                <a:rPr lang="en-US" altLang="ru-RU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alt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124" name="Rectangle 92"/>
            <p:cNvSpPr>
              <a:spLocks noChangeArrowheads="1"/>
            </p:cNvSpPr>
            <p:nvPr/>
          </p:nvSpPr>
          <p:spPr bwMode="auto">
            <a:xfrm>
              <a:off x="476" y="2659"/>
              <a:ext cx="91" cy="91"/>
            </a:xfrm>
            <a:prstGeom prst="rect">
              <a:avLst/>
            </a:prstGeom>
            <a:solidFill>
              <a:srgbClr val="8080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1500000" lon="1500000" rev="0"/>
              </a:camera>
              <a:lightRig rig="legacyFlat4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80800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125" name="Text Box 93"/>
            <p:cNvSpPr txBox="1">
              <a:spLocks noChangeArrowheads="1"/>
            </p:cNvSpPr>
            <p:nvPr/>
          </p:nvSpPr>
          <p:spPr bwMode="auto">
            <a:xfrm>
              <a:off x="777" y="3513"/>
              <a:ext cx="2239" cy="23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B2B2B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LS McCall +</a:t>
              </a:r>
              <a:r>
                <a:rPr lang="ru-RU" altLang="ru-RU" b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укрепление связок</a:t>
              </a:r>
              <a:endParaRPr lang="ru-RU" alt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126" name="Rectangle 94"/>
            <p:cNvSpPr>
              <a:spLocks noChangeArrowheads="1"/>
            </p:cNvSpPr>
            <p:nvPr/>
          </p:nvSpPr>
          <p:spPr bwMode="auto">
            <a:xfrm>
              <a:off x="476" y="2840"/>
              <a:ext cx="91" cy="91"/>
            </a:xfrm>
            <a:prstGeom prst="rect">
              <a:avLst/>
            </a:pr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1500000" lon="1500000" rev="0"/>
              </a:camera>
              <a:lightRig rig="legacyFlat4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B2B2B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127" name="Text Box 95"/>
            <p:cNvSpPr txBox="1">
              <a:spLocks noChangeArrowheads="1"/>
            </p:cNvSpPr>
            <p:nvPr/>
          </p:nvSpPr>
          <p:spPr bwMode="auto">
            <a:xfrm>
              <a:off x="743" y="2568"/>
              <a:ext cx="3379" cy="23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B2B2B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Влагалищная </a:t>
              </a:r>
              <a:r>
                <a:rPr lang="ru-RU" altLang="ru-RU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уретропексия</a:t>
              </a:r>
              <a:r>
                <a:rPr lang="ru-RU" altLang="ru-RU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(типа Фигурнова)</a:t>
              </a:r>
              <a:endParaRPr lang="ru-RU" alt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8080" name="AutoShape 96"/>
          <p:cNvSpPr>
            <a:spLocks noChangeArrowheads="1"/>
          </p:cNvSpPr>
          <p:nvPr/>
        </p:nvSpPr>
        <p:spPr bwMode="auto">
          <a:xfrm>
            <a:off x="3203575" y="1916113"/>
            <a:ext cx="2016125" cy="1441450"/>
          </a:xfrm>
          <a:prstGeom prst="rightArrow">
            <a:avLst>
              <a:gd name="adj1" fmla="val 50000"/>
              <a:gd name="adj2" fmla="val 34967"/>
            </a:avLst>
          </a:prstGeom>
          <a:gradFill rotWithShape="1">
            <a:gsLst>
              <a:gs pos="0">
                <a:srgbClr val="CC0000">
                  <a:alpha val="0"/>
                </a:srgbClr>
              </a:gs>
              <a:gs pos="100000">
                <a:srgbClr val="CC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grpSp>
        <p:nvGrpSpPr>
          <p:cNvPr id="88081" name="Group 97"/>
          <p:cNvGrpSpPr>
            <a:grpSpLocks/>
          </p:cNvGrpSpPr>
          <p:nvPr/>
        </p:nvGrpSpPr>
        <p:grpSpPr bwMode="auto">
          <a:xfrm>
            <a:off x="5172077" y="1484313"/>
            <a:ext cx="2662238" cy="2171700"/>
            <a:chOff x="3258" y="935"/>
            <a:chExt cx="1677" cy="1368"/>
          </a:xfrm>
        </p:grpSpPr>
        <p:grpSp>
          <p:nvGrpSpPr>
            <p:cNvPr id="88085" name="Group 98"/>
            <p:cNvGrpSpPr>
              <a:grpSpLocks/>
            </p:cNvGrpSpPr>
            <p:nvPr/>
          </p:nvGrpSpPr>
          <p:grpSpPr bwMode="auto">
            <a:xfrm>
              <a:off x="3258" y="935"/>
              <a:ext cx="1677" cy="1368"/>
              <a:chOff x="1823" y="1342"/>
              <a:chExt cx="2143" cy="1785"/>
            </a:xfrm>
          </p:grpSpPr>
          <p:sp>
            <p:nvSpPr>
              <p:cNvPr id="88088" name="Rectangle 99"/>
              <p:cNvSpPr>
                <a:spLocks noChangeArrowheads="1"/>
              </p:cNvSpPr>
              <p:nvPr/>
            </p:nvSpPr>
            <p:spPr bwMode="auto">
              <a:xfrm>
                <a:off x="2897" y="2071"/>
                <a:ext cx="877" cy="132"/>
              </a:xfrm>
              <a:prstGeom prst="rect">
                <a:avLst/>
              </a:prstGeom>
              <a:solidFill>
                <a:srgbClr val="7F3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089" name="Freeform 100"/>
              <p:cNvSpPr>
                <a:spLocks/>
              </p:cNvSpPr>
              <p:nvPr/>
            </p:nvSpPr>
            <p:spPr bwMode="auto">
              <a:xfrm>
                <a:off x="2459" y="1502"/>
                <a:ext cx="438" cy="701"/>
              </a:xfrm>
              <a:custGeom>
                <a:avLst/>
                <a:gdLst>
                  <a:gd name="T0" fmla="*/ 0 w 2192"/>
                  <a:gd name="T1" fmla="*/ 0 h 3504"/>
                  <a:gd name="T2" fmla="*/ 0 w 2192"/>
                  <a:gd name="T3" fmla="*/ 5 h 3504"/>
                  <a:gd name="T4" fmla="*/ 18 w 2192"/>
                  <a:gd name="T5" fmla="*/ 28 h 3504"/>
                  <a:gd name="T6" fmla="*/ 18 w 2192"/>
                  <a:gd name="T7" fmla="*/ 23 h 3504"/>
                  <a:gd name="T8" fmla="*/ 0 w 2192"/>
                  <a:gd name="T9" fmla="*/ 0 h 35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92" h="3504">
                    <a:moveTo>
                      <a:pt x="0" y="0"/>
                    </a:moveTo>
                    <a:lnTo>
                      <a:pt x="0" y="657"/>
                    </a:lnTo>
                    <a:lnTo>
                      <a:pt x="2192" y="3504"/>
                    </a:lnTo>
                    <a:lnTo>
                      <a:pt x="2192" y="28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3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090" name="Freeform 101"/>
              <p:cNvSpPr>
                <a:spLocks/>
              </p:cNvSpPr>
              <p:nvPr/>
            </p:nvSpPr>
            <p:spPr bwMode="auto">
              <a:xfrm>
                <a:off x="2903" y="2099"/>
                <a:ext cx="661" cy="564"/>
              </a:xfrm>
              <a:custGeom>
                <a:avLst/>
                <a:gdLst>
                  <a:gd name="T0" fmla="*/ 26 w 3305"/>
                  <a:gd name="T1" fmla="*/ 17 h 2819"/>
                  <a:gd name="T2" fmla="*/ 26 w 3305"/>
                  <a:gd name="T3" fmla="*/ 23 h 2819"/>
                  <a:gd name="T4" fmla="*/ 0 w 3305"/>
                  <a:gd name="T5" fmla="*/ 5 h 2819"/>
                  <a:gd name="T6" fmla="*/ 0 w 3305"/>
                  <a:gd name="T7" fmla="*/ 0 h 2819"/>
                  <a:gd name="T8" fmla="*/ 26 w 3305"/>
                  <a:gd name="T9" fmla="*/ 17 h 28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05" h="2819">
                    <a:moveTo>
                      <a:pt x="3305" y="2162"/>
                    </a:moveTo>
                    <a:lnTo>
                      <a:pt x="3305" y="2819"/>
                    </a:lnTo>
                    <a:lnTo>
                      <a:pt x="0" y="658"/>
                    </a:lnTo>
                    <a:lnTo>
                      <a:pt x="0" y="0"/>
                    </a:lnTo>
                    <a:lnTo>
                      <a:pt x="3305" y="2162"/>
                    </a:lnTo>
                    <a:close/>
                  </a:path>
                </a:pathLst>
              </a:custGeom>
              <a:solidFill>
                <a:srgbClr val="7F7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091" name="Freeform 102"/>
              <p:cNvSpPr>
                <a:spLocks/>
              </p:cNvSpPr>
              <p:nvPr/>
            </p:nvSpPr>
            <p:spPr bwMode="auto">
              <a:xfrm>
                <a:off x="3563" y="2099"/>
                <a:ext cx="217" cy="565"/>
              </a:xfrm>
              <a:custGeom>
                <a:avLst/>
                <a:gdLst>
                  <a:gd name="T0" fmla="*/ 0 w 1085"/>
                  <a:gd name="T1" fmla="*/ 17 h 2824"/>
                  <a:gd name="T2" fmla="*/ 1 w 1085"/>
                  <a:gd name="T3" fmla="*/ 16 h 2824"/>
                  <a:gd name="T4" fmla="*/ 2 w 1085"/>
                  <a:gd name="T5" fmla="*/ 16 h 2824"/>
                  <a:gd name="T6" fmla="*/ 3 w 1085"/>
                  <a:gd name="T7" fmla="*/ 15 h 2824"/>
                  <a:gd name="T8" fmla="*/ 4 w 1085"/>
                  <a:gd name="T9" fmla="*/ 14 h 2824"/>
                  <a:gd name="T10" fmla="*/ 4 w 1085"/>
                  <a:gd name="T11" fmla="*/ 13 h 2824"/>
                  <a:gd name="T12" fmla="*/ 5 w 1085"/>
                  <a:gd name="T13" fmla="*/ 12 h 2824"/>
                  <a:gd name="T14" fmla="*/ 6 w 1085"/>
                  <a:gd name="T15" fmla="*/ 10 h 2824"/>
                  <a:gd name="T16" fmla="*/ 6 w 1085"/>
                  <a:gd name="T17" fmla="*/ 9 h 2824"/>
                  <a:gd name="T18" fmla="*/ 7 w 1085"/>
                  <a:gd name="T19" fmla="*/ 8 h 2824"/>
                  <a:gd name="T20" fmla="*/ 7 w 1085"/>
                  <a:gd name="T21" fmla="*/ 7 h 2824"/>
                  <a:gd name="T22" fmla="*/ 8 w 1085"/>
                  <a:gd name="T23" fmla="*/ 6 h 2824"/>
                  <a:gd name="T24" fmla="*/ 8 w 1085"/>
                  <a:gd name="T25" fmla="*/ 5 h 2824"/>
                  <a:gd name="T26" fmla="*/ 8 w 1085"/>
                  <a:gd name="T27" fmla="*/ 4 h 2824"/>
                  <a:gd name="T28" fmla="*/ 9 w 1085"/>
                  <a:gd name="T29" fmla="*/ 2 h 2824"/>
                  <a:gd name="T30" fmla="*/ 9 w 1085"/>
                  <a:gd name="T31" fmla="*/ 1 h 2824"/>
                  <a:gd name="T32" fmla="*/ 9 w 1085"/>
                  <a:gd name="T33" fmla="*/ 0 h 2824"/>
                  <a:gd name="T34" fmla="*/ 9 w 1085"/>
                  <a:gd name="T35" fmla="*/ 5 h 2824"/>
                  <a:gd name="T36" fmla="*/ 9 w 1085"/>
                  <a:gd name="T37" fmla="*/ 6 h 2824"/>
                  <a:gd name="T38" fmla="*/ 9 w 1085"/>
                  <a:gd name="T39" fmla="*/ 8 h 2824"/>
                  <a:gd name="T40" fmla="*/ 8 w 1085"/>
                  <a:gd name="T41" fmla="*/ 9 h 2824"/>
                  <a:gd name="T42" fmla="*/ 8 w 1085"/>
                  <a:gd name="T43" fmla="*/ 10 h 2824"/>
                  <a:gd name="T44" fmla="*/ 8 w 1085"/>
                  <a:gd name="T45" fmla="*/ 11 h 2824"/>
                  <a:gd name="T46" fmla="*/ 7 w 1085"/>
                  <a:gd name="T47" fmla="*/ 12 h 2824"/>
                  <a:gd name="T48" fmla="*/ 7 w 1085"/>
                  <a:gd name="T49" fmla="*/ 14 h 2824"/>
                  <a:gd name="T50" fmla="*/ 6 w 1085"/>
                  <a:gd name="T51" fmla="*/ 15 h 2824"/>
                  <a:gd name="T52" fmla="*/ 6 w 1085"/>
                  <a:gd name="T53" fmla="*/ 16 h 2824"/>
                  <a:gd name="T54" fmla="*/ 5 w 1085"/>
                  <a:gd name="T55" fmla="*/ 17 h 2824"/>
                  <a:gd name="T56" fmla="*/ 4 w 1085"/>
                  <a:gd name="T57" fmla="*/ 18 h 2824"/>
                  <a:gd name="T58" fmla="*/ 4 w 1085"/>
                  <a:gd name="T59" fmla="*/ 19 h 2824"/>
                  <a:gd name="T60" fmla="*/ 3 w 1085"/>
                  <a:gd name="T61" fmla="*/ 20 h 2824"/>
                  <a:gd name="T62" fmla="*/ 2 w 1085"/>
                  <a:gd name="T63" fmla="*/ 21 h 2824"/>
                  <a:gd name="T64" fmla="*/ 1 w 1085"/>
                  <a:gd name="T65" fmla="*/ 22 h 2824"/>
                  <a:gd name="T66" fmla="*/ 0 w 1085"/>
                  <a:gd name="T67" fmla="*/ 23 h 2824"/>
                  <a:gd name="T68" fmla="*/ 0 w 1085"/>
                  <a:gd name="T69" fmla="*/ 17 h 282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85" h="2824">
                    <a:moveTo>
                      <a:pt x="0" y="2166"/>
                    </a:moveTo>
                    <a:lnTo>
                      <a:pt x="122" y="2055"/>
                    </a:lnTo>
                    <a:lnTo>
                      <a:pt x="240" y="1941"/>
                    </a:lnTo>
                    <a:lnTo>
                      <a:pt x="350" y="1823"/>
                    </a:lnTo>
                    <a:lnTo>
                      <a:pt x="453" y="1700"/>
                    </a:lnTo>
                    <a:lnTo>
                      <a:pt x="551" y="1574"/>
                    </a:lnTo>
                    <a:lnTo>
                      <a:pt x="639" y="1445"/>
                    </a:lnTo>
                    <a:lnTo>
                      <a:pt x="721" y="1312"/>
                    </a:lnTo>
                    <a:lnTo>
                      <a:pt x="796" y="1177"/>
                    </a:lnTo>
                    <a:lnTo>
                      <a:pt x="861" y="1039"/>
                    </a:lnTo>
                    <a:lnTo>
                      <a:pt x="919" y="897"/>
                    </a:lnTo>
                    <a:lnTo>
                      <a:pt x="969" y="753"/>
                    </a:lnTo>
                    <a:lnTo>
                      <a:pt x="1010" y="607"/>
                    </a:lnTo>
                    <a:lnTo>
                      <a:pt x="1042" y="459"/>
                    </a:lnTo>
                    <a:lnTo>
                      <a:pt x="1066" y="308"/>
                    </a:lnTo>
                    <a:lnTo>
                      <a:pt x="1079" y="155"/>
                    </a:lnTo>
                    <a:lnTo>
                      <a:pt x="1085" y="0"/>
                    </a:lnTo>
                    <a:lnTo>
                      <a:pt x="1085" y="658"/>
                    </a:lnTo>
                    <a:lnTo>
                      <a:pt x="1079" y="812"/>
                    </a:lnTo>
                    <a:lnTo>
                      <a:pt x="1066" y="965"/>
                    </a:lnTo>
                    <a:lnTo>
                      <a:pt x="1042" y="1116"/>
                    </a:lnTo>
                    <a:lnTo>
                      <a:pt x="1010" y="1265"/>
                    </a:lnTo>
                    <a:lnTo>
                      <a:pt x="969" y="1411"/>
                    </a:lnTo>
                    <a:lnTo>
                      <a:pt x="919" y="1555"/>
                    </a:lnTo>
                    <a:lnTo>
                      <a:pt x="861" y="1697"/>
                    </a:lnTo>
                    <a:lnTo>
                      <a:pt x="796" y="1835"/>
                    </a:lnTo>
                    <a:lnTo>
                      <a:pt x="721" y="1970"/>
                    </a:lnTo>
                    <a:lnTo>
                      <a:pt x="639" y="2103"/>
                    </a:lnTo>
                    <a:lnTo>
                      <a:pt x="551" y="2232"/>
                    </a:lnTo>
                    <a:lnTo>
                      <a:pt x="453" y="2358"/>
                    </a:lnTo>
                    <a:lnTo>
                      <a:pt x="350" y="2480"/>
                    </a:lnTo>
                    <a:lnTo>
                      <a:pt x="240" y="2598"/>
                    </a:lnTo>
                    <a:lnTo>
                      <a:pt x="122" y="2713"/>
                    </a:lnTo>
                    <a:lnTo>
                      <a:pt x="0" y="2824"/>
                    </a:lnTo>
                    <a:lnTo>
                      <a:pt x="0" y="2166"/>
                    </a:lnTo>
                    <a:close/>
                  </a:path>
                </a:pathLst>
              </a:custGeom>
              <a:solidFill>
                <a:srgbClr val="7F7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092" name="Freeform 103"/>
              <p:cNvSpPr>
                <a:spLocks/>
              </p:cNvSpPr>
              <p:nvPr/>
            </p:nvSpPr>
            <p:spPr bwMode="auto">
              <a:xfrm>
                <a:off x="2899" y="2115"/>
                <a:ext cx="252" cy="761"/>
              </a:xfrm>
              <a:custGeom>
                <a:avLst/>
                <a:gdLst>
                  <a:gd name="T0" fmla="*/ 10 w 1261"/>
                  <a:gd name="T1" fmla="*/ 25 h 3807"/>
                  <a:gd name="T2" fmla="*/ 10 w 1261"/>
                  <a:gd name="T3" fmla="*/ 30 h 3807"/>
                  <a:gd name="T4" fmla="*/ 0 w 1261"/>
                  <a:gd name="T5" fmla="*/ 5 h 3807"/>
                  <a:gd name="T6" fmla="*/ 0 w 1261"/>
                  <a:gd name="T7" fmla="*/ 0 h 3807"/>
                  <a:gd name="T8" fmla="*/ 10 w 1261"/>
                  <a:gd name="T9" fmla="*/ 25 h 38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61" h="3807">
                    <a:moveTo>
                      <a:pt x="1261" y="3150"/>
                    </a:moveTo>
                    <a:lnTo>
                      <a:pt x="1261" y="3807"/>
                    </a:lnTo>
                    <a:lnTo>
                      <a:pt x="0" y="657"/>
                    </a:lnTo>
                    <a:lnTo>
                      <a:pt x="0" y="0"/>
                    </a:lnTo>
                    <a:lnTo>
                      <a:pt x="1261" y="3150"/>
                    </a:lnTo>
                    <a:close/>
                  </a:path>
                </a:pathLst>
              </a:custGeom>
              <a:solidFill>
                <a:srgbClr val="7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093" name="Freeform 104"/>
              <p:cNvSpPr>
                <a:spLocks/>
              </p:cNvSpPr>
              <p:nvPr/>
            </p:nvSpPr>
            <p:spPr bwMode="auto">
              <a:xfrm>
                <a:off x="3157" y="2548"/>
                <a:ext cx="402" cy="327"/>
              </a:xfrm>
              <a:custGeom>
                <a:avLst/>
                <a:gdLst>
                  <a:gd name="T0" fmla="*/ 0 w 2009"/>
                  <a:gd name="T1" fmla="*/ 8 h 1636"/>
                  <a:gd name="T2" fmla="*/ 2 w 2009"/>
                  <a:gd name="T3" fmla="*/ 7 h 1636"/>
                  <a:gd name="T4" fmla="*/ 5 w 2009"/>
                  <a:gd name="T5" fmla="*/ 6 h 1636"/>
                  <a:gd name="T6" fmla="*/ 7 w 2009"/>
                  <a:gd name="T7" fmla="*/ 6 h 1636"/>
                  <a:gd name="T8" fmla="*/ 9 w 2009"/>
                  <a:gd name="T9" fmla="*/ 5 h 1636"/>
                  <a:gd name="T10" fmla="*/ 11 w 2009"/>
                  <a:gd name="T11" fmla="*/ 4 h 1636"/>
                  <a:gd name="T12" fmla="*/ 13 w 2009"/>
                  <a:gd name="T13" fmla="*/ 3 h 1636"/>
                  <a:gd name="T14" fmla="*/ 14 w 2009"/>
                  <a:gd name="T15" fmla="*/ 1 h 1636"/>
                  <a:gd name="T16" fmla="*/ 16 w 2009"/>
                  <a:gd name="T17" fmla="*/ 0 h 1636"/>
                  <a:gd name="T18" fmla="*/ 16 w 2009"/>
                  <a:gd name="T19" fmla="*/ 5 h 1636"/>
                  <a:gd name="T20" fmla="*/ 14 w 2009"/>
                  <a:gd name="T21" fmla="*/ 7 h 1636"/>
                  <a:gd name="T22" fmla="*/ 13 w 2009"/>
                  <a:gd name="T23" fmla="*/ 8 h 1636"/>
                  <a:gd name="T24" fmla="*/ 11 w 2009"/>
                  <a:gd name="T25" fmla="*/ 9 h 1636"/>
                  <a:gd name="T26" fmla="*/ 9 w 2009"/>
                  <a:gd name="T27" fmla="*/ 10 h 1636"/>
                  <a:gd name="T28" fmla="*/ 7 w 2009"/>
                  <a:gd name="T29" fmla="*/ 11 h 1636"/>
                  <a:gd name="T30" fmla="*/ 5 w 2009"/>
                  <a:gd name="T31" fmla="*/ 12 h 1636"/>
                  <a:gd name="T32" fmla="*/ 2 w 2009"/>
                  <a:gd name="T33" fmla="*/ 12 h 1636"/>
                  <a:gd name="T34" fmla="*/ 0 w 2009"/>
                  <a:gd name="T35" fmla="*/ 13 h 1636"/>
                  <a:gd name="T36" fmla="*/ 0 w 2009"/>
                  <a:gd name="T37" fmla="*/ 8 h 16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009" h="1636">
                    <a:moveTo>
                      <a:pt x="0" y="978"/>
                    </a:moveTo>
                    <a:lnTo>
                      <a:pt x="290" y="902"/>
                    </a:lnTo>
                    <a:lnTo>
                      <a:pt x="570" y="811"/>
                    </a:lnTo>
                    <a:lnTo>
                      <a:pt x="841" y="708"/>
                    </a:lnTo>
                    <a:lnTo>
                      <a:pt x="1101" y="590"/>
                    </a:lnTo>
                    <a:lnTo>
                      <a:pt x="1348" y="460"/>
                    </a:lnTo>
                    <a:lnTo>
                      <a:pt x="1582" y="318"/>
                    </a:lnTo>
                    <a:lnTo>
                      <a:pt x="1803" y="165"/>
                    </a:lnTo>
                    <a:lnTo>
                      <a:pt x="2009" y="0"/>
                    </a:lnTo>
                    <a:lnTo>
                      <a:pt x="2009" y="658"/>
                    </a:lnTo>
                    <a:lnTo>
                      <a:pt x="1803" y="823"/>
                    </a:lnTo>
                    <a:lnTo>
                      <a:pt x="1582" y="976"/>
                    </a:lnTo>
                    <a:lnTo>
                      <a:pt x="1348" y="1117"/>
                    </a:lnTo>
                    <a:lnTo>
                      <a:pt x="1101" y="1248"/>
                    </a:lnTo>
                    <a:lnTo>
                      <a:pt x="841" y="1366"/>
                    </a:lnTo>
                    <a:lnTo>
                      <a:pt x="570" y="1469"/>
                    </a:lnTo>
                    <a:lnTo>
                      <a:pt x="290" y="1560"/>
                    </a:lnTo>
                    <a:lnTo>
                      <a:pt x="0" y="1636"/>
                    </a:lnTo>
                    <a:lnTo>
                      <a:pt x="0" y="978"/>
                    </a:lnTo>
                    <a:close/>
                  </a:path>
                </a:pathLst>
              </a:custGeom>
              <a:solidFill>
                <a:srgbClr val="7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094" name="Freeform 105"/>
              <p:cNvSpPr>
                <a:spLocks/>
              </p:cNvSpPr>
              <p:nvPr/>
            </p:nvSpPr>
            <p:spPr bwMode="auto">
              <a:xfrm>
                <a:off x="3157" y="2548"/>
                <a:ext cx="402" cy="327"/>
              </a:xfrm>
              <a:custGeom>
                <a:avLst/>
                <a:gdLst>
                  <a:gd name="T0" fmla="*/ 16 w 2009"/>
                  <a:gd name="T1" fmla="*/ 0 h 1636"/>
                  <a:gd name="T2" fmla="*/ 14 w 2009"/>
                  <a:gd name="T3" fmla="*/ 1 h 1636"/>
                  <a:gd name="T4" fmla="*/ 13 w 2009"/>
                  <a:gd name="T5" fmla="*/ 3 h 1636"/>
                  <a:gd name="T6" fmla="*/ 11 w 2009"/>
                  <a:gd name="T7" fmla="*/ 4 h 1636"/>
                  <a:gd name="T8" fmla="*/ 9 w 2009"/>
                  <a:gd name="T9" fmla="*/ 5 h 1636"/>
                  <a:gd name="T10" fmla="*/ 7 w 2009"/>
                  <a:gd name="T11" fmla="*/ 6 h 1636"/>
                  <a:gd name="T12" fmla="*/ 5 w 2009"/>
                  <a:gd name="T13" fmla="*/ 6 h 1636"/>
                  <a:gd name="T14" fmla="*/ 2 w 2009"/>
                  <a:gd name="T15" fmla="*/ 7 h 1636"/>
                  <a:gd name="T16" fmla="*/ 0 w 2009"/>
                  <a:gd name="T17" fmla="*/ 8 h 1636"/>
                  <a:gd name="T18" fmla="*/ 0 w 2009"/>
                  <a:gd name="T19" fmla="*/ 13 h 1636"/>
                  <a:gd name="T20" fmla="*/ 2 w 2009"/>
                  <a:gd name="T21" fmla="*/ 12 h 1636"/>
                  <a:gd name="T22" fmla="*/ 5 w 2009"/>
                  <a:gd name="T23" fmla="*/ 12 h 1636"/>
                  <a:gd name="T24" fmla="*/ 7 w 2009"/>
                  <a:gd name="T25" fmla="*/ 11 h 1636"/>
                  <a:gd name="T26" fmla="*/ 9 w 2009"/>
                  <a:gd name="T27" fmla="*/ 10 h 1636"/>
                  <a:gd name="T28" fmla="*/ 11 w 2009"/>
                  <a:gd name="T29" fmla="*/ 9 h 1636"/>
                  <a:gd name="T30" fmla="*/ 13 w 2009"/>
                  <a:gd name="T31" fmla="*/ 8 h 1636"/>
                  <a:gd name="T32" fmla="*/ 14 w 2009"/>
                  <a:gd name="T33" fmla="*/ 7 h 1636"/>
                  <a:gd name="T34" fmla="*/ 16 w 2009"/>
                  <a:gd name="T35" fmla="*/ 5 h 1636"/>
                  <a:gd name="T36" fmla="*/ 16 w 2009"/>
                  <a:gd name="T37" fmla="*/ 0 h 16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009" h="1636">
                    <a:moveTo>
                      <a:pt x="2009" y="0"/>
                    </a:moveTo>
                    <a:lnTo>
                      <a:pt x="1803" y="165"/>
                    </a:lnTo>
                    <a:lnTo>
                      <a:pt x="1582" y="318"/>
                    </a:lnTo>
                    <a:lnTo>
                      <a:pt x="1348" y="460"/>
                    </a:lnTo>
                    <a:lnTo>
                      <a:pt x="1101" y="590"/>
                    </a:lnTo>
                    <a:lnTo>
                      <a:pt x="841" y="708"/>
                    </a:lnTo>
                    <a:lnTo>
                      <a:pt x="570" y="811"/>
                    </a:lnTo>
                    <a:lnTo>
                      <a:pt x="290" y="902"/>
                    </a:lnTo>
                    <a:lnTo>
                      <a:pt x="0" y="978"/>
                    </a:lnTo>
                    <a:lnTo>
                      <a:pt x="0" y="1636"/>
                    </a:lnTo>
                    <a:lnTo>
                      <a:pt x="290" y="1560"/>
                    </a:lnTo>
                    <a:lnTo>
                      <a:pt x="570" y="1469"/>
                    </a:lnTo>
                    <a:lnTo>
                      <a:pt x="841" y="1366"/>
                    </a:lnTo>
                    <a:lnTo>
                      <a:pt x="1101" y="1248"/>
                    </a:lnTo>
                    <a:lnTo>
                      <a:pt x="1348" y="1117"/>
                    </a:lnTo>
                    <a:lnTo>
                      <a:pt x="1582" y="976"/>
                    </a:lnTo>
                    <a:lnTo>
                      <a:pt x="1803" y="823"/>
                    </a:lnTo>
                    <a:lnTo>
                      <a:pt x="2009" y="658"/>
                    </a:lnTo>
                    <a:lnTo>
                      <a:pt x="2009" y="0"/>
                    </a:lnTo>
                    <a:close/>
                  </a:path>
                </a:pathLst>
              </a:custGeom>
              <a:solidFill>
                <a:srgbClr val="7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095" name="Freeform 106"/>
              <p:cNvSpPr>
                <a:spLocks/>
              </p:cNvSpPr>
              <p:nvPr/>
            </p:nvSpPr>
            <p:spPr bwMode="auto">
              <a:xfrm>
                <a:off x="2136" y="2088"/>
                <a:ext cx="713" cy="514"/>
              </a:xfrm>
              <a:custGeom>
                <a:avLst/>
                <a:gdLst>
                  <a:gd name="T0" fmla="*/ 0 w 3566"/>
                  <a:gd name="T1" fmla="*/ 15 h 2572"/>
                  <a:gd name="T2" fmla="*/ 0 w 3566"/>
                  <a:gd name="T3" fmla="*/ 21 h 2572"/>
                  <a:gd name="T4" fmla="*/ 29 w 3566"/>
                  <a:gd name="T5" fmla="*/ 5 h 2572"/>
                  <a:gd name="T6" fmla="*/ 29 w 3566"/>
                  <a:gd name="T7" fmla="*/ 0 h 2572"/>
                  <a:gd name="T8" fmla="*/ 0 w 3566"/>
                  <a:gd name="T9" fmla="*/ 15 h 25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6" h="2572">
                    <a:moveTo>
                      <a:pt x="0" y="1914"/>
                    </a:moveTo>
                    <a:lnTo>
                      <a:pt x="0" y="2572"/>
                    </a:lnTo>
                    <a:lnTo>
                      <a:pt x="3566" y="657"/>
                    </a:lnTo>
                    <a:lnTo>
                      <a:pt x="3566" y="0"/>
                    </a:lnTo>
                    <a:lnTo>
                      <a:pt x="0" y="1914"/>
                    </a:lnTo>
                    <a:close/>
                  </a:path>
                </a:pathLst>
              </a:custGeom>
              <a:solidFill>
                <a:srgbClr val="0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096" name="Freeform 107"/>
              <p:cNvSpPr>
                <a:spLocks/>
              </p:cNvSpPr>
              <p:nvPr/>
            </p:nvSpPr>
            <p:spPr bwMode="auto">
              <a:xfrm>
                <a:off x="1972" y="2088"/>
                <a:ext cx="166" cy="516"/>
              </a:xfrm>
              <a:custGeom>
                <a:avLst/>
                <a:gdLst>
                  <a:gd name="T0" fmla="*/ 7 w 829"/>
                  <a:gd name="T1" fmla="*/ 15 h 2582"/>
                  <a:gd name="T2" fmla="*/ 5 w 829"/>
                  <a:gd name="T3" fmla="*/ 14 h 2582"/>
                  <a:gd name="T4" fmla="*/ 4 w 829"/>
                  <a:gd name="T5" fmla="*/ 12 h 2582"/>
                  <a:gd name="T6" fmla="*/ 3 w 829"/>
                  <a:gd name="T7" fmla="*/ 10 h 2582"/>
                  <a:gd name="T8" fmla="*/ 2 w 829"/>
                  <a:gd name="T9" fmla="*/ 8 h 2582"/>
                  <a:gd name="T10" fmla="*/ 1 w 829"/>
                  <a:gd name="T11" fmla="*/ 6 h 2582"/>
                  <a:gd name="T12" fmla="*/ 0 w 829"/>
                  <a:gd name="T13" fmla="*/ 4 h 2582"/>
                  <a:gd name="T14" fmla="*/ 0 w 829"/>
                  <a:gd name="T15" fmla="*/ 2 h 2582"/>
                  <a:gd name="T16" fmla="*/ 0 w 829"/>
                  <a:gd name="T17" fmla="*/ 1 h 2582"/>
                  <a:gd name="T18" fmla="*/ 0 w 829"/>
                  <a:gd name="T19" fmla="*/ 0 h 2582"/>
                  <a:gd name="T20" fmla="*/ 0 w 829"/>
                  <a:gd name="T21" fmla="*/ 5 h 2582"/>
                  <a:gd name="T22" fmla="*/ 0 w 829"/>
                  <a:gd name="T23" fmla="*/ 6 h 2582"/>
                  <a:gd name="T24" fmla="*/ 0 w 829"/>
                  <a:gd name="T25" fmla="*/ 7 h 2582"/>
                  <a:gd name="T26" fmla="*/ 0 w 829"/>
                  <a:gd name="T27" fmla="*/ 9 h 2582"/>
                  <a:gd name="T28" fmla="*/ 1 w 829"/>
                  <a:gd name="T29" fmla="*/ 12 h 2582"/>
                  <a:gd name="T30" fmla="*/ 2 w 829"/>
                  <a:gd name="T31" fmla="*/ 13 h 2582"/>
                  <a:gd name="T32" fmla="*/ 3 w 829"/>
                  <a:gd name="T33" fmla="*/ 15 h 2582"/>
                  <a:gd name="T34" fmla="*/ 4 w 829"/>
                  <a:gd name="T35" fmla="*/ 17 h 2582"/>
                  <a:gd name="T36" fmla="*/ 5 w 829"/>
                  <a:gd name="T37" fmla="*/ 19 h 2582"/>
                  <a:gd name="T38" fmla="*/ 7 w 829"/>
                  <a:gd name="T39" fmla="*/ 21 h 2582"/>
                  <a:gd name="T40" fmla="*/ 7 w 829"/>
                  <a:gd name="T41" fmla="*/ 15 h 258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29" h="2582">
                    <a:moveTo>
                      <a:pt x="829" y="1924"/>
                    </a:moveTo>
                    <a:lnTo>
                      <a:pt x="643" y="1715"/>
                    </a:lnTo>
                    <a:lnTo>
                      <a:pt x="479" y="1495"/>
                    </a:lnTo>
                    <a:lnTo>
                      <a:pt x="337" y="1266"/>
                    </a:lnTo>
                    <a:lnTo>
                      <a:pt x="219" y="1028"/>
                    </a:lnTo>
                    <a:lnTo>
                      <a:pt x="125" y="781"/>
                    </a:lnTo>
                    <a:lnTo>
                      <a:pt x="56" y="527"/>
                    </a:lnTo>
                    <a:lnTo>
                      <a:pt x="14" y="266"/>
                    </a:lnTo>
                    <a:lnTo>
                      <a:pt x="4" y="134"/>
                    </a:lnTo>
                    <a:lnTo>
                      <a:pt x="0" y="0"/>
                    </a:lnTo>
                    <a:lnTo>
                      <a:pt x="0" y="657"/>
                    </a:lnTo>
                    <a:lnTo>
                      <a:pt x="4" y="791"/>
                    </a:lnTo>
                    <a:lnTo>
                      <a:pt x="14" y="924"/>
                    </a:lnTo>
                    <a:lnTo>
                      <a:pt x="56" y="1185"/>
                    </a:lnTo>
                    <a:lnTo>
                      <a:pt x="125" y="1439"/>
                    </a:lnTo>
                    <a:lnTo>
                      <a:pt x="219" y="1686"/>
                    </a:lnTo>
                    <a:lnTo>
                      <a:pt x="337" y="1924"/>
                    </a:lnTo>
                    <a:lnTo>
                      <a:pt x="479" y="2153"/>
                    </a:lnTo>
                    <a:lnTo>
                      <a:pt x="643" y="2373"/>
                    </a:lnTo>
                    <a:lnTo>
                      <a:pt x="829" y="2582"/>
                    </a:lnTo>
                    <a:lnTo>
                      <a:pt x="829" y="1924"/>
                    </a:lnTo>
                    <a:close/>
                  </a:path>
                </a:pathLst>
              </a:custGeom>
              <a:solidFill>
                <a:srgbClr val="0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097" name="Freeform 108"/>
              <p:cNvSpPr>
                <a:spLocks/>
              </p:cNvSpPr>
              <p:nvPr/>
            </p:nvSpPr>
            <p:spPr bwMode="auto">
              <a:xfrm>
                <a:off x="2160" y="2498"/>
                <a:ext cx="969" cy="405"/>
              </a:xfrm>
              <a:custGeom>
                <a:avLst/>
                <a:gdLst>
                  <a:gd name="T0" fmla="*/ 0 w 4849"/>
                  <a:gd name="T1" fmla="*/ 0 h 2022"/>
                  <a:gd name="T2" fmla="*/ 1 w 4849"/>
                  <a:gd name="T3" fmla="*/ 1 h 2022"/>
                  <a:gd name="T4" fmla="*/ 3 w 4849"/>
                  <a:gd name="T5" fmla="*/ 2 h 2022"/>
                  <a:gd name="T6" fmla="*/ 4 w 4849"/>
                  <a:gd name="T7" fmla="*/ 3 h 2022"/>
                  <a:gd name="T8" fmla="*/ 5 w 4849"/>
                  <a:gd name="T9" fmla="*/ 5 h 2022"/>
                  <a:gd name="T10" fmla="*/ 7 w 4849"/>
                  <a:gd name="T11" fmla="*/ 5 h 2022"/>
                  <a:gd name="T12" fmla="*/ 9 w 4849"/>
                  <a:gd name="T13" fmla="*/ 6 h 2022"/>
                  <a:gd name="T14" fmla="*/ 10 w 4849"/>
                  <a:gd name="T15" fmla="*/ 7 h 2022"/>
                  <a:gd name="T16" fmla="*/ 12 w 4849"/>
                  <a:gd name="T17" fmla="*/ 8 h 2022"/>
                  <a:gd name="T18" fmla="*/ 14 w 4849"/>
                  <a:gd name="T19" fmla="*/ 9 h 2022"/>
                  <a:gd name="T20" fmla="*/ 16 w 4849"/>
                  <a:gd name="T21" fmla="*/ 9 h 2022"/>
                  <a:gd name="T22" fmla="*/ 18 w 4849"/>
                  <a:gd name="T23" fmla="*/ 10 h 2022"/>
                  <a:gd name="T24" fmla="*/ 20 w 4849"/>
                  <a:gd name="T25" fmla="*/ 10 h 2022"/>
                  <a:gd name="T26" fmla="*/ 22 w 4849"/>
                  <a:gd name="T27" fmla="*/ 10 h 2022"/>
                  <a:gd name="T28" fmla="*/ 24 w 4849"/>
                  <a:gd name="T29" fmla="*/ 11 h 2022"/>
                  <a:gd name="T30" fmla="*/ 26 w 4849"/>
                  <a:gd name="T31" fmla="*/ 11 h 2022"/>
                  <a:gd name="T32" fmla="*/ 28 w 4849"/>
                  <a:gd name="T33" fmla="*/ 11 h 2022"/>
                  <a:gd name="T34" fmla="*/ 31 w 4849"/>
                  <a:gd name="T35" fmla="*/ 11 h 2022"/>
                  <a:gd name="T36" fmla="*/ 34 w 4849"/>
                  <a:gd name="T37" fmla="*/ 11 h 2022"/>
                  <a:gd name="T38" fmla="*/ 36 w 4849"/>
                  <a:gd name="T39" fmla="*/ 10 h 2022"/>
                  <a:gd name="T40" fmla="*/ 39 w 4849"/>
                  <a:gd name="T41" fmla="*/ 10 h 2022"/>
                  <a:gd name="T42" fmla="*/ 39 w 4849"/>
                  <a:gd name="T43" fmla="*/ 15 h 2022"/>
                  <a:gd name="T44" fmla="*/ 36 w 4849"/>
                  <a:gd name="T45" fmla="*/ 16 h 2022"/>
                  <a:gd name="T46" fmla="*/ 34 w 4849"/>
                  <a:gd name="T47" fmla="*/ 16 h 2022"/>
                  <a:gd name="T48" fmla="*/ 31 w 4849"/>
                  <a:gd name="T49" fmla="*/ 16 h 2022"/>
                  <a:gd name="T50" fmla="*/ 28 w 4849"/>
                  <a:gd name="T51" fmla="*/ 16 h 2022"/>
                  <a:gd name="T52" fmla="*/ 26 w 4849"/>
                  <a:gd name="T53" fmla="*/ 16 h 2022"/>
                  <a:gd name="T54" fmla="*/ 24 w 4849"/>
                  <a:gd name="T55" fmla="*/ 16 h 2022"/>
                  <a:gd name="T56" fmla="*/ 22 w 4849"/>
                  <a:gd name="T57" fmla="*/ 16 h 2022"/>
                  <a:gd name="T58" fmla="*/ 20 w 4849"/>
                  <a:gd name="T59" fmla="*/ 15 h 2022"/>
                  <a:gd name="T60" fmla="*/ 18 w 4849"/>
                  <a:gd name="T61" fmla="*/ 15 h 2022"/>
                  <a:gd name="T62" fmla="*/ 16 w 4849"/>
                  <a:gd name="T63" fmla="*/ 15 h 2022"/>
                  <a:gd name="T64" fmla="*/ 14 w 4849"/>
                  <a:gd name="T65" fmla="*/ 14 h 2022"/>
                  <a:gd name="T66" fmla="*/ 12 w 4849"/>
                  <a:gd name="T67" fmla="*/ 13 h 2022"/>
                  <a:gd name="T68" fmla="*/ 10 w 4849"/>
                  <a:gd name="T69" fmla="*/ 12 h 2022"/>
                  <a:gd name="T70" fmla="*/ 9 w 4849"/>
                  <a:gd name="T71" fmla="*/ 12 h 2022"/>
                  <a:gd name="T72" fmla="*/ 7 w 4849"/>
                  <a:gd name="T73" fmla="*/ 11 h 2022"/>
                  <a:gd name="T74" fmla="*/ 5 w 4849"/>
                  <a:gd name="T75" fmla="*/ 10 h 2022"/>
                  <a:gd name="T76" fmla="*/ 4 w 4849"/>
                  <a:gd name="T77" fmla="*/ 9 h 2022"/>
                  <a:gd name="T78" fmla="*/ 3 w 4849"/>
                  <a:gd name="T79" fmla="*/ 8 h 2022"/>
                  <a:gd name="T80" fmla="*/ 1 w 4849"/>
                  <a:gd name="T81" fmla="*/ 6 h 2022"/>
                  <a:gd name="T82" fmla="*/ 0 w 4849"/>
                  <a:gd name="T83" fmla="*/ 5 h 2022"/>
                  <a:gd name="T84" fmla="*/ 0 w 4849"/>
                  <a:gd name="T85" fmla="*/ 0 h 20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849" h="2022">
                    <a:moveTo>
                      <a:pt x="0" y="0"/>
                    </a:moveTo>
                    <a:lnTo>
                      <a:pt x="155" y="151"/>
                    </a:lnTo>
                    <a:lnTo>
                      <a:pt x="321" y="295"/>
                    </a:lnTo>
                    <a:lnTo>
                      <a:pt x="498" y="432"/>
                    </a:lnTo>
                    <a:lnTo>
                      <a:pt x="686" y="562"/>
                    </a:lnTo>
                    <a:lnTo>
                      <a:pt x="884" y="683"/>
                    </a:lnTo>
                    <a:lnTo>
                      <a:pt x="1090" y="794"/>
                    </a:lnTo>
                    <a:lnTo>
                      <a:pt x="1305" y="898"/>
                    </a:lnTo>
                    <a:lnTo>
                      <a:pt x="1529" y="991"/>
                    </a:lnTo>
                    <a:lnTo>
                      <a:pt x="1759" y="1076"/>
                    </a:lnTo>
                    <a:lnTo>
                      <a:pt x="1999" y="1150"/>
                    </a:lnTo>
                    <a:lnTo>
                      <a:pt x="2243" y="1214"/>
                    </a:lnTo>
                    <a:lnTo>
                      <a:pt x="2496" y="1267"/>
                    </a:lnTo>
                    <a:lnTo>
                      <a:pt x="2754" y="1309"/>
                    </a:lnTo>
                    <a:lnTo>
                      <a:pt x="3017" y="1340"/>
                    </a:lnTo>
                    <a:lnTo>
                      <a:pt x="3284" y="1358"/>
                    </a:lnTo>
                    <a:lnTo>
                      <a:pt x="3558" y="1365"/>
                    </a:lnTo>
                    <a:lnTo>
                      <a:pt x="3891" y="1354"/>
                    </a:lnTo>
                    <a:lnTo>
                      <a:pt x="4219" y="1327"/>
                    </a:lnTo>
                    <a:lnTo>
                      <a:pt x="4538" y="1282"/>
                    </a:lnTo>
                    <a:lnTo>
                      <a:pt x="4849" y="1219"/>
                    </a:lnTo>
                    <a:lnTo>
                      <a:pt x="4849" y="1877"/>
                    </a:lnTo>
                    <a:lnTo>
                      <a:pt x="4538" y="1939"/>
                    </a:lnTo>
                    <a:lnTo>
                      <a:pt x="4219" y="1985"/>
                    </a:lnTo>
                    <a:lnTo>
                      <a:pt x="3891" y="2012"/>
                    </a:lnTo>
                    <a:lnTo>
                      <a:pt x="3558" y="2022"/>
                    </a:lnTo>
                    <a:lnTo>
                      <a:pt x="3284" y="2015"/>
                    </a:lnTo>
                    <a:lnTo>
                      <a:pt x="3017" y="1997"/>
                    </a:lnTo>
                    <a:lnTo>
                      <a:pt x="2754" y="1967"/>
                    </a:lnTo>
                    <a:lnTo>
                      <a:pt x="2496" y="1925"/>
                    </a:lnTo>
                    <a:lnTo>
                      <a:pt x="2243" y="1871"/>
                    </a:lnTo>
                    <a:lnTo>
                      <a:pt x="1999" y="1808"/>
                    </a:lnTo>
                    <a:lnTo>
                      <a:pt x="1759" y="1734"/>
                    </a:lnTo>
                    <a:lnTo>
                      <a:pt x="1529" y="1649"/>
                    </a:lnTo>
                    <a:lnTo>
                      <a:pt x="1305" y="1556"/>
                    </a:lnTo>
                    <a:lnTo>
                      <a:pt x="1090" y="1452"/>
                    </a:lnTo>
                    <a:lnTo>
                      <a:pt x="884" y="1341"/>
                    </a:lnTo>
                    <a:lnTo>
                      <a:pt x="686" y="1219"/>
                    </a:lnTo>
                    <a:lnTo>
                      <a:pt x="498" y="1090"/>
                    </a:lnTo>
                    <a:lnTo>
                      <a:pt x="321" y="953"/>
                    </a:lnTo>
                    <a:lnTo>
                      <a:pt x="155" y="809"/>
                    </a:lnTo>
                    <a:lnTo>
                      <a:pt x="0" y="6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5F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098" name="Freeform 109"/>
              <p:cNvSpPr>
                <a:spLocks/>
              </p:cNvSpPr>
              <p:nvPr/>
            </p:nvSpPr>
            <p:spPr bwMode="auto">
              <a:xfrm>
                <a:off x="2160" y="2498"/>
                <a:ext cx="969" cy="405"/>
              </a:xfrm>
              <a:custGeom>
                <a:avLst/>
                <a:gdLst>
                  <a:gd name="T0" fmla="*/ 39 w 4849"/>
                  <a:gd name="T1" fmla="*/ 10 h 2022"/>
                  <a:gd name="T2" fmla="*/ 36 w 4849"/>
                  <a:gd name="T3" fmla="*/ 10 h 2022"/>
                  <a:gd name="T4" fmla="*/ 34 w 4849"/>
                  <a:gd name="T5" fmla="*/ 11 h 2022"/>
                  <a:gd name="T6" fmla="*/ 31 w 4849"/>
                  <a:gd name="T7" fmla="*/ 11 h 2022"/>
                  <a:gd name="T8" fmla="*/ 28 w 4849"/>
                  <a:gd name="T9" fmla="*/ 11 h 2022"/>
                  <a:gd name="T10" fmla="*/ 26 w 4849"/>
                  <a:gd name="T11" fmla="*/ 11 h 2022"/>
                  <a:gd name="T12" fmla="*/ 24 w 4849"/>
                  <a:gd name="T13" fmla="*/ 11 h 2022"/>
                  <a:gd name="T14" fmla="*/ 22 w 4849"/>
                  <a:gd name="T15" fmla="*/ 10 h 2022"/>
                  <a:gd name="T16" fmla="*/ 20 w 4849"/>
                  <a:gd name="T17" fmla="*/ 10 h 2022"/>
                  <a:gd name="T18" fmla="*/ 18 w 4849"/>
                  <a:gd name="T19" fmla="*/ 10 h 2022"/>
                  <a:gd name="T20" fmla="*/ 16 w 4849"/>
                  <a:gd name="T21" fmla="*/ 9 h 2022"/>
                  <a:gd name="T22" fmla="*/ 14 w 4849"/>
                  <a:gd name="T23" fmla="*/ 9 h 2022"/>
                  <a:gd name="T24" fmla="*/ 12 w 4849"/>
                  <a:gd name="T25" fmla="*/ 8 h 2022"/>
                  <a:gd name="T26" fmla="*/ 10 w 4849"/>
                  <a:gd name="T27" fmla="*/ 7 h 2022"/>
                  <a:gd name="T28" fmla="*/ 9 w 4849"/>
                  <a:gd name="T29" fmla="*/ 6 h 2022"/>
                  <a:gd name="T30" fmla="*/ 7 w 4849"/>
                  <a:gd name="T31" fmla="*/ 5 h 2022"/>
                  <a:gd name="T32" fmla="*/ 5 w 4849"/>
                  <a:gd name="T33" fmla="*/ 5 h 2022"/>
                  <a:gd name="T34" fmla="*/ 4 w 4849"/>
                  <a:gd name="T35" fmla="*/ 3 h 2022"/>
                  <a:gd name="T36" fmla="*/ 3 w 4849"/>
                  <a:gd name="T37" fmla="*/ 2 h 2022"/>
                  <a:gd name="T38" fmla="*/ 1 w 4849"/>
                  <a:gd name="T39" fmla="*/ 1 h 2022"/>
                  <a:gd name="T40" fmla="*/ 0 w 4849"/>
                  <a:gd name="T41" fmla="*/ 0 h 2022"/>
                  <a:gd name="T42" fmla="*/ 0 w 4849"/>
                  <a:gd name="T43" fmla="*/ 5 h 2022"/>
                  <a:gd name="T44" fmla="*/ 1 w 4849"/>
                  <a:gd name="T45" fmla="*/ 6 h 2022"/>
                  <a:gd name="T46" fmla="*/ 3 w 4849"/>
                  <a:gd name="T47" fmla="*/ 8 h 2022"/>
                  <a:gd name="T48" fmla="*/ 4 w 4849"/>
                  <a:gd name="T49" fmla="*/ 9 h 2022"/>
                  <a:gd name="T50" fmla="*/ 5 w 4849"/>
                  <a:gd name="T51" fmla="*/ 10 h 2022"/>
                  <a:gd name="T52" fmla="*/ 7 w 4849"/>
                  <a:gd name="T53" fmla="*/ 11 h 2022"/>
                  <a:gd name="T54" fmla="*/ 9 w 4849"/>
                  <a:gd name="T55" fmla="*/ 12 h 2022"/>
                  <a:gd name="T56" fmla="*/ 10 w 4849"/>
                  <a:gd name="T57" fmla="*/ 12 h 2022"/>
                  <a:gd name="T58" fmla="*/ 12 w 4849"/>
                  <a:gd name="T59" fmla="*/ 13 h 2022"/>
                  <a:gd name="T60" fmla="*/ 14 w 4849"/>
                  <a:gd name="T61" fmla="*/ 14 h 2022"/>
                  <a:gd name="T62" fmla="*/ 16 w 4849"/>
                  <a:gd name="T63" fmla="*/ 15 h 2022"/>
                  <a:gd name="T64" fmla="*/ 18 w 4849"/>
                  <a:gd name="T65" fmla="*/ 15 h 2022"/>
                  <a:gd name="T66" fmla="*/ 20 w 4849"/>
                  <a:gd name="T67" fmla="*/ 15 h 2022"/>
                  <a:gd name="T68" fmla="*/ 22 w 4849"/>
                  <a:gd name="T69" fmla="*/ 16 h 2022"/>
                  <a:gd name="T70" fmla="*/ 24 w 4849"/>
                  <a:gd name="T71" fmla="*/ 16 h 2022"/>
                  <a:gd name="T72" fmla="*/ 26 w 4849"/>
                  <a:gd name="T73" fmla="*/ 16 h 2022"/>
                  <a:gd name="T74" fmla="*/ 28 w 4849"/>
                  <a:gd name="T75" fmla="*/ 16 h 2022"/>
                  <a:gd name="T76" fmla="*/ 31 w 4849"/>
                  <a:gd name="T77" fmla="*/ 16 h 2022"/>
                  <a:gd name="T78" fmla="*/ 34 w 4849"/>
                  <a:gd name="T79" fmla="*/ 16 h 2022"/>
                  <a:gd name="T80" fmla="*/ 36 w 4849"/>
                  <a:gd name="T81" fmla="*/ 16 h 2022"/>
                  <a:gd name="T82" fmla="*/ 39 w 4849"/>
                  <a:gd name="T83" fmla="*/ 15 h 2022"/>
                  <a:gd name="T84" fmla="*/ 39 w 4849"/>
                  <a:gd name="T85" fmla="*/ 10 h 20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849" h="2022">
                    <a:moveTo>
                      <a:pt x="4849" y="1219"/>
                    </a:moveTo>
                    <a:lnTo>
                      <a:pt x="4538" y="1282"/>
                    </a:lnTo>
                    <a:lnTo>
                      <a:pt x="4219" y="1327"/>
                    </a:lnTo>
                    <a:lnTo>
                      <a:pt x="3891" y="1354"/>
                    </a:lnTo>
                    <a:lnTo>
                      <a:pt x="3558" y="1365"/>
                    </a:lnTo>
                    <a:lnTo>
                      <a:pt x="3284" y="1358"/>
                    </a:lnTo>
                    <a:lnTo>
                      <a:pt x="3017" y="1340"/>
                    </a:lnTo>
                    <a:lnTo>
                      <a:pt x="2754" y="1309"/>
                    </a:lnTo>
                    <a:lnTo>
                      <a:pt x="2496" y="1267"/>
                    </a:lnTo>
                    <a:lnTo>
                      <a:pt x="2243" y="1214"/>
                    </a:lnTo>
                    <a:lnTo>
                      <a:pt x="1999" y="1150"/>
                    </a:lnTo>
                    <a:lnTo>
                      <a:pt x="1759" y="1076"/>
                    </a:lnTo>
                    <a:lnTo>
                      <a:pt x="1529" y="991"/>
                    </a:lnTo>
                    <a:lnTo>
                      <a:pt x="1305" y="898"/>
                    </a:lnTo>
                    <a:lnTo>
                      <a:pt x="1090" y="794"/>
                    </a:lnTo>
                    <a:lnTo>
                      <a:pt x="884" y="683"/>
                    </a:lnTo>
                    <a:lnTo>
                      <a:pt x="686" y="562"/>
                    </a:lnTo>
                    <a:lnTo>
                      <a:pt x="498" y="432"/>
                    </a:lnTo>
                    <a:lnTo>
                      <a:pt x="321" y="295"/>
                    </a:lnTo>
                    <a:lnTo>
                      <a:pt x="155" y="151"/>
                    </a:lnTo>
                    <a:lnTo>
                      <a:pt x="0" y="0"/>
                    </a:lnTo>
                    <a:lnTo>
                      <a:pt x="0" y="658"/>
                    </a:lnTo>
                    <a:lnTo>
                      <a:pt x="155" y="809"/>
                    </a:lnTo>
                    <a:lnTo>
                      <a:pt x="321" y="953"/>
                    </a:lnTo>
                    <a:lnTo>
                      <a:pt x="498" y="1090"/>
                    </a:lnTo>
                    <a:lnTo>
                      <a:pt x="686" y="1219"/>
                    </a:lnTo>
                    <a:lnTo>
                      <a:pt x="884" y="1341"/>
                    </a:lnTo>
                    <a:lnTo>
                      <a:pt x="1090" y="1452"/>
                    </a:lnTo>
                    <a:lnTo>
                      <a:pt x="1305" y="1556"/>
                    </a:lnTo>
                    <a:lnTo>
                      <a:pt x="1529" y="1649"/>
                    </a:lnTo>
                    <a:lnTo>
                      <a:pt x="1759" y="1734"/>
                    </a:lnTo>
                    <a:lnTo>
                      <a:pt x="1999" y="1808"/>
                    </a:lnTo>
                    <a:lnTo>
                      <a:pt x="2243" y="1871"/>
                    </a:lnTo>
                    <a:lnTo>
                      <a:pt x="2496" y="1925"/>
                    </a:lnTo>
                    <a:lnTo>
                      <a:pt x="2754" y="1967"/>
                    </a:lnTo>
                    <a:lnTo>
                      <a:pt x="3017" y="1997"/>
                    </a:lnTo>
                    <a:lnTo>
                      <a:pt x="3284" y="2015"/>
                    </a:lnTo>
                    <a:lnTo>
                      <a:pt x="3558" y="2022"/>
                    </a:lnTo>
                    <a:lnTo>
                      <a:pt x="3891" y="2012"/>
                    </a:lnTo>
                    <a:lnTo>
                      <a:pt x="4219" y="1985"/>
                    </a:lnTo>
                    <a:lnTo>
                      <a:pt x="4538" y="1939"/>
                    </a:lnTo>
                    <a:lnTo>
                      <a:pt x="4849" y="1877"/>
                    </a:lnTo>
                    <a:lnTo>
                      <a:pt x="4849" y="1219"/>
                    </a:lnTo>
                    <a:close/>
                  </a:path>
                </a:pathLst>
              </a:custGeom>
              <a:solidFill>
                <a:srgbClr val="7F5F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099" name="Freeform 110"/>
              <p:cNvSpPr>
                <a:spLocks/>
              </p:cNvSpPr>
              <p:nvPr/>
            </p:nvSpPr>
            <p:spPr bwMode="auto">
              <a:xfrm>
                <a:off x="2455" y="1413"/>
                <a:ext cx="1319" cy="658"/>
              </a:xfrm>
              <a:custGeom>
                <a:avLst/>
                <a:gdLst>
                  <a:gd name="T0" fmla="*/ 53 w 6599"/>
                  <a:gd name="T1" fmla="*/ 26 h 3289"/>
                  <a:gd name="T2" fmla="*/ 53 w 6599"/>
                  <a:gd name="T3" fmla="*/ 25 h 3289"/>
                  <a:gd name="T4" fmla="*/ 53 w 6599"/>
                  <a:gd name="T5" fmla="*/ 24 h 3289"/>
                  <a:gd name="T6" fmla="*/ 52 w 6599"/>
                  <a:gd name="T7" fmla="*/ 22 h 3289"/>
                  <a:gd name="T8" fmla="*/ 52 w 6599"/>
                  <a:gd name="T9" fmla="*/ 21 h 3289"/>
                  <a:gd name="T10" fmla="*/ 52 w 6599"/>
                  <a:gd name="T11" fmla="*/ 20 h 3289"/>
                  <a:gd name="T12" fmla="*/ 51 w 6599"/>
                  <a:gd name="T13" fmla="*/ 18 h 3289"/>
                  <a:gd name="T14" fmla="*/ 51 w 6599"/>
                  <a:gd name="T15" fmla="*/ 17 h 3289"/>
                  <a:gd name="T16" fmla="*/ 50 w 6599"/>
                  <a:gd name="T17" fmla="*/ 16 h 3289"/>
                  <a:gd name="T18" fmla="*/ 49 w 6599"/>
                  <a:gd name="T19" fmla="*/ 15 h 3289"/>
                  <a:gd name="T20" fmla="*/ 48 w 6599"/>
                  <a:gd name="T21" fmla="*/ 14 h 3289"/>
                  <a:gd name="T22" fmla="*/ 48 w 6599"/>
                  <a:gd name="T23" fmla="*/ 13 h 3289"/>
                  <a:gd name="T24" fmla="*/ 47 w 6599"/>
                  <a:gd name="T25" fmla="*/ 12 h 3289"/>
                  <a:gd name="T26" fmla="*/ 46 w 6599"/>
                  <a:gd name="T27" fmla="*/ 11 h 3289"/>
                  <a:gd name="T28" fmla="*/ 45 w 6599"/>
                  <a:gd name="T29" fmla="*/ 10 h 3289"/>
                  <a:gd name="T30" fmla="*/ 44 w 6599"/>
                  <a:gd name="T31" fmla="*/ 9 h 3289"/>
                  <a:gd name="T32" fmla="*/ 42 w 6599"/>
                  <a:gd name="T33" fmla="*/ 8 h 3289"/>
                  <a:gd name="T34" fmla="*/ 41 w 6599"/>
                  <a:gd name="T35" fmla="*/ 7 h 3289"/>
                  <a:gd name="T36" fmla="*/ 40 w 6599"/>
                  <a:gd name="T37" fmla="*/ 6 h 3289"/>
                  <a:gd name="T38" fmla="*/ 39 w 6599"/>
                  <a:gd name="T39" fmla="*/ 5 h 3289"/>
                  <a:gd name="T40" fmla="*/ 37 w 6599"/>
                  <a:gd name="T41" fmla="*/ 4 h 3289"/>
                  <a:gd name="T42" fmla="*/ 36 w 6599"/>
                  <a:gd name="T43" fmla="*/ 4 h 3289"/>
                  <a:gd name="T44" fmla="*/ 34 w 6599"/>
                  <a:gd name="T45" fmla="*/ 3 h 3289"/>
                  <a:gd name="T46" fmla="*/ 33 w 6599"/>
                  <a:gd name="T47" fmla="*/ 3 h 3289"/>
                  <a:gd name="T48" fmla="*/ 31 w 6599"/>
                  <a:gd name="T49" fmla="*/ 2 h 3289"/>
                  <a:gd name="T50" fmla="*/ 30 w 6599"/>
                  <a:gd name="T51" fmla="*/ 2 h 3289"/>
                  <a:gd name="T52" fmla="*/ 28 w 6599"/>
                  <a:gd name="T53" fmla="*/ 1 h 3289"/>
                  <a:gd name="T54" fmla="*/ 26 w 6599"/>
                  <a:gd name="T55" fmla="*/ 1 h 3289"/>
                  <a:gd name="T56" fmla="*/ 25 w 6599"/>
                  <a:gd name="T57" fmla="*/ 1 h 3289"/>
                  <a:gd name="T58" fmla="*/ 23 w 6599"/>
                  <a:gd name="T59" fmla="*/ 0 h 3289"/>
                  <a:gd name="T60" fmla="*/ 21 w 6599"/>
                  <a:gd name="T61" fmla="*/ 0 h 3289"/>
                  <a:gd name="T62" fmla="*/ 20 w 6599"/>
                  <a:gd name="T63" fmla="*/ 0 h 3289"/>
                  <a:gd name="T64" fmla="*/ 18 w 6599"/>
                  <a:gd name="T65" fmla="*/ 0 h 3289"/>
                  <a:gd name="T66" fmla="*/ 15 w 6599"/>
                  <a:gd name="T67" fmla="*/ 0 h 3289"/>
                  <a:gd name="T68" fmla="*/ 13 w 6599"/>
                  <a:gd name="T69" fmla="*/ 0 h 3289"/>
                  <a:gd name="T70" fmla="*/ 11 w 6599"/>
                  <a:gd name="T71" fmla="*/ 1 h 3289"/>
                  <a:gd name="T72" fmla="*/ 8 w 6599"/>
                  <a:gd name="T73" fmla="*/ 1 h 3289"/>
                  <a:gd name="T74" fmla="*/ 6 w 6599"/>
                  <a:gd name="T75" fmla="*/ 1 h 3289"/>
                  <a:gd name="T76" fmla="*/ 4 w 6599"/>
                  <a:gd name="T77" fmla="*/ 2 h 3289"/>
                  <a:gd name="T78" fmla="*/ 2 w 6599"/>
                  <a:gd name="T79" fmla="*/ 3 h 3289"/>
                  <a:gd name="T80" fmla="*/ 0 w 6599"/>
                  <a:gd name="T81" fmla="*/ 4 h 3289"/>
                  <a:gd name="T82" fmla="*/ 18 w 6599"/>
                  <a:gd name="T83" fmla="*/ 26 h 3289"/>
                  <a:gd name="T84" fmla="*/ 53 w 6599"/>
                  <a:gd name="T85" fmla="*/ 26 h 328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599" h="3289">
                    <a:moveTo>
                      <a:pt x="6599" y="3289"/>
                    </a:moveTo>
                    <a:lnTo>
                      <a:pt x="6593" y="3119"/>
                    </a:lnTo>
                    <a:lnTo>
                      <a:pt x="6577" y="2952"/>
                    </a:lnTo>
                    <a:lnTo>
                      <a:pt x="6548" y="2788"/>
                    </a:lnTo>
                    <a:lnTo>
                      <a:pt x="6510" y="2625"/>
                    </a:lnTo>
                    <a:lnTo>
                      <a:pt x="6461" y="2467"/>
                    </a:lnTo>
                    <a:lnTo>
                      <a:pt x="6402" y="2310"/>
                    </a:lnTo>
                    <a:lnTo>
                      <a:pt x="6333" y="2157"/>
                    </a:lnTo>
                    <a:lnTo>
                      <a:pt x="6255" y="2009"/>
                    </a:lnTo>
                    <a:lnTo>
                      <a:pt x="6166" y="1862"/>
                    </a:lnTo>
                    <a:lnTo>
                      <a:pt x="6070" y="1721"/>
                    </a:lnTo>
                    <a:lnTo>
                      <a:pt x="5963" y="1583"/>
                    </a:lnTo>
                    <a:lnTo>
                      <a:pt x="5850" y="1450"/>
                    </a:lnTo>
                    <a:lnTo>
                      <a:pt x="5727" y="1320"/>
                    </a:lnTo>
                    <a:lnTo>
                      <a:pt x="5597" y="1197"/>
                    </a:lnTo>
                    <a:lnTo>
                      <a:pt x="5460" y="1076"/>
                    </a:lnTo>
                    <a:lnTo>
                      <a:pt x="5315" y="963"/>
                    </a:lnTo>
                    <a:lnTo>
                      <a:pt x="5162" y="854"/>
                    </a:lnTo>
                    <a:lnTo>
                      <a:pt x="5003" y="751"/>
                    </a:lnTo>
                    <a:lnTo>
                      <a:pt x="4837" y="653"/>
                    </a:lnTo>
                    <a:lnTo>
                      <a:pt x="4665" y="562"/>
                    </a:lnTo>
                    <a:lnTo>
                      <a:pt x="4487" y="475"/>
                    </a:lnTo>
                    <a:lnTo>
                      <a:pt x="4303" y="396"/>
                    </a:lnTo>
                    <a:lnTo>
                      <a:pt x="4114" y="323"/>
                    </a:lnTo>
                    <a:lnTo>
                      <a:pt x="3920" y="258"/>
                    </a:lnTo>
                    <a:lnTo>
                      <a:pt x="3720" y="199"/>
                    </a:lnTo>
                    <a:lnTo>
                      <a:pt x="3517" y="148"/>
                    </a:lnTo>
                    <a:lnTo>
                      <a:pt x="3309" y="103"/>
                    </a:lnTo>
                    <a:lnTo>
                      <a:pt x="3097" y="66"/>
                    </a:lnTo>
                    <a:lnTo>
                      <a:pt x="2881" y="38"/>
                    </a:lnTo>
                    <a:lnTo>
                      <a:pt x="2661" y="16"/>
                    </a:lnTo>
                    <a:lnTo>
                      <a:pt x="2439" y="4"/>
                    </a:lnTo>
                    <a:lnTo>
                      <a:pt x="2213" y="0"/>
                    </a:lnTo>
                    <a:lnTo>
                      <a:pt x="1913" y="7"/>
                    </a:lnTo>
                    <a:lnTo>
                      <a:pt x="1618" y="30"/>
                    </a:lnTo>
                    <a:lnTo>
                      <a:pt x="1329" y="66"/>
                    </a:lnTo>
                    <a:lnTo>
                      <a:pt x="1046" y="117"/>
                    </a:lnTo>
                    <a:lnTo>
                      <a:pt x="772" y="181"/>
                    </a:lnTo>
                    <a:lnTo>
                      <a:pt x="505" y="258"/>
                    </a:lnTo>
                    <a:lnTo>
                      <a:pt x="248" y="347"/>
                    </a:lnTo>
                    <a:lnTo>
                      <a:pt x="0" y="449"/>
                    </a:lnTo>
                    <a:lnTo>
                      <a:pt x="2213" y="3289"/>
                    </a:lnTo>
                    <a:lnTo>
                      <a:pt x="6599" y="3289"/>
                    </a:lnTo>
                    <a:close/>
                  </a:path>
                </a:pathLst>
              </a:custGeom>
              <a:solidFill>
                <a:srgbClr val="FF8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100" name="Line 111"/>
              <p:cNvSpPr>
                <a:spLocks noChangeShapeType="1"/>
              </p:cNvSpPr>
              <p:nvPr/>
            </p:nvSpPr>
            <p:spPr bwMode="auto">
              <a:xfrm flipV="1">
                <a:off x="3336" y="1432"/>
                <a:ext cx="53" cy="6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101" name="Freeform 112"/>
              <p:cNvSpPr>
                <a:spLocks/>
              </p:cNvSpPr>
              <p:nvPr/>
            </p:nvSpPr>
            <p:spPr bwMode="auto">
              <a:xfrm>
                <a:off x="2903" y="2099"/>
                <a:ext cx="877" cy="433"/>
              </a:xfrm>
              <a:custGeom>
                <a:avLst/>
                <a:gdLst>
                  <a:gd name="T0" fmla="*/ 26 w 4386"/>
                  <a:gd name="T1" fmla="*/ 17 h 2166"/>
                  <a:gd name="T2" fmla="*/ 27 w 4386"/>
                  <a:gd name="T3" fmla="*/ 16 h 2166"/>
                  <a:gd name="T4" fmla="*/ 28 w 4386"/>
                  <a:gd name="T5" fmla="*/ 16 h 2166"/>
                  <a:gd name="T6" fmla="*/ 29 w 4386"/>
                  <a:gd name="T7" fmla="*/ 15 h 2166"/>
                  <a:gd name="T8" fmla="*/ 30 w 4386"/>
                  <a:gd name="T9" fmla="*/ 14 h 2166"/>
                  <a:gd name="T10" fmla="*/ 31 w 4386"/>
                  <a:gd name="T11" fmla="*/ 13 h 2166"/>
                  <a:gd name="T12" fmla="*/ 32 w 4386"/>
                  <a:gd name="T13" fmla="*/ 12 h 2166"/>
                  <a:gd name="T14" fmla="*/ 32 w 4386"/>
                  <a:gd name="T15" fmla="*/ 10 h 2166"/>
                  <a:gd name="T16" fmla="*/ 33 w 4386"/>
                  <a:gd name="T17" fmla="*/ 9 h 2166"/>
                  <a:gd name="T18" fmla="*/ 33 w 4386"/>
                  <a:gd name="T19" fmla="*/ 8 h 2166"/>
                  <a:gd name="T20" fmla="*/ 34 w 4386"/>
                  <a:gd name="T21" fmla="*/ 7 h 2166"/>
                  <a:gd name="T22" fmla="*/ 34 w 4386"/>
                  <a:gd name="T23" fmla="*/ 6 h 2166"/>
                  <a:gd name="T24" fmla="*/ 34 w 4386"/>
                  <a:gd name="T25" fmla="*/ 5 h 2166"/>
                  <a:gd name="T26" fmla="*/ 35 w 4386"/>
                  <a:gd name="T27" fmla="*/ 4 h 2166"/>
                  <a:gd name="T28" fmla="*/ 35 w 4386"/>
                  <a:gd name="T29" fmla="*/ 2 h 2166"/>
                  <a:gd name="T30" fmla="*/ 35 w 4386"/>
                  <a:gd name="T31" fmla="*/ 1 h 2166"/>
                  <a:gd name="T32" fmla="*/ 35 w 4386"/>
                  <a:gd name="T33" fmla="*/ 0 h 2166"/>
                  <a:gd name="T34" fmla="*/ 0 w 4386"/>
                  <a:gd name="T35" fmla="*/ 0 h 2166"/>
                  <a:gd name="T36" fmla="*/ 26 w 4386"/>
                  <a:gd name="T37" fmla="*/ 17 h 216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386" h="2166">
                    <a:moveTo>
                      <a:pt x="3301" y="2166"/>
                    </a:moveTo>
                    <a:lnTo>
                      <a:pt x="3423" y="2055"/>
                    </a:lnTo>
                    <a:lnTo>
                      <a:pt x="3541" y="1941"/>
                    </a:lnTo>
                    <a:lnTo>
                      <a:pt x="3651" y="1823"/>
                    </a:lnTo>
                    <a:lnTo>
                      <a:pt x="3754" y="1700"/>
                    </a:lnTo>
                    <a:lnTo>
                      <a:pt x="3852" y="1574"/>
                    </a:lnTo>
                    <a:lnTo>
                      <a:pt x="3940" y="1445"/>
                    </a:lnTo>
                    <a:lnTo>
                      <a:pt x="4022" y="1312"/>
                    </a:lnTo>
                    <a:lnTo>
                      <a:pt x="4097" y="1177"/>
                    </a:lnTo>
                    <a:lnTo>
                      <a:pt x="4162" y="1039"/>
                    </a:lnTo>
                    <a:lnTo>
                      <a:pt x="4220" y="897"/>
                    </a:lnTo>
                    <a:lnTo>
                      <a:pt x="4270" y="753"/>
                    </a:lnTo>
                    <a:lnTo>
                      <a:pt x="4311" y="607"/>
                    </a:lnTo>
                    <a:lnTo>
                      <a:pt x="4343" y="459"/>
                    </a:lnTo>
                    <a:lnTo>
                      <a:pt x="4367" y="308"/>
                    </a:lnTo>
                    <a:lnTo>
                      <a:pt x="4380" y="155"/>
                    </a:lnTo>
                    <a:lnTo>
                      <a:pt x="4386" y="0"/>
                    </a:lnTo>
                    <a:lnTo>
                      <a:pt x="0" y="0"/>
                    </a:lnTo>
                    <a:lnTo>
                      <a:pt x="3301" y="2166"/>
                    </a:lnTo>
                    <a:close/>
                  </a:path>
                </a:pathLst>
              </a:custGeom>
              <a:solidFill>
                <a:srgbClr val="FF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102" name="Line 113"/>
              <p:cNvSpPr>
                <a:spLocks noChangeShapeType="1"/>
              </p:cNvSpPr>
              <p:nvPr/>
            </p:nvSpPr>
            <p:spPr bwMode="auto">
              <a:xfrm>
                <a:off x="3724" y="2462"/>
                <a:ext cx="85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103" name="Freeform 114"/>
              <p:cNvSpPr>
                <a:spLocks/>
              </p:cNvSpPr>
              <p:nvPr/>
            </p:nvSpPr>
            <p:spPr bwMode="auto">
              <a:xfrm>
                <a:off x="2899" y="2115"/>
                <a:ext cx="660" cy="628"/>
              </a:xfrm>
              <a:custGeom>
                <a:avLst/>
                <a:gdLst>
                  <a:gd name="T0" fmla="*/ 10 w 3301"/>
                  <a:gd name="T1" fmla="*/ 25 h 3143"/>
                  <a:gd name="T2" fmla="*/ 13 w 3301"/>
                  <a:gd name="T3" fmla="*/ 24 h 3143"/>
                  <a:gd name="T4" fmla="*/ 15 w 3301"/>
                  <a:gd name="T5" fmla="*/ 24 h 3143"/>
                  <a:gd name="T6" fmla="*/ 17 w 3301"/>
                  <a:gd name="T7" fmla="*/ 23 h 3143"/>
                  <a:gd name="T8" fmla="*/ 19 w 3301"/>
                  <a:gd name="T9" fmla="*/ 22 h 3143"/>
                  <a:gd name="T10" fmla="*/ 21 w 3301"/>
                  <a:gd name="T11" fmla="*/ 21 h 3143"/>
                  <a:gd name="T12" fmla="*/ 23 w 3301"/>
                  <a:gd name="T13" fmla="*/ 20 h 3143"/>
                  <a:gd name="T14" fmla="*/ 25 w 3301"/>
                  <a:gd name="T15" fmla="*/ 19 h 3143"/>
                  <a:gd name="T16" fmla="*/ 26 w 3301"/>
                  <a:gd name="T17" fmla="*/ 17 h 3143"/>
                  <a:gd name="T18" fmla="*/ 0 w 3301"/>
                  <a:gd name="T19" fmla="*/ 0 h 3143"/>
                  <a:gd name="T20" fmla="*/ 10 w 3301"/>
                  <a:gd name="T21" fmla="*/ 25 h 31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01" h="3143">
                    <a:moveTo>
                      <a:pt x="1292" y="3143"/>
                    </a:moveTo>
                    <a:lnTo>
                      <a:pt x="1582" y="3067"/>
                    </a:lnTo>
                    <a:lnTo>
                      <a:pt x="1862" y="2976"/>
                    </a:lnTo>
                    <a:lnTo>
                      <a:pt x="2133" y="2873"/>
                    </a:lnTo>
                    <a:lnTo>
                      <a:pt x="2393" y="2755"/>
                    </a:lnTo>
                    <a:lnTo>
                      <a:pt x="2640" y="2625"/>
                    </a:lnTo>
                    <a:lnTo>
                      <a:pt x="2874" y="2483"/>
                    </a:lnTo>
                    <a:lnTo>
                      <a:pt x="3095" y="2330"/>
                    </a:lnTo>
                    <a:lnTo>
                      <a:pt x="3301" y="2165"/>
                    </a:lnTo>
                    <a:lnTo>
                      <a:pt x="0" y="0"/>
                    </a:lnTo>
                    <a:lnTo>
                      <a:pt x="1292" y="3143"/>
                    </a:ln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104" name="Line 115"/>
              <p:cNvSpPr>
                <a:spLocks noChangeShapeType="1"/>
              </p:cNvSpPr>
              <p:nvPr/>
            </p:nvSpPr>
            <p:spPr bwMode="auto">
              <a:xfrm>
                <a:off x="3374" y="2799"/>
                <a:ext cx="57" cy="6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105" name="Freeform 116"/>
              <p:cNvSpPr>
                <a:spLocks/>
              </p:cNvSpPr>
              <p:nvPr/>
            </p:nvSpPr>
            <p:spPr bwMode="auto">
              <a:xfrm>
                <a:off x="1972" y="1520"/>
                <a:ext cx="877" cy="953"/>
              </a:xfrm>
              <a:custGeom>
                <a:avLst/>
                <a:gdLst>
                  <a:gd name="T0" fmla="*/ 17 w 4387"/>
                  <a:gd name="T1" fmla="*/ 0 h 4764"/>
                  <a:gd name="T2" fmla="*/ 15 w 4387"/>
                  <a:gd name="T3" fmla="*/ 1 h 4764"/>
                  <a:gd name="T4" fmla="*/ 14 w 4387"/>
                  <a:gd name="T5" fmla="*/ 2 h 4764"/>
                  <a:gd name="T6" fmla="*/ 12 w 4387"/>
                  <a:gd name="T7" fmla="*/ 3 h 4764"/>
                  <a:gd name="T8" fmla="*/ 10 w 4387"/>
                  <a:gd name="T9" fmla="*/ 4 h 4764"/>
                  <a:gd name="T10" fmla="*/ 9 w 4387"/>
                  <a:gd name="T11" fmla="*/ 5 h 4764"/>
                  <a:gd name="T12" fmla="*/ 7 w 4387"/>
                  <a:gd name="T13" fmla="*/ 7 h 4764"/>
                  <a:gd name="T14" fmla="*/ 6 w 4387"/>
                  <a:gd name="T15" fmla="*/ 8 h 4764"/>
                  <a:gd name="T16" fmla="*/ 5 w 4387"/>
                  <a:gd name="T17" fmla="*/ 9 h 4764"/>
                  <a:gd name="T18" fmla="*/ 4 w 4387"/>
                  <a:gd name="T19" fmla="*/ 11 h 4764"/>
                  <a:gd name="T20" fmla="*/ 3 w 4387"/>
                  <a:gd name="T21" fmla="*/ 12 h 4764"/>
                  <a:gd name="T22" fmla="*/ 2 w 4387"/>
                  <a:gd name="T23" fmla="*/ 14 h 4764"/>
                  <a:gd name="T24" fmla="*/ 1 w 4387"/>
                  <a:gd name="T25" fmla="*/ 16 h 4764"/>
                  <a:gd name="T26" fmla="*/ 1 w 4387"/>
                  <a:gd name="T27" fmla="*/ 17 h 4764"/>
                  <a:gd name="T28" fmla="*/ 0 w 4387"/>
                  <a:gd name="T29" fmla="*/ 19 h 4764"/>
                  <a:gd name="T30" fmla="*/ 0 w 4387"/>
                  <a:gd name="T31" fmla="*/ 21 h 4764"/>
                  <a:gd name="T32" fmla="*/ 0 w 4387"/>
                  <a:gd name="T33" fmla="*/ 23 h 4764"/>
                  <a:gd name="T34" fmla="*/ 0 w 4387"/>
                  <a:gd name="T35" fmla="*/ 25 h 4764"/>
                  <a:gd name="T36" fmla="*/ 0 w 4387"/>
                  <a:gd name="T37" fmla="*/ 27 h 4764"/>
                  <a:gd name="T38" fmla="*/ 1 w 4387"/>
                  <a:gd name="T39" fmla="*/ 29 h 4764"/>
                  <a:gd name="T40" fmla="*/ 2 w 4387"/>
                  <a:gd name="T41" fmla="*/ 31 h 4764"/>
                  <a:gd name="T42" fmla="*/ 3 w 4387"/>
                  <a:gd name="T43" fmla="*/ 33 h 4764"/>
                  <a:gd name="T44" fmla="*/ 4 w 4387"/>
                  <a:gd name="T45" fmla="*/ 35 h 4764"/>
                  <a:gd name="T46" fmla="*/ 5 w 4387"/>
                  <a:gd name="T47" fmla="*/ 36 h 4764"/>
                  <a:gd name="T48" fmla="*/ 7 w 4387"/>
                  <a:gd name="T49" fmla="*/ 38 h 4764"/>
                  <a:gd name="T50" fmla="*/ 35 w 4387"/>
                  <a:gd name="T51" fmla="*/ 23 h 4764"/>
                  <a:gd name="T52" fmla="*/ 17 w 4387"/>
                  <a:gd name="T53" fmla="*/ 0 h 47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387" h="4764">
                    <a:moveTo>
                      <a:pt x="2173" y="0"/>
                    </a:moveTo>
                    <a:lnTo>
                      <a:pt x="1934" y="113"/>
                    </a:lnTo>
                    <a:lnTo>
                      <a:pt x="1706" y="236"/>
                    </a:lnTo>
                    <a:lnTo>
                      <a:pt x="1489" y="370"/>
                    </a:lnTo>
                    <a:lnTo>
                      <a:pt x="1285" y="514"/>
                    </a:lnTo>
                    <a:lnTo>
                      <a:pt x="1093" y="667"/>
                    </a:lnTo>
                    <a:lnTo>
                      <a:pt x="914" y="829"/>
                    </a:lnTo>
                    <a:lnTo>
                      <a:pt x="749" y="1000"/>
                    </a:lnTo>
                    <a:lnTo>
                      <a:pt x="599" y="1180"/>
                    </a:lnTo>
                    <a:lnTo>
                      <a:pt x="464" y="1366"/>
                    </a:lnTo>
                    <a:lnTo>
                      <a:pt x="345" y="1559"/>
                    </a:lnTo>
                    <a:lnTo>
                      <a:pt x="242" y="1759"/>
                    </a:lnTo>
                    <a:lnTo>
                      <a:pt x="157" y="1964"/>
                    </a:lnTo>
                    <a:lnTo>
                      <a:pt x="89" y="2176"/>
                    </a:lnTo>
                    <a:lnTo>
                      <a:pt x="40" y="2393"/>
                    </a:lnTo>
                    <a:lnTo>
                      <a:pt x="10" y="2614"/>
                    </a:lnTo>
                    <a:lnTo>
                      <a:pt x="0" y="2840"/>
                    </a:lnTo>
                    <a:lnTo>
                      <a:pt x="14" y="3106"/>
                    </a:lnTo>
                    <a:lnTo>
                      <a:pt x="56" y="3367"/>
                    </a:lnTo>
                    <a:lnTo>
                      <a:pt x="125" y="3621"/>
                    </a:lnTo>
                    <a:lnTo>
                      <a:pt x="219" y="3868"/>
                    </a:lnTo>
                    <a:lnTo>
                      <a:pt x="337" y="4106"/>
                    </a:lnTo>
                    <a:lnTo>
                      <a:pt x="479" y="4335"/>
                    </a:lnTo>
                    <a:lnTo>
                      <a:pt x="643" y="4555"/>
                    </a:lnTo>
                    <a:lnTo>
                      <a:pt x="829" y="4764"/>
                    </a:lnTo>
                    <a:lnTo>
                      <a:pt x="4387" y="2840"/>
                    </a:lnTo>
                    <a:lnTo>
                      <a:pt x="2173" y="0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106" name="Line 117"/>
              <p:cNvSpPr>
                <a:spLocks noChangeShapeType="1"/>
              </p:cNvSpPr>
              <p:nvPr/>
            </p:nvSpPr>
            <p:spPr bwMode="auto">
              <a:xfrm flipH="1" flipV="1">
                <a:off x="1905" y="1935"/>
                <a:ext cx="87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107" name="Freeform 118"/>
              <p:cNvSpPr>
                <a:spLocks/>
              </p:cNvSpPr>
              <p:nvPr/>
            </p:nvSpPr>
            <p:spPr bwMode="auto">
              <a:xfrm>
                <a:off x="2160" y="2114"/>
                <a:ext cx="969" cy="657"/>
              </a:xfrm>
              <a:custGeom>
                <a:avLst/>
                <a:gdLst>
                  <a:gd name="T0" fmla="*/ 0 w 4849"/>
                  <a:gd name="T1" fmla="*/ 15 h 3289"/>
                  <a:gd name="T2" fmla="*/ 1 w 4849"/>
                  <a:gd name="T3" fmla="*/ 17 h 3289"/>
                  <a:gd name="T4" fmla="*/ 3 w 4849"/>
                  <a:gd name="T5" fmla="*/ 18 h 3289"/>
                  <a:gd name="T6" fmla="*/ 4 w 4849"/>
                  <a:gd name="T7" fmla="*/ 19 h 3289"/>
                  <a:gd name="T8" fmla="*/ 5 w 4849"/>
                  <a:gd name="T9" fmla="*/ 20 h 3289"/>
                  <a:gd name="T10" fmla="*/ 7 w 4849"/>
                  <a:gd name="T11" fmla="*/ 21 h 3289"/>
                  <a:gd name="T12" fmla="*/ 9 w 4849"/>
                  <a:gd name="T13" fmla="*/ 22 h 3289"/>
                  <a:gd name="T14" fmla="*/ 10 w 4849"/>
                  <a:gd name="T15" fmla="*/ 23 h 3289"/>
                  <a:gd name="T16" fmla="*/ 12 w 4849"/>
                  <a:gd name="T17" fmla="*/ 23 h 3289"/>
                  <a:gd name="T18" fmla="*/ 14 w 4849"/>
                  <a:gd name="T19" fmla="*/ 24 h 3289"/>
                  <a:gd name="T20" fmla="*/ 16 w 4849"/>
                  <a:gd name="T21" fmla="*/ 25 h 3289"/>
                  <a:gd name="T22" fmla="*/ 18 w 4849"/>
                  <a:gd name="T23" fmla="*/ 25 h 3289"/>
                  <a:gd name="T24" fmla="*/ 20 w 4849"/>
                  <a:gd name="T25" fmla="*/ 25 h 3289"/>
                  <a:gd name="T26" fmla="*/ 22 w 4849"/>
                  <a:gd name="T27" fmla="*/ 26 h 3289"/>
                  <a:gd name="T28" fmla="*/ 24 w 4849"/>
                  <a:gd name="T29" fmla="*/ 26 h 3289"/>
                  <a:gd name="T30" fmla="*/ 26 w 4849"/>
                  <a:gd name="T31" fmla="*/ 26 h 3289"/>
                  <a:gd name="T32" fmla="*/ 28 w 4849"/>
                  <a:gd name="T33" fmla="*/ 26 h 3289"/>
                  <a:gd name="T34" fmla="*/ 31 w 4849"/>
                  <a:gd name="T35" fmla="*/ 26 h 3289"/>
                  <a:gd name="T36" fmla="*/ 34 w 4849"/>
                  <a:gd name="T37" fmla="*/ 26 h 3289"/>
                  <a:gd name="T38" fmla="*/ 36 w 4849"/>
                  <a:gd name="T39" fmla="*/ 26 h 3289"/>
                  <a:gd name="T40" fmla="*/ 39 w 4849"/>
                  <a:gd name="T41" fmla="*/ 25 h 3289"/>
                  <a:gd name="T42" fmla="*/ 28 w 4849"/>
                  <a:gd name="T43" fmla="*/ 0 h 3289"/>
                  <a:gd name="T44" fmla="*/ 0 w 4849"/>
                  <a:gd name="T45" fmla="*/ 15 h 328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849" h="3289">
                    <a:moveTo>
                      <a:pt x="0" y="1924"/>
                    </a:moveTo>
                    <a:lnTo>
                      <a:pt x="155" y="2075"/>
                    </a:lnTo>
                    <a:lnTo>
                      <a:pt x="321" y="2219"/>
                    </a:lnTo>
                    <a:lnTo>
                      <a:pt x="498" y="2356"/>
                    </a:lnTo>
                    <a:lnTo>
                      <a:pt x="686" y="2486"/>
                    </a:lnTo>
                    <a:lnTo>
                      <a:pt x="884" y="2607"/>
                    </a:lnTo>
                    <a:lnTo>
                      <a:pt x="1090" y="2718"/>
                    </a:lnTo>
                    <a:lnTo>
                      <a:pt x="1305" y="2822"/>
                    </a:lnTo>
                    <a:lnTo>
                      <a:pt x="1529" y="2915"/>
                    </a:lnTo>
                    <a:lnTo>
                      <a:pt x="1759" y="3000"/>
                    </a:lnTo>
                    <a:lnTo>
                      <a:pt x="1999" y="3074"/>
                    </a:lnTo>
                    <a:lnTo>
                      <a:pt x="2243" y="3138"/>
                    </a:lnTo>
                    <a:lnTo>
                      <a:pt x="2496" y="3191"/>
                    </a:lnTo>
                    <a:lnTo>
                      <a:pt x="2754" y="3233"/>
                    </a:lnTo>
                    <a:lnTo>
                      <a:pt x="3017" y="3264"/>
                    </a:lnTo>
                    <a:lnTo>
                      <a:pt x="3284" y="3282"/>
                    </a:lnTo>
                    <a:lnTo>
                      <a:pt x="3558" y="3289"/>
                    </a:lnTo>
                    <a:lnTo>
                      <a:pt x="3891" y="3278"/>
                    </a:lnTo>
                    <a:lnTo>
                      <a:pt x="4219" y="3251"/>
                    </a:lnTo>
                    <a:lnTo>
                      <a:pt x="4538" y="3206"/>
                    </a:lnTo>
                    <a:lnTo>
                      <a:pt x="4849" y="3143"/>
                    </a:lnTo>
                    <a:lnTo>
                      <a:pt x="3558" y="0"/>
                    </a:lnTo>
                    <a:lnTo>
                      <a:pt x="0" y="1924"/>
                    </a:lnTo>
                    <a:close/>
                  </a:path>
                </a:pathLst>
              </a:custGeom>
              <a:solidFill>
                <a:srgbClr val="FFC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108" name="Line 119"/>
              <p:cNvSpPr>
                <a:spLocks noChangeShapeType="1"/>
              </p:cNvSpPr>
              <p:nvPr/>
            </p:nvSpPr>
            <p:spPr bwMode="auto">
              <a:xfrm flipH="1">
                <a:off x="2551" y="2867"/>
                <a:ext cx="36" cy="8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109" name="Rectangle 120"/>
              <p:cNvSpPr>
                <a:spLocks noChangeArrowheads="1"/>
              </p:cNvSpPr>
              <p:nvPr/>
            </p:nvSpPr>
            <p:spPr bwMode="auto">
              <a:xfrm>
                <a:off x="3475" y="1342"/>
                <a:ext cx="14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sz="1400" b="1" smtClean="0">
                    <a:solidFill>
                      <a:srgbClr val="FFFF00"/>
                    </a:solidFill>
                  </a:rPr>
                  <a:t>168</a:t>
                </a:r>
              </a:p>
            </p:txBody>
          </p:sp>
          <p:sp>
            <p:nvSpPr>
              <p:cNvPr id="88110" name="Rectangle 121"/>
              <p:cNvSpPr>
                <a:spLocks noChangeArrowheads="1"/>
              </p:cNvSpPr>
              <p:nvPr/>
            </p:nvSpPr>
            <p:spPr bwMode="auto">
              <a:xfrm>
                <a:off x="1823" y="1843"/>
                <a:ext cx="121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sz="1400" b="1" smtClean="0">
                    <a:solidFill>
                      <a:srgbClr val="FFFF00"/>
                    </a:solidFill>
                  </a:rPr>
                  <a:t>110</a:t>
                </a:r>
              </a:p>
            </p:txBody>
          </p:sp>
          <p:sp>
            <p:nvSpPr>
              <p:cNvPr id="88111" name="Rectangle 122"/>
              <p:cNvSpPr>
                <a:spLocks noChangeArrowheads="1"/>
              </p:cNvSpPr>
              <p:nvPr/>
            </p:nvSpPr>
            <p:spPr bwMode="auto">
              <a:xfrm>
                <a:off x="2549" y="2950"/>
                <a:ext cx="101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sz="1400" b="1" dirty="0" smtClean="0">
                    <a:solidFill>
                      <a:srgbClr val="FFFF00"/>
                    </a:solidFill>
                  </a:rPr>
                  <a:t>72</a:t>
                </a:r>
              </a:p>
            </p:txBody>
          </p:sp>
          <p:sp>
            <p:nvSpPr>
              <p:cNvPr id="88112" name="Rectangle 123"/>
              <p:cNvSpPr>
                <a:spLocks noChangeArrowheads="1"/>
              </p:cNvSpPr>
              <p:nvPr/>
            </p:nvSpPr>
            <p:spPr bwMode="auto">
              <a:xfrm>
                <a:off x="3480" y="2867"/>
                <a:ext cx="10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sz="1400" b="1" smtClean="0">
                    <a:solidFill>
                      <a:srgbClr val="FFFF00"/>
                    </a:solidFill>
                  </a:rPr>
                  <a:t>34</a:t>
                </a:r>
              </a:p>
            </p:txBody>
          </p:sp>
          <p:sp>
            <p:nvSpPr>
              <p:cNvPr id="88113" name="Rectangle 124"/>
              <p:cNvSpPr>
                <a:spLocks noChangeArrowheads="1"/>
              </p:cNvSpPr>
              <p:nvPr/>
            </p:nvSpPr>
            <p:spPr bwMode="auto">
              <a:xfrm>
                <a:off x="3877" y="2443"/>
                <a:ext cx="89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llegro BT" pitchFamily="82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altLang="ru-RU" sz="1400" b="1" smtClean="0">
                    <a:solidFill>
                      <a:srgbClr val="FFFF00"/>
                    </a:solidFill>
                  </a:rPr>
                  <a:t>41</a:t>
                </a:r>
              </a:p>
            </p:txBody>
          </p:sp>
        </p:grpSp>
        <p:sp>
          <p:nvSpPr>
            <p:cNvPr id="88086" name="Oval 125"/>
            <p:cNvSpPr>
              <a:spLocks noChangeArrowheads="1"/>
            </p:cNvSpPr>
            <p:nvPr/>
          </p:nvSpPr>
          <p:spPr bwMode="auto">
            <a:xfrm>
              <a:off x="3873" y="1283"/>
              <a:ext cx="461" cy="3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68392" dir="4091915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FFFF00"/>
                </a:solidFill>
              </a:endParaRPr>
            </a:p>
          </p:txBody>
        </p:sp>
        <p:sp>
          <p:nvSpPr>
            <p:cNvPr id="88087" name="Rectangle 126"/>
            <p:cNvSpPr>
              <a:spLocks noChangeArrowheads="1"/>
            </p:cNvSpPr>
            <p:nvPr/>
          </p:nvSpPr>
          <p:spPr bwMode="auto">
            <a:xfrm>
              <a:off x="4010" y="1379"/>
              <a:ext cx="24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legro BT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legro BT" pitchFamily="82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400" b="1" smtClean="0">
                  <a:solidFill>
                    <a:srgbClr val="FFFF00"/>
                  </a:solidFill>
                </a:rPr>
                <a:t>426</a:t>
              </a:r>
            </a:p>
          </p:txBody>
        </p:sp>
      </p:grpSp>
      <p:sp>
        <p:nvSpPr>
          <p:cNvPr id="88082" name="Rectangle 127"/>
          <p:cNvSpPr>
            <a:spLocks noChangeArrowheads="1"/>
          </p:cNvSpPr>
          <p:nvPr/>
        </p:nvSpPr>
        <p:spPr bwMode="auto">
          <a:xfrm>
            <a:off x="381000" y="149225"/>
            <a:ext cx="7993063" cy="8302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Операции при опущении и выпадении половых органов в сочетании с недержанием мочи (1996-2015 </a:t>
            </a:r>
            <a:r>
              <a:rPr lang="ru-RU" alt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alt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8083" name="TextBox 1"/>
          <p:cNvSpPr txBox="1">
            <a:spLocks noChangeArrowheads="1"/>
          </p:cNvSpPr>
          <p:nvPr/>
        </p:nvSpPr>
        <p:spPr bwMode="auto">
          <a:xfrm>
            <a:off x="7478713" y="3562350"/>
            <a:ext cx="1566862" cy="25542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2014 г. в отделении было выполнена 221 влагалищная операция, из них 67 гистерэктомия влагалищным доступом</a:t>
            </a:r>
          </a:p>
        </p:txBody>
      </p:sp>
      <p:sp>
        <p:nvSpPr>
          <p:cNvPr id="88084" name="TextBox 2"/>
          <p:cNvSpPr txBox="1">
            <a:spLocks noChangeArrowheads="1"/>
          </p:cNvSpPr>
          <p:nvPr/>
        </p:nvSpPr>
        <p:spPr bwMode="auto">
          <a:xfrm>
            <a:off x="7604125" y="860425"/>
            <a:ext cx="1539875" cy="12001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legro BT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legro BT" pitchFamily="8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Всего 4215 операций</a:t>
            </a:r>
          </a:p>
        </p:txBody>
      </p:sp>
    </p:spTree>
    <p:extLst>
      <p:ext uri="{BB962C8B-B14F-4D97-AF65-F5344CB8AC3E}">
        <p14:creationId xmlns:p14="http://schemas.microsoft.com/office/powerpoint/2010/main" val="3660584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2137" y="2005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19</a:t>
            </a: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8</a:t>
            </a:r>
            <a:r>
              <a:rPr lang="en-US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6</a:t>
            </a:r>
            <a:endParaRPr lang="ru-RU" sz="36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54275" name="Picture 2" descr="http://www.thetrocar.com/Articoli/Educational/Educational%20003/immagini/020%20origin%20of%20the%20mesenteric%20art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69850"/>
            <a:ext cx="287496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30690" y="1208906"/>
            <a:ext cx="3484319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Забрюшинная тазовая </a:t>
            </a:r>
            <a:r>
              <a:rPr lang="ru-RU" sz="1600" b="1" spc="50" dirty="0" err="1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лимфаденэктомия</a:t>
            </a:r>
            <a:r>
              <a:rPr lang="ru-RU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ru-RU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с помощью </a:t>
            </a:r>
            <a:r>
              <a:rPr lang="en-US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LS</a:t>
            </a:r>
            <a:endParaRPr lang="en-GB" sz="16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grpSp>
        <p:nvGrpSpPr>
          <p:cNvPr id="54277" name="Группа 29"/>
          <p:cNvGrpSpPr>
            <a:grpSpLocks/>
          </p:cNvGrpSpPr>
          <p:nvPr/>
        </p:nvGrpSpPr>
        <p:grpSpPr bwMode="auto">
          <a:xfrm>
            <a:off x="1417638" y="66675"/>
            <a:ext cx="1314450" cy="2038350"/>
            <a:chOff x="7156778" y="260648"/>
            <a:chExt cx="1807709" cy="2786826"/>
          </a:xfrm>
        </p:grpSpPr>
        <p:pic>
          <p:nvPicPr>
            <p:cNvPr id="594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6778" y="260648"/>
              <a:ext cx="1807709" cy="2448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7156778" y="2708888"/>
              <a:ext cx="1423462" cy="3385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  <a:ea typeface="Arial" charset="0"/>
                  <a:cs typeface="Arial" charset="0"/>
                </a:rPr>
                <a:t>Daniel </a:t>
              </a:r>
              <a:r>
                <a:rPr lang="en-US" sz="1600" dirty="0" err="1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  <a:ea typeface="Arial" charset="0"/>
                  <a:cs typeface="Arial" charset="0"/>
                </a:rPr>
                <a:t>Dargent</a:t>
              </a:r>
              <a:endParaRPr lang="en-GB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Arial" charset="0"/>
                <a:cs typeface="Arial" charset="0"/>
              </a:endParaRPr>
            </a:p>
          </p:txBody>
        </p:sp>
      </p:grpSp>
      <p:pic>
        <p:nvPicPr>
          <p:cNvPr id="593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66675"/>
            <a:ext cx="1895475" cy="25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5939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2312988"/>
            <a:ext cx="1287463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431925" y="4065588"/>
            <a:ext cx="1287463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Arial" charset="0"/>
                <a:cs typeface="Arial" charset="0"/>
              </a:rPr>
              <a:t>Michel </a:t>
            </a:r>
            <a:r>
              <a:rPr lang="en-US" sz="16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Arial" charset="0"/>
                <a:cs typeface="Arial" charset="0"/>
              </a:rPr>
              <a:t>Canis</a:t>
            </a:r>
            <a:endParaRPr lang="en-GB" sz="16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5940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311400"/>
            <a:ext cx="1214438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3192463" y="4189413"/>
            <a:ext cx="147637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Arial" charset="0"/>
                <a:cs typeface="Arial" charset="0"/>
              </a:rPr>
              <a:t>Arnaud </a:t>
            </a:r>
            <a:r>
              <a:rPr lang="en-US" sz="16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Arial" charset="0"/>
                <a:cs typeface="Arial" charset="0"/>
              </a:rPr>
              <a:t>Wattiez</a:t>
            </a:r>
            <a:endParaRPr lang="en-GB" sz="16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5019" y="2313746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19</a:t>
            </a:r>
            <a:r>
              <a:rPr lang="en-US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9</a:t>
            </a: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0</a:t>
            </a:r>
          </a:p>
        </p:txBody>
      </p:sp>
      <p:pic>
        <p:nvPicPr>
          <p:cNvPr id="38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2311400"/>
            <a:ext cx="2578100" cy="2305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5995748" y="3942519"/>
            <a:ext cx="3122104" cy="64633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Расширенная </a:t>
            </a:r>
            <a:r>
              <a:rPr lang="en-US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LS </a:t>
            </a:r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гистерэктомия</a:t>
            </a:r>
            <a:endParaRPr lang="en-GB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31925" y="6519863"/>
            <a:ext cx="1370013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Denis </a:t>
            </a:r>
            <a:r>
              <a:rPr lang="en-US" sz="16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Querleu</a:t>
            </a:r>
            <a:endParaRPr lang="en-GB" sz="16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Arial" charset="0"/>
              <a:cs typeface="Arial" pitchFamily="34" charset="0"/>
            </a:endParaRPr>
          </a:p>
        </p:txBody>
      </p:sp>
      <p:pic>
        <p:nvPicPr>
          <p:cNvPr id="5940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4616450"/>
            <a:ext cx="1420813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49039" y="4658283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19</a:t>
            </a:r>
            <a:r>
              <a:rPr lang="en-US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91</a:t>
            </a:r>
            <a:endParaRPr lang="ru-RU" sz="36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itchFamily="34" charset="0"/>
              <a:ea typeface="Arial" charset="0"/>
              <a:cs typeface="Arial" pitchFamily="34" charset="0"/>
            </a:endParaRPr>
          </a:p>
        </p:txBody>
      </p:sp>
      <p:pic>
        <p:nvPicPr>
          <p:cNvPr id="54289" name="Picture 4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4716463"/>
            <a:ext cx="31670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315142" y="6261651"/>
            <a:ext cx="3911036" cy="5847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LS</a:t>
            </a:r>
            <a:r>
              <a:rPr lang="ru-RU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 </a:t>
            </a:r>
            <a:r>
              <a:rPr lang="ru-RU" sz="1600" b="1" spc="50" dirty="0" err="1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ассистированная</a:t>
            </a:r>
            <a:r>
              <a:rPr lang="ru-RU" sz="1600" b="1" spc="50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 расширенная  влагалищная гистерэктомия</a:t>
            </a:r>
            <a:endParaRPr lang="en-GB" sz="1600" b="1" spc="50" dirty="0">
              <a:ln w="11430"/>
              <a:solidFill>
                <a:prstClr val="black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9050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125413" y="1516063"/>
            <a:ext cx="3441700" cy="4111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083175" y="203200"/>
            <a:ext cx="3767138" cy="651033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72" name="Прямоугольник 1"/>
          <p:cNvSpPr>
            <a:spLocks noChangeArrowheads="1"/>
          </p:cNvSpPr>
          <p:nvPr/>
        </p:nvSpPr>
        <p:spPr bwMode="auto">
          <a:xfrm>
            <a:off x="50800" y="111125"/>
            <a:ext cx="4946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Новые технологии в лечении гинекологических заболеваний  хирургического профиля</a:t>
            </a:r>
          </a:p>
        </p:txBody>
      </p:sp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304800" y="1668463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prstClr val="black"/>
                </a:solidFill>
              </a:rPr>
              <a:t>Миома матки</a:t>
            </a:r>
          </a:p>
        </p:txBody>
      </p: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304800" y="2201863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prstClr val="black"/>
                </a:solidFill>
              </a:rPr>
              <a:t>Эндометриоз </a:t>
            </a:r>
          </a:p>
        </p:txBody>
      </p:sp>
      <p:sp>
        <p:nvSpPr>
          <p:cNvPr id="7175" name="TextBox 8"/>
          <p:cNvSpPr txBox="1">
            <a:spLocks noChangeArrowheads="1"/>
          </p:cNvSpPr>
          <p:nvPr/>
        </p:nvSpPr>
        <p:spPr bwMode="auto">
          <a:xfrm>
            <a:off x="304800" y="2773363"/>
            <a:ext cx="2736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prstClr val="black"/>
                </a:solidFill>
              </a:rPr>
              <a:t>Гиперплазия эндометрия</a:t>
            </a:r>
          </a:p>
        </p:txBody>
      </p:sp>
      <p:sp>
        <p:nvSpPr>
          <p:cNvPr id="7176" name="TextBox 9"/>
          <p:cNvSpPr txBox="1">
            <a:spLocks noChangeArrowheads="1"/>
          </p:cNvSpPr>
          <p:nvPr/>
        </p:nvSpPr>
        <p:spPr bwMode="auto">
          <a:xfrm>
            <a:off x="304800" y="3260725"/>
            <a:ext cx="194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prstClr val="black"/>
                </a:solidFill>
              </a:rPr>
              <a:t>Кисты яичников</a:t>
            </a:r>
          </a:p>
        </p:txBody>
      </p:sp>
      <p:sp>
        <p:nvSpPr>
          <p:cNvPr id="7177" name="TextBox 10"/>
          <p:cNvSpPr txBox="1">
            <a:spLocks noChangeArrowheads="1"/>
          </p:cNvSpPr>
          <p:nvPr/>
        </p:nvSpPr>
        <p:spPr bwMode="auto">
          <a:xfrm>
            <a:off x="304800" y="3814763"/>
            <a:ext cx="3182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prstClr val="black"/>
                </a:solidFill>
              </a:rPr>
              <a:t>Воспалительные заболевания</a:t>
            </a:r>
          </a:p>
        </p:txBody>
      </p:sp>
      <p:sp>
        <p:nvSpPr>
          <p:cNvPr id="7178" name="TextBox 11"/>
          <p:cNvSpPr txBox="1">
            <a:spLocks noChangeArrowheads="1"/>
          </p:cNvSpPr>
          <p:nvPr/>
        </p:nvSpPr>
        <p:spPr bwMode="auto">
          <a:xfrm>
            <a:off x="304800" y="4241800"/>
            <a:ext cx="3024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prstClr val="black"/>
                </a:solidFill>
              </a:rPr>
              <a:t>Несостоятельность мышц тазового дна + СНМ</a:t>
            </a:r>
          </a:p>
        </p:txBody>
      </p:sp>
      <p:sp>
        <p:nvSpPr>
          <p:cNvPr id="7179" name="TextBox 12"/>
          <p:cNvSpPr txBox="1">
            <a:spLocks noChangeArrowheads="1"/>
          </p:cNvSpPr>
          <p:nvPr/>
        </p:nvSpPr>
        <p:spPr bwMode="auto">
          <a:xfrm>
            <a:off x="304800" y="5003800"/>
            <a:ext cx="2160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prstClr val="black"/>
                </a:solidFill>
              </a:rPr>
              <a:t>Злокачественные новообразования</a:t>
            </a:r>
          </a:p>
        </p:txBody>
      </p:sp>
      <p:grpSp>
        <p:nvGrpSpPr>
          <p:cNvPr id="7180" name="Группа 33"/>
          <p:cNvGrpSpPr>
            <a:grpSpLocks/>
          </p:cNvGrpSpPr>
          <p:nvPr/>
        </p:nvGrpSpPr>
        <p:grpSpPr bwMode="auto">
          <a:xfrm>
            <a:off x="5083175" y="203200"/>
            <a:ext cx="3889375" cy="6510338"/>
            <a:chOff x="5076056" y="181980"/>
            <a:chExt cx="3889375" cy="6510338"/>
          </a:xfrm>
        </p:grpSpPr>
        <p:sp>
          <p:nvSpPr>
            <p:cNvPr id="7184" name="Rectangle 2"/>
            <p:cNvSpPr>
              <a:spLocks noChangeArrowheads="1"/>
            </p:cNvSpPr>
            <p:nvPr/>
          </p:nvSpPr>
          <p:spPr bwMode="auto">
            <a:xfrm>
              <a:off x="5076056" y="5869993"/>
              <a:ext cx="3816350" cy="360362"/>
            </a:xfrm>
            <a:prstGeom prst="rect">
              <a:avLst/>
            </a:prstGeom>
            <a:solidFill>
              <a:srgbClr val="6600CC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7185" name="Rectangle 3"/>
            <p:cNvSpPr>
              <a:spLocks noChangeArrowheads="1"/>
            </p:cNvSpPr>
            <p:nvPr/>
          </p:nvSpPr>
          <p:spPr bwMode="auto">
            <a:xfrm>
              <a:off x="5076056" y="5582655"/>
              <a:ext cx="3816350" cy="287338"/>
            </a:xfrm>
            <a:prstGeom prst="rect">
              <a:avLst/>
            </a:prstGeom>
            <a:solidFill>
              <a:srgbClr val="FF0000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7186" name="Rectangle 4"/>
            <p:cNvSpPr>
              <a:spLocks noChangeArrowheads="1"/>
            </p:cNvSpPr>
            <p:nvPr/>
          </p:nvSpPr>
          <p:spPr bwMode="auto">
            <a:xfrm>
              <a:off x="5076056" y="5293730"/>
              <a:ext cx="3816350" cy="288925"/>
            </a:xfrm>
            <a:prstGeom prst="rect">
              <a:avLst/>
            </a:prstGeom>
            <a:solidFill>
              <a:schemeClr val="tx1">
                <a:alpha val="4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7187" name="Rectangle 5"/>
            <p:cNvSpPr>
              <a:spLocks noChangeArrowheads="1"/>
            </p:cNvSpPr>
            <p:nvPr/>
          </p:nvSpPr>
          <p:spPr bwMode="auto">
            <a:xfrm>
              <a:off x="5076056" y="3925305"/>
              <a:ext cx="3816350" cy="1368425"/>
            </a:xfrm>
            <a:prstGeom prst="rect">
              <a:avLst/>
            </a:prstGeom>
            <a:solidFill>
              <a:srgbClr val="66FF33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7188" name="Rectangle 6"/>
            <p:cNvSpPr>
              <a:spLocks noChangeArrowheads="1"/>
            </p:cNvSpPr>
            <p:nvPr/>
          </p:nvSpPr>
          <p:spPr bwMode="auto">
            <a:xfrm>
              <a:off x="5076056" y="3133143"/>
              <a:ext cx="3816350" cy="792162"/>
            </a:xfrm>
            <a:prstGeom prst="rect">
              <a:avLst/>
            </a:prstGeom>
            <a:solidFill>
              <a:schemeClr val="accent2">
                <a:alpha val="45097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7189" name="Rectangle 7"/>
            <p:cNvSpPr>
              <a:spLocks noChangeArrowheads="1"/>
            </p:cNvSpPr>
            <p:nvPr/>
          </p:nvSpPr>
          <p:spPr bwMode="auto">
            <a:xfrm>
              <a:off x="5076056" y="1332918"/>
              <a:ext cx="3816350" cy="1800225"/>
            </a:xfrm>
            <a:prstGeom prst="rect">
              <a:avLst/>
            </a:prstGeom>
            <a:solidFill>
              <a:srgbClr val="FF6600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7190" name="Rectangle 8"/>
            <p:cNvSpPr>
              <a:spLocks noChangeArrowheads="1"/>
            </p:cNvSpPr>
            <p:nvPr/>
          </p:nvSpPr>
          <p:spPr bwMode="auto">
            <a:xfrm>
              <a:off x="5076056" y="181980"/>
              <a:ext cx="3816350" cy="1150938"/>
            </a:xfrm>
            <a:prstGeom prst="rect">
              <a:avLst/>
            </a:prstGeom>
            <a:solidFill>
              <a:srgbClr val="FF00FF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8215" name="Rectangle 9"/>
            <p:cNvSpPr>
              <a:spLocks noChangeArrowheads="1"/>
            </p:cNvSpPr>
            <p:nvPr/>
          </p:nvSpPr>
          <p:spPr bwMode="auto">
            <a:xfrm>
              <a:off x="5220519" y="181980"/>
              <a:ext cx="1452562" cy="3667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Эндоскопия</a:t>
              </a:r>
            </a:p>
          </p:txBody>
        </p:sp>
        <p:sp>
          <p:nvSpPr>
            <p:cNvPr id="8216" name="Rectangle 10"/>
            <p:cNvSpPr>
              <a:spLocks noChangeArrowheads="1"/>
            </p:cNvSpPr>
            <p:nvPr/>
          </p:nvSpPr>
          <p:spPr bwMode="auto">
            <a:xfrm>
              <a:off x="5076056" y="1261480"/>
              <a:ext cx="3816350" cy="4619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Хирургические энергии</a:t>
              </a:r>
            </a:p>
          </p:txBody>
        </p:sp>
        <p:sp>
          <p:nvSpPr>
            <p:cNvPr id="8217" name="Rectangle 14"/>
            <p:cNvSpPr>
              <a:spLocks noChangeArrowheads="1"/>
            </p:cNvSpPr>
            <p:nvPr/>
          </p:nvSpPr>
          <p:spPr bwMode="auto">
            <a:xfrm>
              <a:off x="5220519" y="5546143"/>
              <a:ext cx="2303462" cy="3667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ФУЗ аблация</a:t>
              </a:r>
            </a:p>
          </p:txBody>
        </p:sp>
        <p:sp>
          <p:nvSpPr>
            <p:cNvPr id="8218" name="Rectangle 15"/>
            <p:cNvSpPr>
              <a:spLocks noChangeArrowheads="1"/>
            </p:cNvSpPr>
            <p:nvPr/>
          </p:nvSpPr>
          <p:spPr bwMode="auto">
            <a:xfrm>
              <a:off x="5220519" y="5869993"/>
              <a:ext cx="2808287" cy="46196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Робототехника</a:t>
              </a:r>
            </a:p>
          </p:txBody>
        </p:sp>
        <p:sp>
          <p:nvSpPr>
            <p:cNvPr id="8219" name="Rectangle 17"/>
            <p:cNvSpPr>
              <a:spLocks noChangeArrowheads="1"/>
            </p:cNvSpPr>
            <p:nvPr/>
          </p:nvSpPr>
          <p:spPr bwMode="auto">
            <a:xfrm>
              <a:off x="5363394" y="540755"/>
              <a:ext cx="1079500" cy="7540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Tx/>
                <a:buBlip>
                  <a:blip r:embed="rId2"/>
                </a:buBlip>
                <a:defRPr/>
              </a:pPr>
              <a:r>
                <a:rPr lang="ru-RU" sz="16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 </a:t>
              </a:r>
              <a:r>
                <a:rPr lang="en-US" sz="16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LS</a:t>
              </a:r>
            </a:p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Tx/>
                <a:buBlip>
                  <a:blip r:embed="rId2"/>
                </a:buBlip>
                <a:defRPr/>
              </a:pPr>
              <a:r>
                <a:rPr lang="en-US" sz="16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 HS</a:t>
              </a:r>
            </a:p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Tx/>
                <a:buBlip>
                  <a:blip r:embed="rId2"/>
                </a:buBlip>
                <a:defRPr/>
              </a:pPr>
              <a:r>
                <a:rPr lang="en-US" sz="16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 HRS</a:t>
              </a:r>
              <a:endParaRPr lang="ru-RU" sz="160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8220" name="Rectangle 18"/>
            <p:cNvSpPr>
              <a:spLocks noChangeArrowheads="1"/>
            </p:cNvSpPr>
            <p:nvPr/>
          </p:nvSpPr>
          <p:spPr bwMode="auto">
            <a:xfrm>
              <a:off x="5363394" y="1693280"/>
              <a:ext cx="2016125" cy="14160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Tx/>
                <a:buBlip>
                  <a:blip r:embed="rId2"/>
                </a:buBlip>
              </a:pPr>
              <a:r>
                <a:rPr lang="ru-RU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 тепловая</a:t>
              </a:r>
              <a:endParaRPr lang="en-US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endParaRPr>
            </a:p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Tx/>
                <a:buBlip>
                  <a:blip r:embed="rId2"/>
                </a:buBlip>
              </a:pPr>
              <a:r>
                <a:rPr lang="en-US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 </a:t>
              </a:r>
              <a:r>
                <a:rPr lang="ru-RU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электрическая</a:t>
              </a:r>
              <a:endParaRPr lang="en-US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endParaRPr>
            </a:p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Tx/>
                <a:buBlip>
                  <a:blip r:embed="rId2"/>
                </a:buBlip>
              </a:pPr>
              <a:r>
                <a:rPr lang="en-US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 </a:t>
              </a:r>
              <a:r>
                <a:rPr lang="ru-RU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крио</a:t>
              </a:r>
            </a:p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Tx/>
                <a:buBlip>
                  <a:blip r:embed="rId2"/>
                </a:buBlip>
              </a:pPr>
              <a:r>
                <a:rPr lang="ru-RU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 радиоволны</a:t>
              </a:r>
            </a:p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Tx/>
                <a:buBlip>
                  <a:blip r:embed="rId2"/>
                </a:buBlip>
              </a:pPr>
              <a:r>
                <a:rPr lang="ru-RU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 ультразвук</a:t>
              </a:r>
            </a:p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Tx/>
                <a:buBlip>
                  <a:blip r:embed="rId2"/>
                </a:buBlip>
              </a:pPr>
              <a:r>
                <a:rPr lang="ru-RU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 лазеры</a:t>
              </a:r>
            </a:p>
          </p:txBody>
        </p:sp>
        <p:sp>
          <p:nvSpPr>
            <p:cNvPr id="8221" name="Rectangle 19"/>
            <p:cNvSpPr>
              <a:spLocks noChangeArrowheads="1"/>
            </p:cNvSpPr>
            <p:nvPr/>
          </p:nvSpPr>
          <p:spPr bwMode="auto">
            <a:xfrm>
              <a:off x="5363394" y="3349043"/>
              <a:ext cx="3455987" cy="5334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Tx/>
                <a:buBlip>
                  <a:blip r:embed="rId2"/>
                </a:buBlip>
              </a:pPr>
              <a:r>
                <a:rPr lang="ru-RU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 шовные</a:t>
              </a:r>
              <a:endParaRPr lang="en-US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endParaRPr>
            </a:p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Tx/>
                <a:buBlip>
                  <a:blip r:embed="rId2"/>
                </a:buBlip>
              </a:pPr>
              <a:r>
                <a:rPr lang="en-US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 </a:t>
              </a:r>
              <a:r>
                <a:rPr lang="ru-RU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противоспаечные</a:t>
              </a:r>
              <a:r>
                <a:rPr lang="en-US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 </a:t>
              </a:r>
              <a:endParaRPr lang="ru-RU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8222" name="Rectangle 20"/>
            <p:cNvSpPr>
              <a:spLocks noChangeArrowheads="1"/>
            </p:cNvSpPr>
            <p:nvPr/>
          </p:nvSpPr>
          <p:spPr bwMode="auto">
            <a:xfrm>
              <a:off x="5363394" y="4285668"/>
              <a:ext cx="3455987" cy="97948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Tx/>
                <a:buBlip>
                  <a:blip r:embed="rId2"/>
                </a:buBlip>
              </a:pPr>
              <a:r>
                <a:rPr lang="ru-RU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 баллоны</a:t>
              </a:r>
              <a:endParaRPr lang="en-US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endParaRPr>
            </a:p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Tx/>
                <a:buBlip>
                  <a:blip r:embed="rId2"/>
                </a:buBlip>
              </a:pPr>
              <a:r>
                <a:rPr lang="en-US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 </a:t>
              </a:r>
              <a:r>
                <a:rPr lang="ru-RU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крио</a:t>
              </a:r>
            </a:p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Tx/>
                <a:buBlip>
                  <a:blip r:embed="rId2"/>
                </a:buBlip>
              </a:pPr>
              <a:r>
                <a:rPr lang="ru-RU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 </a:t>
              </a:r>
              <a:r>
                <a:rPr lang="en-US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nova-sure</a:t>
              </a:r>
            </a:p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75000"/>
                <a:buFontTx/>
                <a:buBlip>
                  <a:blip r:embed="rId2"/>
                </a:buBlip>
              </a:pPr>
              <a:r>
                <a:rPr lang="en-US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 </a:t>
              </a:r>
              <a:r>
                <a:rPr lang="ru-RU" sz="16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ВМС+мирена</a:t>
              </a:r>
            </a:p>
          </p:txBody>
        </p:sp>
        <p:sp>
          <p:nvSpPr>
            <p:cNvPr id="8223" name="Rectangle 44"/>
            <p:cNvSpPr>
              <a:spLocks noChangeArrowheads="1"/>
            </p:cNvSpPr>
            <p:nvPr/>
          </p:nvSpPr>
          <p:spPr bwMode="auto">
            <a:xfrm>
              <a:off x="5076056" y="6230355"/>
              <a:ext cx="3816350" cy="46196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>
              <a:outerShdw blurRad="63500" dist="17961" dir="2700000" algn="ctr" rotWithShape="0">
                <a:srgbClr val="000000">
                  <a:alpha val="74997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Лекарственная терапия</a:t>
              </a:r>
            </a:p>
          </p:txBody>
        </p:sp>
        <p:sp>
          <p:nvSpPr>
            <p:cNvPr id="8224" name="Rectangle 11"/>
            <p:cNvSpPr>
              <a:spLocks noChangeArrowheads="1"/>
            </p:cNvSpPr>
            <p:nvPr/>
          </p:nvSpPr>
          <p:spPr bwMode="auto">
            <a:xfrm>
              <a:off x="5076056" y="3109330"/>
              <a:ext cx="3889375" cy="3698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0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Полимеры и синт. материалы</a:t>
              </a:r>
            </a:p>
          </p:txBody>
        </p:sp>
        <p:sp>
          <p:nvSpPr>
            <p:cNvPr id="8225" name="Rectangle 12"/>
            <p:cNvSpPr>
              <a:spLocks noChangeArrowheads="1"/>
            </p:cNvSpPr>
            <p:nvPr/>
          </p:nvSpPr>
          <p:spPr bwMode="auto">
            <a:xfrm>
              <a:off x="5076056" y="3925305"/>
              <a:ext cx="3598863" cy="4000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rgbClr val="00000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Внутриматочные средства</a:t>
              </a:r>
            </a:p>
          </p:txBody>
        </p:sp>
      </p:grp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5257800" y="5257800"/>
            <a:ext cx="779463" cy="36988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ЭМА</a:t>
            </a:r>
          </a:p>
        </p:txBody>
      </p:sp>
      <p:sp>
        <p:nvSpPr>
          <p:cNvPr id="37" name="Выгнутая вправо стрелка 36"/>
          <p:cNvSpPr/>
          <p:nvPr/>
        </p:nvSpPr>
        <p:spPr>
          <a:xfrm rot="16200000">
            <a:off x="3967957" y="1848644"/>
            <a:ext cx="830262" cy="17526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Выгнутая влево стрелка 37"/>
          <p:cNvSpPr/>
          <p:nvPr/>
        </p:nvSpPr>
        <p:spPr>
          <a:xfrm rot="16200000" flipV="1">
            <a:off x="3828257" y="3366294"/>
            <a:ext cx="857250" cy="175418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025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66675" y="26988"/>
            <a:ext cx="8826500" cy="8318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Новое в лечении злокачественных новообразований половых органов</a:t>
            </a:r>
          </a:p>
        </p:txBody>
      </p:sp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519113" y="2552700"/>
            <a:ext cx="6481762" cy="6461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Флуоресцентное свечение сторожевых лимфатических узлов при лапароскопии</a:t>
            </a:r>
          </a:p>
        </p:txBody>
      </p:sp>
      <p:sp>
        <p:nvSpPr>
          <p:cNvPr id="55300" name="TextBox 3"/>
          <p:cNvSpPr txBox="1">
            <a:spLocks noChangeArrowheads="1"/>
          </p:cNvSpPr>
          <p:nvPr/>
        </p:nvSpPr>
        <p:spPr bwMode="auto">
          <a:xfrm>
            <a:off x="519113" y="1196975"/>
            <a:ext cx="6356350" cy="3698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Возможности эндоскопии в лечении рака влагалища и вульвы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3575" y="1628775"/>
            <a:ext cx="5256213" cy="523875"/>
          </a:xfrm>
          <a:prstGeom prst="rect">
            <a:avLst/>
          </a:prstGeom>
          <a:solidFill>
            <a:schemeClr val="accent6">
              <a:lumMod val="40000"/>
              <a:lumOff val="60000"/>
              <a:alpha val="84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Wang Y. The application of endoscopy in vaginal and vulvar cancer ESGE, Berlin 2013 </a:t>
            </a:r>
            <a:endParaRPr lang="ru-RU" sz="1400" i="1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55302" name="TextBox 5"/>
          <p:cNvSpPr txBox="1">
            <a:spLocks noChangeArrowheads="1"/>
          </p:cNvSpPr>
          <p:nvPr/>
        </p:nvSpPr>
        <p:spPr bwMode="auto">
          <a:xfrm>
            <a:off x="519113" y="3421063"/>
            <a:ext cx="6716712" cy="368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Минимальноинвазиная хирургия при ранней стадии рака яичника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9000" y="2890838"/>
            <a:ext cx="2305050" cy="307975"/>
          </a:xfrm>
          <a:prstGeom prst="rect">
            <a:avLst/>
          </a:prstGeom>
          <a:solidFill>
            <a:schemeClr val="accent6">
              <a:lumMod val="40000"/>
              <a:lumOff val="60000"/>
              <a:alpha val="84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Muller M. ESGE, Berlin 2013 </a:t>
            </a:r>
            <a:endParaRPr lang="ru-RU" sz="1400" i="1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5513" y="4157663"/>
            <a:ext cx="2500312" cy="307975"/>
          </a:xfrm>
          <a:prstGeom prst="rect">
            <a:avLst/>
          </a:prstGeom>
          <a:solidFill>
            <a:schemeClr val="accent6">
              <a:lumMod val="40000"/>
              <a:lumOff val="60000"/>
              <a:alpha val="84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Solomayer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F. ESGE, Berlin 2013 </a:t>
            </a:r>
            <a:endParaRPr lang="ru-RU" sz="1400" i="1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55305" name="Picture 2" descr="http://im2-tub-ru.yandex.net/i?id=26878450-57-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5" y="2779713"/>
            <a:ext cx="1428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6" name="TextBox 9"/>
          <p:cNvSpPr txBox="1">
            <a:spLocks noChangeArrowheads="1"/>
          </p:cNvSpPr>
          <p:nvPr/>
        </p:nvSpPr>
        <p:spPr bwMode="auto">
          <a:xfrm>
            <a:off x="1027113" y="6021388"/>
            <a:ext cx="5848350" cy="64611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smtClean="0">
                <a:solidFill>
                  <a:prstClr val="black"/>
                </a:solidFill>
              </a:rPr>
              <a:t>Сохранение репродуктивной функции у онкологических больных (криоконсервация ооцитов/яичниковой ткани)</a:t>
            </a:r>
          </a:p>
        </p:txBody>
      </p:sp>
      <p:pic>
        <p:nvPicPr>
          <p:cNvPr id="55307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4562475"/>
            <a:ext cx="1970088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4151313"/>
            <a:ext cx="14160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Picture 2" descr="https://encrypted-tbn3.gstatic.com/images?q=tbn:ANd9GcRvmDsQBNCYQ1uILmjfdle4dwfSl9E8XjYxeuwX7Qjk2r_yUc2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3" y="5470525"/>
            <a:ext cx="18288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70338"/>
            <a:ext cx="99060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5-конечная звезда 1"/>
          <p:cNvSpPr/>
          <p:nvPr/>
        </p:nvSpPr>
        <p:spPr>
          <a:xfrm>
            <a:off x="323850" y="6129338"/>
            <a:ext cx="431800" cy="39528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154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8" y="0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19</a:t>
            </a:r>
            <a:r>
              <a:rPr lang="en-US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9</a:t>
            </a: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3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17525"/>
            <a:ext cx="1587500" cy="20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4925" y="2619375"/>
            <a:ext cx="151288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Arial" charset="0"/>
                <a:cs typeface="Arial" charset="0"/>
              </a:rPr>
              <a:t>Ruben Quintero</a:t>
            </a:r>
            <a:endParaRPr lang="en-GB" sz="16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17525"/>
            <a:ext cx="1619250" cy="206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051050" y="2619375"/>
            <a:ext cx="115728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Arial" charset="0"/>
                <a:cs typeface="Arial" charset="0"/>
              </a:rPr>
              <a:t>Jan </a:t>
            </a:r>
            <a:r>
              <a:rPr lang="en-US" sz="16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Arial" charset="0"/>
                <a:cs typeface="Arial" charset="0"/>
              </a:rPr>
              <a:t>Deprest</a:t>
            </a:r>
            <a:endParaRPr lang="en-GB" sz="16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56327" name="Picture 15" descr="Без имени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975" flipH="1">
            <a:off x="4137025" y="665163"/>
            <a:ext cx="1963738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3635896" y="13066"/>
            <a:ext cx="3979924" cy="88453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6633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0000"/>
              </a:lnSpc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Эндоскопическая фетальная хирургия</a:t>
            </a:r>
          </a:p>
        </p:txBody>
      </p:sp>
      <p:sp>
        <p:nvSpPr>
          <p:cNvPr id="56329" name="Прямоугольник 23"/>
          <p:cNvSpPr>
            <a:spLocks noChangeArrowheads="1"/>
          </p:cNvSpPr>
          <p:nvPr/>
        </p:nvSpPr>
        <p:spPr bwMode="auto">
          <a:xfrm>
            <a:off x="5118100" y="2493963"/>
            <a:ext cx="38893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FF66"/>
              </a:buClr>
              <a:buSzPct val="65000"/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Коагуляция сосудов пуповины при трансфузионном синдроме у двойни</a:t>
            </a:r>
          </a:p>
        </p:txBody>
      </p:sp>
      <p:sp>
        <p:nvSpPr>
          <p:cNvPr id="61450" name="Rectangle 3"/>
          <p:cNvSpPr>
            <a:spLocks noChangeArrowheads="1"/>
          </p:cNvSpPr>
          <p:nvPr/>
        </p:nvSpPr>
        <p:spPr bwMode="auto">
          <a:xfrm>
            <a:off x="0" y="3084513"/>
            <a:ext cx="8826500" cy="461962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Новое в хирургии при беременности/фетальной хирургии</a:t>
            </a:r>
          </a:p>
        </p:txBody>
      </p:sp>
      <p:pic>
        <p:nvPicPr>
          <p:cNvPr id="56331" name="Picture 2" descr="http://im3-tub-ru.yandex.net/i?id=94306752-43-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3581400"/>
            <a:ext cx="2033587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2" name="TextBox 6"/>
          <p:cNvSpPr txBox="1">
            <a:spLocks noChangeArrowheads="1"/>
          </p:cNvSpPr>
          <p:nvPr/>
        </p:nvSpPr>
        <p:spPr bwMode="auto">
          <a:xfrm>
            <a:off x="2292350" y="3595688"/>
            <a:ext cx="5761038" cy="368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Лапароскопическое лечение ИЦН (</a:t>
            </a:r>
            <a:r>
              <a:rPr kumimoji="0" lang="en-US" sz="1800" smtClean="0">
                <a:solidFill>
                  <a:prstClr val="black"/>
                </a:solidFill>
              </a:rPr>
              <a:t>Laparoscopic cerclage)</a:t>
            </a:r>
            <a:endParaRPr kumimoji="0" lang="ru-RU" sz="1800" smtClean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445250" y="3946525"/>
            <a:ext cx="2544763" cy="3381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Donnez</a:t>
            </a:r>
            <a:r>
              <a:rPr lang="en-US" sz="16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O. ESGE, Berlin 2013</a:t>
            </a:r>
            <a:endParaRPr lang="ru-RU" sz="1600" i="1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56334" name="Picture 5" descr="pediatric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5326063"/>
            <a:ext cx="172085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5" name="TextBox 4"/>
          <p:cNvSpPr txBox="1">
            <a:spLocks noChangeArrowheads="1"/>
          </p:cNvSpPr>
          <p:nvPr/>
        </p:nvSpPr>
        <p:spPr bwMode="auto">
          <a:xfrm>
            <a:off x="2374900" y="4797425"/>
            <a:ext cx="6297613" cy="3683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Использование миниинструментов для педиатрии</a:t>
            </a:r>
          </a:p>
        </p:txBody>
      </p:sp>
      <p:pic>
        <p:nvPicPr>
          <p:cNvPr id="56336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0"/>
          <a:stretch>
            <a:fillRect/>
          </a:stretch>
        </p:blipFill>
        <p:spPr bwMode="auto">
          <a:xfrm>
            <a:off x="7797800" y="5251450"/>
            <a:ext cx="122396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3" y="5522913"/>
            <a:ext cx="197008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7711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130"/>
          <p:cNvGrpSpPr>
            <a:grpSpLocks/>
          </p:cNvGrpSpPr>
          <p:nvPr/>
        </p:nvGrpSpPr>
        <p:grpSpPr bwMode="auto">
          <a:xfrm>
            <a:off x="301625" y="1782763"/>
            <a:ext cx="5695950" cy="4968875"/>
            <a:chOff x="0" y="346"/>
            <a:chExt cx="2907" cy="2406"/>
          </a:xfrm>
        </p:grpSpPr>
        <p:grpSp>
          <p:nvGrpSpPr>
            <p:cNvPr id="57375" name="Group 146"/>
            <p:cNvGrpSpPr>
              <a:grpSpLocks/>
            </p:cNvGrpSpPr>
            <p:nvPr/>
          </p:nvGrpSpPr>
          <p:grpSpPr bwMode="auto">
            <a:xfrm>
              <a:off x="295" y="663"/>
              <a:ext cx="1573" cy="1276"/>
              <a:chOff x="204" y="447"/>
              <a:chExt cx="1788" cy="1456"/>
            </a:xfrm>
          </p:grpSpPr>
          <p:grpSp>
            <p:nvGrpSpPr>
              <p:cNvPr id="57394" name="Group 6"/>
              <p:cNvGrpSpPr>
                <a:grpSpLocks/>
              </p:cNvGrpSpPr>
              <p:nvPr/>
            </p:nvGrpSpPr>
            <p:grpSpPr bwMode="auto">
              <a:xfrm>
                <a:off x="204" y="663"/>
                <a:ext cx="829" cy="969"/>
                <a:chOff x="480" y="1125"/>
                <a:chExt cx="1316" cy="1361"/>
              </a:xfrm>
            </p:grpSpPr>
            <p:sp>
              <p:nvSpPr>
                <p:cNvPr id="57438" name="Freeform 7"/>
                <p:cNvSpPr>
                  <a:spLocks/>
                </p:cNvSpPr>
                <p:nvPr/>
              </p:nvSpPr>
              <p:spPr bwMode="auto">
                <a:xfrm>
                  <a:off x="1662" y="1746"/>
                  <a:ext cx="134" cy="740"/>
                </a:xfrm>
                <a:custGeom>
                  <a:avLst/>
                  <a:gdLst>
                    <a:gd name="T0" fmla="*/ 0 w 582"/>
                    <a:gd name="T1" fmla="*/ 0 h 3391"/>
                    <a:gd name="T2" fmla="*/ 0 w 582"/>
                    <a:gd name="T3" fmla="*/ 0 h 3391"/>
                    <a:gd name="T4" fmla="*/ 0 w 582"/>
                    <a:gd name="T5" fmla="*/ 0 h 3391"/>
                    <a:gd name="T6" fmla="*/ 0 w 582"/>
                    <a:gd name="T7" fmla="*/ 0 h 3391"/>
                    <a:gd name="T8" fmla="*/ 0 w 582"/>
                    <a:gd name="T9" fmla="*/ 0 h 33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2"/>
                    <a:gd name="T16" fmla="*/ 0 h 3391"/>
                    <a:gd name="T17" fmla="*/ 582 w 582"/>
                    <a:gd name="T18" fmla="*/ 3391 h 339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2" h="3391">
                      <a:moveTo>
                        <a:pt x="0" y="2821"/>
                      </a:moveTo>
                      <a:lnTo>
                        <a:pt x="0" y="3391"/>
                      </a:lnTo>
                      <a:lnTo>
                        <a:pt x="582" y="570"/>
                      </a:lnTo>
                      <a:lnTo>
                        <a:pt x="582" y="0"/>
                      </a:lnTo>
                      <a:lnTo>
                        <a:pt x="0" y="2821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39" name="Freeform 8"/>
                <p:cNvSpPr>
                  <a:spLocks/>
                </p:cNvSpPr>
                <p:nvPr/>
              </p:nvSpPr>
              <p:spPr bwMode="auto">
                <a:xfrm>
                  <a:off x="929" y="1746"/>
                  <a:ext cx="729" cy="739"/>
                </a:xfrm>
                <a:custGeom>
                  <a:avLst/>
                  <a:gdLst>
                    <a:gd name="T0" fmla="*/ 0 w 3203"/>
                    <a:gd name="T1" fmla="*/ 0 h 3389"/>
                    <a:gd name="T2" fmla="*/ 0 w 3203"/>
                    <a:gd name="T3" fmla="*/ 0 h 3389"/>
                    <a:gd name="T4" fmla="*/ 0 w 3203"/>
                    <a:gd name="T5" fmla="*/ 0 h 3389"/>
                    <a:gd name="T6" fmla="*/ 0 w 3203"/>
                    <a:gd name="T7" fmla="*/ 0 h 3389"/>
                    <a:gd name="T8" fmla="*/ 0 w 3203"/>
                    <a:gd name="T9" fmla="*/ 0 h 3389"/>
                    <a:gd name="T10" fmla="*/ 0 w 3203"/>
                    <a:gd name="T11" fmla="*/ 0 h 3389"/>
                    <a:gd name="T12" fmla="*/ 0 w 3203"/>
                    <a:gd name="T13" fmla="*/ 0 h 3389"/>
                    <a:gd name="T14" fmla="*/ 0 w 3203"/>
                    <a:gd name="T15" fmla="*/ 0 h 3389"/>
                    <a:gd name="T16" fmla="*/ 0 w 3203"/>
                    <a:gd name="T17" fmla="*/ 0 h 3389"/>
                    <a:gd name="T18" fmla="*/ 0 w 3203"/>
                    <a:gd name="T19" fmla="*/ 0 h 3389"/>
                    <a:gd name="T20" fmla="*/ 0 w 3203"/>
                    <a:gd name="T21" fmla="*/ 0 h 3389"/>
                    <a:gd name="T22" fmla="*/ 0 w 3203"/>
                    <a:gd name="T23" fmla="*/ 0 h 3389"/>
                    <a:gd name="T24" fmla="*/ 0 w 3203"/>
                    <a:gd name="T25" fmla="*/ 0 h 3389"/>
                    <a:gd name="T26" fmla="*/ 0 w 3203"/>
                    <a:gd name="T27" fmla="*/ 0 h 3389"/>
                    <a:gd name="T28" fmla="*/ 0 w 3203"/>
                    <a:gd name="T29" fmla="*/ 0 h 3389"/>
                    <a:gd name="T30" fmla="*/ 0 w 3203"/>
                    <a:gd name="T31" fmla="*/ 0 h 3389"/>
                    <a:gd name="T32" fmla="*/ 0 w 3203"/>
                    <a:gd name="T33" fmla="*/ 0 h 3389"/>
                    <a:gd name="T34" fmla="*/ 0 w 3203"/>
                    <a:gd name="T35" fmla="*/ 0 h 3389"/>
                    <a:gd name="T36" fmla="*/ 0 w 3203"/>
                    <a:gd name="T37" fmla="*/ 0 h 3389"/>
                    <a:gd name="T38" fmla="*/ 0 w 3203"/>
                    <a:gd name="T39" fmla="*/ 0 h 3389"/>
                    <a:gd name="T40" fmla="*/ 0 w 3203"/>
                    <a:gd name="T41" fmla="*/ 0 h 3389"/>
                    <a:gd name="T42" fmla="*/ 0 w 3203"/>
                    <a:gd name="T43" fmla="*/ 0 h 3389"/>
                    <a:gd name="T44" fmla="*/ 0 w 3203"/>
                    <a:gd name="T45" fmla="*/ 0 h 3389"/>
                    <a:gd name="T46" fmla="*/ 0 w 3203"/>
                    <a:gd name="T47" fmla="*/ 0 h 3389"/>
                    <a:gd name="T48" fmla="*/ 0 w 3203"/>
                    <a:gd name="T49" fmla="*/ 0 h 3389"/>
                    <a:gd name="T50" fmla="*/ 0 w 3203"/>
                    <a:gd name="T51" fmla="*/ 0 h 3389"/>
                    <a:gd name="T52" fmla="*/ 0 w 3203"/>
                    <a:gd name="T53" fmla="*/ 0 h 3389"/>
                    <a:gd name="T54" fmla="*/ 0 w 3203"/>
                    <a:gd name="T55" fmla="*/ 0 h 3389"/>
                    <a:gd name="T56" fmla="*/ 0 w 3203"/>
                    <a:gd name="T57" fmla="*/ 0 h 3389"/>
                    <a:gd name="T58" fmla="*/ 0 w 3203"/>
                    <a:gd name="T59" fmla="*/ 0 h 3389"/>
                    <a:gd name="T60" fmla="*/ 0 w 3203"/>
                    <a:gd name="T61" fmla="*/ 0 h 3389"/>
                    <a:gd name="T62" fmla="*/ 0 w 3203"/>
                    <a:gd name="T63" fmla="*/ 0 h 3389"/>
                    <a:gd name="T64" fmla="*/ 0 w 3203"/>
                    <a:gd name="T65" fmla="*/ 0 h 3389"/>
                    <a:gd name="T66" fmla="*/ 0 w 3203"/>
                    <a:gd name="T67" fmla="*/ 0 h 3389"/>
                    <a:gd name="T68" fmla="*/ 0 w 3203"/>
                    <a:gd name="T69" fmla="*/ 0 h 3389"/>
                    <a:gd name="T70" fmla="*/ 0 w 3203"/>
                    <a:gd name="T71" fmla="*/ 0 h 3389"/>
                    <a:gd name="T72" fmla="*/ 0 w 3203"/>
                    <a:gd name="T73" fmla="*/ 0 h 3389"/>
                    <a:gd name="T74" fmla="*/ 0 w 3203"/>
                    <a:gd name="T75" fmla="*/ 0 h 3389"/>
                    <a:gd name="T76" fmla="*/ 0 w 3203"/>
                    <a:gd name="T77" fmla="*/ 0 h 3389"/>
                    <a:gd name="T78" fmla="*/ 0 w 3203"/>
                    <a:gd name="T79" fmla="*/ 0 h 3389"/>
                    <a:gd name="T80" fmla="*/ 0 w 3203"/>
                    <a:gd name="T81" fmla="*/ 0 h 3389"/>
                    <a:gd name="T82" fmla="*/ 0 w 3203"/>
                    <a:gd name="T83" fmla="*/ 0 h 3389"/>
                    <a:gd name="T84" fmla="*/ 0 w 3203"/>
                    <a:gd name="T85" fmla="*/ 0 h 3389"/>
                    <a:gd name="T86" fmla="*/ 0 w 3203"/>
                    <a:gd name="T87" fmla="*/ 0 h 3389"/>
                    <a:gd name="T88" fmla="*/ 0 w 3203"/>
                    <a:gd name="T89" fmla="*/ 0 h 338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3203"/>
                    <a:gd name="T136" fmla="*/ 0 h 3389"/>
                    <a:gd name="T137" fmla="*/ 3203 w 3203"/>
                    <a:gd name="T138" fmla="*/ 3389 h 3389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3203" h="3389">
                      <a:moveTo>
                        <a:pt x="3203" y="2818"/>
                      </a:moveTo>
                      <a:lnTo>
                        <a:pt x="3034" y="2795"/>
                      </a:lnTo>
                      <a:lnTo>
                        <a:pt x="2868" y="2766"/>
                      </a:lnTo>
                      <a:lnTo>
                        <a:pt x="2543" y="2693"/>
                      </a:lnTo>
                      <a:lnTo>
                        <a:pt x="2233" y="2600"/>
                      </a:lnTo>
                      <a:lnTo>
                        <a:pt x="1937" y="2486"/>
                      </a:lnTo>
                      <a:lnTo>
                        <a:pt x="1655" y="2355"/>
                      </a:lnTo>
                      <a:lnTo>
                        <a:pt x="1522" y="2282"/>
                      </a:lnTo>
                      <a:lnTo>
                        <a:pt x="1391" y="2206"/>
                      </a:lnTo>
                      <a:lnTo>
                        <a:pt x="1146" y="2041"/>
                      </a:lnTo>
                      <a:lnTo>
                        <a:pt x="1031" y="1953"/>
                      </a:lnTo>
                      <a:lnTo>
                        <a:pt x="921" y="1862"/>
                      </a:lnTo>
                      <a:lnTo>
                        <a:pt x="715" y="1667"/>
                      </a:lnTo>
                      <a:lnTo>
                        <a:pt x="534" y="1459"/>
                      </a:lnTo>
                      <a:lnTo>
                        <a:pt x="376" y="1240"/>
                      </a:lnTo>
                      <a:lnTo>
                        <a:pt x="245" y="1010"/>
                      </a:lnTo>
                      <a:lnTo>
                        <a:pt x="139" y="770"/>
                      </a:lnTo>
                      <a:lnTo>
                        <a:pt x="62" y="520"/>
                      </a:lnTo>
                      <a:lnTo>
                        <a:pt x="35" y="392"/>
                      </a:lnTo>
                      <a:lnTo>
                        <a:pt x="16" y="263"/>
                      </a:lnTo>
                      <a:lnTo>
                        <a:pt x="3" y="133"/>
                      </a:lnTo>
                      <a:lnTo>
                        <a:pt x="0" y="0"/>
                      </a:lnTo>
                      <a:lnTo>
                        <a:pt x="0" y="570"/>
                      </a:lnTo>
                      <a:lnTo>
                        <a:pt x="3" y="703"/>
                      </a:lnTo>
                      <a:lnTo>
                        <a:pt x="16" y="833"/>
                      </a:lnTo>
                      <a:lnTo>
                        <a:pt x="35" y="963"/>
                      </a:lnTo>
                      <a:lnTo>
                        <a:pt x="62" y="1091"/>
                      </a:lnTo>
                      <a:lnTo>
                        <a:pt x="139" y="1340"/>
                      </a:lnTo>
                      <a:lnTo>
                        <a:pt x="245" y="1580"/>
                      </a:lnTo>
                      <a:lnTo>
                        <a:pt x="376" y="1811"/>
                      </a:lnTo>
                      <a:lnTo>
                        <a:pt x="534" y="2029"/>
                      </a:lnTo>
                      <a:lnTo>
                        <a:pt x="715" y="2237"/>
                      </a:lnTo>
                      <a:lnTo>
                        <a:pt x="921" y="2432"/>
                      </a:lnTo>
                      <a:lnTo>
                        <a:pt x="1031" y="2524"/>
                      </a:lnTo>
                      <a:lnTo>
                        <a:pt x="1146" y="2611"/>
                      </a:lnTo>
                      <a:lnTo>
                        <a:pt x="1391" y="2776"/>
                      </a:lnTo>
                      <a:lnTo>
                        <a:pt x="1522" y="2852"/>
                      </a:lnTo>
                      <a:lnTo>
                        <a:pt x="1655" y="2925"/>
                      </a:lnTo>
                      <a:lnTo>
                        <a:pt x="1937" y="3056"/>
                      </a:lnTo>
                      <a:lnTo>
                        <a:pt x="2233" y="3170"/>
                      </a:lnTo>
                      <a:lnTo>
                        <a:pt x="2543" y="3263"/>
                      </a:lnTo>
                      <a:lnTo>
                        <a:pt x="2868" y="3336"/>
                      </a:lnTo>
                      <a:lnTo>
                        <a:pt x="3034" y="3365"/>
                      </a:lnTo>
                      <a:lnTo>
                        <a:pt x="3203" y="3389"/>
                      </a:lnTo>
                      <a:lnTo>
                        <a:pt x="3203" y="2818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40" name="Freeform 9"/>
                <p:cNvSpPr>
                  <a:spLocks/>
                </p:cNvSpPr>
                <p:nvPr/>
              </p:nvSpPr>
              <p:spPr bwMode="auto">
                <a:xfrm>
                  <a:off x="929" y="1125"/>
                  <a:ext cx="863" cy="1240"/>
                </a:xfrm>
                <a:custGeom>
                  <a:avLst/>
                  <a:gdLst>
                    <a:gd name="T0" fmla="*/ 0 w 3808"/>
                    <a:gd name="T1" fmla="*/ 0 h 5673"/>
                    <a:gd name="T2" fmla="*/ 0 w 3808"/>
                    <a:gd name="T3" fmla="*/ 0 h 5673"/>
                    <a:gd name="T4" fmla="*/ 0 w 3808"/>
                    <a:gd name="T5" fmla="*/ 0 h 5673"/>
                    <a:gd name="T6" fmla="*/ 0 w 3808"/>
                    <a:gd name="T7" fmla="*/ 0 h 5673"/>
                    <a:gd name="T8" fmla="*/ 0 w 3808"/>
                    <a:gd name="T9" fmla="*/ 0 h 5673"/>
                    <a:gd name="T10" fmla="*/ 0 w 3808"/>
                    <a:gd name="T11" fmla="*/ 0 h 5673"/>
                    <a:gd name="T12" fmla="*/ 0 w 3808"/>
                    <a:gd name="T13" fmla="*/ 0 h 5673"/>
                    <a:gd name="T14" fmla="*/ 0 w 3808"/>
                    <a:gd name="T15" fmla="*/ 0 h 5673"/>
                    <a:gd name="T16" fmla="*/ 0 w 3808"/>
                    <a:gd name="T17" fmla="*/ 0 h 5673"/>
                    <a:gd name="T18" fmla="*/ 0 w 3808"/>
                    <a:gd name="T19" fmla="*/ 0 h 5673"/>
                    <a:gd name="T20" fmla="*/ 0 w 3808"/>
                    <a:gd name="T21" fmla="*/ 0 h 5673"/>
                    <a:gd name="T22" fmla="*/ 0 w 3808"/>
                    <a:gd name="T23" fmla="*/ 0 h 5673"/>
                    <a:gd name="T24" fmla="*/ 0 w 3808"/>
                    <a:gd name="T25" fmla="*/ 0 h 5673"/>
                    <a:gd name="T26" fmla="*/ 0 w 3808"/>
                    <a:gd name="T27" fmla="*/ 0 h 5673"/>
                    <a:gd name="T28" fmla="*/ 0 w 3808"/>
                    <a:gd name="T29" fmla="*/ 0 h 5673"/>
                    <a:gd name="T30" fmla="*/ 0 w 3808"/>
                    <a:gd name="T31" fmla="*/ 0 h 5673"/>
                    <a:gd name="T32" fmla="*/ 0 w 3808"/>
                    <a:gd name="T33" fmla="*/ 0 h 5673"/>
                    <a:gd name="T34" fmla="*/ 0 w 3808"/>
                    <a:gd name="T35" fmla="*/ 0 h 5673"/>
                    <a:gd name="T36" fmla="*/ 0 w 3808"/>
                    <a:gd name="T37" fmla="*/ 0 h 5673"/>
                    <a:gd name="T38" fmla="*/ 0 w 3808"/>
                    <a:gd name="T39" fmla="*/ 0 h 5673"/>
                    <a:gd name="T40" fmla="*/ 0 w 3808"/>
                    <a:gd name="T41" fmla="*/ 0 h 5673"/>
                    <a:gd name="T42" fmla="*/ 0 w 3808"/>
                    <a:gd name="T43" fmla="*/ 0 h 5673"/>
                    <a:gd name="T44" fmla="*/ 0 w 3808"/>
                    <a:gd name="T45" fmla="*/ 0 h 5673"/>
                    <a:gd name="T46" fmla="*/ 0 w 3808"/>
                    <a:gd name="T47" fmla="*/ 0 h 5673"/>
                    <a:gd name="T48" fmla="*/ 0 w 3808"/>
                    <a:gd name="T49" fmla="*/ 0 h 5673"/>
                    <a:gd name="T50" fmla="*/ 0 w 3808"/>
                    <a:gd name="T51" fmla="*/ 0 h 5673"/>
                    <a:gd name="T52" fmla="*/ 0 w 3808"/>
                    <a:gd name="T53" fmla="*/ 0 h 5673"/>
                    <a:gd name="T54" fmla="*/ 0 w 3808"/>
                    <a:gd name="T55" fmla="*/ 0 h 5673"/>
                    <a:gd name="T56" fmla="*/ 0 w 3808"/>
                    <a:gd name="T57" fmla="*/ 0 h 5673"/>
                    <a:gd name="T58" fmla="*/ 0 w 3808"/>
                    <a:gd name="T59" fmla="*/ 0 h 5673"/>
                    <a:gd name="T60" fmla="*/ 0 w 3808"/>
                    <a:gd name="T61" fmla="*/ 0 h 5673"/>
                    <a:gd name="T62" fmla="*/ 0 w 3808"/>
                    <a:gd name="T63" fmla="*/ 0 h 5673"/>
                    <a:gd name="T64" fmla="*/ 0 w 3808"/>
                    <a:gd name="T65" fmla="*/ 0 h 5673"/>
                    <a:gd name="T66" fmla="*/ 0 w 3808"/>
                    <a:gd name="T67" fmla="*/ 0 h 5673"/>
                    <a:gd name="T68" fmla="*/ 0 w 3808"/>
                    <a:gd name="T69" fmla="*/ 0 h 5673"/>
                    <a:gd name="T70" fmla="*/ 0 w 3808"/>
                    <a:gd name="T71" fmla="*/ 0 h 5673"/>
                    <a:gd name="T72" fmla="*/ 0 w 3808"/>
                    <a:gd name="T73" fmla="*/ 0 h 5673"/>
                    <a:gd name="T74" fmla="*/ 0 w 3808"/>
                    <a:gd name="T75" fmla="*/ 0 h 5673"/>
                    <a:gd name="T76" fmla="*/ 0 w 3808"/>
                    <a:gd name="T77" fmla="*/ 0 h 5673"/>
                    <a:gd name="T78" fmla="*/ 0 w 3808"/>
                    <a:gd name="T79" fmla="*/ 0 h 5673"/>
                    <a:gd name="T80" fmla="*/ 0 w 3808"/>
                    <a:gd name="T81" fmla="*/ 0 h 5673"/>
                    <a:gd name="T82" fmla="*/ 0 w 3808"/>
                    <a:gd name="T83" fmla="*/ 0 h 5673"/>
                    <a:gd name="T84" fmla="*/ 0 w 3808"/>
                    <a:gd name="T85" fmla="*/ 0 h 5673"/>
                    <a:gd name="T86" fmla="*/ 0 w 3808"/>
                    <a:gd name="T87" fmla="*/ 0 h 5673"/>
                    <a:gd name="T88" fmla="*/ 0 w 3808"/>
                    <a:gd name="T89" fmla="*/ 0 h 5673"/>
                    <a:gd name="T90" fmla="*/ 0 w 3808"/>
                    <a:gd name="T91" fmla="*/ 0 h 5673"/>
                    <a:gd name="T92" fmla="*/ 0 w 3808"/>
                    <a:gd name="T93" fmla="*/ 0 h 5673"/>
                    <a:gd name="T94" fmla="*/ 0 w 3808"/>
                    <a:gd name="T95" fmla="*/ 0 h 5673"/>
                    <a:gd name="T96" fmla="*/ 0 w 3808"/>
                    <a:gd name="T97" fmla="*/ 0 h 5673"/>
                    <a:gd name="T98" fmla="*/ 0 w 3808"/>
                    <a:gd name="T99" fmla="*/ 0 h 5673"/>
                    <a:gd name="T100" fmla="*/ 0 w 3808"/>
                    <a:gd name="T101" fmla="*/ 0 h 5673"/>
                    <a:gd name="T102" fmla="*/ 0 w 3808"/>
                    <a:gd name="T103" fmla="*/ 0 h 5673"/>
                    <a:gd name="T104" fmla="*/ 0 w 3808"/>
                    <a:gd name="T105" fmla="*/ 0 h 5673"/>
                    <a:gd name="T106" fmla="*/ 0 w 3808"/>
                    <a:gd name="T107" fmla="*/ 0 h 5673"/>
                    <a:gd name="T108" fmla="*/ 0 w 3808"/>
                    <a:gd name="T109" fmla="*/ 0 h 5673"/>
                    <a:gd name="T110" fmla="*/ 0 w 3808"/>
                    <a:gd name="T111" fmla="*/ 0 h 567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3808"/>
                    <a:gd name="T169" fmla="*/ 0 h 5673"/>
                    <a:gd name="T170" fmla="*/ 3808 w 3808"/>
                    <a:gd name="T171" fmla="*/ 5673 h 5673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3808" h="5673">
                      <a:moveTo>
                        <a:pt x="3808" y="0"/>
                      </a:moveTo>
                      <a:lnTo>
                        <a:pt x="3611" y="4"/>
                      </a:lnTo>
                      <a:lnTo>
                        <a:pt x="3418" y="14"/>
                      </a:lnTo>
                      <a:lnTo>
                        <a:pt x="3227" y="33"/>
                      </a:lnTo>
                      <a:lnTo>
                        <a:pt x="3040" y="58"/>
                      </a:lnTo>
                      <a:lnTo>
                        <a:pt x="2855" y="90"/>
                      </a:lnTo>
                      <a:lnTo>
                        <a:pt x="2675" y="129"/>
                      </a:lnTo>
                      <a:lnTo>
                        <a:pt x="2498" y="173"/>
                      </a:lnTo>
                      <a:lnTo>
                        <a:pt x="2324" y="224"/>
                      </a:lnTo>
                      <a:lnTo>
                        <a:pt x="2155" y="282"/>
                      </a:lnTo>
                      <a:lnTo>
                        <a:pt x="1992" y="344"/>
                      </a:lnTo>
                      <a:lnTo>
                        <a:pt x="1832" y="413"/>
                      </a:lnTo>
                      <a:lnTo>
                        <a:pt x="1678" y="487"/>
                      </a:lnTo>
                      <a:lnTo>
                        <a:pt x="1528" y="567"/>
                      </a:lnTo>
                      <a:lnTo>
                        <a:pt x="1384" y="651"/>
                      </a:lnTo>
                      <a:lnTo>
                        <a:pt x="1246" y="742"/>
                      </a:lnTo>
                      <a:lnTo>
                        <a:pt x="1114" y="836"/>
                      </a:lnTo>
                      <a:lnTo>
                        <a:pt x="989" y="935"/>
                      </a:lnTo>
                      <a:lnTo>
                        <a:pt x="868" y="1039"/>
                      </a:lnTo>
                      <a:lnTo>
                        <a:pt x="755" y="1147"/>
                      </a:lnTo>
                      <a:lnTo>
                        <a:pt x="650" y="1259"/>
                      </a:lnTo>
                      <a:lnTo>
                        <a:pt x="551" y="1375"/>
                      </a:lnTo>
                      <a:lnTo>
                        <a:pt x="459" y="1494"/>
                      </a:lnTo>
                      <a:lnTo>
                        <a:pt x="375" y="1617"/>
                      </a:lnTo>
                      <a:lnTo>
                        <a:pt x="298" y="1743"/>
                      </a:lnTo>
                      <a:lnTo>
                        <a:pt x="230" y="1873"/>
                      </a:lnTo>
                      <a:lnTo>
                        <a:pt x="170" y="2006"/>
                      </a:lnTo>
                      <a:lnTo>
                        <a:pt x="119" y="2141"/>
                      </a:lnTo>
                      <a:lnTo>
                        <a:pt x="77" y="2279"/>
                      </a:lnTo>
                      <a:lnTo>
                        <a:pt x="43" y="2420"/>
                      </a:lnTo>
                      <a:lnTo>
                        <a:pt x="19" y="2563"/>
                      </a:lnTo>
                      <a:lnTo>
                        <a:pt x="4" y="2708"/>
                      </a:lnTo>
                      <a:lnTo>
                        <a:pt x="0" y="2855"/>
                      </a:lnTo>
                      <a:lnTo>
                        <a:pt x="3" y="2988"/>
                      </a:lnTo>
                      <a:lnTo>
                        <a:pt x="16" y="3118"/>
                      </a:lnTo>
                      <a:lnTo>
                        <a:pt x="35" y="3247"/>
                      </a:lnTo>
                      <a:lnTo>
                        <a:pt x="62" y="3375"/>
                      </a:lnTo>
                      <a:lnTo>
                        <a:pt x="139" y="3625"/>
                      </a:lnTo>
                      <a:lnTo>
                        <a:pt x="245" y="3865"/>
                      </a:lnTo>
                      <a:lnTo>
                        <a:pt x="376" y="4095"/>
                      </a:lnTo>
                      <a:lnTo>
                        <a:pt x="534" y="4314"/>
                      </a:lnTo>
                      <a:lnTo>
                        <a:pt x="715" y="4522"/>
                      </a:lnTo>
                      <a:lnTo>
                        <a:pt x="921" y="4717"/>
                      </a:lnTo>
                      <a:lnTo>
                        <a:pt x="1031" y="4808"/>
                      </a:lnTo>
                      <a:lnTo>
                        <a:pt x="1146" y="4896"/>
                      </a:lnTo>
                      <a:lnTo>
                        <a:pt x="1391" y="5061"/>
                      </a:lnTo>
                      <a:lnTo>
                        <a:pt x="1522" y="5137"/>
                      </a:lnTo>
                      <a:lnTo>
                        <a:pt x="1655" y="5210"/>
                      </a:lnTo>
                      <a:lnTo>
                        <a:pt x="1937" y="5341"/>
                      </a:lnTo>
                      <a:lnTo>
                        <a:pt x="2233" y="5455"/>
                      </a:lnTo>
                      <a:lnTo>
                        <a:pt x="2543" y="5548"/>
                      </a:lnTo>
                      <a:lnTo>
                        <a:pt x="2868" y="5621"/>
                      </a:lnTo>
                      <a:lnTo>
                        <a:pt x="3034" y="5650"/>
                      </a:lnTo>
                      <a:lnTo>
                        <a:pt x="3203" y="5673"/>
                      </a:lnTo>
                      <a:lnTo>
                        <a:pt x="3808" y="2855"/>
                      </a:lnTo>
                      <a:lnTo>
                        <a:pt x="38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41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844" y="1693"/>
                  <a:ext cx="87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42" name="Rectangle 11"/>
                <p:cNvSpPr>
                  <a:spLocks noChangeArrowheads="1"/>
                </p:cNvSpPr>
                <p:nvPr/>
              </p:nvSpPr>
              <p:spPr bwMode="auto">
                <a:xfrm>
                  <a:off x="480" y="1633"/>
                  <a:ext cx="572" cy="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1400" smtClean="0">
                      <a:solidFill>
                        <a:prstClr val="white"/>
                      </a:solidFill>
                      <a:latin typeface="Calibri" charset="0"/>
                      <a:ea typeface="Arial" charset="0"/>
                      <a:cs typeface="Arial" charset="0"/>
                    </a:rPr>
                    <a:t>47,</a:t>
                  </a:r>
                  <a:r>
                    <a:rPr lang="en-US" sz="1400" smtClean="0">
                      <a:solidFill>
                        <a:prstClr val="white"/>
                      </a:solidFill>
                      <a:latin typeface="Calibri" charset="0"/>
                      <a:ea typeface="Arial" charset="0"/>
                      <a:cs typeface="Arial" charset="0"/>
                    </a:rPr>
                    <a:t>2</a:t>
                  </a:r>
                  <a:r>
                    <a:rPr lang="ru-RU" sz="1400" smtClean="0">
                      <a:solidFill>
                        <a:prstClr val="white"/>
                      </a:solidFill>
                      <a:latin typeface="Calibri" charset="0"/>
                      <a:ea typeface="Arial" charset="0"/>
                      <a:cs typeface="Arial" charset="0"/>
                    </a:rPr>
                    <a:t>%</a:t>
                  </a:r>
                </a:p>
              </p:txBody>
            </p:sp>
            <p:sp>
              <p:nvSpPr>
                <p:cNvPr id="57443" name="Rectangle 12"/>
                <p:cNvSpPr>
                  <a:spLocks noChangeArrowheads="1"/>
                </p:cNvSpPr>
                <p:nvPr/>
              </p:nvSpPr>
              <p:spPr bwMode="auto">
                <a:xfrm>
                  <a:off x="1139" y="1665"/>
                  <a:ext cx="336" cy="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smtClean="0">
                      <a:solidFill>
                        <a:prstClr val="black"/>
                      </a:solidFill>
                      <a:latin typeface="Calibri" charset="0"/>
                      <a:ea typeface="Arial" charset="0"/>
                      <a:cs typeface="Arial" charset="0"/>
                    </a:rPr>
                    <a:t>571</a:t>
                  </a:r>
                  <a:endParaRPr lang="ru-RU" sz="1400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7395" name="Group 13"/>
              <p:cNvGrpSpPr>
                <a:grpSpLocks/>
              </p:cNvGrpSpPr>
              <p:nvPr/>
            </p:nvGrpSpPr>
            <p:grpSpPr bwMode="auto">
              <a:xfrm>
                <a:off x="1062" y="592"/>
                <a:ext cx="738" cy="669"/>
                <a:chOff x="1842" y="1025"/>
                <a:chExt cx="1169" cy="939"/>
              </a:xfrm>
            </p:grpSpPr>
            <p:sp>
              <p:nvSpPr>
                <p:cNvPr id="57431" name="Freeform 14"/>
                <p:cNvSpPr>
                  <a:spLocks/>
                </p:cNvSpPr>
                <p:nvPr/>
              </p:nvSpPr>
              <p:spPr bwMode="auto">
                <a:xfrm>
                  <a:off x="1842" y="1095"/>
                  <a:ext cx="2" cy="745"/>
                </a:xfrm>
                <a:custGeom>
                  <a:avLst/>
                  <a:gdLst>
                    <a:gd name="T0" fmla="*/ 0 w 2"/>
                    <a:gd name="T1" fmla="*/ 0 h 3425"/>
                    <a:gd name="T2" fmla="*/ 0 w 2"/>
                    <a:gd name="T3" fmla="*/ 0 h 3425"/>
                    <a:gd name="T4" fmla="*/ 0 w 2"/>
                    <a:gd name="T5" fmla="*/ 0 h 3425"/>
                    <a:gd name="T6" fmla="*/ 0 w 2"/>
                    <a:gd name="T7" fmla="*/ 0 h 3425"/>
                    <a:gd name="T8" fmla="*/ 0 w 2"/>
                    <a:gd name="T9" fmla="*/ 0 h 34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3425"/>
                    <a:gd name="T17" fmla="*/ 2 w 2"/>
                    <a:gd name="T18" fmla="*/ 3425 h 34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3425">
                      <a:moveTo>
                        <a:pt x="0" y="0"/>
                      </a:moveTo>
                      <a:lnTo>
                        <a:pt x="0" y="571"/>
                      </a:lnTo>
                      <a:lnTo>
                        <a:pt x="0" y="3425"/>
                      </a:lnTo>
                      <a:lnTo>
                        <a:pt x="0" y="28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F7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32" name="Freeform 15"/>
                <p:cNvSpPr>
                  <a:spLocks/>
                </p:cNvSpPr>
                <p:nvPr/>
              </p:nvSpPr>
              <p:spPr bwMode="auto">
                <a:xfrm>
                  <a:off x="1889" y="1441"/>
                  <a:ext cx="787" cy="383"/>
                </a:xfrm>
                <a:custGeom>
                  <a:avLst/>
                  <a:gdLst>
                    <a:gd name="T0" fmla="*/ 0 w 3460"/>
                    <a:gd name="T1" fmla="*/ 0 h 1761"/>
                    <a:gd name="T2" fmla="*/ 0 w 3460"/>
                    <a:gd name="T3" fmla="*/ 0 h 1761"/>
                    <a:gd name="T4" fmla="*/ 0 w 3460"/>
                    <a:gd name="T5" fmla="*/ 0 h 1761"/>
                    <a:gd name="T6" fmla="*/ 0 w 3460"/>
                    <a:gd name="T7" fmla="*/ 0 h 1761"/>
                    <a:gd name="T8" fmla="*/ 0 w 3460"/>
                    <a:gd name="T9" fmla="*/ 0 h 17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60"/>
                    <a:gd name="T16" fmla="*/ 0 h 1761"/>
                    <a:gd name="T17" fmla="*/ 3460 w 3460"/>
                    <a:gd name="T18" fmla="*/ 1761 h 17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60" h="1761">
                      <a:moveTo>
                        <a:pt x="3460" y="0"/>
                      </a:moveTo>
                      <a:lnTo>
                        <a:pt x="3460" y="570"/>
                      </a:lnTo>
                      <a:lnTo>
                        <a:pt x="0" y="1761"/>
                      </a:lnTo>
                      <a:lnTo>
                        <a:pt x="0" y="1191"/>
                      </a:lnTo>
                      <a:lnTo>
                        <a:pt x="3460" y="0"/>
                      </a:lnTo>
                      <a:close/>
                    </a:path>
                  </a:pathLst>
                </a:custGeom>
                <a:solidFill>
                  <a:srgbClr val="7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33" name="Freeform 16"/>
                <p:cNvSpPr>
                  <a:spLocks/>
                </p:cNvSpPr>
                <p:nvPr/>
              </p:nvSpPr>
              <p:spPr bwMode="auto">
                <a:xfrm>
                  <a:off x="2768" y="1741"/>
                  <a:ext cx="11" cy="223"/>
                </a:xfrm>
                <a:custGeom>
                  <a:avLst/>
                  <a:gdLst>
                    <a:gd name="T0" fmla="*/ 0 w 46"/>
                    <a:gd name="T1" fmla="*/ 0 h 1018"/>
                    <a:gd name="T2" fmla="*/ 0 w 46"/>
                    <a:gd name="T3" fmla="*/ 0 h 1018"/>
                    <a:gd name="T4" fmla="*/ 0 w 46"/>
                    <a:gd name="T5" fmla="*/ 0 h 1018"/>
                    <a:gd name="T6" fmla="*/ 0 w 46"/>
                    <a:gd name="T7" fmla="*/ 0 h 1018"/>
                    <a:gd name="T8" fmla="*/ 0 w 46"/>
                    <a:gd name="T9" fmla="*/ 0 h 1018"/>
                    <a:gd name="T10" fmla="*/ 0 w 46"/>
                    <a:gd name="T11" fmla="*/ 0 h 1018"/>
                    <a:gd name="T12" fmla="*/ 0 w 46"/>
                    <a:gd name="T13" fmla="*/ 0 h 10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6"/>
                    <a:gd name="T22" fmla="*/ 0 h 1018"/>
                    <a:gd name="T23" fmla="*/ 46 w 46"/>
                    <a:gd name="T24" fmla="*/ 1018 h 101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6" h="1018">
                      <a:moveTo>
                        <a:pt x="0" y="447"/>
                      </a:moveTo>
                      <a:lnTo>
                        <a:pt x="34" y="225"/>
                      </a:lnTo>
                      <a:lnTo>
                        <a:pt x="46" y="0"/>
                      </a:lnTo>
                      <a:lnTo>
                        <a:pt x="46" y="570"/>
                      </a:lnTo>
                      <a:lnTo>
                        <a:pt x="34" y="795"/>
                      </a:lnTo>
                      <a:lnTo>
                        <a:pt x="0" y="1018"/>
                      </a:lnTo>
                      <a:lnTo>
                        <a:pt x="0" y="447"/>
                      </a:lnTo>
                      <a:close/>
                    </a:path>
                  </a:pathLst>
                </a:custGeom>
                <a:solidFill>
                  <a:srgbClr val="7F0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34" name="Freeform 17"/>
                <p:cNvSpPr>
                  <a:spLocks/>
                </p:cNvSpPr>
                <p:nvPr/>
              </p:nvSpPr>
              <p:spPr bwMode="auto">
                <a:xfrm>
                  <a:off x="1889" y="1079"/>
                  <a:ext cx="783" cy="620"/>
                </a:xfrm>
                <a:custGeom>
                  <a:avLst/>
                  <a:gdLst>
                    <a:gd name="T0" fmla="*/ 0 w 3449"/>
                    <a:gd name="T1" fmla="*/ 0 h 2847"/>
                    <a:gd name="T2" fmla="*/ 0 w 3449"/>
                    <a:gd name="T3" fmla="*/ 0 h 2847"/>
                    <a:gd name="T4" fmla="*/ 0 w 3449"/>
                    <a:gd name="T5" fmla="*/ 0 h 2847"/>
                    <a:gd name="T6" fmla="*/ 0 w 3449"/>
                    <a:gd name="T7" fmla="*/ 0 h 2847"/>
                    <a:gd name="T8" fmla="*/ 0 w 3449"/>
                    <a:gd name="T9" fmla="*/ 0 h 2847"/>
                    <a:gd name="T10" fmla="*/ 0 w 3449"/>
                    <a:gd name="T11" fmla="*/ 0 h 2847"/>
                    <a:gd name="T12" fmla="*/ 0 w 3449"/>
                    <a:gd name="T13" fmla="*/ 0 h 2847"/>
                    <a:gd name="T14" fmla="*/ 0 w 3449"/>
                    <a:gd name="T15" fmla="*/ 0 h 2847"/>
                    <a:gd name="T16" fmla="*/ 0 w 3449"/>
                    <a:gd name="T17" fmla="*/ 0 h 2847"/>
                    <a:gd name="T18" fmla="*/ 0 w 3449"/>
                    <a:gd name="T19" fmla="*/ 0 h 2847"/>
                    <a:gd name="T20" fmla="*/ 0 w 3449"/>
                    <a:gd name="T21" fmla="*/ 0 h 2847"/>
                    <a:gd name="T22" fmla="*/ 0 w 3449"/>
                    <a:gd name="T23" fmla="*/ 0 h 2847"/>
                    <a:gd name="T24" fmla="*/ 0 w 3449"/>
                    <a:gd name="T25" fmla="*/ 0 h 2847"/>
                    <a:gd name="T26" fmla="*/ 0 w 3449"/>
                    <a:gd name="T27" fmla="*/ 0 h 2847"/>
                    <a:gd name="T28" fmla="*/ 0 w 3449"/>
                    <a:gd name="T29" fmla="*/ 0 h 2847"/>
                    <a:gd name="T30" fmla="*/ 0 w 3449"/>
                    <a:gd name="T31" fmla="*/ 0 h 2847"/>
                    <a:gd name="T32" fmla="*/ 0 w 3449"/>
                    <a:gd name="T33" fmla="*/ 0 h 2847"/>
                    <a:gd name="T34" fmla="*/ 0 w 3449"/>
                    <a:gd name="T35" fmla="*/ 0 h 2847"/>
                    <a:gd name="T36" fmla="*/ 0 w 3449"/>
                    <a:gd name="T37" fmla="*/ 0 h 284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3449"/>
                    <a:gd name="T58" fmla="*/ 0 h 2847"/>
                    <a:gd name="T59" fmla="*/ 3449 w 3449"/>
                    <a:gd name="T60" fmla="*/ 2847 h 284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3449" h="2847">
                      <a:moveTo>
                        <a:pt x="3449" y="1636"/>
                      </a:moveTo>
                      <a:lnTo>
                        <a:pt x="3335" y="1469"/>
                      </a:lnTo>
                      <a:lnTo>
                        <a:pt x="3207" y="1308"/>
                      </a:lnTo>
                      <a:lnTo>
                        <a:pt x="3065" y="1153"/>
                      </a:lnTo>
                      <a:lnTo>
                        <a:pt x="2911" y="1007"/>
                      </a:lnTo>
                      <a:lnTo>
                        <a:pt x="2745" y="869"/>
                      </a:lnTo>
                      <a:lnTo>
                        <a:pt x="2567" y="738"/>
                      </a:lnTo>
                      <a:lnTo>
                        <a:pt x="2378" y="617"/>
                      </a:lnTo>
                      <a:lnTo>
                        <a:pt x="2179" y="506"/>
                      </a:lnTo>
                      <a:lnTo>
                        <a:pt x="1970" y="404"/>
                      </a:lnTo>
                      <a:lnTo>
                        <a:pt x="1752" y="312"/>
                      </a:lnTo>
                      <a:lnTo>
                        <a:pt x="1525" y="231"/>
                      </a:lnTo>
                      <a:lnTo>
                        <a:pt x="1290" y="160"/>
                      </a:lnTo>
                      <a:lnTo>
                        <a:pt x="1049" y="101"/>
                      </a:lnTo>
                      <a:lnTo>
                        <a:pt x="799" y="55"/>
                      </a:lnTo>
                      <a:lnTo>
                        <a:pt x="544" y="21"/>
                      </a:lnTo>
                      <a:lnTo>
                        <a:pt x="285" y="0"/>
                      </a:lnTo>
                      <a:lnTo>
                        <a:pt x="0" y="2847"/>
                      </a:lnTo>
                      <a:lnTo>
                        <a:pt x="3449" y="163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35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2382" y="1127"/>
                  <a:ext cx="59" cy="6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36" name="Rectangle 19"/>
                <p:cNvSpPr>
                  <a:spLocks noChangeArrowheads="1"/>
                </p:cNvSpPr>
                <p:nvPr/>
              </p:nvSpPr>
              <p:spPr bwMode="auto">
                <a:xfrm>
                  <a:off x="2440" y="1025"/>
                  <a:ext cx="571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1400" smtClean="0">
                      <a:solidFill>
                        <a:prstClr val="white"/>
                      </a:solidFill>
                      <a:latin typeface="Calibri" charset="0"/>
                      <a:ea typeface="Arial" charset="0"/>
                      <a:cs typeface="Arial" charset="0"/>
                    </a:rPr>
                    <a:t>17,0%</a:t>
                  </a:r>
                </a:p>
              </p:txBody>
            </p:sp>
            <p:sp>
              <p:nvSpPr>
                <p:cNvPr id="57437" name="Rectangle 20"/>
                <p:cNvSpPr>
                  <a:spLocks noChangeArrowheads="1"/>
                </p:cNvSpPr>
                <p:nvPr/>
              </p:nvSpPr>
              <p:spPr bwMode="auto">
                <a:xfrm>
                  <a:off x="2139" y="1310"/>
                  <a:ext cx="335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smtClean="0">
                      <a:solidFill>
                        <a:prstClr val="black"/>
                      </a:solidFill>
                      <a:latin typeface="Calibri" charset="0"/>
                      <a:ea typeface="Arial" charset="0"/>
                      <a:cs typeface="Arial" charset="0"/>
                    </a:rPr>
                    <a:t>206</a:t>
                  </a:r>
                  <a:endParaRPr lang="ru-RU" sz="1400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57396" name="Freeform 21"/>
              <p:cNvSpPr>
                <a:spLocks/>
              </p:cNvSpPr>
              <p:nvPr/>
            </p:nvSpPr>
            <p:spPr bwMode="auto">
              <a:xfrm>
                <a:off x="1108" y="1103"/>
                <a:ext cx="539" cy="155"/>
              </a:xfrm>
              <a:custGeom>
                <a:avLst/>
                <a:gdLst>
                  <a:gd name="T0" fmla="*/ 0 w 3764"/>
                  <a:gd name="T1" fmla="*/ 0 h 1002"/>
                  <a:gd name="T2" fmla="*/ 0 w 3764"/>
                  <a:gd name="T3" fmla="*/ 0 h 1002"/>
                  <a:gd name="T4" fmla="*/ 0 w 3764"/>
                  <a:gd name="T5" fmla="*/ 0 h 1002"/>
                  <a:gd name="T6" fmla="*/ 0 w 3764"/>
                  <a:gd name="T7" fmla="*/ 0 h 1002"/>
                  <a:gd name="T8" fmla="*/ 0 w 3764"/>
                  <a:gd name="T9" fmla="*/ 0 h 10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64"/>
                  <a:gd name="T16" fmla="*/ 0 h 1002"/>
                  <a:gd name="T17" fmla="*/ 3764 w 3764"/>
                  <a:gd name="T18" fmla="*/ 1002 h 10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64" h="1002">
                    <a:moveTo>
                      <a:pt x="3764" y="431"/>
                    </a:moveTo>
                    <a:lnTo>
                      <a:pt x="3764" y="1002"/>
                    </a:lnTo>
                    <a:lnTo>
                      <a:pt x="0" y="570"/>
                    </a:lnTo>
                    <a:lnTo>
                      <a:pt x="0" y="0"/>
                    </a:lnTo>
                    <a:lnTo>
                      <a:pt x="3764" y="431"/>
                    </a:lnTo>
                    <a:close/>
                  </a:path>
                </a:pathLst>
              </a:custGeom>
              <a:solidFill>
                <a:srgbClr val="7F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397" name="Freeform 22"/>
              <p:cNvSpPr>
                <a:spLocks/>
              </p:cNvSpPr>
              <p:nvPr/>
            </p:nvSpPr>
            <p:spPr bwMode="auto">
              <a:xfrm>
                <a:off x="1646" y="1103"/>
                <a:ext cx="7" cy="156"/>
              </a:xfrm>
              <a:custGeom>
                <a:avLst/>
                <a:gdLst>
                  <a:gd name="T0" fmla="*/ 0 w 46"/>
                  <a:gd name="T1" fmla="*/ 0 h 1018"/>
                  <a:gd name="T2" fmla="*/ 0 w 46"/>
                  <a:gd name="T3" fmla="*/ 0 h 1018"/>
                  <a:gd name="T4" fmla="*/ 0 w 46"/>
                  <a:gd name="T5" fmla="*/ 0 h 1018"/>
                  <a:gd name="T6" fmla="*/ 0 w 46"/>
                  <a:gd name="T7" fmla="*/ 0 h 1018"/>
                  <a:gd name="T8" fmla="*/ 0 w 46"/>
                  <a:gd name="T9" fmla="*/ 0 h 1018"/>
                  <a:gd name="T10" fmla="*/ 0 w 46"/>
                  <a:gd name="T11" fmla="*/ 0 h 1018"/>
                  <a:gd name="T12" fmla="*/ 0 w 46"/>
                  <a:gd name="T13" fmla="*/ 0 h 10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"/>
                  <a:gd name="T22" fmla="*/ 0 h 1018"/>
                  <a:gd name="T23" fmla="*/ 46 w 46"/>
                  <a:gd name="T24" fmla="*/ 1018 h 10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" h="1018">
                    <a:moveTo>
                      <a:pt x="0" y="447"/>
                    </a:moveTo>
                    <a:lnTo>
                      <a:pt x="34" y="225"/>
                    </a:lnTo>
                    <a:lnTo>
                      <a:pt x="46" y="0"/>
                    </a:lnTo>
                    <a:lnTo>
                      <a:pt x="46" y="570"/>
                    </a:lnTo>
                    <a:lnTo>
                      <a:pt x="34" y="795"/>
                    </a:lnTo>
                    <a:lnTo>
                      <a:pt x="0" y="1018"/>
                    </a:lnTo>
                    <a:lnTo>
                      <a:pt x="0" y="447"/>
                    </a:lnTo>
                    <a:close/>
                  </a:path>
                </a:pathLst>
              </a:custGeom>
              <a:solidFill>
                <a:srgbClr val="7F00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398" name="Freeform 23"/>
              <p:cNvSpPr>
                <a:spLocks/>
              </p:cNvSpPr>
              <p:nvPr/>
            </p:nvSpPr>
            <p:spPr bwMode="auto">
              <a:xfrm>
                <a:off x="1108" y="914"/>
                <a:ext cx="548" cy="258"/>
              </a:xfrm>
              <a:custGeom>
                <a:avLst/>
                <a:gdLst>
                  <a:gd name="T0" fmla="*/ 0 w 3808"/>
                  <a:gd name="T1" fmla="*/ 0 h 1658"/>
                  <a:gd name="T2" fmla="*/ 0 w 3808"/>
                  <a:gd name="T3" fmla="*/ 0 h 1658"/>
                  <a:gd name="T4" fmla="*/ 0 w 3808"/>
                  <a:gd name="T5" fmla="*/ 0 h 1658"/>
                  <a:gd name="T6" fmla="*/ 0 w 3808"/>
                  <a:gd name="T7" fmla="*/ 0 h 1658"/>
                  <a:gd name="T8" fmla="*/ 0 w 3808"/>
                  <a:gd name="T9" fmla="*/ 0 h 1658"/>
                  <a:gd name="T10" fmla="*/ 0 w 3808"/>
                  <a:gd name="T11" fmla="*/ 0 h 1658"/>
                  <a:gd name="T12" fmla="*/ 0 w 3808"/>
                  <a:gd name="T13" fmla="*/ 0 h 1658"/>
                  <a:gd name="T14" fmla="*/ 0 w 3808"/>
                  <a:gd name="T15" fmla="*/ 0 h 1658"/>
                  <a:gd name="T16" fmla="*/ 0 w 3808"/>
                  <a:gd name="T17" fmla="*/ 0 h 1658"/>
                  <a:gd name="T18" fmla="*/ 0 w 3808"/>
                  <a:gd name="T19" fmla="*/ 0 h 1658"/>
                  <a:gd name="T20" fmla="*/ 0 w 3808"/>
                  <a:gd name="T21" fmla="*/ 0 h 1658"/>
                  <a:gd name="T22" fmla="*/ 0 w 3808"/>
                  <a:gd name="T23" fmla="*/ 0 h 1658"/>
                  <a:gd name="T24" fmla="*/ 0 w 3808"/>
                  <a:gd name="T25" fmla="*/ 0 h 16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808"/>
                  <a:gd name="T40" fmla="*/ 0 h 1658"/>
                  <a:gd name="T41" fmla="*/ 3808 w 3808"/>
                  <a:gd name="T42" fmla="*/ 1658 h 16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808" h="1658">
                    <a:moveTo>
                      <a:pt x="3762" y="1658"/>
                    </a:moveTo>
                    <a:lnTo>
                      <a:pt x="3796" y="1436"/>
                    </a:lnTo>
                    <a:lnTo>
                      <a:pt x="3808" y="1211"/>
                    </a:lnTo>
                    <a:lnTo>
                      <a:pt x="3801" y="1048"/>
                    </a:lnTo>
                    <a:lnTo>
                      <a:pt x="3784" y="890"/>
                    </a:lnTo>
                    <a:lnTo>
                      <a:pt x="3755" y="733"/>
                    </a:lnTo>
                    <a:lnTo>
                      <a:pt x="3715" y="580"/>
                    </a:lnTo>
                    <a:lnTo>
                      <a:pt x="3664" y="429"/>
                    </a:lnTo>
                    <a:lnTo>
                      <a:pt x="3603" y="282"/>
                    </a:lnTo>
                    <a:lnTo>
                      <a:pt x="3530" y="139"/>
                    </a:lnTo>
                    <a:lnTo>
                      <a:pt x="3450" y="0"/>
                    </a:lnTo>
                    <a:lnTo>
                      <a:pt x="0" y="1211"/>
                    </a:lnTo>
                    <a:lnTo>
                      <a:pt x="3762" y="1658"/>
                    </a:lnTo>
                    <a:close/>
                  </a:path>
                </a:pathLst>
              </a:custGeom>
              <a:solidFill>
                <a:srgbClr val="F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399" name="Line 24"/>
              <p:cNvSpPr>
                <a:spLocks noChangeShapeType="1"/>
              </p:cNvSpPr>
              <p:nvPr/>
            </p:nvSpPr>
            <p:spPr bwMode="auto">
              <a:xfrm flipV="1">
                <a:off x="1648" y="1035"/>
                <a:ext cx="58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400" name="Rectangle 25"/>
              <p:cNvSpPr>
                <a:spLocks noChangeArrowheads="1"/>
              </p:cNvSpPr>
              <p:nvPr/>
            </p:nvSpPr>
            <p:spPr bwMode="auto">
              <a:xfrm>
                <a:off x="1702" y="1000"/>
                <a:ext cx="290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4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9,3%</a:t>
                </a:r>
              </a:p>
            </p:txBody>
          </p:sp>
          <p:sp>
            <p:nvSpPr>
              <p:cNvPr id="57401" name="Rectangle 26"/>
              <p:cNvSpPr>
                <a:spLocks noChangeArrowheads="1"/>
              </p:cNvSpPr>
              <p:nvPr/>
            </p:nvSpPr>
            <p:spPr bwMode="auto">
              <a:xfrm>
                <a:off x="1435" y="1026"/>
                <a:ext cx="211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rPr>
                  <a:t>113</a:t>
                </a:r>
                <a:endParaRPr lang="ru-RU" sz="1400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57402" name="Group 27"/>
              <p:cNvGrpSpPr>
                <a:grpSpLocks/>
              </p:cNvGrpSpPr>
              <p:nvPr/>
            </p:nvGrpSpPr>
            <p:grpSpPr bwMode="auto">
              <a:xfrm>
                <a:off x="1109" y="1103"/>
                <a:ext cx="835" cy="473"/>
                <a:chOff x="1916" y="1742"/>
                <a:chExt cx="1325" cy="665"/>
              </a:xfrm>
            </p:grpSpPr>
            <p:sp>
              <p:nvSpPr>
                <p:cNvPr id="57423" name="Freeform 28"/>
                <p:cNvSpPr>
                  <a:spLocks/>
                </p:cNvSpPr>
                <p:nvPr/>
              </p:nvSpPr>
              <p:spPr bwMode="auto">
                <a:xfrm>
                  <a:off x="2769" y="1742"/>
                  <a:ext cx="11" cy="221"/>
                </a:xfrm>
                <a:custGeom>
                  <a:avLst/>
                  <a:gdLst>
                    <a:gd name="T0" fmla="*/ 0 w 46"/>
                    <a:gd name="T1" fmla="*/ 0 h 1018"/>
                    <a:gd name="T2" fmla="*/ 0 w 46"/>
                    <a:gd name="T3" fmla="*/ 0 h 1018"/>
                    <a:gd name="T4" fmla="*/ 0 w 46"/>
                    <a:gd name="T5" fmla="*/ 0 h 1018"/>
                    <a:gd name="T6" fmla="*/ 0 w 46"/>
                    <a:gd name="T7" fmla="*/ 0 h 1018"/>
                    <a:gd name="T8" fmla="*/ 0 w 46"/>
                    <a:gd name="T9" fmla="*/ 0 h 1018"/>
                    <a:gd name="T10" fmla="*/ 0 w 46"/>
                    <a:gd name="T11" fmla="*/ 0 h 1018"/>
                    <a:gd name="T12" fmla="*/ 0 w 46"/>
                    <a:gd name="T13" fmla="*/ 0 h 101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6"/>
                    <a:gd name="T22" fmla="*/ 0 h 1018"/>
                    <a:gd name="T23" fmla="*/ 46 w 46"/>
                    <a:gd name="T24" fmla="*/ 1018 h 101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6" h="1018">
                      <a:moveTo>
                        <a:pt x="0" y="447"/>
                      </a:moveTo>
                      <a:lnTo>
                        <a:pt x="34" y="225"/>
                      </a:lnTo>
                      <a:lnTo>
                        <a:pt x="46" y="0"/>
                      </a:lnTo>
                      <a:lnTo>
                        <a:pt x="46" y="570"/>
                      </a:lnTo>
                      <a:lnTo>
                        <a:pt x="34" y="795"/>
                      </a:lnTo>
                      <a:lnTo>
                        <a:pt x="0" y="1018"/>
                      </a:lnTo>
                      <a:lnTo>
                        <a:pt x="0" y="447"/>
                      </a:lnTo>
                      <a:close/>
                    </a:path>
                  </a:pathLst>
                </a:custGeom>
                <a:solidFill>
                  <a:srgbClr val="7F0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24" name="Freeform 29"/>
                <p:cNvSpPr>
                  <a:spLocks/>
                </p:cNvSpPr>
                <p:nvPr/>
              </p:nvSpPr>
              <p:spPr bwMode="auto">
                <a:xfrm>
                  <a:off x="1916" y="1774"/>
                  <a:ext cx="651" cy="536"/>
                </a:xfrm>
                <a:custGeom>
                  <a:avLst/>
                  <a:gdLst>
                    <a:gd name="T0" fmla="*/ 0 w 2861"/>
                    <a:gd name="T1" fmla="*/ 0 h 2454"/>
                    <a:gd name="T2" fmla="*/ 0 w 2861"/>
                    <a:gd name="T3" fmla="*/ 0 h 2454"/>
                    <a:gd name="T4" fmla="*/ 0 w 2861"/>
                    <a:gd name="T5" fmla="*/ 0 h 2454"/>
                    <a:gd name="T6" fmla="*/ 0 w 2861"/>
                    <a:gd name="T7" fmla="*/ 0 h 2454"/>
                    <a:gd name="T8" fmla="*/ 0 w 2861"/>
                    <a:gd name="T9" fmla="*/ 0 h 24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61"/>
                    <a:gd name="T16" fmla="*/ 0 h 2454"/>
                    <a:gd name="T17" fmla="*/ 2861 w 2861"/>
                    <a:gd name="T18" fmla="*/ 2454 h 24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61" h="2454">
                      <a:moveTo>
                        <a:pt x="2861" y="1884"/>
                      </a:moveTo>
                      <a:lnTo>
                        <a:pt x="2861" y="2454"/>
                      </a:lnTo>
                      <a:lnTo>
                        <a:pt x="0" y="570"/>
                      </a:lnTo>
                      <a:lnTo>
                        <a:pt x="0" y="0"/>
                      </a:lnTo>
                      <a:lnTo>
                        <a:pt x="2861" y="1884"/>
                      </a:lnTo>
                      <a:close/>
                    </a:path>
                  </a:pathLst>
                </a:custGeom>
                <a:solidFill>
                  <a:srgbClr val="7F3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25" name="Freeform 30"/>
                <p:cNvSpPr>
                  <a:spLocks/>
                </p:cNvSpPr>
                <p:nvPr/>
              </p:nvSpPr>
              <p:spPr bwMode="auto">
                <a:xfrm>
                  <a:off x="2567" y="1872"/>
                  <a:ext cx="206" cy="438"/>
                </a:xfrm>
                <a:custGeom>
                  <a:avLst/>
                  <a:gdLst>
                    <a:gd name="T0" fmla="*/ 0 w 904"/>
                    <a:gd name="T1" fmla="*/ 0 h 2010"/>
                    <a:gd name="T2" fmla="*/ 0 w 904"/>
                    <a:gd name="T3" fmla="*/ 0 h 2010"/>
                    <a:gd name="T4" fmla="*/ 0 w 904"/>
                    <a:gd name="T5" fmla="*/ 0 h 2010"/>
                    <a:gd name="T6" fmla="*/ 0 w 904"/>
                    <a:gd name="T7" fmla="*/ 0 h 2010"/>
                    <a:gd name="T8" fmla="*/ 0 w 904"/>
                    <a:gd name="T9" fmla="*/ 0 h 2010"/>
                    <a:gd name="T10" fmla="*/ 0 w 904"/>
                    <a:gd name="T11" fmla="*/ 0 h 2010"/>
                    <a:gd name="T12" fmla="*/ 0 w 904"/>
                    <a:gd name="T13" fmla="*/ 0 h 2010"/>
                    <a:gd name="T14" fmla="*/ 0 w 904"/>
                    <a:gd name="T15" fmla="*/ 0 h 2010"/>
                    <a:gd name="T16" fmla="*/ 0 w 904"/>
                    <a:gd name="T17" fmla="*/ 0 h 2010"/>
                    <a:gd name="T18" fmla="*/ 0 w 904"/>
                    <a:gd name="T19" fmla="*/ 0 h 2010"/>
                    <a:gd name="T20" fmla="*/ 0 w 904"/>
                    <a:gd name="T21" fmla="*/ 0 h 2010"/>
                    <a:gd name="T22" fmla="*/ 0 w 904"/>
                    <a:gd name="T23" fmla="*/ 0 h 2010"/>
                    <a:gd name="T24" fmla="*/ 0 w 904"/>
                    <a:gd name="T25" fmla="*/ 0 h 2010"/>
                    <a:gd name="T26" fmla="*/ 0 w 904"/>
                    <a:gd name="T27" fmla="*/ 0 h 2010"/>
                    <a:gd name="T28" fmla="*/ 0 w 904"/>
                    <a:gd name="T29" fmla="*/ 0 h 2010"/>
                    <a:gd name="T30" fmla="*/ 0 w 904"/>
                    <a:gd name="T31" fmla="*/ 0 h 2010"/>
                    <a:gd name="T32" fmla="*/ 0 w 904"/>
                    <a:gd name="T33" fmla="*/ 0 h 2010"/>
                    <a:gd name="T34" fmla="*/ 0 w 904"/>
                    <a:gd name="T35" fmla="*/ 0 h 2010"/>
                    <a:gd name="T36" fmla="*/ 0 w 904"/>
                    <a:gd name="T37" fmla="*/ 0 h 201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904"/>
                    <a:gd name="T58" fmla="*/ 0 h 2010"/>
                    <a:gd name="T59" fmla="*/ 904 w 904"/>
                    <a:gd name="T60" fmla="*/ 2010 h 201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904" h="2010">
                      <a:moveTo>
                        <a:pt x="0" y="1439"/>
                      </a:moveTo>
                      <a:lnTo>
                        <a:pt x="168" y="1285"/>
                      </a:lnTo>
                      <a:lnTo>
                        <a:pt x="321" y="1123"/>
                      </a:lnTo>
                      <a:lnTo>
                        <a:pt x="459" y="953"/>
                      </a:lnTo>
                      <a:lnTo>
                        <a:pt x="583" y="775"/>
                      </a:lnTo>
                      <a:lnTo>
                        <a:pt x="689" y="590"/>
                      </a:lnTo>
                      <a:lnTo>
                        <a:pt x="779" y="399"/>
                      </a:lnTo>
                      <a:lnTo>
                        <a:pt x="850" y="201"/>
                      </a:lnTo>
                      <a:lnTo>
                        <a:pt x="904" y="0"/>
                      </a:lnTo>
                      <a:lnTo>
                        <a:pt x="904" y="570"/>
                      </a:lnTo>
                      <a:lnTo>
                        <a:pt x="850" y="772"/>
                      </a:lnTo>
                      <a:lnTo>
                        <a:pt x="779" y="969"/>
                      </a:lnTo>
                      <a:lnTo>
                        <a:pt x="689" y="1161"/>
                      </a:lnTo>
                      <a:lnTo>
                        <a:pt x="583" y="1345"/>
                      </a:lnTo>
                      <a:lnTo>
                        <a:pt x="459" y="1523"/>
                      </a:lnTo>
                      <a:lnTo>
                        <a:pt x="321" y="1693"/>
                      </a:lnTo>
                      <a:lnTo>
                        <a:pt x="168" y="1856"/>
                      </a:lnTo>
                      <a:lnTo>
                        <a:pt x="0" y="2010"/>
                      </a:lnTo>
                      <a:lnTo>
                        <a:pt x="0" y="1439"/>
                      </a:lnTo>
                      <a:close/>
                    </a:path>
                  </a:pathLst>
                </a:custGeom>
                <a:solidFill>
                  <a:srgbClr val="7F3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26" name="Freeform 31"/>
                <p:cNvSpPr>
                  <a:spLocks/>
                </p:cNvSpPr>
                <p:nvPr/>
              </p:nvSpPr>
              <p:spPr bwMode="auto">
                <a:xfrm>
                  <a:off x="2567" y="1872"/>
                  <a:ext cx="206" cy="438"/>
                </a:xfrm>
                <a:custGeom>
                  <a:avLst/>
                  <a:gdLst>
                    <a:gd name="T0" fmla="*/ 0 w 904"/>
                    <a:gd name="T1" fmla="*/ 0 h 2010"/>
                    <a:gd name="T2" fmla="*/ 0 w 904"/>
                    <a:gd name="T3" fmla="*/ 0 h 2010"/>
                    <a:gd name="T4" fmla="*/ 0 w 904"/>
                    <a:gd name="T5" fmla="*/ 0 h 2010"/>
                    <a:gd name="T6" fmla="*/ 0 w 904"/>
                    <a:gd name="T7" fmla="*/ 0 h 2010"/>
                    <a:gd name="T8" fmla="*/ 0 w 904"/>
                    <a:gd name="T9" fmla="*/ 0 h 2010"/>
                    <a:gd name="T10" fmla="*/ 0 w 904"/>
                    <a:gd name="T11" fmla="*/ 0 h 2010"/>
                    <a:gd name="T12" fmla="*/ 0 w 904"/>
                    <a:gd name="T13" fmla="*/ 0 h 2010"/>
                    <a:gd name="T14" fmla="*/ 0 w 904"/>
                    <a:gd name="T15" fmla="*/ 0 h 2010"/>
                    <a:gd name="T16" fmla="*/ 0 w 904"/>
                    <a:gd name="T17" fmla="*/ 0 h 2010"/>
                    <a:gd name="T18" fmla="*/ 0 w 904"/>
                    <a:gd name="T19" fmla="*/ 0 h 2010"/>
                    <a:gd name="T20" fmla="*/ 0 w 904"/>
                    <a:gd name="T21" fmla="*/ 0 h 2010"/>
                    <a:gd name="T22" fmla="*/ 0 w 904"/>
                    <a:gd name="T23" fmla="*/ 0 h 2010"/>
                    <a:gd name="T24" fmla="*/ 0 w 904"/>
                    <a:gd name="T25" fmla="*/ 0 h 2010"/>
                    <a:gd name="T26" fmla="*/ 0 w 904"/>
                    <a:gd name="T27" fmla="*/ 0 h 2010"/>
                    <a:gd name="T28" fmla="*/ 0 w 904"/>
                    <a:gd name="T29" fmla="*/ 0 h 2010"/>
                    <a:gd name="T30" fmla="*/ 0 w 904"/>
                    <a:gd name="T31" fmla="*/ 0 h 2010"/>
                    <a:gd name="T32" fmla="*/ 0 w 904"/>
                    <a:gd name="T33" fmla="*/ 0 h 2010"/>
                    <a:gd name="T34" fmla="*/ 0 w 904"/>
                    <a:gd name="T35" fmla="*/ 0 h 2010"/>
                    <a:gd name="T36" fmla="*/ 0 w 904"/>
                    <a:gd name="T37" fmla="*/ 0 h 201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904"/>
                    <a:gd name="T58" fmla="*/ 0 h 2010"/>
                    <a:gd name="T59" fmla="*/ 904 w 904"/>
                    <a:gd name="T60" fmla="*/ 2010 h 201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904" h="2010">
                      <a:moveTo>
                        <a:pt x="904" y="0"/>
                      </a:moveTo>
                      <a:lnTo>
                        <a:pt x="850" y="201"/>
                      </a:lnTo>
                      <a:lnTo>
                        <a:pt x="779" y="399"/>
                      </a:lnTo>
                      <a:lnTo>
                        <a:pt x="689" y="590"/>
                      </a:lnTo>
                      <a:lnTo>
                        <a:pt x="583" y="775"/>
                      </a:lnTo>
                      <a:lnTo>
                        <a:pt x="459" y="953"/>
                      </a:lnTo>
                      <a:lnTo>
                        <a:pt x="321" y="1123"/>
                      </a:lnTo>
                      <a:lnTo>
                        <a:pt x="168" y="1285"/>
                      </a:lnTo>
                      <a:lnTo>
                        <a:pt x="0" y="1439"/>
                      </a:lnTo>
                      <a:lnTo>
                        <a:pt x="0" y="2010"/>
                      </a:lnTo>
                      <a:lnTo>
                        <a:pt x="168" y="1856"/>
                      </a:lnTo>
                      <a:lnTo>
                        <a:pt x="321" y="1693"/>
                      </a:lnTo>
                      <a:lnTo>
                        <a:pt x="459" y="1523"/>
                      </a:lnTo>
                      <a:lnTo>
                        <a:pt x="583" y="1345"/>
                      </a:lnTo>
                      <a:lnTo>
                        <a:pt x="689" y="1161"/>
                      </a:lnTo>
                      <a:lnTo>
                        <a:pt x="779" y="969"/>
                      </a:lnTo>
                      <a:lnTo>
                        <a:pt x="850" y="772"/>
                      </a:lnTo>
                      <a:lnTo>
                        <a:pt x="904" y="570"/>
                      </a:lnTo>
                      <a:lnTo>
                        <a:pt x="904" y="0"/>
                      </a:lnTo>
                      <a:close/>
                    </a:path>
                  </a:pathLst>
                </a:custGeom>
                <a:solidFill>
                  <a:srgbClr val="7F3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27" name="Freeform 32"/>
                <p:cNvSpPr>
                  <a:spLocks/>
                </p:cNvSpPr>
                <p:nvPr/>
              </p:nvSpPr>
              <p:spPr bwMode="auto">
                <a:xfrm>
                  <a:off x="1916" y="1774"/>
                  <a:ext cx="857" cy="411"/>
                </a:xfrm>
                <a:custGeom>
                  <a:avLst/>
                  <a:gdLst>
                    <a:gd name="T0" fmla="*/ 0 w 3762"/>
                    <a:gd name="T1" fmla="*/ 0 h 1887"/>
                    <a:gd name="T2" fmla="*/ 0 w 3762"/>
                    <a:gd name="T3" fmla="*/ 0 h 1887"/>
                    <a:gd name="T4" fmla="*/ 0 w 3762"/>
                    <a:gd name="T5" fmla="*/ 0 h 1887"/>
                    <a:gd name="T6" fmla="*/ 0 w 3762"/>
                    <a:gd name="T7" fmla="*/ 0 h 1887"/>
                    <a:gd name="T8" fmla="*/ 0 w 3762"/>
                    <a:gd name="T9" fmla="*/ 0 h 1887"/>
                    <a:gd name="T10" fmla="*/ 0 w 3762"/>
                    <a:gd name="T11" fmla="*/ 0 h 1887"/>
                    <a:gd name="T12" fmla="*/ 0 w 3762"/>
                    <a:gd name="T13" fmla="*/ 0 h 1887"/>
                    <a:gd name="T14" fmla="*/ 0 w 3762"/>
                    <a:gd name="T15" fmla="*/ 0 h 1887"/>
                    <a:gd name="T16" fmla="*/ 0 w 3762"/>
                    <a:gd name="T17" fmla="*/ 0 h 1887"/>
                    <a:gd name="T18" fmla="*/ 0 w 3762"/>
                    <a:gd name="T19" fmla="*/ 0 h 1887"/>
                    <a:gd name="T20" fmla="*/ 0 w 3762"/>
                    <a:gd name="T21" fmla="*/ 0 h 188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762"/>
                    <a:gd name="T34" fmla="*/ 0 h 1887"/>
                    <a:gd name="T35" fmla="*/ 3762 w 3762"/>
                    <a:gd name="T36" fmla="*/ 1887 h 188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762" h="1887">
                      <a:moveTo>
                        <a:pt x="2858" y="1887"/>
                      </a:moveTo>
                      <a:lnTo>
                        <a:pt x="3026" y="1733"/>
                      </a:lnTo>
                      <a:lnTo>
                        <a:pt x="3179" y="1571"/>
                      </a:lnTo>
                      <a:lnTo>
                        <a:pt x="3317" y="1401"/>
                      </a:lnTo>
                      <a:lnTo>
                        <a:pt x="3441" y="1223"/>
                      </a:lnTo>
                      <a:lnTo>
                        <a:pt x="3547" y="1038"/>
                      </a:lnTo>
                      <a:lnTo>
                        <a:pt x="3637" y="847"/>
                      </a:lnTo>
                      <a:lnTo>
                        <a:pt x="3708" y="649"/>
                      </a:lnTo>
                      <a:lnTo>
                        <a:pt x="3762" y="448"/>
                      </a:lnTo>
                      <a:lnTo>
                        <a:pt x="0" y="0"/>
                      </a:lnTo>
                      <a:lnTo>
                        <a:pt x="2858" y="1887"/>
                      </a:lnTo>
                      <a:close/>
                    </a:path>
                  </a:pathLst>
                </a:custGeom>
                <a:solidFill>
                  <a:srgbClr val="FF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28" name="Line 33"/>
                <p:cNvSpPr>
                  <a:spLocks noChangeShapeType="1"/>
                </p:cNvSpPr>
                <p:nvPr/>
              </p:nvSpPr>
              <p:spPr bwMode="auto">
                <a:xfrm>
                  <a:off x="2700" y="2161"/>
                  <a:ext cx="83" cy="2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29" name="Rectangle 34"/>
                <p:cNvSpPr>
                  <a:spLocks noChangeArrowheads="1"/>
                </p:cNvSpPr>
                <p:nvPr/>
              </p:nvSpPr>
              <p:spPr bwMode="auto">
                <a:xfrm>
                  <a:off x="2781" y="2191"/>
                  <a:ext cx="46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1400" smtClean="0">
                      <a:solidFill>
                        <a:prstClr val="white"/>
                      </a:solidFill>
                      <a:latin typeface="Calibri" charset="0"/>
                      <a:ea typeface="Arial" charset="0"/>
                      <a:cs typeface="Arial" charset="0"/>
                    </a:rPr>
                    <a:t>9,1%</a:t>
                  </a:r>
                </a:p>
              </p:txBody>
            </p:sp>
            <p:sp>
              <p:nvSpPr>
                <p:cNvPr id="57430" name="Rectangle 35"/>
                <p:cNvSpPr>
                  <a:spLocks noChangeArrowheads="1"/>
                </p:cNvSpPr>
                <p:nvPr/>
              </p:nvSpPr>
              <p:spPr bwMode="auto">
                <a:xfrm>
                  <a:off x="2388" y="1901"/>
                  <a:ext cx="335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smtClean="0">
                      <a:solidFill>
                        <a:prstClr val="black"/>
                      </a:solidFill>
                      <a:latin typeface="Calibri" charset="0"/>
                      <a:ea typeface="Arial" charset="0"/>
                      <a:cs typeface="Arial" charset="0"/>
                    </a:rPr>
                    <a:t>110</a:t>
                  </a:r>
                  <a:endParaRPr lang="ru-RU" sz="1400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7403" name="Group 36"/>
              <p:cNvGrpSpPr>
                <a:grpSpLocks/>
              </p:cNvGrpSpPr>
              <p:nvPr/>
            </p:nvGrpSpPr>
            <p:grpSpPr bwMode="auto">
              <a:xfrm>
                <a:off x="1082" y="1130"/>
                <a:ext cx="646" cy="647"/>
                <a:chOff x="1873" y="1781"/>
                <a:chExt cx="1025" cy="907"/>
              </a:xfrm>
            </p:grpSpPr>
            <p:sp>
              <p:nvSpPr>
                <p:cNvPr id="57417" name="Freeform 37"/>
                <p:cNvSpPr>
                  <a:spLocks/>
                </p:cNvSpPr>
                <p:nvPr/>
              </p:nvSpPr>
              <p:spPr bwMode="auto">
                <a:xfrm>
                  <a:off x="1869" y="1783"/>
                  <a:ext cx="335" cy="699"/>
                </a:xfrm>
                <a:custGeom>
                  <a:avLst/>
                  <a:gdLst>
                    <a:gd name="T0" fmla="*/ 0 w 1463"/>
                    <a:gd name="T1" fmla="*/ 0 h 3206"/>
                    <a:gd name="T2" fmla="*/ 0 w 1463"/>
                    <a:gd name="T3" fmla="*/ 0 h 3206"/>
                    <a:gd name="T4" fmla="*/ 0 w 1463"/>
                    <a:gd name="T5" fmla="*/ 0 h 3206"/>
                    <a:gd name="T6" fmla="*/ 0 w 1463"/>
                    <a:gd name="T7" fmla="*/ 0 h 3206"/>
                    <a:gd name="T8" fmla="*/ 0 w 1463"/>
                    <a:gd name="T9" fmla="*/ 0 h 32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63"/>
                    <a:gd name="T16" fmla="*/ 0 h 3206"/>
                    <a:gd name="T17" fmla="*/ 1463 w 1463"/>
                    <a:gd name="T18" fmla="*/ 3206 h 32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63" h="3206">
                      <a:moveTo>
                        <a:pt x="1463" y="2635"/>
                      </a:moveTo>
                      <a:lnTo>
                        <a:pt x="1463" y="3206"/>
                      </a:lnTo>
                      <a:lnTo>
                        <a:pt x="0" y="570"/>
                      </a:lnTo>
                      <a:lnTo>
                        <a:pt x="0" y="0"/>
                      </a:lnTo>
                      <a:lnTo>
                        <a:pt x="1463" y="2635"/>
                      </a:lnTo>
                      <a:close/>
                    </a:path>
                  </a:pathLst>
                </a:custGeom>
                <a:solidFill>
                  <a:srgbClr val="007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18" name="Freeform 38"/>
                <p:cNvSpPr>
                  <a:spLocks/>
                </p:cNvSpPr>
                <p:nvPr/>
              </p:nvSpPr>
              <p:spPr bwMode="auto">
                <a:xfrm>
                  <a:off x="2211" y="2194"/>
                  <a:ext cx="312" cy="285"/>
                </a:xfrm>
                <a:custGeom>
                  <a:avLst/>
                  <a:gdLst>
                    <a:gd name="T0" fmla="*/ 0 w 1369"/>
                    <a:gd name="T1" fmla="*/ 0 h 1312"/>
                    <a:gd name="T2" fmla="*/ 0 w 1369"/>
                    <a:gd name="T3" fmla="*/ 0 h 1312"/>
                    <a:gd name="T4" fmla="*/ 0 w 1369"/>
                    <a:gd name="T5" fmla="*/ 0 h 1312"/>
                    <a:gd name="T6" fmla="*/ 0 w 1369"/>
                    <a:gd name="T7" fmla="*/ 0 h 1312"/>
                    <a:gd name="T8" fmla="*/ 0 w 1369"/>
                    <a:gd name="T9" fmla="*/ 0 h 1312"/>
                    <a:gd name="T10" fmla="*/ 0 w 1369"/>
                    <a:gd name="T11" fmla="*/ 0 h 1312"/>
                    <a:gd name="T12" fmla="*/ 0 w 1369"/>
                    <a:gd name="T13" fmla="*/ 0 h 1312"/>
                    <a:gd name="T14" fmla="*/ 0 w 1369"/>
                    <a:gd name="T15" fmla="*/ 0 h 1312"/>
                    <a:gd name="T16" fmla="*/ 0 w 1369"/>
                    <a:gd name="T17" fmla="*/ 0 h 1312"/>
                    <a:gd name="T18" fmla="*/ 0 w 1369"/>
                    <a:gd name="T19" fmla="*/ 0 h 1312"/>
                    <a:gd name="T20" fmla="*/ 0 w 1369"/>
                    <a:gd name="T21" fmla="*/ 0 h 1312"/>
                    <a:gd name="T22" fmla="*/ 0 w 1369"/>
                    <a:gd name="T23" fmla="*/ 0 h 1312"/>
                    <a:gd name="T24" fmla="*/ 0 w 1369"/>
                    <a:gd name="T25" fmla="*/ 0 h 1312"/>
                    <a:gd name="T26" fmla="*/ 0 w 1369"/>
                    <a:gd name="T27" fmla="*/ 0 h 1312"/>
                    <a:gd name="T28" fmla="*/ 0 w 1369"/>
                    <a:gd name="T29" fmla="*/ 0 h 1312"/>
                    <a:gd name="T30" fmla="*/ 0 w 1369"/>
                    <a:gd name="T31" fmla="*/ 0 h 1312"/>
                    <a:gd name="T32" fmla="*/ 0 w 1369"/>
                    <a:gd name="T33" fmla="*/ 0 h 1312"/>
                    <a:gd name="T34" fmla="*/ 0 w 1369"/>
                    <a:gd name="T35" fmla="*/ 0 h 1312"/>
                    <a:gd name="T36" fmla="*/ 0 w 1369"/>
                    <a:gd name="T37" fmla="*/ 0 h 131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369"/>
                    <a:gd name="T58" fmla="*/ 0 h 1312"/>
                    <a:gd name="T59" fmla="*/ 1369 w 1369"/>
                    <a:gd name="T60" fmla="*/ 1312 h 131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369" h="1312">
                      <a:moveTo>
                        <a:pt x="0" y="741"/>
                      </a:moveTo>
                      <a:lnTo>
                        <a:pt x="194" y="673"/>
                      </a:lnTo>
                      <a:lnTo>
                        <a:pt x="383" y="599"/>
                      </a:lnTo>
                      <a:lnTo>
                        <a:pt x="566" y="517"/>
                      </a:lnTo>
                      <a:lnTo>
                        <a:pt x="741" y="426"/>
                      </a:lnTo>
                      <a:lnTo>
                        <a:pt x="909" y="330"/>
                      </a:lnTo>
                      <a:lnTo>
                        <a:pt x="1070" y="226"/>
                      </a:lnTo>
                      <a:lnTo>
                        <a:pt x="1223" y="116"/>
                      </a:lnTo>
                      <a:lnTo>
                        <a:pt x="1369" y="0"/>
                      </a:lnTo>
                      <a:lnTo>
                        <a:pt x="1369" y="570"/>
                      </a:lnTo>
                      <a:lnTo>
                        <a:pt x="1223" y="686"/>
                      </a:lnTo>
                      <a:lnTo>
                        <a:pt x="1070" y="796"/>
                      </a:lnTo>
                      <a:lnTo>
                        <a:pt x="909" y="900"/>
                      </a:lnTo>
                      <a:lnTo>
                        <a:pt x="741" y="996"/>
                      </a:lnTo>
                      <a:lnTo>
                        <a:pt x="566" y="1087"/>
                      </a:lnTo>
                      <a:lnTo>
                        <a:pt x="383" y="1169"/>
                      </a:lnTo>
                      <a:lnTo>
                        <a:pt x="194" y="1244"/>
                      </a:lnTo>
                      <a:lnTo>
                        <a:pt x="0" y="1312"/>
                      </a:lnTo>
                      <a:lnTo>
                        <a:pt x="0" y="741"/>
                      </a:lnTo>
                      <a:close/>
                    </a:path>
                  </a:pathLst>
                </a:custGeom>
                <a:solidFill>
                  <a:srgbClr val="007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19" name="Freeform 39"/>
                <p:cNvSpPr>
                  <a:spLocks/>
                </p:cNvSpPr>
                <p:nvPr/>
              </p:nvSpPr>
              <p:spPr bwMode="auto">
                <a:xfrm>
                  <a:off x="2211" y="2194"/>
                  <a:ext cx="312" cy="285"/>
                </a:xfrm>
                <a:custGeom>
                  <a:avLst/>
                  <a:gdLst>
                    <a:gd name="T0" fmla="*/ 0 w 1369"/>
                    <a:gd name="T1" fmla="*/ 0 h 1312"/>
                    <a:gd name="T2" fmla="*/ 0 w 1369"/>
                    <a:gd name="T3" fmla="*/ 0 h 1312"/>
                    <a:gd name="T4" fmla="*/ 0 w 1369"/>
                    <a:gd name="T5" fmla="*/ 0 h 1312"/>
                    <a:gd name="T6" fmla="*/ 0 w 1369"/>
                    <a:gd name="T7" fmla="*/ 0 h 1312"/>
                    <a:gd name="T8" fmla="*/ 0 w 1369"/>
                    <a:gd name="T9" fmla="*/ 0 h 1312"/>
                    <a:gd name="T10" fmla="*/ 0 w 1369"/>
                    <a:gd name="T11" fmla="*/ 0 h 1312"/>
                    <a:gd name="T12" fmla="*/ 0 w 1369"/>
                    <a:gd name="T13" fmla="*/ 0 h 1312"/>
                    <a:gd name="T14" fmla="*/ 0 w 1369"/>
                    <a:gd name="T15" fmla="*/ 0 h 1312"/>
                    <a:gd name="T16" fmla="*/ 0 w 1369"/>
                    <a:gd name="T17" fmla="*/ 0 h 1312"/>
                    <a:gd name="T18" fmla="*/ 0 w 1369"/>
                    <a:gd name="T19" fmla="*/ 0 h 1312"/>
                    <a:gd name="T20" fmla="*/ 0 w 1369"/>
                    <a:gd name="T21" fmla="*/ 0 h 1312"/>
                    <a:gd name="T22" fmla="*/ 0 w 1369"/>
                    <a:gd name="T23" fmla="*/ 0 h 1312"/>
                    <a:gd name="T24" fmla="*/ 0 w 1369"/>
                    <a:gd name="T25" fmla="*/ 0 h 1312"/>
                    <a:gd name="T26" fmla="*/ 0 w 1369"/>
                    <a:gd name="T27" fmla="*/ 0 h 1312"/>
                    <a:gd name="T28" fmla="*/ 0 w 1369"/>
                    <a:gd name="T29" fmla="*/ 0 h 1312"/>
                    <a:gd name="T30" fmla="*/ 0 w 1369"/>
                    <a:gd name="T31" fmla="*/ 0 h 1312"/>
                    <a:gd name="T32" fmla="*/ 0 w 1369"/>
                    <a:gd name="T33" fmla="*/ 0 h 1312"/>
                    <a:gd name="T34" fmla="*/ 0 w 1369"/>
                    <a:gd name="T35" fmla="*/ 0 h 1312"/>
                    <a:gd name="T36" fmla="*/ 0 w 1369"/>
                    <a:gd name="T37" fmla="*/ 0 h 131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369"/>
                    <a:gd name="T58" fmla="*/ 0 h 1312"/>
                    <a:gd name="T59" fmla="*/ 1369 w 1369"/>
                    <a:gd name="T60" fmla="*/ 1312 h 131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369" h="1312">
                      <a:moveTo>
                        <a:pt x="1369" y="0"/>
                      </a:moveTo>
                      <a:lnTo>
                        <a:pt x="1223" y="116"/>
                      </a:lnTo>
                      <a:lnTo>
                        <a:pt x="1070" y="226"/>
                      </a:lnTo>
                      <a:lnTo>
                        <a:pt x="909" y="330"/>
                      </a:lnTo>
                      <a:lnTo>
                        <a:pt x="741" y="426"/>
                      </a:lnTo>
                      <a:lnTo>
                        <a:pt x="566" y="517"/>
                      </a:lnTo>
                      <a:lnTo>
                        <a:pt x="383" y="599"/>
                      </a:lnTo>
                      <a:lnTo>
                        <a:pt x="194" y="673"/>
                      </a:lnTo>
                      <a:lnTo>
                        <a:pt x="0" y="741"/>
                      </a:lnTo>
                      <a:lnTo>
                        <a:pt x="0" y="1312"/>
                      </a:lnTo>
                      <a:lnTo>
                        <a:pt x="194" y="1244"/>
                      </a:lnTo>
                      <a:lnTo>
                        <a:pt x="383" y="1169"/>
                      </a:lnTo>
                      <a:lnTo>
                        <a:pt x="566" y="1087"/>
                      </a:lnTo>
                      <a:lnTo>
                        <a:pt x="741" y="996"/>
                      </a:lnTo>
                      <a:lnTo>
                        <a:pt x="909" y="900"/>
                      </a:lnTo>
                      <a:lnTo>
                        <a:pt x="1070" y="796"/>
                      </a:lnTo>
                      <a:lnTo>
                        <a:pt x="1223" y="686"/>
                      </a:lnTo>
                      <a:lnTo>
                        <a:pt x="1369" y="570"/>
                      </a:lnTo>
                      <a:lnTo>
                        <a:pt x="1369" y="0"/>
                      </a:lnTo>
                      <a:close/>
                    </a:path>
                  </a:pathLst>
                </a:custGeom>
                <a:solidFill>
                  <a:srgbClr val="007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20" name="Freeform 40"/>
                <p:cNvSpPr>
                  <a:spLocks/>
                </p:cNvSpPr>
                <p:nvPr/>
              </p:nvSpPr>
              <p:spPr bwMode="auto">
                <a:xfrm>
                  <a:off x="1869" y="1783"/>
                  <a:ext cx="655" cy="573"/>
                </a:xfrm>
                <a:custGeom>
                  <a:avLst/>
                  <a:gdLst>
                    <a:gd name="T0" fmla="*/ 0 w 2858"/>
                    <a:gd name="T1" fmla="*/ 0 h 2627"/>
                    <a:gd name="T2" fmla="*/ 0 w 2858"/>
                    <a:gd name="T3" fmla="*/ 0 h 2627"/>
                    <a:gd name="T4" fmla="*/ 0 w 2858"/>
                    <a:gd name="T5" fmla="*/ 0 h 2627"/>
                    <a:gd name="T6" fmla="*/ 0 w 2858"/>
                    <a:gd name="T7" fmla="*/ 0 h 2627"/>
                    <a:gd name="T8" fmla="*/ 0 w 2858"/>
                    <a:gd name="T9" fmla="*/ 0 h 2627"/>
                    <a:gd name="T10" fmla="*/ 0 w 2858"/>
                    <a:gd name="T11" fmla="*/ 0 h 2627"/>
                    <a:gd name="T12" fmla="*/ 0 w 2858"/>
                    <a:gd name="T13" fmla="*/ 0 h 2627"/>
                    <a:gd name="T14" fmla="*/ 0 w 2858"/>
                    <a:gd name="T15" fmla="*/ 0 h 2627"/>
                    <a:gd name="T16" fmla="*/ 0 w 2858"/>
                    <a:gd name="T17" fmla="*/ 0 h 2627"/>
                    <a:gd name="T18" fmla="*/ 0 w 2858"/>
                    <a:gd name="T19" fmla="*/ 0 h 2627"/>
                    <a:gd name="T20" fmla="*/ 0 w 2858"/>
                    <a:gd name="T21" fmla="*/ 0 h 262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858"/>
                    <a:gd name="T34" fmla="*/ 0 h 2627"/>
                    <a:gd name="T35" fmla="*/ 2858 w 2858"/>
                    <a:gd name="T36" fmla="*/ 2627 h 262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858" h="2627">
                      <a:moveTo>
                        <a:pt x="1489" y="2627"/>
                      </a:moveTo>
                      <a:lnTo>
                        <a:pt x="1683" y="2559"/>
                      </a:lnTo>
                      <a:lnTo>
                        <a:pt x="1872" y="2485"/>
                      </a:lnTo>
                      <a:lnTo>
                        <a:pt x="2055" y="2403"/>
                      </a:lnTo>
                      <a:lnTo>
                        <a:pt x="2230" y="2312"/>
                      </a:lnTo>
                      <a:lnTo>
                        <a:pt x="2398" y="2216"/>
                      </a:lnTo>
                      <a:lnTo>
                        <a:pt x="2559" y="2112"/>
                      </a:lnTo>
                      <a:lnTo>
                        <a:pt x="2712" y="2002"/>
                      </a:lnTo>
                      <a:lnTo>
                        <a:pt x="2858" y="1886"/>
                      </a:lnTo>
                      <a:lnTo>
                        <a:pt x="0" y="0"/>
                      </a:lnTo>
                      <a:lnTo>
                        <a:pt x="1489" y="2627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21" name="Rectangle 41"/>
                <p:cNvSpPr>
                  <a:spLocks noChangeArrowheads="1"/>
                </p:cNvSpPr>
                <p:nvPr/>
              </p:nvSpPr>
              <p:spPr bwMode="auto">
                <a:xfrm>
                  <a:off x="2439" y="2474"/>
                  <a:ext cx="465" cy="2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1400" smtClean="0">
                      <a:solidFill>
                        <a:prstClr val="white"/>
                      </a:solidFill>
                      <a:latin typeface="Calibri" charset="0"/>
                      <a:ea typeface="Arial" charset="0"/>
                      <a:cs typeface="Arial" charset="0"/>
                    </a:rPr>
                    <a:t>7,</a:t>
                  </a:r>
                  <a:r>
                    <a:rPr lang="en-US" sz="1400" smtClean="0">
                      <a:solidFill>
                        <a:prstClr val="white"/>
                      </a:solidFill>
                      <a:latin typeface="Calibri" charset="0"/>
                      <a:ea typeface="Arial" charset="0"/>
                      <a:cs typeface="Arial" charset="0"/>
                    </a:rPr>
                    <a:t>6</a:t>
                  </a:r>
                  <a:r>
                    <a:rPr lang="ru-RU" sz="1400" smtClean="0">
                      <a:solidFill>
                        <a:prstClr val="white"/>
                      </a:solidFill>
                      <a:latin typeface="Calibri" charset="0"/>
                      <a:ea typeface="Arial" charset="0"/>
                      <a:cs typeface="Arial" charset="0"/>
                    </a:rPr>
                    <a:t>%</a:t>
                  </a:r>
                </a:p>
              </p:txBody>
            </p:sp>
            <p:sp>
              <p:nvSpPr>
                <p:cNvPr id="57422" name="Rectangle 42"/>
                <p:cNvSpPr>
                  <a:spLocks noChangeArrowheads="1"/>
                </p:cNvSpPr>
                <p:nvPr/>
              </p:nvSpPr>
              <p:spPr bwMode="auto">
                <a:xfrm>
                  <a:off x="2155" y="2068"/>
                  <a:ext cx="224" cy="2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smtClean="0">
                      <a:solidFill>
                        <a:prstClr val="black"/>
                      </a:solidFill>
                      <a:latin typeface="Calibri" charset="0"/>
                      <a:ea typeface="Arial" charset="0"/>
                      <a:cs typeface="Arial" charset="0"/>
                    </a:rPr>
                    <a:t>92</a:t>
                  </a:r>
                  <a:endParaRPr lang="ru-RU" sz="1400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57404" name="Group 43"/>
              <p:cNvGrpSpPr>
                <a:grpSpLocks/>
              </p:cNvGrpSpPr>
              <p:nvPr/>
            </p:nvGrpSpPr>
            <p:grpSpPr bwMode="auto">
              <a:xfrm>
                <a:off x="975" y="1162"/>
                <a:ext cx="382" cy="741"/>
                <a:chOff x="1713" y="1804"/>
                <a:chExt cx="606" cy="1041"/>
              </a:xfrm>
            </p:grpSpPr>
            <p:sp>
              <p:nvSpPr>
                <p:cNvPr id="57411" name="Freeform 44"/>
                <p:cNvSpPr>
                  <a:spLocks/>
                </p:cNvSpPr>
                <p:nvPr/>
              </p:nvSpPr>
              <p:spPr bwMode="auto">
                <a:xfrm>
                  <a:off x="1711" y="2377"/>
                  <a:ext cx="476" cy="175"/>
                </a:xfrm>
                <a:custGeom>
                  <a:avLst/>
                  <a:gdLst>
                    <a:gd name="T0" fmla="*/ 0 w 2093"/>
                    <a:gd name="T1" fmla="*/ 0 h 797"/>
                    <a:gd name="T2" fmla="*/ 0 w 2093"/>
                    <a:gd name="T3" fmla="*/ 0 h 797"/>
                    <a:gd name="T4" fmla="*/ 0 w 2093"/>
                    <a:gd name="T5" fmla="*/ 0 h 797"/>
                    <a:gd name="T6" fmla="*/ 0 w 2093"/>
                    <a:gd name="T7" fmla="*/ 0 h 797"/>
                    <a:gd name="T8" fmla="*/ 0 w 2093"/>
                    <a:gd name="T9" fmla="*/ 0 h 797"/>
                    <a:gd name="T10" fmla="*/ 0 w 2093"/>
                    <a:gd name="T11" fmla="*/ 0 h 797"/>
                    <a:gd name="T12" fmla="*/ 0 w 2093"/>
                    <a:gd name="T13" fmla="*/ 0 h 797"/>
                    <a:gd name="T14" fmla="*/ 0 w 2093"/>
                    <a:gd name="T15" fmla="*/ 0 h 797"/>
                    <a:gd name="T16" fmla="*/ 0 w 2093"/>
                    <a:gd name="T17" fmla="*/ 0 h 797"/>
                    <a:gd name="T18" fmla="*/ 0 w 2093"/>
                    <a:gd name="T19" fmla="*/ 0 h 797"/>
                    <a:gd name="T20" fmla="*/ 0 w 2093"/>
                    <a:gd name="T21" fmla="*/ 0 h 797"/>
                    <a:gd name="T22" fmla="*/ 0 w 2093"/>
                    <a:gd name="T23" fmla="*/ 0 h 797"/>
                    <a:gd name="T24" fmla="*/ 0 w 2093"/>
                    <a:gd name="T25" fmla="*/ 0 h 797"/>
                    <a:gd name="T26" fmla="*/ 0 w 2093"/>
                    <a:gd name="T27" fmla="*/ 0 h 797"/>
                    <a:gd name="T28" fmla="*/ 0 w 2093"/>
                    <a:gd name="T29" fmla="*/ 0 h 797"/>
                    <a:gd name="T30" fmla="*/ 0 w 2093"/>
                    <a:gd name="T31" fmla="*/ 0 h 797"/>
                    <a:gd name="T32" fmla="*/ 0 w 2093"/>
                    <a:gd name="T33" fmla="*/ 0 h 797"/>
                    <a:gd name="T34" fmla="*/ 0 w 2093"/>
                    <a:gd name="T35" fmla="*/ 0 h 797"/>
                    <a:gd name="T36" fmla="*/ 0 w 2093"/>
                    <a:gd name="T37" fmla="*/ 0 h 797"/>
                    <a:gd name="T38" fmla="*/ 0 w 2093"/>
                    <a:gd name="T39" fmla="*/ 0 h 797"/>
                    <a:gd name="T40" fmla="*/ 0 w 2093"/>
                    <a:gd name="T41" fmla="*/ 0 h 797"/>
                    <a:gd name="T42" fmla="*/ 0 w 2093"/>
                    <a:gd name="T43" fmla="*/ 0 h 797"/>
                    <a:gd name="T44" fmla="*/ 0 w 2093"/>
                    <a:gd name="T45" fmla="*/ 0 h 79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2093"/>
                    <a:gd name="T70" fmla="*/ 0 h 797"/>
                    <a:gd name="T71" fmla="*/ 2093 w 2093"/>
                    <a:gd name="T72" fmla="*/ 797 h 797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2093" h="797">
                      <a:moveTo>
                        <a:pt x="0" y="190"/>
                      </a:moveTo>
                      <a:lnTo>
                        <a:pt x="298" y="216"/>
                      </a:lnTo>
                      <a:lnTo>
                        <a:pt x="604" y="226"/>
                      </a:lnTo>
                      <a:lnTo>
                        <a:pt x="800" y="222"/>
                      </a:lnTo>
                      <a:lnTo>
                        <a:pt x="994" y="211"/>
                      </a:lnTo>
                      <a:lnTo>
                        <a:pt x="1186" y="192"/>
                      </a:lnTo>
                      <a:lnTo>
                        <a:pt x="1374" y="167"/>
                      </a:lnTo>
                      <a:lnTo>
                        <a:pt x="1559" y="135"/>
                      </a:lnTo>
                      <a:lnTo>
                        <a:pt x="1741" y="96"/>
                      </a:lnTo>
                      <a:lnTo>
                        <a:pt x="1919" y="51"/>
                      </a:lnTo>
                      <a:lnTo>
                        <a:pt x="2093" y="0"/>
                      </a:lnTo>
                      <a:lnTo>
                        <a:pt x="2093" y="570"/>
                      </a:lnTo>
                      <a:lnTo>
                        <a:pt x="1919" y="621"/>
                      </a:lnTo>
                      <a:lnTo>
                        <a:pt x="1741" y="666"/>
                      </a:lnTo>
                      <a:lnTo>
                        <a:pt x="1559" y="705"/>
                      </a:lnTo>
                      <a:lnTo>
                        <a:pt x="1374" y="738"/>
                      </a:lnTo>
                      <a:lnTo>
                        <a:pt x="1186" y="763"/>
                      </a:lnTo>
                      <a:lnTo>
                        <a:pt x="994" y="781"/>
                      </a:lnTo>
                      <a:lnTo>
                        <a:pt x="800" y="792"/>
                      </a:lnTo>
                      <a:lnTo>
                        <a:pt x="604" y="797"/>
                      </a:lnTo>
                      <a:lnTo>
                        <a:pt x="298" y="786"/>
                      </a:lnTo>
                      <a:lnTo>
                        <a:pt x="0" y="760"/>
                      </a:lnTo>
                      <a:lnTo>
                        <a:pt x="0" y="190"/>
                      </a:lnTo>
                      <a:close/>
                    </a:path>
                  </a:pathLst>
                </a:custGeom>
                <a:solidFill>
                  <a:srgbClr val="00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12" name="Freeform 45"/>
                <p:cNvSpPr>
                  <a:spLocks/>
                </p:cNvSpPr>
                <p:nvPr/>
              </p:nvSpPr>
              <p:spPr bwMode="auto">
                <a:xfrm>
                  <a:off x="1711" y="2377"/>
                  <a:ext cx="476" cy="175"/>
                </a:xfrm>
                <a:custGeom>
                  <a:avLst/>
                  <a:gdLst>
                    <a:gd name="T0" fmla="*/ 0 w 2093"/>
                    <a:gd name="T1" fmla="*/ 0 h 797"/>
                    <a:gd name="T2" fmla="*/ 0 w 2093"/>
                    <a:gd name="T3" fmla="*/ 0 h 797"/>
                    <a:gd name="T4" fmla="*/ 0 w 2093"/>
                    <a:gd name="T5" fmla="*/ 0 h 797"/>
                    <a:gd name="T6" fmla="*/ 0 w 2093"/>
                    <a:gd name="T7" fmla="*/ 0 h 797"/>
                    <a:gd name="T8" fmla="*/ 0 w 2093"/>
                    <a:gd name="T9" fmla="*/ 0 h 797"/>
                    <a:gd name="T10" fmla="*/ 0 w 2093"/>
                    <a:gd name="T11" fmla="*/ 0 h 797"/>
                    <a:gd name="T12" fmla="*/ 0 w 2093"/>
                    <a:gd name="T13" fmla="*/ 0 h 797"/>
                    <a:gd name="T14" fmla="*/ 0 w 2093"/>
                    <a:gd name="T15" fmla="*/ 0 h 797"/>
                    <a:gd name="T16" fmla="*/ 0 w 2093"/>
                    <a:gd name="T17" fmla="*/ 0 h 797"/>
                    <a:gd name="T18" fmla="*/ 0 w 2093"/>
                    <a:gd name="T19" fmla="*/ 0 h 797"/>
                    <a:gd name="T20" fmla="*/ 0 w 2093"/>
                    <a:gd name="T21" fmla="*/ 0 h 797"/>
                    <a:gd name="T22" fmla="*/ 0 w 2093"/>
                    <a:gd name="T23" fmla="*/ 0 h 797"/>
                    <a:gd name="T24" fmla="*/ 0 w 2093"/>
                    <a:gd name="T25" fmla="*/ 0 h 797"/>
                    <a:gd name="T26" fmla="*/ 0 w 2093"/>
                    <a:gd name="T27" fmla="*/ 0 h 797"/>
                    <a:gd name="T28" fmla="*/ 0 w 2093"/>
                    <a:gd name="T29" fmla="*/ 0 h 797"/>
                    <a:gd name="T30" fmla="*/ 0 w 2093"/>
                    <a:gd name="T31" fmla="*/ 0 h 797"/>
                    <a:gd name="T32" fmla="*/ 0 w 2093"/>
                    <a:gd name="T33" fmla="*/ 0 h 797"/>
                    <a:gd name="T34" fmla="*/ 0 w 2093"/>
                    <a:gd name="T35" fmla="*/ 0 h 797"/>
                    <a:gd name="T36" fmla="*/ 0 w 2093"/>
                    <a:gd name="T37" fmla="*/ 0 h 797"/>
                    <a:gd name="T38" fmla="*/ 0 w 2093"/>
                    <a:gd name="T39" fmla="*/ 0 h 797"/>
                    <a:gd name="T40" fmla="*/ 0 w 2093"/>
                    <a:gd name="T41" fmla="*/ 0 h 797"/>
                    <a:gd name="T42" fmla="*/ 0 w 2093"/>
                    <a:gd name="T43" fmla="*/ 0 h 797"/>
                    <a:gd name="T44" fmla="*/ 0 w 2093"/>
                    <a:gd name="T45" fmla="*/ 0 h 79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2093"/>
                    <a:gd name="T70" fmla="*/ 0 h 797"/>
                    <a:gd name="T71" fmla="*/ 2093 w 2093"/>
                    <a:gd name="T72" fmla="*/ 797 h 797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2093" h="797">
                      <a:moveTo>
                        <a:pt x="2093" y="0"/>
                      </a:moveTo>
                      <a:lnTo>
                        <a:pt x="1919" y="51"/>
                      </a:lnTo>
                      <a:lnTo>
                        <a:pt x="1741" y="96"/>
                      </a:lnTo>
                      <a:lnTo>
                        <a:pt x="1559" y="135"/>
                      </a:lnTo>
                      <a:lnTo>
                        <a:pt x="1374" y="167"/>
                      </a:lnTo>
                      <a:lnTo>
                        <a:pt x="1186" y="192"/>
                      </a:lnTo>
                      <a:lnTo>
                        <a:pt x="994" y="211"/>
                      </a:lnTo>
                      <a:lnTo>
                        <a:pt x="800" y="222"/>
                      </a:lnTo>
                      <a:lnTo>
                        <a:pt x="604" y="226"/>
                      </a:lnTo>
                      <a:lnTo>
                        <a:pt x="298" y="216"/>
                      </a:lnTo>
                      <a:lnTo>
                        <a:pt x="0" y="190"/>
                      </a:lnTo>
                      <a:lnTo>
                        <a:pt x="0" y="760"/>
                      </a:lnTo>
                      <a:lnTo>
                        <a:pt x="298" y="786"/>
                      </a:lnTo>
                      <a:lnTo>
                        <a:pt x="604" y="797"/>
                      </a:lnTo>
                      <a:lnTo>
                        <a:pt x="800" y="792"/>
                      </a:lnTo>
                      <a:lnTo>
                        <a:pt x="994" y="781"/>
                      </a:lnTo>
                      <a:lnTo>
                        <a:pt x="1186" y="763"/>
                      </a:lnTo>
                      <a:lnTo>
                        <a:pt x="1374" y="738"/>
                      </a:lnTo>
                      <a:lnTo>
                        <a:pt x="1559" y="705"/>
                      </a:lnTo>
                      <a:lnTo>
                        <a:pt x="1741" y="666"/>
                      </a:lnTo>
                      <a:lnTo>
                        <a:pt x="1919" y="621"/>
                      </a:lnTo>
                      <a:lnTo>
                        <a:pt x="2093" y="570"/>
                      </a:lnTo>
                      <a:lnTo>
                        <a:pt x="2093" y="0"/>
                      </a:lnTo>
                      <a:close/>
                    </a:path>
                  </a:pathLst>
                </a:custGeom>
                <a:solidFill>
                  <a:srgbClr val="007F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13" name="Freeform 46"/>
                <p:cNvSpPr>
                  <a:spLocks/>
                </p:cNvSpPr>
                <p:nvPr/>
              </p:nvSpPr>
              <p:spPr bwMode="auto">
                <a:xfrm>
                  <a:off x="1711" y="1806"/>
                  <a:ext cx="476" cy="620"/>
                </a:xfrm>
                <a:custGeom>
                  <a:avLst/>
                  <a:gdLst>
                    <a:gd name="T0" fmla="*/ 0 w 2093"/>
                    <a:gd name="T1" fmla="*/ 0 h 2854"/>
                    <a:gd name="T2" fmla="*/ 0 w 2093"/>
                    <a:gd name="T3" fmla="*/ 0 h 2854"/>
                    <a:gd name="T4" fmla="*/ 0 w 2093"/>
                    <a:gd name="T5" fmla="*/ 0 h 2854"/>
                    <a:gd name="T6" fmla="*/ 0 w 2093"/>
                    <a:gd name="T7" fmla="*/ 0 h 2854"/>
                    <a:gd name="T8" fmla="*/ 0 w 2093"/>
                    <a:gd name="T9" fmla="*/ 0 h 2854"/>
                    <a:gd name="T10" fmla="*/ 0 w 2093"/>
                    <a:gd name="T11" fmla="*/ 0 h 2854"/>
                    <a:gd name="T12" fmla="*/ 0 w 2093"/>
                    <a:gd name="T13" fmla="*/ 0 h 2854"/>
                    <a:gd name="T14" fmla="*/ 0 w 2093"/>
                    <a:gd name="T15" fmla="*/ 0 h 2854"/>
                    <a:gd name="T16" fmla="*/ 0 w 2093"/>
                    <a:gd name="T17" fmla="*/ 0 h 2854"/>
                    <a:gd name="T18" fmla="*/ 0 w 2093"/>
                    <a:gd name="T19" fmla="*/ 0 h 2854"/>
                    <a:gd name="T20" fmla="*/ 0 w 2093"/>
                    <a:gd name="T21" fmla="*/ 0 h 2854"/>
                    <a:gd name="T22" fmla="*/ 0 w 2093"/>
                    <a:gd name="T23" fmla="*/ 0 h 2854"/>
                    <a:gd name="T24" fmla="*/ 0 w 2093"/>
                    <a:gd name="T25" fmla="*/ 0 h 285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093"/>
                    <a:gd name="T40" fmla="*/ 0 h 2854"/>
                    <a:gd name="T41" fmla="*/ 2093 w 2093"/>
                    <a:gd name="T42" fmla="*/ 2854 h 285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093" h="2854">
                      <a:moveTo>
                        <a:pt x="0" y="2818"/>
                      </a:moveTo>
                      <a:lnTo>
                        <a:pt x="298" y="2844"/>
                      </a:lnTo>
                      <a:lnTo>
                        <a:pt x="604" y="2854"/>
                      </a:lnTo>
                      <a:lnTo>
                        <a:pt x="800" y="2850"/>
                      </a:lnTo>
                      <a:lnTo>
                        <a:pt x="994" y="2839"/>
                      </a:lnTo>
                      <a:lnTo>
                        <a:pt x="1186" y="2820"/>
                      </a:lnTo>
                      <a:lnTo>
                        <a:pt x="1374" y="2795"/>
                      </a:lnTo>
                      <a:lnTo>
                        <a:pt x="1559" y="2763"/>
                      </a:lnTo>
                      <a:lnTo>
                        <a:pt x="1741" y="2724"/>
                      </a:lnTo>
                      <a:lnTo>
                        <a:pt x="1919" y="2679"/>
                      </a:lnTo>
                      <a:lnTo>
                        <a:pt x="2093" y="2628"/>
                      </a:lnTo>
                      <a:lnTo>
                        <a:pt x="604" y="0"/>
                      </a:lnTo>
                      <a:lnTo>
                        <a:pt x="0" y="2818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14" name="Line 47"/>
                <p:cNvSpPr>
                  <a:spLocks noChangeShapeType="1"/>
                </p:cNvSpPr>
                <p:nvPr/>
              </p:nvSpPr>
              <p:spPr bwMode="auto">
                <a:xfrm>
                  <a:off x="1954" y="2545"/>
                  <a:ext cx="13" cy="8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7415" name="Rectangle 48"/>
                <p:cNvSpPr>
                  <a:spLocks noChangeArrowheads="1"/>
                </p:cNvSpPr>
                <p:nvPr/>
              </p:nvSpPr>
              <p:spPr bwMode="auto">
                <a:xfrm>
                  <a:off x="1859" y="2632"/>
                  <a:ext cx="460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1400" smtClean="0">
                      <a:solidFill>
                        <a:prstClr val="white"/>
                      </a:solidFill>
                      <a:latin typeface="Calibri" charset="0"/>
                      <a:ea typeface="Arial" charset="0"/>
                      <a:cs typeface="Arial" charset="0"/>
                    </a:rPr>
                    <a:t>8,</a:t>
                  </a:r>
                  <a:r>
                    <a:rPr lang="en-US" sz="1400" smtClean="0">
                      <a:solidFill>
                        <a:prstClr val="white"/>
                      </a:solidFill>
                      <a:latin typeface="Calibri" charset="0"/>
                      <a:ea typeface="Arial" charset="0"/>
                      <a:cs typeface="Arial" charset="0"/>
                    </a:rPr>
                    <a:t>6</a:t>
                  </a:r>
                  <a:r>
                    <a:rPr lang="ru-RU" sz="1400" smtClean="0">
                      <a:solidFill>
                        <a:prstClr val="white"/>
                      </a:solidFill>
                      <a:latin typeface="Calibri" charset="0"/>
                      <a:ea typeface="Arial" charset="0"/>
                      <a:cs typeface="Arial" charset="0"/>
                    </a:rPr>
                    <a:t>%</a:t>
                  </a:r>
                </a:p>
              </p:txBody>
            </p:sp>
            <p:sp>
              <p:nvSpPr>
                <p:cNvPr id="57416" name="Rectangle 49"/>
                <p:cNvSpPr>
                  <a:spLocks noChangeArrowheads="1"/>
                </p:cNvSpPr>
                <p:nvPr/>
              </p:nvSpPr>
              <p:spPr bwMode="auto">
                <a:xfrm>
                  <a:off x="1866" y="2167"/>
                  <a:ext cx="335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smtClean="0">
                      <a:solidFill>
                        <a:prstClr val="black"/>
                      </a:solidFill>
                      <a:latin typeface="Calibri" charset="0"/>
                      <a:ea typeface="Arial" charset="0"/>
                      <a:cs typeface="Arial" charset="0"/>
                    </a:rPr>
                    <a:t>105</a:t>
                  </a:r>
                  <a:endParaRPr lang="ru-RU" sz="1400" smtClean="0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57405" name="Freeform 50"/>
              <p:cNvSpPr>
                <a:spLocks/>
              </p:cNvSpPr>
              <p:nvPr/>
            </p:nvSpPr>
            <p:spPr bwMode="auto">
              <a:xfrm>
                <a:off x="1062" y="644"/>
                <a:ext cx="40" cy="531"/>
              </a:xfrm>
              <a:custGeom>
                <a:avLst/>
                <a:gdLst>
                  <a:gd name="T0" fmla="*/ 0 w 272"/>
                  <a:gd name="T1" fmla="*/ 0 h 3417"/>
                  <a:gd name="T2" fmla="*/ 0 w 272"/>
                  <a:gd name="T3" fmla="*/ 0 h 3417"/>
                  <a:gd name="T4" fmla="*/ 0 w 272"/>
                  <a:gd name="T5" fmla="*/ 0 h 3417"/>
                  <a:gd name="T6" fmla="*/ 0 w 272"/>
                  <a:gd name="T7" fmla="*/ 0 h 3417"/>
                  <a:gd name="T8" fmla="*/ 0 w 272"/>
                  <a:gd name="T9" fmla="*/ 0 h 34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2"/>
                  <a:gd name="T16" fmla="*/ 0 h 3417"/>
                  <a:gd name="T17" fmla="*/ 272 w 272"/>
                  <a:gd name="T18" fmla="*/ 3417 h 34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2" h="3417">
                    <a:moveTo>
                      <a:pt x="272" y="0"/>
                    </a:moveTo>
                    <a:lnTo>
                      <a:pt x="272" y="571"/>
                    </a:lnTo>
                    <a:lnTo>
                      <a:pt x="0" y="3417"/>
                    </a:lnTo>
                    <a:lnTo>
                      <a:pt x="0" y="2847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rgbClr val="7F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406" name="Freeform 51"/>
              <p:cNvSpPr>
                <a:spLocks/>
              </p:cNvSpPr>
              <p:nvPr/>
            </p:nvSpPr>
            <p:spPr bwMode="auto">
              <a:xfrm>
                <a:off x="1062" y="642"/>
                <a:ext cx="41" cy="444"/>
              </a:xfrm>
              <a:custGeom>
                <a:avLst/>
                <a:gdLst>
                  <a:gd name="T0" fmla="*/ 0 w 285"/>
                  <a:gd name="T1" fmla="*/ 0 h 2855"/>
                  <a:gd name="T2" fmla="*/ 0 w 285"/>
                  <a:gd name="T3" fmla="*/ 0 h 2855"/>
                  <a:gd name="T4" fmla="*/ 0 w 285"/>
                  <a:gd name="T5" fmla="*/ 0 h 2855"/>
                  <a:gd name="T6" fmla="*/ 0 w 285"/>
                  <a:gd name="T7" fmla="*/ 0 h 28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5"/>
                  <a:gd name="T13" fmla="*/ 0 h 2855"/>
                  <a:gd name="T14" fmla="*/ 285 w 285"/>
                  <a:gd name="T15" fmla="*/ 2855 h 28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5" h="2855">
                    <a:moveTo>
                      <a:pt x="285" y="8"/>
                    </a:moveTo>
                    <a:lnTo>
                      <a:pt x="0" y="0"/>
                    </a:lnTo>
                    <a:lnTo>
                      <a:pt x="0" y="2855"/>
                    </a:lnTo>
                    <a:lnTo>
                      <a:pt x="285" y="8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407" name="Line 52"/>
              <p:cNvSpPr>
                <a:spLocks noChangeShapeType="1"/>
              </p:cNvSpPr>
              <p:nvPr/>
            </p:nvSpPr>
            <p:spPr bwMode="auto">
              <a:xfrm flipV="1">
                <a:off x="1084" y="583"/>
                <a:ext cx="1" cy="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408" name="Rectangle 53"/>
              <p:cNvSpPr>
                <a:spLocks noChangeArrowheads="1"/>
              </p:cNvSpPr>
              <p:nvPr/>
            </p:nvSpPr>
            <p:spPr bwMode="auto">
              <a:xfrm>
                <a:off x="929" y="447"/>
                <a:ext cx="551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4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1</a:t>
                </a:r>
                <a:r>
                  <a:rPr lang="en-US" sz="14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3</a:t>
                </a:r>
                <a:r>
                  <a:rPr lang="ru-RU" sz="14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 (1,</a:t>
                </a:r>
                <a:r>
                  <a:rPr lang="en-US" sz="14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1</a:t>
                </a:r>
                <a:r>
                  <a:rPr lang="ru-RU" sz="14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%)</a:t>
                </a:r>
              </a:p>
            </p:txBody>
          </p:sp>
          <p:sp>
            <p:nvSpPr>
              <p:cNvPr id="38" name="Oval 54"/>
              <p:cNvSpPr>
                <a:spLocks noChangeArrowheads="1"/>
              </p:cNvSpPr>
              <p:nvPr/>
            </p:nvSpPr>
            <p:spPr bwMode="auto">
              <a:xfrm>
                <a:off x="900" y="919"/>
                <a:ext cx="365" cy="311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ffectLst>
                <a:outerShdw blurRad="63500" dist="108509" dir="6633363" algn="ctr" rotWithShape="0">
                  <a:schemeClr val="bg2">
                    <a:alpha val="50000"/>
                  </a:schemeClr>
                </a:outerShdw>
              </a:effectLst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7410" name="Rectangle 55"/>
              <p:cNvSpPr>
                <a:spLocks noChangeArrowheads="1"/>
              </p:cNvSpPr>
              <p:nvPr/>
            </p:nvSpPr>
            <p:spPr bwMode="auto">
              <a:xfrm>
                <a:off x="884" y="946"/>
                <a:ext cx="414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1210</a:t>
                </a:r>
                <a:endParaRPr lang="ru-RU" sz="14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57376" name="Text Box 58"/>
            <p:cNvSpPr txBox="1">
              <a:spLocks noChangeArrowheads="1"/>
            </p:cNvSpPr>
            <p:nvPr/>
          </p:nvSpPr>
          <p:spPr bwMode="auto">
            <a:xfrm>
              <a:off x="385" y="346"/>
              <a:ext cx="136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z="1800" b="1" smtClean="0">
                  <a:solidFill>
                    <a:srgbClr val="FFFF00"/>
                  </a:solidFill>
                  <a:latin typeface="Arial" charset="0"/>
                  <a:ea typeface="MS PGothic" charset="0"/>
                  <a:cs typeface="MS PGothic" charset="0"/>
                </a:rPr>
                <a:t>Пороки развития</a:t>
              </a:r>
            </a:p>
          </p:txBody>
        </p:sp>
        <p:grpSp>
          <p:nvGrpSpPr>
            <p:cNvPr id="57377" name="Group 100"/>
            <p:cNvGrpSpPr>
              <a:grpSpLocks/>
            </p:cNvGrpSpPr>
            <p:nvPr/>
          </p:nvGrpSpPr>
          <p:grpSpPr bwMode="auto">
            <a:xfrm>
              <a:off x="0" y="1797"/>
              <a:ext cx="2536" cy="955"/>
              <a:chOff x="163" y="2115"/>
              <a:chExt cx="2541" cy="1763"/>
            </a:xfrm>
          </p:grpSpPr>
          <p:sp>
            <p:nvSpPr>
              <p:cNvPr id="57380" name="Rectangle 86"/>
              <p:cNvSpPr>
                <a:spLocks noChangeArrowheads="1"/>
              </p:cNvSpPr>
              <p:nvPr/>
            </p:nvSpPr>
            <p:spPr bwMode="auto">
              <a:xfrm>
                <a:off x="295" y="3339"/>
                <a:ext cx="1411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defTabSz="7620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ru-RU" sz="12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Аплазия влагалища и матки</a:t>
                </a:r>
              </a:p>
            </p:txBody>
          </p:sp>
          <p:sp>
            <p:nvSpPr>
              <p:cNvPr id="57381" name="Rectangle 87"/>
              <p:cNvSpPr>
                <a:spLocks noChangeArrowheads="1"/>
              </p:cNvSpPr>
              <p:nvPr/>
            </p:nvSpPr>
            <p:spPr bwMode="auto">
              <a:xfrm>
                <a:off x="295" y="2855"/>
                <a:ext cx="1680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defTabSz="7620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ru-RU" sz="12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 Внутриматочная перегородка</a:t>
                </a:r>
              </a:p>
            </p:txBody>
          </p:sp>
          <p:sp>
            <p:nvSpPr>
              <p:cNvPr id="57382" name="Rectangle 88"/>
              <p:cNvSpPr>
                <a:spLocks noChangeArrowheads="1"/>
              </p:cNvSpPr>
              <p:nvPr/>
            </p:nvSpPr>
            <p:spPr bwMode="auto">
              <a:xfrm>
                <a:off x="295" y="2601"/>
                <a:ext cx="1002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defTabSz="7620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ru-RU" sz="12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 Двурогая матка</a:t>
                </a:r>
              </a:p>
            </p:txBody>
          </p:sp>
          <p:sp>
            <p:nvSpPr>
              <p:cNvPr id="57383" name="Rectangle 89"/>
              <p:cNvSpPr>
                <a:spLocks noChangeArrowheads="1"/>
              </p:cNvSpPr>
              <p:nvPr/>
            </p:nvSpPr>
            <p:spPr bwMode="auto">
              <a:xfrm>
                <a:off x="300" y="2342"/>
                <a:ext cx="907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defTabSz="7620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ru-RU" sz="12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Удвоение матки</a:t>
                </a:r>
              </a:p>
            </p:txBody>
          </p:sp>
          <p:sp>
            <p:nvSpPr>
              <p:cNvPr id="57384" name="Rectangle 90"/>
              <p:cNvSpPr>
                <a:spLocks noChangeArrowheads="1"/>
              </p:cNvSpPr>
              <p:nvPr/>
            </p:nvSpPr>
            <p:spPr bwMode="auto">
              <a:xfrm>
                <a:off x="295" y="2115"/>
                <a:ext cx="912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defTabSz="7620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ru-RU" sz="12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Однорогая матка</a:t>
                </a:r>
              </a:p>
            </p:txBody>
          </p:sp>
          <p:sp>
            <p:nvSpPr>
              <p:cNvPr id="57385" name="Rectangle 91"/>
              <p:cNvSpPr>
                <a:spLocks noChangeArrowheads="1"/>
              </p:cNvSpPr>
              <p:nvPr/>
            </p:nvSpPr>
            <p:spPr bwMode="auto">
              <a:xfrm>
                <a:off x="295" y="3579"/>
                <a:ext cx="2409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defTabSz="7620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ru-RU" sz="12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Аплазия влагалища при функционирующей матке </a:t>
                </a:r>
              </a:p>
            </p:txBody>
          </p:sp>
          <p:sp>
            <p:nvSpPr>
              <p:cNvPr id="57386" name="Rectangle 92"/>
              <p:cNvSpPr>
                <a:spLocks noChangeArrowheads="1"/>
              </p:cNvSpPr>
              <p:nvPr/>
            </p:nvSpPr>
            <p:spPr bwMode="auto">
              <a:xfrm>
                <a:off x="295" y="3095"/>
                <a:ext cx="1725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defTabSz="762000"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ru-RU" sz="12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Сложные комбинированные пороки</a:t>
                </a:r>
              </a:p>
            </p:txBody>
          </p:sp>
          <p:sp>
            <p:nvSpPr>
              <p:cNvPr id="57387" name="Rectangle 93"/>
              <p:cNvSpPr>
                <a:spLocks noChangeArrowheads="1"/>
              </p:cNvSpPr>
              <p:nvPr/>
            </p:nvSpPr>
            <p:spPr bwMode="auto">
              <a:xfrm>
                <a:off x="163" y="3396"/>
                <a:ext cx="86" cy="57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4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388" name="Rectangle 94"/>
              <p:cNvSpPr>
                <a:spLocks noChangeArrowheads="1"/>
              </p:cNvSpPr>
              <p:nvPr/>
            </p:nvSpPr>
            <p:spPr bwMode="auto">
              <a:xfrm>
                <a:off x="163" y="3642"/>
                <a:ext cx="86" cy="61"/>
              </a:xfrm>
              <a:prstGeom prst="rect">
                <a:avLst/>
              </a:prstGeom>
              <a:solidFill>
                <a:srgbClr val="00FFFF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4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389" name="Rectangle 95"/>
              <p:cNvSpPr>
                <a:spLocks noChangeArrowheads="1"/>
              </p:cNvSpPr>
              <p:nvPr/>
            </p:nvSpPr>
            <p:spPr bwMode="auto">
              <a:xfrm>
                <a:off x="163" y="2178"/>
                <a:ext cx="86" cy="55"/>
              </a:xfrm>
              <a:prstGeom prst="rect">
                <a:avLst/>
              </a:prstGeom>
              <a:solidFill>
                <a:srgbClr val="66FF33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4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66FF33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390" name="Rectangle 96"/>
              <p:cNvSpPr>
                <a:spLocks noChangeArrowheads="1"/>
              </p:cNvSpPr>
              <p:nvPr/>
            </p:nvSpPr>
            <p:spPr bwMode="auto">
              <a:xfrm>
                <a:off x="163" y="2421"/>
                <a:ext cx="86" cy="55"/>
              </a:xfrm>
              <a:prstGeom prst="rect">
                <a:avLst/>
              </a:prstGeom>
              <a:solidFill>
                <a:srgbClr val="FF9900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4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FF99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391" name="Rectangle 97"/>
              <p:cNvSpPr>
                <a:spLocks noChangeArrowheads="1"/>
              </p:cNvSpPr>
              <p:nvPr/>
            </p:nvSpPr>
            <p:spPr bwMode="auto">
              <a:xfrm>
                <a:off x="163" y="2665"/>
                <a:ext cx="86" cy="55"/>
              </a:xfrm>
              <a:prstGeom prst="rect">
                <a:avLst/>
              </a:prstGeom>
              <a:solidFill>
                <a:srgbClr val="FF99FF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4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FF99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392" name="Rectangle 98"/>
              <p:cNvSpPr>
                <a:spLocks noChangeArrowheads="1"/>
              </p:cNvSpPr>
              <p:nvPr/>
            </p:nvSpPr>
            <p:spPr bwMode="auto">
              <a:xfrm>
                <a:off x="163" y="2909"/>
                <a:ext cx="86" cy="55"/>
              </a:xfrm>
              <a:prstGeom prst="rect">
                <a:avLst/>
              </a:prstGeom>
              <a:solidFill>
                <a:srgbClr val="FF3300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4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FF33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393" name="Rectangle 99"/>
              <p:cNvSpPr>
                <a:spLocks noChangeArrowheads="1"/>
              </p:cNvSpPr>
              <p:nvPr/>
            </p:nvSpPr>
            <p:spPr bwMode="auto">
              <a:xfrm>
                <a:off x="163" y="3152"/>
                <a:ext cx="86" cy="57"/>
              </a:xfrm>
              <a:prstGeom prst="rect">
                <a:avLst/>
              </a:prstGeom>
              <a:solidFill>
                <a:srgbClr val="FFFF00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4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FFFF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57378" name="Line 109"/>
            <p:cNvSpPr>
              <a:spLocks noChangeShapeType="1"/>
            </p:cNvSpPr>
            <p:nvPr/>
          </p:nvSpPr>
          <p:spPr bwMode="auto">
            <a:xfrm flipH="1" flipV="1">
              <a:off x="2786" y="811"/>
              <a:ext cx="55" cy="26"/>
            </a:xfrm>
            <a:prstGeom prst="line">
              <a:avLst/>
            </a:prstGeom>
            <a:noFill/>
            <a:ln w="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57379" name="Rectangle 117"/>
            <p:cNvSpPr>
              <a:spLocks noChangeArrowheads="1"/>
            </p:cNvSpPr>
            <p:nvPr/>
          </p:nvSpPr>
          <p:spPr bwMode="auto">
            <a:xfrm>
              <a:off x="2906" y="842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3" name="Text Box 39"/>
          <p:cNvSpPr txBox="1">
            <a:spLocks noChangeArrowheads="1"/>
          </p:cNvSpPr>
          <p:nvPr/>
        </p:nvSpPr>
        <p:spPr bwMode="auto">
          <a:xfrm>
            <a:off x="163838" y="125501"/>
            <a:ext cx="8925468" cy="52322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36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Операции при аномалиях развития половых органов</a:t>
            </a:r>
          </a:p>
        </p:txBody>
      </p:sp>
      <p:pic>
        <p:nvPicPr>
          <p:cNvPr id="74" name="Picture 2" descr="http://www.cryocenter.ru/files/image/ncagip-fr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674688"/>
            <a:ext cx="3005137" cy="23034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Rectangle 13"/>
          <p:cNvSpPr>
            <a:spLocks noChangeArrowheads="1"/>
          </p:cNvSpPr>
          <p:nvPr/>
        </p:nvSpPr>
        <p:spPr bwMode="auto">
          <a:xfrm>
            <a:off x="71438" y="836613"/>
            <a:ext cx="6156325" cy="7699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6633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charset="0"/>
              <a:buNone/>
            </a:pPr>
            <a:r>
              <a:rPr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Эндоскопические операции при аномалиях половых органов в НЦ АГиП (1991-20</a:t>
            </a:r>
            <a:r>
              <a:rPr lang="en-US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14</a:t>
            </a:r>
            <a:r>
              <a:rPr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 г.г.)</a:t>
            </a:r>
            <a:endParaRPr lang="en-US" sz="20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Arial" charset="0"/>
              <a:cs typeface="Arial" charset="0"/>
            </a:endParaRPr>
          </a:p>
        </p:txBody>
      </p:sp>
      <p:grpSp>
        <p:nvGrpSpPr>
          <p:cNvPr id="57350" name="Группа 100"/>
          <p:cNvGrpSpPr>
            <a:grpSpLocks/>
          </p:cNvGrpSpPr>
          <p:nvPr/>
        </p:nvGrpSpPr>
        <p:grpSpPr bwMode="auto">
          <a:xfrm>
            <a:off x="4360863" y="3524250"/>
            <a:ext cx="4619625" cy="2443163"/>
            <a:chOff x="4360746" y="4289150"/>
            <a:chExt cx="4620338" cy="2442699"/>
          </a:xfrm>
        </p:grpSpPr>
        <p:grpSp>
          <p:nvGrpSpPr>
            <p:cNvPr id="57353" name="Group 57"/>
            <p:cNvGrpSpPr>
              <a:grpSpLocks/>
            </p:cNvGrpSpPr>
            <p:nvPr/>
          </p:nvGrpSpPr>
          <p:grpSpPr bwMode="auto">
            <a:xfrm>
              <a:off x="4626572" y="4289150"/>
              <a:ext cx="4354512" cy="2438400"/>
              <a:chOff x="567" y="2166"/>
              <a:chExt cx="2743" cy="1536"/>
            </a:xfrm>
          </p:grpSpPr>
          <p:sp>
            <p:nvSpPr>
              <p:cNvPr id="62481" name="Rectangle 58"/>
              <p:cNvSpPr>
                <a:spLocks noChangeArrowheads="1"/>
              </p:cNvSpPr>
              <p:nvPr/>
            </p:nvSpPr>
            <p:spPr bwMode="auto">
              <a:xfrm>
                <a:off x="703" y="2849"/>
                <a:ext cx="1823" cy="1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7961" dir="2700000" algn="ctr" rotWithShape="0">
                  <a:schemeClr val="tx1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2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Создание маточно-влагалищного соустья</a:t>
                </a:r>
              </a:p>
            </p:txBody>
          </p:sp>
          <p:sp>
            <p:nvSpPr>
              <p:cNvPr id="62482" name="Rectangle 59"/>
              <p:cNvSpPr>
                <a:spLocks noChangeArrowheads="1"/>
              </p:cNvSpPr>
              <p:nvPr/>
            </p:nvSpPr>
            <p:spPr bwMode="auto">
              <a:xfrm>
                <a:off x="703" y="2166"/>
                <a:ext cx="601" cy="1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7961" dir="2700000" algn="ctr" rotWithShape="0">
                  <a:schemeClr val="tx1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2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Кольпопоэз</a:t>
                </a:r>
              </a:p>
            </p:txBody>
          </p:sp>
          <p:sp>
            <p:nvSpPr>
              <p:cNvPr id="62483" name="Rectangle 61"/>
              <p:cNvSpPr>
                <a:spLocks noChangeArrowheads="1"/>
              </p:cNvSpPr>
              <p:nvPr/>
            </p:nvSpPr>
            <p:spPr bwMode="auto">
              <a:xfrm>
                <a:off x="703" y="2382"/>
                <a:ext cx="1689" cy="1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7961" dir="2700000" algn="ctr" rotWithShape="0">
                  <a:schemeClr val="tx1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2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Удаление рудиментарного рога матки</a:t>
                </a:r>
              </a:p>
            </p:txBody>
          </p:sp>
          <p:sp>
            <p:nvSpPr>
              <p:cNvPr id="62484" name="Rectangle 62"/>
              <p:cNvSpPr>
                <a:spLocks noChangeArrowheads="1"/>
              </p:cNvSpPr>
              <p:nvPr/>
            </p:nvSpPr>
            <p:spPr bwMode="auto">
              <a:xfrm>
                <a:off x="703" y="2615"/>
                <a:ext cx="2148" cy="1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7961" dir="2700000" algn="ctr" rotWithShape="0">
                  <a:schemeClr val="tx1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2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Удаление матки при аплазии влагалища и шейки</a:t>
                </a:r>
              </a:p>
            </p:txBody>
          </p:sp>
          <p:sp>
            <p:nvSpPr>
              <p:cNvPr id="62485" name="Rectangle 63"/>
              <p:cNvSpPr>
                <a:spLocks noChangeArrowheads="1"/>
              </p:cNvSpPr>
              <p:nvPr/>
            </p:nvSpPr>
            <p:spPr bwMode="auto">
              <a:xfrm>
                <a:off x="703" y="3549"/>
                <a:ext cx="2607" cy="1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7961" dir="2700000" algn="ctr" rotWithShape="0">
                  <a:schemeClr val="tx1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2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Гистеро-лапароскопическая метропластика (типа</a:t>
                </a:r>
                <a:r>
                  <a:rPr lang="en-US" sz="12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 Strassman)</a:t>
                </a:r>
                <a:endParaRPr lang="ru-RU" sz="1200" smtClean="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486" name="Rectangle 64"/>
              <p:cNvSpPr>
                <a:spLocks noChangeArrowheads="1"/>
              </p:cNvSpPr>
              <p:nvPr/>
            </p:nvSpPr>
            <p:spPr bwMode="auto">
              <a:xfrm>
                <a:off x="703" y="3315"/>
                <a:ext cx="1760" cy="1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7961" dir="2700000" algn="ctr" rotWithShape="0">
                  <a:schemeClr val="tx1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2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Создание трубно-влагалищного соустья</a:t>
                </a:r>
              </a:p>
            </p:txBody>
          </p:sp>
          <p:sp>
            <p:nvSpPr>
              <p:cNvPr id="57367" name="Rectangle 65"/>
              <p:cNvSpPr>
                <a:spLocks noChangeArrowheads="1"/>
              </p:cNvSpPr>
              <p:nvPr/>
            </p:nvSpPr>
            <p:spPr bwMode="auto">
              <a:xfrm>
                <a:off x="567" y="3145"/>
                <a:ext cx="91" cy="90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3" dir="r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200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368" name="Rectangle 66"/>
              <p:cNvSpPr>
                <a:spLocks noChangeArrowheads="1"/>
              </p:cNvSpPr>
              <p:nvPr/>
            </p:nvSpPr>
            <p:spPr bwMode="auto">
              <a:xfrm>
                <a:off x="567" y="2678"/>
                <a:ext cx="91" cy="90"/>
              </a:xfrm>
              <a:prstGeom prst="rect">
                <a:avLst/>
              </a:prstGeom>
              <a:solidFill>
                <a:srgbClr val="FFFF00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3" dir="r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FFFF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200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369" name="Rectangle 67"/>
              <p:cNvSpPr>
                <a:spLocks noChangeArrowheads="1"/>
              </p:cNvSpPr>
              <p:nvPr/>
            </p:nvSpPr>
            <p:spPr bwMode="auto">
              <a:xfrm>
                <a:off x="567" y="2445"/>
                <a:ext cx="91" cy="90"/>
              </a:xfrm>
              <a:prstGeom prst="rect">
                <a:avLst/>
              </a:prstGeom>
              <a:solidFill>
                <a:srgbClr val="FF9900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3" dir="r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FF99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200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370" name="Rectangle 68"/>
              <p:cNvSpPr>
                <a:spLocks noChangeArrowheads="1"/>
              </p:cNvSpPr>
              <p:nvPr/>
            </p:nvSpPr>
            <p:spPr bwMode="auto">
              <a:xfrm>
                <a:off x="567" y="2212"/>
                <a:ext cx="91" cy="90"/>
              </a:xfrm>
              <a:prstGeom prst="rect">
                <a:avLst/>
              </a:prstGeom>
              <a:solidFill>
                <a:srgbClr val="66FF66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3" dir="r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66FF66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200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371" name="Rectangle 69"/>
              <p:cNvSpPr>
                <a:spLocks noChangeArrowheads="1"/>
              </p:cNvSpPr>
              <p:nvPr/>
            </p:nvSpPr>
            <p:spPr bwMode="auto">
              <a:xfrm>
                <a:off x="567" y="3378"/>
                <a:ext cx="91" cy="90"/>
              </a:xfrm>
              <a:prstGeom prst="rect">
                <a:avLst/>
              </a:prstGeom>
              <a:solidFill>
                <a:srgbClr val="0033CC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3" dir="r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0033C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200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372" name="Rectangle 70"/>
              <p:cNvSpPr>
                <a:spLocks noChangeArrowheads="1"/>
              </p:cNvSpPr>
              <p:nvPr/>
            </p:nvSpPr>
            <p:spPr bwMode="auto">
              <a:xfrm>
                <a:off x="567" y="2912"/>
                <a:ext cx="91" cy="90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3" dir="r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200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373" name="Rectangle 71"/>
              <p:cNvSpPr>
                <a:spLocks noChangeArrowheads="1"/>
              </p:cNvSpPr>
              <p:nvPr/>
            </p:nvSpPr>
            <p:spPr bwMode="auto">
              <a:xfrm>
                <a:off x="567" y="3612"/>
                <a:ext cx="91" cy="90"/>
              </a:xfrm>
              <a:prstGeom prst="rect">
                <a:avLst/>
              </a:prstGeom>
              <a:solidFill>
                <a:srgbClr val="00FFFF"/>
              </a:solidFill>
              <a:ln w="9525">
                <a:miter lim="800000"/>
                <a:headEnd/>
                <a:tailEnd/>
              </a:ln>
              <a:scene3d>
                <a:camera prst="legacyPerspectiveFront">
                  <a:rot lat="1500000" lon="1500000" rev="0"/>
                </a:camera>
                <a:lightRig rig="legacyFlat3" dir="r"/>
              </a:scene3d>
              <a:sp3d extrusionH="176200" prstMaterial="legacyMatte">
                <a:bevelT w="13500" h="13500" prst="angle"/>
                <a:bevelB w="13500" h="13500" prst="angle"/>
                <a:extrusionClr>
                  <a:srgbClr val="00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1200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494" name="Rectangle 72"/>
              <p:cNvSpPr>
                <a:spLocks noChangeArrowheads="1"/>
              </p:cNvSpPr>
              <p:nvPr/>
            </p:nvSpPr>
            <p:spPr bwMode="auto">
              <a:xfrm>
                <a:off x="703" y="3082"/>
                <a:ext cx="1941" cy="1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7961" dir="2700000" algn="ctr" rotWithShape="0">
                  <a:schemeClr val="tx1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200" smtClean="0">
                    <a:solidFill>
                      <a:prstClr val="white"/>
                    </a:solidFill>
                    <a:latin typeface="Calibri" charset="0"/>
                    <a:ea typeface="Arial" charset="0"/>
                    <a:cs typeface="Arial" charset="0"/>
                  </a:rPr>
                  <a:t>Создание маточно-промежностного соустья</a:t>
                </a:r>
              </a:p>
            </p:txBody>
          </p:sp>
        </p:grpSp>
        <p:pic>
          <p:nvPicPr>
            <p:cNvPr id="57354" name="Picture 75" descr="bullet_16_animated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976" y="4309389"/>
              <a:ext cx="223837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5" name="Picture 75" descr="bullet_16_animated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601" y="4681529"/>
              <a:ext cx="223837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6" name="Picture 75" descr="bullet_16_animated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46" y="5061468"/>
              <a:ext cx="223837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7" name="Picture 75" descr="bullet_16_animated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975" y="5425761"/>
              <a:ext cx="223837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8" name="Picture 75" descr="bullet_16_animated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430" y="5802831"/>
              <a:ext cx="223837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9" name="Picture 75" descr="bullet_16_animated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431" y="6164558"/>
              <a:ext cx="223837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60" name="Picture 75" descr="bullet_16_animated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976" y="6508011"/>
              <a:ext cx="223837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471" name="Rectangle 74"/>
          <p:cNvSpPr>
            <a:spLocks noChangeArrowheads="1"/>
          </p:cNvSpPr>
          <p:nvPr/>
        </p:nvSpPr>
        <p:spPr bwMode="auto">
          <a:xfrm>
            <a:off x="6183313" y="6242050"/>
            <a:ext cx="2593975" cy="30797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собственные методы операций</a:t>
            </a:r>
          </a:p>
        </p:txBody>
      </p:sp>
      <p:pic>
        <p:nvPicPr>
          <p:cNvPr id="57352" name="Picture 82" descr="bullet_16_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6283325"/>
            <a:ext cx="223837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867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114300"/>
            <a:ext cx="1433513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198" y="145273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19</a:t>
            </a:r>
            <a:r>
              <a:rPr lang="en-US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91</a:t>
            </a:r>
            <a:endParaRPr lang="ru-RU" sz="36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25220" y="191439"/>
            <a:ext cx="2868962" cy="120032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Кольпопоэз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 из тазовой брюшины с 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LS </a:t>
            </a: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ассистенцией</a:t>
            </a:r>
            <a:endParaRPr lang="en-GB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grpSp>
        <p:nvGrpSpPr>
          <p:cNvPr id="58373" name="Group 4"/>
          <p:cNvGrpSpPr>
            <a:grpSpLocks/>
          </p:cNvGrpSpPr>
          <p:nvPr/>
        </p:nvGrpSpPr>
        <p:grpSpPr bwMode="auto">
          <a:xfrm>
            <a:off x="2662238" y="1557338"/>
            <a:ext cx="3073400" cy="1900237"/>
            <a:chOff x="431" y="1207"/>
            <a:chExt cx="4416" cy="2587"/>
          </a:xfrm>
        </p:grpSpPr>
        <p:grpSp>
          <p:nvGrpSpPr>
            <p:cNvPr id="58387" name="Group 5"/>
            <p:cNvGrpSpPr>
              <a:grpSpLocks/>
            </p:cNvGrpSpPr>
            <p:nvPr/>
          </p:nvGrpSpPr>
          <p:grpSpPr bwMode="auto">
            <a:xfrm>
              <a:off x="431" y="1207"/>
              <a:ext cx="4416" cy="2587"/>
              <a:chOff x="576" y="1536"/>
              <a:chExt cx="4416" cy="2496"/>
            </a:xfrm>
          </p:grpSpPr>
          <p:sp>
            <p:nvSpPr>
              <p:cNvPr id="63515" name="Rectangle 6"/>
              <p:cNvSpPr>
                <a:spLocks noChangeArrowheads="1"/>
              </p:cNvSpPr>
              <p:nvPr/>
            </p:nvSpPr>
            <p:spPr bwMode="auto">
              <a:xfrm>
                <a:off x="576" y="1536"/>
                <a:ext cx="4416" cy="1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60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pic>
            <p:nvPicPr>
              <p:cNvPr id="58396" name="Picture 7" descr="Kn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5" y="1608"/>
                <a:ext cx="1628" cy="1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58397" name="Object 8"/>
              <p:cNvGraphicFramePr>
                <a:graphicFrameLocks noChangeAspect="1"/>
              </p:cNvGraphicFramePr>
              <p:nvPr/>
            </p:nvGraphicFramePr>
            <p:xfrm>
              <a:off x="612" y="1608"/>
              <a:ext cx="1279" cy="113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1622" name="Рисунок" r:id="rId5" imgW="5968912" imgH="5270344" progId="Word.Picture.8">
                      <p:embed/>
                    </p:oleObj>
                  </mc:Choice>
                  <mc:Fallback>
                    <p:oleObj name="Рисунок" r:id="rId5" imgW="5968912" imgH="5270344" progId="Word.Picture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2" y="1608"/>
                            <a:ext cx="1279" cy="113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58398" name="Picture 9" descr="Kn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3" y="1593"/>
                <a:ext cx="1484" cy="1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19" name="Rectangle 10"/>
              <p:cNvSpPr>
                <a:spLocks noChangeArrowheads="1"/>
              </p:cNvSpPr>
              <p:nvPr/>
            </p:nvSpPr>
            <p:spPr bwMode="auto">
              <a:xfrm>
                <a:off x="654" y="2424"/>
                <a:ext cx="265" cy="3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tx1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ru-RU" sz="1600" b="1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63520" name="Rectangle 11"/>
              <p:cNvSpPr>
                <a:spLocks noChangeArrowheads="1"/>
              </p:cNvSpPr>
              <p:nvPr/>
            </p:nvSpPr>
            <p:spPr bwMode="auto">
              <a:xfrm>
                <a:off x="1997" y="2424"/>
                <a:ext cx="265" cy="3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tx1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ru-RU" sz="1600" b="1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rPr>
                  <a:t>2</a:t>
                </a:r>
              </a:p>
            </p:txBody>
          </p:sp>
          <p:sp>
            <p:nvSpPr>
              <p:cNvPr id="63521" name="Rectangle 12"/>
              <p:cNvSpPr>
                <a:spLocks noChangeArrowheads="1"/>
              </p:cNvSpPr>
              <p:nvPr/>
            </p:nvSpPr>
            <p:spPr bwMode="auto">
              <a:xfrm>
                <a:off x="3302" y="2424"/>
                <a:ext cx="265" cy="3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tx1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ru-RU" sz="1600" b="1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rPr>
                  <a:t>3</a:t>
                </a:r>
              </a:p>
            </p:txBody>
          </p:sp>
          <p:sp>
            <p:nvSpPr>
              <p:cNvPr id="63522" name="Rectangle 13"/>
              <p:cNvSpPr>
                <a:spLocks noChangeArrowheads="1"/>
              </p:cNvSpPr>
              <p:nvPr/>
            </p:nvSpPr>
            <p:spPr bwMode="auto">
              <a:xfrm>
                <a:off x="576" y="2766"/>
                <a:ext cx="4416" cy="12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60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pic>
            <p:nvPicPr>
              <p:cNvPr id="58403" name="Picture 14" descr="Kn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" y="2836"/>
                <a:ext cx="1421" cy="1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04" name="Picture 15" descr="Kn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5" y="2802"/>
                <a:ext cx="1652" cy="1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05" name="Picture 16" descr="Kn9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3" y="2906"/>
                <a:ext cx="1459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26" name="Rectangle 17"/>
              <p:cNvSpPr>
                <a:spLocks noChangeArrowheads="1"/>
              </p:cNvSpPr>
              <p:nvPr/>
            </p:nvSpPr>
            <p:spPr bwMode="auto">
              <a:xfrm>
                <a:off x="654" y="3682"/>
                <a:ext cx="265" cy="3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tx1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ru-RU" sz="1600" b="1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rPr>
                  <a:t>4</a:t>
                </a:r>
              </a:p>
            </p:txBody>
          </p:sp>
          <p:sp>
            <p:nvSpPr>
              <p:cNvPr id="63527" name="Rectangle 18"/>
              <p:cNvSpPr>
                <a:spLocks noChangeArrowheads="1"/>
              </p:cNvSpPr>
              <p:nvPr/>
            </p:nvSpPr>
            <p:spPr bwMode="auto">
              <a:xfrm>
                <a:off x="2036" y="3682"/>
                <a:ext cx="265" cy="3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tx1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ru-RU" sz="1600" b="1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rPr>
                  <a:t>5</a:t>
                </a:r>
              </a:p>
            </p:txBody>
          </p:sp>
          <p:sp>
            <p:nvSpPr>
              <p:cNvPr id="63528" name="Rectangle 19"/>
              <p:cNvSpPr>
                <a:spLocks noChangeArrowheads="1"/>
              </p:cNvSpPr>
              <p:nvPr/>
            </p:nvSpPr>
            <p:spPr bwMode="auto">
              <a:xfrm>
                <a:off x="3601" y="3696"/>
                <a:ext cx="265" cy="3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tx1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ru-RU" sz="1600" b="1">
                    <a:solidFill>
                      <a:prstClr val="black"/>
                    </a:solidFill>
                    <a:latin typeface="Calibri" charset="0"/>
                    <a:ea typeface="Arial" charset="0"/>
                    <a:cs typeface="Arial" charset="0"/>
                  </a:rPr>
                  <a:t>6</a:t>
                </a:r>
              </a:p>
            </p:txBody>
          </p:sp>
        </p:grpSp>
        <p:grpSp>
          <p:nvGrpSpPr>
            <p:cNvPr id="58388" name="Group 20"/>
            <p:cNvGrpSpPr>
              <a:grpSpLocks/>
            </p:cNvGrpSpPr>
            <p:nvPr/>
          </p:nvGrpSpPr>
          <p:grpSpPr bwMode="auto">
            <a:xfrm>
              <a:off x="527" y="1210"/>
              <a:ext cx="4230" cy="2400"/>
              <a:chOff x="672" y="1584"/>
              <a:chExt cx="4230" cy="2400"/>
            </a:xfrm>
          </p:grpSpPr>
          <p:sp>
            <p:nvSpPr>
              <p:cNvPr id="63509" name="Oval 21"/>
              <p:cNvSpPr>
                <a:spLocks noChangeArrowheads="1"/>
              </p:cNvSpPr>
              <p:nvPr/>
            </p:nvSpPr>
            <p:spPr bwMode="auto">
              <a:xfrm>
                <a:off x="3457" y="1583"/>
                <a:ext cx="1202" cy="1202"/>
              </a:xfrm>
              <a:prstGeom prst="ellips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60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8390" name="WordArt 22"/>
              <p:cNvSpPr>
                <a:spLocks noChangeArrowheads="1" noChangeShapeType="1" noTextEdit="1"/>
              </p:cNvSpPr>
              <p:nvPr/>
            </p:nvSpPr>
            <p:spPr bwMode="auto">
              <a:xfrm>
                <a:off x="3312" y="1632"/>
                <a:ext cx="390" cy="35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kern="10" smtClean="0">
                    <a:ln w="9525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solidFill>
                      <a:srgbClr val="FF3300"/>
                    </a:solidFill>
                    <a:latin typeface="Clarendon"/>
                    <a:ea typeface="Clarendon"/>
                    <a:cs typeface="Clarendon"/>
                  </a:rPr>
                  <a:t>LS</a:t>
                </a:r>
                <a:endParaRPr lang="ru-RU" sz="1600" kern="10" smtClean="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Clarendon"/>
                  <a:ea typeface="Clarendon"/>
                  <a:cs typeface="Clarendon"/>
                </a:endParaRPr>
              </a:p>
            </p:txBody>
          </p:sp>
          <p:sp>
            <p:nvSpPr>
              <p:cNvPr id="63511" name="Oval 23"/>
              <p:cNvSpPr>
                <a:spLocks noChangeArrowheads="1"/>
              </p:cNvSpPr>
              <p:nvPr/>
            </p:nvSpPr>
            <p:spPr bwMode="auto">
              <a:xfrm>
                <a:off x="3696" y="2785"/>
                <a:ext cx="1200" cy="1199"/>
              </a:xfrm>
              <a:prstGeom prst="ellips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60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8392" name="WordArt 2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512" y="2640"/>
                <a:ext cx="390" cy="35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kern="10" smtClean="0">
                    <a:ln w="9525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solidFill>
                      <a:srgbClr val="FF3300"/>
                    </a:solidFill>
                    <a:latin typeface="Clarendon"/>
                    <a:ea typeface="Clarendon"/>
                    <a:cs typeface="Clarendon"/>
                  </a:rPr>
                  <a:t>LS</a:t>
                </a:r>
                <a:endParaRPr lang="ru-RU" sz="1600" kern="10" smtClean="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Clarendon"/>
                  <a:ea typeface="Clarendon"/>
                  <a:cs typeface="Clarendon"/>
                </a:endParaRPr>
              </a:p>
            </p:txBody>
          </p:sp>
          <p:sp>
            <p:nvSpPr>
              <p:cNvPr id="63513" name="Oval 25"/>
              <p:cNvSpPr>
                <a:spLocks noChangeArrowheads="1"/>
              </p:cNvSpPr>
              <p:nvPr/>
            </p:nvSpPr>
            <p:spPr bwMode="auto">
              <a:xfrm>
                <a:off x="911" y="2785"/>
                <a:ext cx="1200" cy="1199"/>
              </a:xfrm>
              <a:prstGeom prst="ellips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60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8394" name="WordArt 26"/>
              <p:cNvSpPr>
                <a:spLocks noChangeArrowheads="1" noChangeShapeType="1" noTextEdit="1"/>
              </p:cNvSpPr>
              <p:nvPr/>
            </p:nvSpPr>
            <p:spPr bwMode="auto">
              <a:xfrm>
                <a:off x="672" y="3216"/>
                <a:ext cx="390" cy="35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kern="10" smtClean="0">
                    <a:ln w="9525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solidFill>
                      <a:srgbClr val="FF3300"/>
                    </a:solidFill>
                    <a:latin typeface="Clarendon"/>
                    <a:ea typeface="Clarendon"/>
                    <a:cs typeface="Clarendon"/>
                  </a:rPr>
                  <a:t>LS</a:t>
                </a:r>
                <a:endParaRPr lang="ru-RU" sz="1600" kern="10" smtClean="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Clarendon"/>
                  <a:ea typeface="Clarendon"/>
                  <a:cs typeface="Clarendon"/>
                </a:endParaRPr>
              </a:p>
            </p:txBody>
          </p:sp>
        </p:grpSp>
      </p:grpSp>
      <p:graphicFrame>
        <p:nvGraphicFramePr>
          <p:cNvPr id="58374" name="Объект 42"/>
          <p:cNvGraphicFramePr>
            <a:graphicFrameLocks noChangeAspect="1"/>
          </p:cNvGraphicFramePr>
          <p:nvPr/>
        </p:nvGraphicFramePr>
        <p:xfrm>
          <a:off x="5724525" y="146050"/>
          <a:ext cx="1520825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23" name="Image" r:id="rId11" imgW="1682642" imgH="1377815" progId="Photoshop.Image.9">
                  <p:embed/>
                </p:oleObj>
              </mc:Choice>
              <mc:Fallback>
                <p:oleObj name="Image" r:id="rId11" imgW="1682642" imgH="1377815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146050"/>
                        <a:ext cx="1520825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5" name="Объект 43"/>
          <p:cNvGraphicFramePr>
            <a:graphicFrameLocks noChangeAspect="1"/>
          </p:cNvGraphicFramePr>
          <p:nvPr/>
        </p:nvGraphicFramePr>
        <p:xfrm>
          <a:off x="7380288" y="146050"/>
          <a:ext cx="1597025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24" name="Image" r:id="rId13" imgW="1939024" imgH="1420491" progId="Photoshop.Image.9">
                  <p:embed/>
                </p:oleObj>
              </mc:Choice>
              <mc:Fallback>
                <p:oleObj name="Image" r:id="rId13" imgW="1939024" imgH="1420491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146050"/>
                        <a:ext cx="1597025" cy="107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6" name="Объект 44"/>
          <p:cNvGraphicFramePr>
            <a:graphicFrameLocks noChangeAspect="1"/>
          </p:cNvGraphicFramePr>
          <p:nvPr/>
        </p:nvGraphicFramePr>
        <p:xfrm>
          <a:off x="7451725" y="1392238"/>
          <a:ext cx="1517650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25" name="Image" r:id="rId15" imgW="1865538" imgH="1341463" progId="Photoshop.Image.5">
                  <p:embed/>
                </p:oleObj>
              </mc:Choice>
              <mc:Fallback>
                <p:oleObj name="Image" r:id="rId15" imgW="1865538" imgH="1341463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1392238"/>
                        <a:ext cx="1517650" cy="100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7" name="Объект 45"/>
          <p:cNvGraphicFramePr>
            <a:graphicFrameLocks noChangeAspect="1"/>
          </p:cNvGraphicFramePr>
          <p:nvPr/>
        </p:nvGraphicFramePr>
        <p:xfrm>
          <a:off x="5724525" y="1341438"/>
          <a:ext cx="1565275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26" name="Image" r:id="rId17" imgW="1926829" imgH="1408298" progId="Photoshop.Image.5">
                  <p:embed/>
                </p:oleObj>
              </mc:Choice>
              <mc:Fallback>
                <p:oleObj name="Image" r:id="rId17" imgW="1926829" imgH="1408298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1341438"/>
                        <a:ext cx="1565275" cy="1011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Прямоугольник 46"/>
          <p:cNvSpPr/>
          <p:nvPr/>
        </p:nvSpPr>
        <p:spPr>
          <a:xfrm>
            <a:off x="501650" y="2000250"/>
            <a:ext cx="20796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Лейла Владимировна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 Адамян</a:t>
            </a:r>
            <a:endParaRPr lang="en-GB" sz="160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93855" y="3717032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19</a:t>
            </a:r>
            <a:r>
              <a:rPr lang="en-US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9</a:t>
            </a: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7</a:t>
            </a:r>
          </a:p>
        </p:txBody>
      </p:sp>
      <p:graphicFrame>
        <p:nvGraphicFramePr>
          <p:cNvPr id="58380" name="Объект 2"/>
          <p:cNvGraphicFramePr>
            <a:graphicFrameLocks noChangeAspect="1"/>
          </p:cNvGraphicFramePr>
          <p:nvPr/>
        </p:nvGraphicFramePr>
        <p:xfrm>
          <a:off x="1357313" y="3789363"/>
          <a:ext cx="1643062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27" name="Image" r:id="rId19" imgW="2133785" imgH="1676261" progId="Photoshop.Image.5">
                  <p:embed/>
                </p:oleObj>
              </mc:Choice>
              <mc:Fallback>
                <p:oleObj name="Image" r:id="rId19" imgW="2133785" imgH="1676261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3789363"/>
                        <a:ext cx="1643062" cy="127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81" name="Объект 3"/>
          <p:cNvGraphicFramePr>
            <a:graphicFrameLocks noChangeAspect="1"/>
          </p:cNvGraphicFramePr>
          <p:nvPr/>
        </p:nvGraphicFramePr>
        <p:xfrm>
          <a:off x="3294063" y="3789363"/>
          <a:ext cx="164465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28" name="Image" r:id="rId21" imgW="2127688" imgH="1676261" progId="Photoshop.Image.5">
                  <p:embed/>
                </p:oleObj>
              </mc:Choice>
              <mc:Fallback>
                <p:oleObj name="Image" r:id="rId21" imgW="2127688" imgH="1676261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4063" y="3789363"/>
                        <a:ext cx="1644650" cy="127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82" name="Объект 4"/>
          <p:cNvGraphicFramePr>
            <a:graphicFrameLocks noChangeAspect="1"/>
          </p:cNvGraphicFramePr>
          <p:nvPr/>
        </p:nvGraphicFramePr>
        <p:xfrm>
          <a:off x="5245100" y="3787775"/>
          <a:ext cx="1644650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29" name="Image" r:id="rId23" imgW="2127688" imgH="1682357" progId="Photoshop.Image.5">
                  <p:embed/>
                </p:oleObj>
              </mc:Choice>
              <mc:Fallback>
                <p:oleObj name="Image" r:id="rId23" imgW="2127688" imgH="1682357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5100" y="3787775"/>
                        <a:ext cx="1644650" cy="128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83" name="Объект 5"/>
          <p:cNvGraphicFramePr>
            <a:graphicFrameLocks noChangeAspect="1"/>
          </p:cNvGraphicFramePr>
          <p:nvPr/>
        </p:nvGraphicFramePr>
        <p:xfrm>
          <a:off x="7164388" y="3789363"/>
          <a:ext cx="1714500" cy="1328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30" name="Image" r:id="rId25" imgW="2115854" imgH="1676545" progId="Photoshop.Image.5">
                  <p:embed/>
                </p:oleObj>
              </mc:Choice>
              <mc:Fallback>
                <p:oleObj name="Image" r:id="rId25" imgW="2115854" imgH="1676545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3789363"/>
                        <a:ext cx="1714500" cy="1328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84" name="Объект 6"/>
          <p:cNvGraphicFramePr>
            <a:graphicFrameLocks noChangeAspect="1"/>
          </p:cNvGraphicFramePr>
          <p:nvPr/>
        </p:nvGraphicFramePr>
        <p:xfrm>
          <a:off x="1333500" y="5340350"/>
          <a:ext cx="1666875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31" name="Image" r:id="rId27" imgW="2097206" imgH="1676545" progId="Photoshop.Image.5">
                  <p:embed/>
                </p:oleObj>
              </mc:Choice>
              <mc:Fallback>
                <p:oleObj name="Image" r:id="rId27" imgW="2097206" imgH="1676545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5340350"/>
                        <a:ext cx="1666875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85" name="Объект 7"/>
          <p:cNvGraphicFramePr>
            <a:graphicFrameLocks noChangeAspect="1"/>
          </p:cNvGraphicFramePr>
          <p:nvPr/>
        </p:nvGraphicFramePr>
        <p:xfrm>
          <a:off x="3313113" y="5337175"/>
          <a:ext cx="1714500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32" name="Image" r:id="rId29" imgW="2115854" imgH="1646341" progId="Photoshop.Image.5">
                  <p:embed/>
                </p:oleObj>
              </mc:Choice>
              <mc:Fallback>
                <p:oleObj name="Image" r:id="rId29" imgW="2115854" imgH="1646341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3113" y="5337175"/>
                        <a:ext cx="1714500" cy="132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5508724" y="5468703"/>
            <a:ext cx="3309607" cy="70788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LS </a:t>
            </a:r>
            <a:r>
              <a:rPr lang="ru-RU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+ </a:t>
            </a:r>
            <a:r>
              <a:rPr lang="en-US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HRS</a:t>
            </a:r>
            <a:r>
              <a:rPr lang="ru-RU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 </a:t>
            </a:r>
            <a:r>
              <a:rPr lang="ru-RU" sz="20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метропластика</a:t>
            </a:r>
            <a:r>
              <a:rPr lang="ru-RU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 при двурогой матке</a:t>
            </a:r>
            <a:endParaRPr lang="en-GB" sz="2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778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16"/>
          <p:cNvGraphicFramePr>
            <a:graphicFrameLocks noChangeAspect="1"/>
          </p:cNvGraphicFramePr>
          <p:nvPr/>
        </p:nvGraphicFramePr>
        <p:xfrm>
          <a:off x="336550" y="1931988"/>
          <a:ext cx="1800225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65" name="Image" r:id="rId3" imgW="1457317" imgH="1152439" progId="">
                  <p:embed/>
                </p:oleObj>
              </mc:Choice>
              <mc:Fallback>
                <p:oleObj name="Image" r:id="rId3" imgW="1457317" imgH="115243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931988"/>
                        <a:ext cx="1800225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5" name="Object 17"/>
          <p:cNvGraphicFramePr>
            <a:graphicFrameLocks noChangeAspect="1"/>
          </p:cNvGraphicFramePr>
          <p:nvPr/>
        </p:nvGraphicFramePr>
        <p:xfrm>
          <a:off x="336550" y="3532188"/>
          <a:ext cx="1800225" cy="133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66" name="Image" r:id="rId5" imgW="1761897" imgH="1304657" progId="">
                  <p:embed/>
                </p:oleObj>
              </mc:Choice>
              <mc:Fallback>
                <p:oleObj name="Image" r:id="rId5" imgW="1761897" imgH="13046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3532188"/>
                        <a:ext cx="1800225" cy="133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5041900"/>
            <a:ext cx="1800225" cy="13192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3"/>
          <p:cNvSpPr>
            <a:spLocks noChangeArrowheads="1"/>
          </p:cNvSpPr>
          <p:nvPr/>
        </p:nvSpPr>
        <p:spPr bwMode="auto">
          <a:xfrm rot="5400000">
            <a:off x="4512473" y="1548156"/>
            <a:ext cx="1081088" cy="5400675"/>
          </a:xfrm>
          <a:prstGeom prst="homePlate">
            <a:avLst>
              <a:gd name="adj" fmla="val 25000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 rot="5400000">
            <a:off x="3900491" y="648838"/>
            <a:ext cx="1439863" cy="4535487"/>
          </a:xfrm>
          <a:prstGeom prst="homePlate">
            <a:avLst>
              <a:gd name="adj" fmla="val 25000"/>
            </a:avLst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523" name="Text Box 15"/>
          <p:cNvSpPr txBox="1">
            <a:spLocks noChangeArrowheads="1"/>
          </p:cNvSpPr>
          <p:nvPr/>
        </p:nvSpPr>
        <p:spPr bwMode="auto">
          <a:xfrm>
            <a:off x="2568575" y="3852863"/>
            <a:ext cx="5113338" cy="3968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smtClean="0">
                <a:solidFill>
                  <a:srgbClr val="FFFF66"/>
                </a:solidFill>
              </a:rPr>
              <a:t>HRS</a:t>
            </a:r>
            <a:r>
              <a:rPr kumimoji="0" lang="ru-RU" sz="2000" smtClean="0">
                <a:solidFill>
                  <a:srgbClr val="FFFF66"/>
                </a:solidFill>
              </a:rPr>
              <a:t> рассечение перегородки</a:t>
            </a:r>
            <a:endParaRPr kumimoji="0" lang="ru-RU" sz="2000" smtClean="0">
              <a:solidFill>
                <a:prstClr val="white"/>
              </a:solidFill>
            </a:endParaRPr>
          </a:p>
        </p:txBody>
      </p:sp>
      <p:sp>
        <p:nvSpPr>
          <p:cNvPr id="64524" name="Rectangle 19"/>
          <p:cNvSpPr>
            <a:spLocks noChangeArrowheads="1"/>
          </p:cNvSpPr>
          <p:nvPr/>
        </p:nvSpPr>
        <p:spPr bwMode="auto">
          <a:xfrm>
            <a:off x="2352675" y="4789488"/>
            <a:ext cx="5761038" cy="10668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6633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8"/>
              </a:buBlip>
            </a:pPr>
            <a:r>
              <a:rPr lang="ru-RU" sz="2000" u="sng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Прекращение контрацепции через 2-3 мес.</a:t>
            </a:r>
          </a:p>
          <a:p>
            <a:pPr eaLnBrk="0" fontAlgn="base" hangingPunct="0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8"/>
              </a:buBlip>
            </a:pPr>
            <a:r>
              <a:rPr lang="ru-RU" sz="2000" u="sng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Роды</a:t>
            </a:r>
            <a:r>
              <a:rPr lang="en-US" sz="2000" u="sng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ru-RU" sz="2000" u="sng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через естественные родовые пути</a:t>
            </a:r>
          </a:p>
        </p:txBody>
      </p:sp>
      <p:sp>
        <p:nvSpPr>
          <p:cNvPr id="64525" name="Rectangle 21"/>
          <p:cNvSpPr>
            <a:spLocks noChangeArrowheads="1"/>
          </p:cNvSpPr>
          <p:nvPr/>
        </p:nvSpPr>
        <p:spPr bwMode="auto">
          <a:xfrm>
            <a:off x="2568575" y="2124075"/>
            <a:ext cx="4752975" cy="1200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9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невынашивание беременности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9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бесплодие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9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подготовка к ВРТ</a:t>
            </a:r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6240466" y="2268088"/>
            <a:ext cx="2700338" cy="2303462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529" name="Rectangle 23"/>
          <p:cNvSpPr>
            <a:spLocks noChangeArrowheads="1"/>
          </p:cNvSpPr>
          <p:nvPr/>
        </p:nvSpPr>
        <p:spPr bwMode="auto">
          <a:xfrm>
            <a:off x="6600825" y="2773363"/>
            <a:ext cx="2266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Дискутируется вопрос о профилактическом рассечении </a:t>
            </a:r>
          </a:p>
        </p:txBody>
      </p:sp>
      <p:pic>
        <p:nvPicPr>
          <p:cNvPr id="59410" name="Picture 26" descr="vopros"/>
          <p:cNvPicPr>
            <a:picLocks noChangeAspect="1" noChangeArrowheads="1"/>
          </p:cNvPicPr>
          <p:nvPr/>
        </p:nvPicPr>
        <p:blipFill>
          <a:blip r:embed="rId10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3924300"/>
            <a:ext cx="12065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1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369888"/>
            <a:ext cx="32258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95536" y="260648"/>
            <a:ext cx="5040560" cy="5232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defRPr/>
            </a:pPr>
            <a:r>
              <a:rPr lang="ru-RU" alt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Внутриматочная перегородка</a:t>
            </a:r>
            <a:endParaRPr lang="ru-RU" altLang="ru-RU" sz="28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sp>
        <p:nvSpPr>
          <p:cNvPr id="59413" name="TextBox 2"/>
          <p:cNvSpPr txBox="1">
            <a:spLocks noChangeArrowheads="1"/>
          </p:cNvSpPr>
          <p:nvPr/>
        </p:nvSpPr>
        <p:spPr bwMode="auto">
          <a:xfrm>
            <a:off x="336550" y="784225"/>
            <a:ext cx="54022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Высокая частота репродуктивных потерь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(</a:t>
            </a:r>
            <a:r>
              <a:rPr kumimoji="0" lang="ru-RU" sz="2000" smtClean="0">
                <a:solidFill>
                  <a:srgbClr val="FFFF00"/>
                </a:solidFill>
              </a:rPr>
              <a:t>до 79% </a:t>
            </a:r>
            <a:r>
              <a:rPr kumimoji="0" lang="ru-RU" sz="2000" smtClean="0">
                <a:solidFill>
                  <a:prstClr val="white"/>
                </a:solidFill>
              </a:rPr>
              <a:t>) </a:t>
            </a:r>
            <a:r>
              <a:rPr kumimoji="0" lang="en-US" sz="2000" smtClean="0">
                <a:solidFill>
                  <a:prstClr val="white"/>
                </a:solidFill>
              </a:rPr>
              <a:t>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smtClean="0">
                <a:solidFill>
                  <a:prstClr val="white"/>
                </a:solidFill>
              </a:rPr>
              <a:t>(Homer H.A., Fert &amp; Steril, 2000</a:t>
            </a:r>
            <a:r>
              <a:rPr kumimoji="0" lang="ru-RU" sz="1400" smtClean="0">
                <a:solidFill>
                  <a:prstClr val="white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062109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ChangeArrowheads="1"/>
          </p:cNvSpPr>
          <p:nvPr/>
        </p:nvSpPr>
        <p:spPr bwMode="auto">
          <a:xfrm>
            <a:off x="395288" y="1028700"/>
            <a:ext cx="6985000" cy="49847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</a:pPr>
            <a:r>
              <a:rPr lang="ru-RU" sz="24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Результаты хирургического лечения</a:t>
            </a:r>
          </a:p>
        </p:txBody>
      </p:sp>
      <p:grpSp>
        <p:nvGrpSpPr>
          <p:cNvPr id="60419" name="Group 5"/>
          <p:cNvGrpSpPr>
            <a:grpSpLocks/>
          </p:cNvGrpSpPr>
          <p:nvPr/>
        </p:nvGrpSpPr>
        <p:grpSpPr bwMode="auto">
          <a:xfrm>
            <a:off x="395288" y="1773238"/>
            <a:ext cx="5616575" cy="3295650"/>
            <a:chOff x="1401" y="1071"/>
            <a:chExt cx="3157" cy="1987"/>
          </a:xfrm>
        </p:grpSpPr>
        <p:sp>
          <p:nvSpPr>
            <p:cNvPr id="60432" name="Line 6"/>
            <p:cNvSpPr>
              <a:spLocks noChangeShapeType="1"/>
            </p:cNvSpPr>
            <p:nvPr/>
          </p:nvSpPr>
          <p:spPr bwMode="auto">
            <a:xfrm>
              <a:off x="1810" y="2478"/>
              <a:ext cx="274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60433" name="Line 7"/>
            <p:cNvSpPr>
              <a:spLocks noChangeShapeType="1"/>
            </p:cNvSpPr>
            <p:nvPr/>
          </p:nvSpPr>
          <p:spPr bwMode="auto">
            <a:xfrm>
              <a:off x="1810" y="2160"/>
              <a:ext cx="274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60434" name="Line 8"/>
            <p:cNvSpPr>
              <a:spLocks noChangeShapeType="1"/>
            </p:cNvSpPr>
            <p:nvPr/>
          </p:nvSpPr>
          <p:spPr bwMode="auto">
            <a:xfrm>
              <a:off x="1810" y="1842"/>
              <a:ext cx="274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60435" name="Line 9"/>
            <p:cNvSpPr>
              <a:spLocks noChangeShapeType="1"/>
            </p:cNvSpPr>
            <p:nvPr/>
          </p:nvSpPr>
          <p:spPr bwMode="auto">
            <a:xfrm>
              <a:off x="1810" y="1525"/>
              <a:ext cx="274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60436" name="Line 10"/>
            <p:cNvSpPr>
              <a:spLocks noChangeShapeType="1"/>
            </p:cNvSpPr>
            <p:nvPr/>
          </p:nvSpPr>
          <p:spPr bwMode="auto">
            <a:xfrm>
              <a:off x="1810" y="1162"/>
              <a:ext cx="274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60437" name="Line 11"/>
            <p:cNvSpPr>
              <a:spLocks noChangeShapeType="1"/>
            </p:cNvSpPr>
            <p:nvPr/>
          </p:nvSpPr>
          <p:spPr bwMode="auto">
            <a:xfrm>
              <a:off x="1605" y="2991"/>
              <a:ext cx="2748" cy="1"/>
            </a:xfrm>
            <a:prstGeom prst="line">
              <a:avLst/>
            </a:prstGeom>
            <a:noFill/>
            <a:ln w="7938">
              <a:solidFill>
                <a:schemeClr val="bg2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60438" name="Line 12"/>
            <p:cNvSpPr>
              <a:spLocks noChangeShapeType="1"/>
            </p:cNvSpPr>
            <p:nvPr/>
          </p:nvSpPr>
          <p:spPr bwMode="auto">
            <a:xfrm>
              <a:off x="1605" y="1330"/>
              <a:ext cx="1" cy="1661"/>
            </a:xfrm>
            <a:prstGeom prst="line">
              <a:avLst/>
            </a:prstGeom>
            <a:noFill/>
            <a:ln w="7938">
              <a:solidFill>
                <a:schemeClr val="bg2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60439" name="Line 13"/>
            <p:cNvSpPr>
              <a:spLocks noChangeShapeType="1"/>
            </p:cNvSpPr>
            <p:nvPr/>
          </p:nvSpPr>
          <p:spPr bwMode="auto">
            <a:xfrm>
              <a:off x="1605" y="2991"/>
              <a:ext cx="274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60440" name="Rectangle 14"/>
            <p:cNvSpPr>
              <a:spLocks noChangeArrowheads="1"/>
            </p:cNvSpPr>
            <p:nvPr/>
          </p:nvSpPr>
          <p:spPr bwMode="auto">
            <a:xfrm>
              <a:off x="1657" y="2341"/>
              <a:ext cx="292" cy="634"/>
            </a:xfrm>
            <a:prstGeom prst="rect">
              <a:avLst/>
            </a:prstGeom>
            <a:solidFill>
              <a:srgbClr val="FF80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80FF"/>
              </a:extrusionClr>
            </a:sp3d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60441" name="Rectangle 15"/>
            <p:cNvSpPr>
              <a:spLocks noChangeArrowheads="1"/>
            </p:cNvSpPr>
            <p:nvPr/>
          </p:nvSpPr>
          <p:spPr bwMode="auto">
            <a:xfrm>
              <a:off x="2344" y="2601"/>
              <a:ext cx="292" cy="375"/>
            </a:xfrm>
            <a:prstGeom prst="rect">
              <a:avLst/>
            </a:prstGeom>
            <a:solidFill>
              <a:srgbClr val="FF80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80FF"/>
              </a:extrusionClr>
            </a:sp3d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60442" name="Rectangle 16"/>
            <p:cNvSpPr>
              <a:spLocks noChangeArrowheads="1"/>
            </p:cNvSpPr>
            <p:nvPr/>
          </p:nvSpPr>
          <p:spPr bwMode="auto">
            <a:xfrm>
              <a:off x="3031" y="2494"/>
              <a:ext cx="292" cy="482"/>
            </a:xfrm>
            <a:prstGeom prst="rect">
              <a:avLst/>
            </a:prstGeom>
            <a:solidFill>
              <a:srgbClr val="FF80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80FF"/>
              </a:extrusionClr>
            </a:sp3d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60443" name="Rectangle 17"/>
            <p:cNvSpPr>
              <a:spLocks noChangeArrowheads="1"/>
            </p:cNvSpPr>
            <p:nvPr/>
          </p:nvSpPr>
          <p:spPr bwMode="auto">
            <a:xfrm>
              <a:off x="3718" y="2813"/>
              <a:ext cx="292" cy="163"/>
            </a:xfrm>
            <a:prstGeom prst="rect">
              <a:avLst/>
            </a:prstGeom>
            <a:solidFill>
              <a:srgbClr val="FF80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80FF"/>
              </a:extrusionClr>
            </a:sp3d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65564" name="Rectangle 18"/>
            <p:cNvSpPr>
              <a:spLocks noChangeArrowheads="1"/>
            </p:cNvSpPr>
            <p:nvPr/>
          </p:nvSpPr>
          <p:spPr bwMode="auto">
            <a:xfrm>
              <a:off x="1496" y="2948"/>
              <a:ext cx="47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65565" name="Rectangle 19"/>
            <p:cNvSpPr>
              <a:spLocks noChangeArrowheads="1"/>
            </p:cNvSpPr>
            <p:nvPr/>
          </p:nvSpPr>
          <p:spPr bwMode="auto">
            <a:xfrm>
              <a:off x="1448" y="2615"/>
              <a:ext cx="95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20</a:t>
              </a:r>
            </a:p>
          </p:txBody>
        </p:sp>
        <p:sp>
          <p:nvSpPr>
            <p:cNvPr id="65566" name="Rectangle 20"/>
            <p:cNvSpPr>
              <a:spLocks noChangeArrowheads="1"/>
            </p:cNvSpPr>
            <p:nvPr/>
          </p:nvSpPr>
          <p:spPr bwMode="auto">
            <a:xfrm>
              <a:off x="1448" y="2283"/>
              <a:ext cx="95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40</a:t>
              </a:r>
            </a:p>
          </p:txBody>
        </p:sp>
        <p:sp>
          <p:nvSpPr>
            <p:cNvPr id="65567" name="Rectangle 21"/>
            <p:cNvSpPr>
              <a:spLocks noChangeArrowheads="1"/>
            </p:cNvSpPr>
            <p:nvPr/>
          </p:nvSpPr>
          <p:spPr bwMode="auto">
            <a:xfrm>
              <a:off x="1448" y="1951"/>
              <a:ext cx="95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60</a:t>
              </a:r>
            </a:p>
          </p:txBody>
        </p:sp>
        <p:sp>
          <p:nvSpPr>
            <p:cNvPr id="65568" name="Rectangle 22"/>
            <p:cNvSpPr>
              <a:spLocks noChangeArrowheads="1"/>
            </p:cNvSpPr>
            <p:nvPr/>
          </p:nvSpPr>
          <p:spPr bwMode="auto">
            <a:xfrm>
              <a:off x="1448" y="1618"/>
              <a:ext cx="95" cy="10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80</a:t>
              </a:r>
            </a:p>
          </p:txBody>
        </p:sp>
        <p:sp>
          <p:nvSpPr>
            <p:cNvPr id="65569" name="Rectangle 23"/>
            <p:cNvSpPr>
              <a:spLocks noChangeArrowheads="1"/>
            </p:cNvSpPr>
            <p:nvPr/>
          </p:nvSpPr>
          <p:spPr bwMode="auto">
            <a:xfrm>
              <a:off x="1401" y="1285"/>
              <a:ext cx="142" cy="1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100</a:t>
              </a:r>
            </a:p>
          </p:txBody>
        </p:sp>
        <p:sp>
          <p:nvSpPr>
            <p:cNvPr id="60450" name="Rectangle 24"/>
            <p:cNvSpPr>
              <a:spLocks noChangeArrowheads="1"/>
            </p:cNvSpPr>
            <p:nvPr/>
          </p:nvSpPr>
          <p:spPr bwMode="auto">
            <a:xfrm>
              <a:off x="1949" y="2024"/>
              <a:ext cx="292" cy="954"/>
            </a:xfrm>
            <a:prstGeom prst="rect">
              <a:avLst/>
            </a:prstGeom>
            <a:solidFill>
              <a:srgbClr val="80FF8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FF80"/>
              </a:extrusionClr>
            </a:sp3d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60451" name="Rectangle 25"/>
            <p:cNvSpPr>
              <a:spLocks noChangeArrowheads="1"/>
            </p:cNvSpPr>
            <p:nvPr/>
          </p:nvSpPr>
          <p:spPr bwMode="auto">
            <a:xfrm>
              <a:off x="2636" y="2444"/>
              <a:ext cx="292" cy="532"/>
            </a:xfrm>
            <a:prstGeom prst="rect">
              <a:avLst/>
            </a:prstGeom>
            <a:solidFill>
              <a:srgbClr val="80FF8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FF80"/>
              </a:extrusionClr>
            </a:sp3d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60452" name="Rectangle 26"/>
            <p:cNvSpPr>
              <a:spLocks noChangeArrowheads="1"/>
            </p:cNvSpPr>
            <p:nvPr/>
          </p:nvSpPr>
          <p:spPr bwMode="auto">
            <a:xfrm>
              <a:off x="3323" y="2799"/>
              <a:ext cx="292" cy="177"/>
            </a:xfrm>
            <a:prstGeom prst="rect">
              <a:avLst/>
            </a:prstGeom>
            <a:solidFill>
              <a:srgbClr val="80FF8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FF80"/>
              </a:extrusionClr>
            </a:sp3d>
          </p:spPr>
          <p:txBody>
            <a:bodyPr>
              <a:flatTx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65573" name="Rectangle 27"/>
            <p:cNvSpPr>
              <a:spLocks noChangeArrowheads="1"/>
            </p:cNvSpPr>
            <p:nvPr/>
          </p:nvSpPr>
          <p:spPr bwMode="auto">
            <a:xfrm>
              <a:off x="1701" y="2101"/>
              <a:ext cx="193" cy="1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38,1</a:t>
              </a:r>
            </a:p>
          </p:txBody>
        </p:sp>
        <p:sp>
          <p:nvSpPr>
            <p:cNvPr id="65574" name="Rectangle 28"/>
            <p:cNvSpPr>
              <a:spLocks noChangeArrowheads="1"/>
            </p:cNvSpPr>
            <p:nvPr/>
          </p:nvSpPr>
          <p:spPr bwMode="auto">
            <a:xfrm>
              <a:off x="2388" y="2359"/>
              <a:ext cx="195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22,5</a:t>
              </a:r>
            </a:p>
          </p:txBody>
        </p:sp>
        <p:sp>
          <p:nvSpPr>
            <p:cNvPr id="65575" name="Rectangle 29"/>
            <p:cNvSpPr>
              <a:spLocks noChangeArrowheads="1"/>
            </p:cNvSpPr>
            <p:nvPr/>
          </p:nvSpPr>
          <p:spPr bwMode="auto">
            <a:xfrm>
              <a:off x="3111" y="2251"/>
              <a:ext cx="112" cy="1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29</a:t>
              </a:r>
            </a:p>
          </p:txBody>
        </p:sp>
        <p:sp>
          <p:nvSpPr>
            <p:cNvPr id="65576" name="Rectangle 30"/>
            <p:cNvSpPr>
              <a:spLocks noChangeArrowheads="1"/>
            </p:cNvSpPr>
            <p:nvPr/>
          </p:nvSpPr>
          <p:spPr bwMode="auto">
            <a:xfrm>
              <a:off x="3786" y="2570"/>
              <a:ext cx="137" cy="1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9,8</a:t>
              </a:r>
            </a:p>
          </p:txBody>
        </p:sp>
        <p:sp>
          <p:nvSpPr>
            <p:cNvPr id="65577" name="Rectangle 31"/>
            <p:cNvSpPr>
              <a:spLocks noChangeArrowheads="1"/>
            </p:cNvSpPr>
            <p:nvPr/>
          </p:nvSpPr>
          <p:spPr bwMode="auto">
            <a:xfrm>
              <a:off x="1993" y="1779"/>
              <a:ext cx="195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57,4</a:t>
              </a:r>
            </a:p>
          </p:txBody>
        </p:sp>
        <p:sp>
          <p:nvSpPr>
            <p:cNvPr id="65578" name="Rectangle 32"/>
            <p:cNvSpPr>
              <a:spLocks noChangeArrowheads="1"/>
            </p:cNvSpPr>
            <p:nvPr/>
          </p:nvSpPr>
          <p:spPr bwMode="auto">
            <a:xfrm>
              <a:off x="2716" y="2201"/>
              <a:ext cx="111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32</a:t>
              </a:r>
            </a:p>
          </p:txBody>
        </p:sp>
        <p:sp>
          <p:nvSpPr>
            <p:cNvPr id="65579" name="Rectangle 33"/>
            <p:cNvSpPr>
              <a:spLocks noChangeArrowheads="1"/>
            </p:cNvSpPr>
            <p:nvPr/>
          </p:nvSpPr>
          <p:spPr bwMode="auto">
            <a:xfrm>
              <a:off x="3367" y="2557"/>
              <a:ext cx="195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10,6</a:t>
              </a:r>
            </a:p>
          </p:txBody>
        </p:sp>
        <p:sp>
          <p:nvSpPr>
            <p:cNvPr id="65580" name="Rectangle 34"/>
            <p:cNvSpPr>
              <a:spLocks noChangeArrowheads="1"/>
            </p:cNvSpPr>
            <p:nvPr/>
          </p:nvSpPr>
          <p:spPr bwMode="auto">
            <a:xfrm>
              <a:off x="1565" y="1071"/>
              <a:ext cx="164" cy="12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>
                  <a:solidFill>
                    <a:prstClr val="white"/>
                  </a:solidFill>
                  <a:latin typeface="Calibri" charset="0"/>
                  <a:ea typeface="Arial" charset="0"/>
                  <a:cs typeface="Arial" charset="0"/>
                </a:rPr>
                <a:t>%</a:t>
              </a:r>
              <a:endParaRPr lang="ru-RU" sz="140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5540" name="Rectangle 35"/>
          <p:cNvSpPr>
            <a:spLocks noChangeArrowheads="1"/>
          </p:cNvSpPr>
          <p:nvPr/>
        </p:nvSpPr>
        <p:spPr bwMode="auto">
          <a:xfrm>
            <a:off x="755650" y="5013325"/>
            <a:ext cx="11509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D9D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7620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10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Роды в срок</a:t>
            </a:r>
          </a:p>
        </p:txBody>
      </p:sp>
      <p:sp>
        <p:nvSpPr>
          <p:cNvPr id="65541" name="Rectangle 36"/>
          <p:cNvSpPr>
            <a:spLocks noChangeArrowheads="1"/>
          </p:cNvSpPr>
          <p:nvPr/>
        </p:nvSpPr>
        <p:spPr bwMode="auto">
          <a:xfrm>
            <a:off x="4356100" y="5013325"/>
            <a:ext cx="1262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D9D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7620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10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Трубная беременность</a:t>
            </a:r>
          </a:p>
        </p:txBody>
      </p:sp>
      <p:sp>
        <p:nvSpPr>
          <p:cNvPr id="65542" name="Rectangle 37"/>
          <p:cNvSpPr>
            <a:spLocks noChangeArrowheads="1"/>
          </p:cNvSpPr>
          <p:nvPr/>
        </p:nvSpPr>
        <p:spPr bwMode="auto">
          <a:xfrm>
            <a:off x="3203575" y="5013325"/>
            <a:ext cx="1381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D9D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7620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10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Самопроизвольный аборт</a:t>
            </a:r>
          </a:p>
        </p:txBody>
      </p:sp>
      <p:sp>
        <p:nvSpPr>
          <p:cNvPr id="65543" name="Rectangle 38"/>
          <p:cNvSpPr>
            <a:spLocks noChangeArrowheads="1"/>
          </p:cNvSpPr>
          <p:nvPr/>
        </p:nvSpPr>
        <p:spPr bwMode="auto">
          <a:xfrm>
            <a:off x="1835150" y="5013325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D9D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76200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10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Преждевременные роды</a:t>
            </a:r>
          </a:p>
        </p:txBody>
      </p:sp>
      <p:sp>
        <p:nvSpPr>
          <p:cNvPr id="65544" name="Rectangle 39"/>
          <p:cNvSpPr>
            <a:spLocks noChangeArrowheads="1"/>
          </p:cNvSpPr>
          <p:nvPr/>
        </p:nvSpPr>
        <p:spPr bwMode="auto">
          <a:xfrm>
            <a:off x="6588125" y="3260725"/>
            <a:ext cx="2179638" cy="311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лапаротомической</a:t>
            </a:r>
          </a:p>
        </p:txBody>
      </p:sp>
      <p:sp>
        <p:nvSpPr>
          <p:cNvPr id="65545" name="Rectangle 40"/>
          <p:cNvSpPr>
            <a:spLocks noChangeArrowheads="1"/>
          </p:cNvSpPr>
          <p:nvPr/>
        </p:nvSpPr>
        <p:spPr bwMode="auto">
          <a:xfrm>
            <a:off x="6588125" y="3765550"/>
            <a:ext cx="2301875" cy="311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гистероскопической</a:t>
            </a:r>
          </a:p>
        </p:txBody>
      </p:sp>
      <p:sp>
        <p:nvSpPr>
          <p:cNvPr id="65546" name="Rectangle 41"/>
          <p:cNvSpPr>
            <a:spLocks noChangeArrowheads="1"/>
          </p:cNvSpPr>
          <p:nvPr/>
        </p:nvSpPr>
        <p:spPr bwMode="auto">
          <a:xfrm>
            <a:off x="2051050" y="2133600"/>
            <a:ext cx="3455988" cy="70802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Исходы беременностей после метропластик</a:t>
            </a:r>
          </a:p>
        </p:txBody>
      </p:sp>
      <p:sp>
        <p:nvSpPr>
          <p:cNvPr id="65547" name="Rectangle 42"/>
          <p:cNvSpPr>
            <a:spLocks noChangeArrowheads="1"/>
          </p:cNvSpPr>
          <p:nvPr/>
        </p:nvSpPr>
        <p:spPr bwMode="auto">
          <a:xfrm>
            <a:off x="6300788" y="3344863"/>
            <a:ext cx="144462" cy="144462"/>
          </a:xfrm>
          <a:prstGeom prst="rect">
            <a:avLst/>
          </a:prstGeom>
          <a:solidFill>
            <a:srgbClr val="FF66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FF66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65548" name="Rectangle 43"/>
          <p:cNvSpPr>
            <a:spLocks noChangeArrowheads="1"/>
          </p:cNvSpPr>
          <p:nvPr/>
        </p:nvSpPr>
        <p:spPr bwMode="auto">
          <a:xfrm>
            <a:off x="6300788" y="3849688"/>
            <a:ext cx="144462" cy="144462"/>
          </a:xfrm>
          <a:prstGeom prst="rect">
            <a:avLst/>
          </a:prstGeom>
          <a:solidFill>
            <a:srgbClr val="66FF66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76200" prstMaterial="legacyMatte">
            <a:bevelT w="13500" h="13500" prst="angle"/>
            <a:bevelB w="13500" h="13500" prst="angle"/>
            <a:extrusionClr>
              <a:srgbClr val="66FF66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65549" name="Rectangle 44"/>
          <p:cNvSpPr>
            <a:spLocks noChangeArrowheads="1"/>
          </p:cNvSpPr>
          <p:nvPr/>
        </p:nvSpPr>
        <p:spPr bwMode="auto">
          <a:xfrm>
            <a:off x="539750" y="5373688"/>
            <a:ext cx="7742238" cy="88582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Частота своевременных родов в </a:t>
            </a:r>
            <a:r>
              <a:rPr lang="en-US" sz="2000" u="sng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1,5</a:t>
            </a:r>
            <a:r>
              <a:rPr lang="ru-RU" sz="2000" u="sng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  раза выше</a:t>
            </a: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 после </a:t>
            </a:r>
            <a:r>
              <a:rPr lang="en-US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HRS</a:t>
            </a: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рассечения внутриматочной перегородки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95536" y="260648"/>
            <a:ext cx="5040560" cy="5232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defRPr/>
            </a:pPr>
            <a:r>
              <a:rPr lang="ru-RU" alt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Внутриматочная перегородка</a:t>
            </a:r>
            <a:endParaRPr lang="ru-RU" altLang="ru-RU" sz="28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pic>
        <p:nvPicPr>
          <p:cNvPr id="60431" name="Рисунок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369888"/>
            <a:ext cx="32258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154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/>
          <p:cNvSpPr>
            <a:spLocks noChangeArrowheads="1"/>
          </p:cNvSpPr>
          <p:nvPr/>
        </p:nvSpPr>
        <p:spPr bwMode="auto">
          <a:xfrm rot="5400000">
            <a:off x="4211638" y="980753"/>
            <a:ext cx="1008062" cy="4608512"/>
          </a:xfrm>
          <a:prstGeom prst="homePlate">
            <a:avLst>
              <a:gd name="adj" fmla="val 25000"/>
            </a:avLst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 rot="5400000">
            <a:off x="4212432" y="-26516"/>
            <a:ext cx="1079500" cy="4535487"/>
          </a:xfrm>
          <a:prstGeom prst="homePlate">
            <a:avLst>
              <a:gd name="adj" fmla="val 25000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144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84763"/>
            <a:ext cx="17145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09688"/>
            <a:ext cx="15113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0" name="Rectangle 12"/>
          <p:cNvSpPr>
            <a:spLocks noChangeArrowheads="1"/>
          </p:cNvSpPr>
          <p:nvPr/>
        </p:nvSpPr>
        <p:spPr bwMode="auto">
          <a:xfrm>
            <a:off x="2411413" y="3789363"/>
            <a:ext cx="5761037" cy="88582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6633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5"/>
              </a:buBlip>
            </a:pPr>
            <a:r>
              <a:rPr lang="ru-RU" sz="2000" u="sng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Прекращение контрацепции через 6-12 мес.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5"/>
              </a:buBlip>
            </a:pPr>
            <a:r>
              <a:rPr lang="ru-RU" sz="2000" u="sng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Роды</a:t>
            </a:r>
            <a:r>
              <a:rPr lang="en-US" sz="2000" u="sng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ru-RU" sz="2000" u="sng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путем кесарева сечения</a:t>
            </a:r>
          </a:p>
        </p:txBody>
      </p:sp>
      <p:graphicFrame>
        <p:nvGraphicFramePr>
          <p:cNvPr id="61451" name="Object 13"/>
          <p:cNvGraphicFramePr>
            <a:graphicFrameLocks noChangeAspect="1"/>
          </p:cNvGraphicFramePr>
          <p:nvPr/>
        </p:nvGraphicFramePr>
        <p:xfrm>
          <a:off x="2222500" y="5084763"/>
          <a:ext cx="1582738" cy="117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31" name="Image" r:id="rId6" imgW="2127688" imgH="1676261" progId="">
                  <p:embed/>
                </p:oleObj>
              </mc:Choice>
              <mc:Fallback>
                <p:oleObj name="Image" r:id="rId6" imgW="2127688" imgH="167626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0" y="5084763"/>
                        <a:ext cx="1582738" cy="1173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17961" dir="2700000" algn="ctr" rotWithShape="0">
                                <a:srgbClr val="FF99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52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5084763"/>
            <a:ext cx="171608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53" name="Object 16"/>
          <p:cNvGraphicFramePr>
            <a:graphicFrameLocks noChangeAspect="1"/>
          </p:cNvGraphicFramePr>
          <p:nvPr/>
        </p:nvGraphicFramePr>
        <p:xfrm>
          <a:off x="539750" y="2411413"/>
          <a:ext cx="1511300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32" name="Image" r:id="rId9" imgW="1603387" imgH="1505843" progId="">
                  <p:embed/>
                </p:oleObj>
              </mc:Choice>
              <mc:Fallback>
                <p:oleObj name="Image" r:id="rId9" imgW="1603387" imgH="15058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411413"/>
                        <a:ext cx="1511300" cy="124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4" name="Object 17"/>
          <p:cNvGraphicFramePr>
            <a:graphicFrameLocks noChangeAspect="1"/>
          </p:cNvGraphicFramePr>
          <p:nvPr/>
        </p:nvGraphicFramePr>
        <p:xfrm>
          <a:off x="539750" y="3722688"/>
          <a:ext cx="1511300" cy="1300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33" name="Image" r:id="rId11" imgW="1487553" imgH="1493649" progId="">
                  <p:embed/>
                </p:oleObj>
              </mc:Choice>
              <mc:Fallback>
                <p:oleObj name="Image" r:id="rId11" imgW="1487553" imgH="149364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722688"/>
                        <a:ext cx="1511300" cy="1300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55" name="Object 18"/>
          <p:cNvGraphicFramePr>
            <a:graphicFrameLocks noChangeAspect="1"/>
          </p:cNvGraphicFramePr>
          <p:nvPr/>
        </p:nvGraphicFramePr>
        <p:xfrm>
          <a:off x="539750" y="5084763"/>
          <a:ext cx="15113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34" name="Image" r:id="rId13" imgW="2121951" imgH="1664352" progId="">
                  <p:embed/>
                </p:oleObj>
              </mc:Choice>
              <mc:Fallback>
                <p:oleObj name="Image" r:id="rId13" imgW="2121951" imgH="16643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084763"/>
                        <a:ext cx="1511300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76" name="Rectangle 20"/>
          <p:cNvSpPr>
            <a:spLocks noChangeArrowheads="1"/>
          </p:cNvSpPr>
          <p:nvPr/>
        </p:nvSpPr>
        <p:spPr bwMode="auto">
          <a:xfrm>
            <a:off x="2627313" y="1628775"/>
            <a:ext cx="4752975" cy="82232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15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невынашивание беременности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15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подготовка к ВРТ ?</a:t>
            </a:r>
          </a:p>
        </p:txBody>
      </p:sp>
      <p:sp>
        <p:nvSpPr>
          <p:cNvPr id="66577" name="Text Box 21"/>
          <p:cNvSpPr txBox="1">
            <a:spLocks noChangeArrowheads="1"/>
          </p:cNvSpPr>
          <p:nvPr/>
        </p:nvSpPr>
        <p:spPr bwMode="auto">
          <a:xfrm>
            <a:off x="2627313" y="2997200"/>
            <a:ext cx="4032250" cy="3968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smtClean="0">
                <a:solidFill>
                  <a:srgbClr val="FFFF66"/>
                </a:solidFill>
              </a:rPr>
              <a:t>LS + HRS</a:t>
            </a:r>
            <a:r>
              <a:rPr kumimoji="0" lang="ru-RU" sz="2000" smtClean="0">
                <a:solidFill>
                  <a:srgbClr val="FFFF66"/>
                </a:solidFill>
              </a:rPr>
              <a:t> метропластика</a:t>
            </a:r>
            <a:endParaRPr kumimoji="0" lang="ru-RU" sz="2000" smtClean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260648"/>
            <a:ext cx="5040560" cy="5232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defRPr/>
            </a:pPr>
            <a:r>
              <a:rPr lang="ru-RU" altLang="ru-RU" sz="2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Двурогая матка</a:t>
            </a:r>
            <a:endParaRPr lang="ru-RU" altLang="ru-RU" sz="28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pic>
        <p:nvPicPr>
          <p:cNvPr id="61459" name="Рисунок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260350"/>
            <a:ext cx="32258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8984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274638"/>
            <a:ext cx="321945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Секция_1 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428875"/>
            <a:ext cx="1873250" cy="1403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57213" y="1222375"/>
            <a:ext cx="5635625" cy="129222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marL="342900" indent="-3429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65000"/>
              <a:buFontTx/>
              <a:buBlip>
                <a:blip r:embed="rId4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Риск эктопической беременности в роге,</a:t>
            </a:r>
          </a:p>
          <a:p>
            <a:pPr marL="342900" indent="-3429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65000"/>
              <a:buFontTx/>
              <a:buBlip>
                <a:blip r:embed="rId4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Развитие в роге аденомиоза (64,5%),</a:t>
            </a:r>
          </a:p>
          <a:p>
            <a:pPr marL="342900" indent="-3429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65000"/>
              <a:buFontTx/>
              <a:buBlip>
                <a:blip r:embed="rId4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Симптомная гематометра.</a:t>
            </a:r>
          </a:p>
        </p:txBody>
      </p:sp>
      <p:pic>
        <p:nvPicPr>
          <p:cNvPr id="5" name="Picture 8" descr="Секция_1 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032250"/>
            <a:ext cx="1936750" cy="14525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04850" y="3632200"/>
            <a:ext cx="5184775" cy="400050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Профилактика при подготовке к ЭКО: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658813" y="4032250"/>
            <a:ext cx="5635625" cy="43656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65000"/>
            </a:pPr>
            <a:r>
              <a:rPr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n-US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LS</a:t>
            </a:r>
            <a:r>
              <a:rPr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  удаление рудиментарного рога матки</a:t>
            </a:r>
          </a:p>
        </p:txBody>
      </p:sp>
      <p:cxnSp>
        <p:nvCxnSpPr>
          <p:cNvPr id="62472" name="AutoShape 17"/>
          <p:cNvCxnSpPr>
            <a:cxnSpLocks noChangeShapeType="1"/>
            <a:stCxn id="4" idx="1"/>
            <a:endCxn id="7" idx="1"/>
          </p:cNvCxnSpPr>
          <p:nvPr/>
        </p:nvCxnSpPr>
        <p:spPr bwMode="auto">
          <a:xfrm rot="10800000" flipH="1" flipV="1">
            <a:off x="557213" y="1868488"/>
            <a:ext cx="101600" cy="2382837"/>
          </a:xfrm>
          <a:prstGeom prst="bentConnector3">
            <a:avLst>
              <a:gd name="adj1" fmla="val -222606"/>
            </a:avLst>
          </a:prstGeom>
          <a:noFill/>
          <a:ln w="1905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658813" y="2784475"/>
            <a:ext cx="5230812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Частота прерывания беременности – 53,4%. </a:t>
            </a:r>
            <a:endParaRPr kumimoji="0" lang="en-US" sz="20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kumimoji="0" lang="en-US" sz="14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Grimbizis G.F. et al Hum Reprod Update 2011</a:t>
            </a:r>
            <a:r>
              <a:rPr kumimoji="0" lang="ru-RU" sz="14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19100" y="4652963"/>
            <a:ext cx="69215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Репродуктивные исходы зависят от различных факторов:</a:t>
            </a:r>
            <a:r>
              <a:rPr kumimoji="0" lang="ru-RU" sz="1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6"/>
              </a:buBlip>
            </a:pPr>
            <a:r>
              <a:rPr kumimoji="0" lang="ru-RU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 вариантов и степени кровоснабжения,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6"/>
              </a:buBlip>
            </a:pPr>
            <a:r>
              <a:rPr kumimoji="0" lang="ru-RU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 степени повреждения стенки матки,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6"/>
              </a:buBlip>
            </a:pPr>
            <a:r>
              <a:rPr kumimoji="0" lang="ru-RU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наличия истмико-цервикальной недостаточности,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6"/>
              </a:buBlip>
            </a:pPr>
            <a:r>
              <a:rPr kumimoji="0" lang="ru-RU" sz="1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наличия сопутствующей гинекологической патологии.</a:t>
            </a: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306387" y="307000"/>
            <a:ext cx="7145934" cy="781752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Однорогая матка с наличием рудиментарного рога</a:t>
            </a:r>
          </a:p>
        </p:txBody>
      </p:sp>
    </p:spTree>
    <p:extLst>
      <p:ext uri="{BB962C8B-B14F-4D97-AF65-F5344CB8AC3E}">
        <p14:creationId xmlns:p14="http://schemas.microsoft.com/office/powerpoint/2010/main" val="3329806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rrowheads="1"/>
          </p:cNvSpPr>
          <p:nvPr/>
        </p:nvSpPr>
        <p:spPr bwMode="auto">
          <a:xfrm rot="5400000">
            <a:off x="4095354" y="1214042"/>
            <a:ext cx="1907381" cy="5811836"/>
          </a:xfrm>
          <a:prstGeom prst="homePlate">
            <a:avLst>
              <a:gd name="adj" fmla="val 25000"/>
            </a:avLst>
          </a:prstGeom>
          <a:solidFill>
            <a:schemeClr val="accent1">
              <a:lumMod val="5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 rot="5400000">
            <a:off x="4248150" y="-423862"/>
            <a:ext cx="1655763" cy="5329237"/>
          </a:xfrm>
          <a:prstGeom prst="homePlate">
            <a:avLst>
              <a:gd name="adj" fmla="val 25000"/>
            </a:avLst>
          </a:prstGeom>
          <a:solidFill>
            <a:schemeClr val="accent5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616" name="Text Box 7"/>
          <p:cNvSpPr txBox="1">
            <a:spLocks noChangeArrowheads="1"/>
          </p:cNvSpPr>
          <p:nvPr/>
        </p:nvSpPr>
        <p:spPr bwMode="auto">
          <a:xfrm>
            <a:off x="2555875" y="1484313"/>
            <a:ext cx="5689600" cy="10064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Удаление матки в юном возрасте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 (вскоре после менархе)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(</a:t>
            </a:r>
            <a:r>
              <a:rPr kumimoji="0" lang="en-US" sz="2000" smtClean="0">
                <a:solidFill>
                  <a:srgbClr val="FFFF66"/>
                </a:solidFill>
              </a:rPr>
              <a:t>LS</a:t>
            </a:r>
            <a:r>
              <a:rPr kumimoji="0" lang="ru-RU" sz="2000" smtClean="0">
                <a:solidFill>
                  <a:srgbClr val="FFFF66"/>
                </a:solidFill>
              </a:rPr>
              <a:t> гистерэктомия</a:t>
            </a:r>
            <a:r>
              <a:rPr kumimoji="0" lang="ru-RU" sz="2000" smtClean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6349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49388"/>
            <a:ext cx="13684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073650"/>
            <a:ext cx="13668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9" name="Text Box 10"/>
          <p:cNvSpPr txBox="1">
            <a:spLocks noChangeArrowheads="1"/>
          </p:cNvSpPr>
          <p:nvPr/>
        </p:nvSpPr>
        <p:spPr bwMode="auto">
          <a:xfrm>
            <a:off x="2411413" y="3240088"/>
            <a:ext cx="5543550" cy="16160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Создание условий для нормального сексуального и социального функционирования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(</a:t>
            </a:r>
            <a:r>
              <a:rPr kumimoji="0" lang="ru-RU" sz="2000" smtClean="0">
                <a:solidFill>
                  <a:srgbClr val="FFFF66"/>
                </a:solidFill>
              </a:rPr>
              <a:t>Кольпопоэз из тазовой брюшины с </a:t>
            </a:r>
            <a:r>
              <a:rPr kumimoji="0" lang="en-US" sz="2000" smtClean="0">
                <a:solidFill>
                  <a:srgbClr val="FFFF66"/>
                </a:solidFill>
              </a:rPr>
              <a:t>LS</a:t>
            </a:r>
            <a:r>
              <a:rPr kumimoji="0" lang="ru-RU" sz="2000" smtClean="0">
                <a:solidFill>
                  <a:srgbClr val="FFFF66"/>
                </a:solidFill>
              </a:rPr>
              <a:t> ассистенцией</a:t>
            </a:r>
            <a:r>
              <a:rPr kumimoji="0" lang="ru-RU" sz="2000" smtClean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68620" name="Text Box 11"/>
          <p:cNvSpPr txBox="1">
            <a:spLocks noChangeArrowheads="1"/>
          </p:cNvSpPr>
          <p:nvPr/>
        </p:nvSpPr>
        <p:spPr bwMode="auto">
          <a:xfrm>
            <a:off x="2555875" y="5413375"/>
            <a:ext cx="5667375" cy="7016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Восстановление репродуктивной функции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(</a:t>
            </a:r>
            <a:r>
              <a:rPr kumimoji="0" lang="ru-RU" sz="2000" smtClean="0">
                <a:solidFill>
                  <a:srgbClr val="FFFF66"/>
                </a:solidFill>
              </a:rPr>
              <a:t>ВРТ,</a:t>
            </a:r>
            <a:r>
              <a:rPr kumimoji="0" lang="ru-RU" sz="2000" smtClean="0">
                <a:solidFill>
                  <a:prstClr val="white"/>
                </a:solidFill>
              </a:rPr>
              <a:t> </a:t>
            </a:r>
            <a:r>
              <a:rPr kumimoji="0" lang="ru-RU" sz="2000" smtClean="0">
                <a:solidFill>
                  <a:srgbClr val="FFFF66"/>
                </a:solidFill>
              </a:rPr>
              <a:t>суррогатное материнство</a:t>
            </a:r>
            <a:r>
              <a:rPr kumimoji="0" lang="ru-RU" sz="2000" smtClean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6350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60650"/>
            <a:ext cx="1368425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2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860800"/>
            <a:ext cx="136842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306387" y="307000"/>
            <a:ext cx="7145934" cy="79034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Аплазия влагалища и/или шейки матки при функционирующей матке</a:t>
            </a:r>
          </a:p>
        </p:txBody>
      </p:sp>
      <p:pic>
        <p:nvPicPr>
          <p:cNvPr id="63504" name="Picture 15" descr="ни-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6250"/>
            <a:ext cx="229076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9666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rrowheads="1"/>
          </p:cNvSpPr>
          <p:nvPr/>
        </p:nvSpPr>
        <p:spPr bwMode="auto">
          <a:xfrm rot="5400000">
            <a:off x="3996531" y="188119"/>
            <a:ext cx="2879725" cy="5761038"/>
          </a:xfrm>
          <a:prstGeom prst="homePlate">
            <a:avLst>
              <a:gd name="adj" fmla="val 25000"/>
            </a:avLst>
          </a:prstGeom>
          <a:solidFill>
            <a:schemeClr val="accent5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4517" name="Picture 6" descr="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93850"/>
            <a:ext cx="187166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7" descr="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187166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8" descr="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33938"/>
            <a:ext cx="187166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9" descr="0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868863"/>
            <a:ext cx="180022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10" descr="0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868863"/>
            <a:ext cx="1871662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2" name="Text Box 11"/>
          <p:cNvSpPr txBox="1">
            <a:spLocks noChangeArrowheads="1"/>
          </p:cNvSpPr>
          <p:nvPr/>
        </p:nvSpPr>
        <p:spPr bwMode="auto">
          <a:xfrm>
            <a:off x="2771775" y="1666875"/>
            <a:ext cx="5329238" cy="2243138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Сохранение матки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smtClean="0">
                <a:solidFill>
                  <a:srgbClr val="FFFF66"/>
                </a:solidFill>
              </a:rPr>
              <a:t>LS</a:t>
            </a:r>
            <a:r>
              <a:rPr kumimoji="0" lang="ru-RU" sz="2000" smtClean="0">
                <a:solidFill>
                  <a:srgbClr val="FFFF66"/>
                </a:solidFill>
              </a:rPr>
              <a:t>, ретроградная гистероскопия, создание соустья (собственный опыт - 12 случаев):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7"/>
              </a:buBlip>
            </a:pPr>
            <a:r>
              <a:rPr kumimoji="0" lang="ru-RU" sz="1800" smtClean="0">
                <a:solidFill>
                  <a:srgbClr val="FFFF66"/>
                </a:solidFill>
              </a:rPr>
              <a:t> </a:t>
            </a:r>
            <a:r>
              <a:rPr kumimoji="0" lang="ru-RU" sz="1800" smtClean="0">
                <a:solidFill>
                  <a:prstClr val="white"/>
                </a:solidFill>
              </a:rPr>
              <a:t>Маточно-влагалищного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7"/>
              </a:buBlip>
            </a:pPr>
            <a:r>
              <a:rPr kumimoji="0" lang="ru-RU" sz="1800" smtClean="0">
                <a:solidFill>
                  <a:prstClr val="white"/>
                </a:solidFill>
              </a:rPr>
              <a:t> Маточно-промежностного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7"/>
              </a:buBlip>
            </a:pPr>
            <a:r>
              <a:rPr kumimoji="0" lang="ru-RU" sz="1800" smtClean="0">
                <a:solidFill>
                  <a:prstClr val="white"/>
                </a:solidFill>
              </a:rPr>
              <a:t> Трубно-влагалищного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7"/>
              </a:buBlip>
            </a:pPr>
            <a:r>
              <a:rPr kumimoji="0" lang="ru-RU" sz="1800" smtClean="0">
                <a:solidFill>
                  <a:prstClr val="white"/>
                </a:solidFill>
              </a:rPr>
              <a:t> Трубно-промежностного</a:t>
            </a:r>
          </a:p>
        </p:txBody>
      </p:sp>
      <p:sp>
        <p:nvSpPr>
          <p:cNvPr id="69643" name="Text Box 12"/>
          <p:cNvSpPr txBox="1">
            <a:spLocks noChangeArrowheads="1"/>
          </p:cNvSpPr>
          <p:nvPr/>
        </p:nvSpPr>
        <p:spPr bwMode="auto">
          <a:xfrm>
            <a:off x="2987675" y="4095750"/>
            <a:ext cx="5329238" cy="7016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srgbClr val="FFFF00"/>
                </a:solidFill>
              </a:rPr>
              <a:t>Возможность сохранения репродуктивной функции (спонтанная беременность, ВРТ)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306387" y="307000"/>
            <a:ext cx="7145934" cy="79034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Аплазия влагалища и/или шейки матки при функционирующей матке</a:t>
            </a:r>
          </a:p>
        </p:txBody>
      </p:sp>
      <p:pic>
        <p:nvPicPr>
          <p:cNvPr id="64525" name="Picture 15" descr="ни-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6250"/>
            <a:ext cx="229076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319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15888"/>
            <a:ext cx="1343025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Рисунок 2" descr="step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090863"/>
            <a:ext cx="1722438" cy="19716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4150" y="2001838"/>
            <a:ext cx="138588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Arial" charset="0"/>
                <a:cs typeface="Arial" charset="0"/>
              </a:rPr>
              <a:t>Patrick Steptoe</a:t>
            </a:r>
          </a:p>
          <a:p>
            <a:pPr algn="ctr">
              <a:defRPr/>
            </a:pPr>
            <a:r>
              <a:rPr lang="en-GB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Arial" charset="0"/>
                <a:cs typeface="Arial" charset="0"/>
              </a:rPr>
              <a:t>(1913-1988) </a:t>
            </a:r>
            <a:endParaRPr lang="ru-RU" sz="16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04775"/>
            <a:ext cx="1271588" cy="17240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wisap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2708275"/>
            <a:ext cx="2500312" cy="21288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Прямоугольник 6"/>
          <p:cNvSpPr>
            <a:spLocks noChangeArrowheads="1"/>
          </p:cNvSpPr>
          <p:nvPr/>
        </p:nvSpPr>
        <p:spPr bwMode="auto">
          <a:xfrm>
            <a:off x="2058988" y="2001838"/>
            <a:ext cx="1246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Kurt Semm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(1927-2003)</a:t>
            </a:r>
            <a:endParaRPr lang="ru-RU" sz="1600" smtClean="0">
              <a:solidFill>
                <a:prstClr val="white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9" name="Рисунок 8" descr="aag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3" y="3078163"/>
            <a:ext cx="1389062" cy="14700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4775"/>
            <a:ext cx="1198563" cy="17399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633788" y="1828800"/>
            <a:ext cx="1246187" cy="411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Arial" charset="0"/>
                <a:cs typeface="Arial" charset="0"/>
              </a:rPr>
              <a:t>Jordan Phillips</a:t>
            </a:r>
          </a:p>
          <a:p>
            <a:pPr algn="ctr">
              <a:defRPr/>
            </a:pPr>
            <a:r>
              <a:rPr lang="en-GB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Arial" charset="0"/>
                <a:cs typeface="Arial" charset="0"/>
              </a:rPr>
              <a:t>(1923-2008)</a:t>
            </a:r>
            <a:endParaRPr lang="ru-RU" sz="16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8203" name="TextBox 11"/>
          <p:cNvSpPr txBox="1">
            <a:spLocks noChangeArrowheads="1"/>
          </p:cNvSpPr>
          <p:nvPr/>
        </p:nvSpPr>
        <p:spPr bwMode="auto">
          <a:xfrm>
            <a:off x="1050925" y="5159375"/>
            <a:ext cx="151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FFFF00"/>
                </a:solidFill>
              </a:rPr>
              <a:t>1967 -1970</a:t>
            </a:r>
          </a:p>
        </p:txBody>
      </p:sp>
      <p:pic>
        <p:nvPicPr>
          <p:cNvPr id="92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169863"/>
            <a:ext cx="1274762" cy="167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922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41288"/>
            <a:ext cx="1176337" cy="170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923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473575"/>
            <a:ext cx="2136775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453063" y="2001838"/>
            <a:ext cx="1303337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Н.Д.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Селезнева</a:t>
            </a:r>
            <a:endParaRPr lang="en-GB" sz="160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(19</a:t>
            </a:r>
            <a:r>
              <a:rPr lang="ru-RU" sz="16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20</a:t>
            </a:r>
            <a:r>
              <a:rPr lang="en-GB" sz="16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-</a:t>
            </a:r>
            <a:r>
              <a:rPr lang="ru-RU" sz="16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2004</a:t>
            </a:r>
            <a:r>
              <a:rPr lang="en-GB" sz="16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) </a:t>
            </a:r>
            <a:endParaRPr lang="ru-RU" sz="1600" smtClean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550150" y="1854200"/>
            <a:ext cx="117633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Г. М.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Савельева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87824" y="5014960"/>
            <a:ext cx="3957660" cy="156966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Диагностическая</a:t>
            </a:r>
          </a:p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гинекологическая </a:t>
            </a:r>
          </a:p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эндоскопия в России (1972)</a:t>
            </a:r>
          </a:p>
        </p:txBody>
      </p:sp>
      <p:pic>
        <p:nvPicPr>
          <p:cNvPr id="8210" name="Picture 11" descr="сиа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2552700"/>
            <a:ext cx="128428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8102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rrowheads="1"/>
          </p:cNvSpPr>
          <p:nvPr/>
        </p:nvSpPr>
        <p:spPr bwMode="auto">
          <a:xfrm rot="5400000">
            <a:off x="4140200" y="-100012"/>
            <a:ext cx="2087563" cy="5113337"/>
          </a:xfrm>
          <a:prstGeom prst="homePlate">
            <a:avLst>
              <a:gd name="adj" fmla="val 25000"/>
            </a:avLst>
          </a:prstGeom>
          <a:solidFill>
            <a:schemeClr val="accent5">
              <a:lumMod val="5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661" name="Rectangle 7"/>
          <p:cNvSpPr>
            <a:spLocks noChangeArrowheads="1"/>
          </p:cNvSpPr>
          <p:nvPr/>
        </p:nvSpPr>
        <p:spPr bwMode="auto">
          <a:xfrm>
            <a:off x="2843213" y="1412875"/>
            <a:ext cx="4752975" cy="155257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отсутствие менструальной функции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отсутствие плодовместилища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невозможность половой жизни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  <a:buFontTx/>
              <a:buBlip>
                <a:blip r:embed="rId2"/>
              </a:buBlip>
            </a:pPr>
            <a:r>
              <a:rPr lang="ru-RU" sz="20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 невозможность зачатия</a:t>
            </a:r>
          </a:p>
        </p:txBody>
      </p:sp>
      <p:sp>
        <p:nvSpPr>
          <p:cNvPr id="70662" name="Text Box 8"/>
          <p:cNvSpPr txBox="1">
            <a:spLocks noChangeArrowheads="1"/>
          </p:cNvSpPr>
          <p:nvPr/>
        </p:nvSpPr>
        <p:spPr bwMode="auto">
          <a:xfrm>
            <a:off x="2700338" y="3644900"/>
            <a:ext cx="6121400" cy="143192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Создание условий для нормального сексуального и социального функционирования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(</a:t>
            </a:r>
            <a:r>
              <a:rPr kumimoji="0" lang="ru-RU" sz="2000" smtClean="0">
                <a:solidFill>
                  <a:srgbClr val="FFFF66"/>
                </a:solidFill>
              </a:rPr>
              <a:t>Кольпопоэз из тазовой брюшины с </a:t>
            </a:r>
            <a:r>
              <a:rPr kumimoji="0" lang="en-US" sz="2000" smtClean="0">
                <a:solidFill>
                  <a:srgbClr val="FFFF66"/>
                </a:solidFill>
              </a:rPr>
              <a:t>LS</a:t>
            </a:r>
            <a:r>
              <a:rPr kumimoji="0" lang="ru-RU" sz="2000" smtClean="0">
                <a:solidFill>
                  <a:srgbClr val="FFFF66"/>
                </a:solidFill>
              </a:rPr>
              <a:t> ассистенцией</a:t>
            </a:r>
            <a:r>
              <a:rPr kumimoji="0" lang="ru-RU" sz="2000" smtClean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70663" name="Text Box 9"/>
          <p:cNvSpPr txBox="1">
            <a:spLocks noChangeArrowheads="1"/>
          </p:cNvSpPr>
          <p:nvPr/>
        </p:nvSpPr>
        <p:spPr bwMode="auto">
          <a:xfrm>
            <a:off x="2771775" y="5157788"/>
            <a:ext cx="5667375" cy="701675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Восстановление репродуктивной функции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</a:rPr>
              <a:t>(</a:t>
            </a:r>
            <a:r>
              <a:rPr kumimoji="0" lang="ru-RU" sz="2000" smtClean="0">
                <a:solidFill>
                  <a:srgbClr val="FFFF66"/>
                </a:solidFill>
              </a:rPr>
              <a:t>ВРТ</a:t>
            </a:r>
            <a:r>
              <a:rPr kumimoji="0" lang="en-US" sz="2000" smtClean="0">
                <a:solidFill>
                  <a:srgbClr val="FFFF66"/>
                </a:solidFill>
              </a:rPr>
              <a:t> </a:t>
            </a:r>
            <a:r>
              <a:rPr kumimoji="0" lang="ru-RU" sz="2000" smtClean="0">
                <a:solidFill>
                  <a:srgbClr val="FFFF66"/>
                </a:solidFill>
              </a:rPr>
              <a:t>и</a:t>
            </a:r>
            <a:r>
              <a:rPr kumimoji="0" lang="ru-RU" sz="2000" smtClean="0">
                <a:solidFill>
                  <a:prstClr val="white"/>
                </a:solidFill>
              </a:rPr>
              <a:t> </a:t>
            </a:r>
            <a:r>
              <a:rPr kumimoji="0" lang="ru-RU" sz="2000" smtClean="0">
                <a:solidFill>
                  <a:srgbClr val="FFFF66"/>
                </a:solidFill>
              </a:rPr>
              <a:t>суррогатное материнство</a:t>
            </a:r>
            <a:r>
              <a:rPr kumimoji="0" lang="ru-RU" sz="2000" smtClean="0">
                <a:solidFill>
                  <a:prstClr val="white"/>
                </a:solidFill>
              </a:rPr>
              <a:t>)</a:t>
            </a:r>
          </a:p>
        </p:txBody>
      </p:sp>
      <p:pic>
        <p:nvPicPr>
          <p:cNvPr id="6554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22613"/>
            <a:ext cx="1871663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11" descr="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24400"/>
            <a:ext cx="18716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12" descr="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5900"/>
            <a:ext cx="187166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306387" y="307000"/>
            <a:ext cx="7145934" cy="44563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Аплазия влагалища и матки</a:t>
            </a:r>
          </a:p>
        </p:txBody>
      </p:sp>
    </p:spTree>
    <p:extLst>
      <p:ext uri="{BB962C8B-B14F-4D97-AF65-F5344CB8AC3E}">
        <p14:creationId xmlns:p14="http://schemas.microsoft.com/office/powerpoint/2010/main" val="1088291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306387" y="307000"/>
            <a:ext cx="7145934" cy="44563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Экстрофия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 мочевого пузыря</a:t>
            </a:r>
          </a:p>
        </p:txBody>
      </p:sp>
      <p:pic>
        <p:nvPicPr>
          <p:cNvPr id="71683" name="Picture 2" descr="000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0" y="1268413"/>
            <a:ext cx="2520950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4617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84" name="Picture 3" descr="000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1268413"/>
            <a:ext cx="2376488" cy="15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4617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85" name="Picture 4" descr="грыж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268413"/>
            <a:ext cx="158432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4617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86" name="Picture 5" descr="грыжа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9613" y="1268413"/>
            <a:ext cx="1414462" cy="13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4617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87" name="Picture 6" descr="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1625" y="2987675"/>
            <a:ext cx="20891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4617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88" name="Picture 7" descr="0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463" y="2997200"/>
            <a:ext cx="2092325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4617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89" name="Picture 8" descr="00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6263" y="3008313"/>
            <a:ext cx="2043112" cy="169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4617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90" name="Picture 9" descr="0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06663" y="2984500"/>
            <a:ext cx="20923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4617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91" name="Picture 6" descr="04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16463" y="4797425"/>
            <a:ext cx="2016125" cy="167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4617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92" name="Picture 7" descr="03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84438" y="4797425"/>
            <a:ext cx="2152650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4617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93" name="Picture 8" descr="04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77050" y="4797425"/>
            <a:ext cx="2051050" cy="17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4617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94" name="Picture 9" descr="00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0825" y="4797425"/>
            <a:ext cx="20891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4617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6720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0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96975"/>
            <a:ext cx="2232025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4617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2707" name="Picture 3" descr="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1196975"/>
            <a:ext cx="223202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4617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2708" name="Picture 4" descr="0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196975"/>
            <a:ext cx="2233613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4617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2709" name="Picture 10" descr="05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3403600"/>
            <a:ext cx="1989137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rgbClr val="4617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7590" name="Picture 14" descr="G:\PB2900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3429000"/>
            <a:ext cx="21066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15" descr="G:\PB2900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3429000"/>
            <a:ext cx="210661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306387" y="307000"/>
            <a:ext cx="7145934" cy="44563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Экстрофия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 мочевого пузыря</a:t>
            </a:r>
          </a:p>
        </p:txBody>
      </p:sp>
    </p:spTree>
    <p:extLst>
      <p:ext uri="{BB962C8B-B14F-4D97-AF65-F5344CB8AC3E}">
        <p14:creationId xmlns:p14="http://schemas.microsoft.com/office/powerpoint/2010/main" val="23263371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2719388"/>
            <a:ext cx="14160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66675" y="26988"/>
            <a:ext cx="4937125" cy="461962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Новое в лечении пороков развития </a:t>
            </a:r>
          </a:p>
        </p:txBody>
      </p:sp>
      <p:pic>
        <p:nvPicPr>
          <p:cNvPr id="68612" name="Picture 5" descr="3225798_3225798_3225798_3_rdax_361x3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703263"/>
            <a:ext cx="1143000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4424363" y="785813"/>
            <a:ext cx="4424362" cy="830262"/>
          </a:xfrm>
          <a:prstGeom prst="rect">
            <a:avLst/>
          </a:prstGeom>
          <a:solidFill>
            <a:srgbClr val="00B050">
              <a:alpha val="8705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smtClean="0">
                <a:solidFill>
                  <a:srgbClr val="FFFFFF"/>
                </a:solidFill>
              </a:rPr>
              <a:t>Б</a:t>
            </a:r>
            <a:r>
              <a:rPr kumimoji="0" lang="ru-RU" sz="1600" smtClean="0">
                <a:solidFill>
                  <a:srgbClr val="FFFFFF"/>
                </a:solidFill>
              </a:rPr>
              <a:t>иполярный резектоскоп  (безопасность, эффективность, меньший процент образования синехий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46688" y="1316038"/>
            <a:ext cx="3579812" cy="6000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1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Mencaglia</a:t>
            </a:r>
            <a:r>
              <a:rPr lang="en-US" sz="11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L, et al., Minim Invasive </a:t>
            </a:r>
            <a:r>
              <a:rPr lang="en-US" sz="1100" i="1" dirty="0" err="1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Ther</a:t>
            </a:r>
            <a:r>
              <a:rPr lang="en-US" sz="11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 Allied Technol. 20 </a:t>
            </a:r>
            <a:r>
              <a:rPr lang="en-US" sz="11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  <a:hlinkClick r:id="rId4" action="ppaction://hlinkfile"/>
              </a:rPr>
              <a:t>Feasibility and complications in </a:t>
            </a:r>
            <a:r>
              <a:rPr lang="en-US" sz="1100" b="1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  <a:hlinkClick r:id="rId4" action="ppaction://hlinkfile"/>
              </a:rPr>
              <a:t>bipolar</a:t>
            </a:r>
            <a:r>
              <a:rPr lang="en-US" sz="11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  <a:hlinkClick r:id="rId4" action="ppaction://hlinkfile"/>
              </a:rPr>
              <a:t> resectoscopy: preliminary experience</a:t>
            </a:r>
            <a:r>
              <a:rPr lang="en-US" sz="1100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  <a:hlinkClick r:id="rId4" action="ppaction://hlinkfile"/>
              </a:rPr>
              <a:t>.</a:t>
            </a:r>
            <a:endParaRPr lang="en-US" sz="1100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713" y="703263"/>
            <a:ext cx="2962275" cy="1200150"/>
          </a:xfrm>
          <a:prstGeom prst="rect">
            <a:avLst/>
          </a:prstGeom>
          <a:solidFill>
            <a:schemeClr val="tx2">
              <a:lumMod val="50000"/>
              <a:alpha val="79000"/>
            </a:schemeClr>
          </a:solidFill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white"/>
                </a:solidFill>
              </a:rPr>
              <a:t>Внедрение биполярных резектоскопов для рассечения внутриматочной перегородки </a:t>
            </a:r>
          </a:p>
        </p:txBody>
      </p:sp>
      <p:pic>
        <p:nvPicPr>
          <p:cNvPr id="68616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1711325"/>
            <a:ext cx="1970087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TextBox 8"/>
          <p:cNvSpPr txBox="1">
            <a:spLocks noChangeArrowheads="1"/>
          </p:cNvSpPr>
          <p:nvPr/>
        </p:nvSpPr>
        <p:spPr bwMode="auto">
          <a:xfrm>
            <a:off x="185738" y="3970338"/>
            <a:ext cx="6769100" cy="64611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prstClr val="black"/>
                </a:solidFill>
              </a:rPr>
              <a:t>Необходимость рассечения внутриматочной перегородки перед проведением ЭКО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3138" y="4308475"/>
            <a:ext cx="1812925" cy="3079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  <a:latin typeface="Calibri"/>
                <a:ea typeface="Arial" charset="0"/>
                <a:cs typeface="Arial" charset="0"/>
              </a:rPr>
              <a:t>Campo R, ESHRE 2013</a:t>
            </a:r>
            <a:endParaRPr lang="ru-RU" sz="1400" i="1" dirty="0">
              <a:solidFill>
                <a:prstClr val="black"/>
              </a:solidFill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68619" name="Picture 67" descr="Без имени-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233613"/>
            <a:ext cx="1295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0" name="Picture 68" descr="Без им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2230438"/>
            <a:ext cx="158273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1" name="Picture 69" descr="Безени-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2181225"/>
            <a:ext cx="12969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236538" y="5038725"/>
            <a:ext cx="6130925" cy="14224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/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</a:pPr>
            <a:r>
              <a:rPr lang="ru-RU" smtClean="0">
                <a:solidFill>
                  <a:srgbClr val="FFFF00"/>
                </a:solidFill>
                <a:latin typeface="Calibri" charset="0"/>
                <a:ea typeface="MS PGothic" charset="0"/>
                <a:cs typeface="MS PGothic" charset="0"/>
              </a:rPr>
              <a:t>После рассечения внутриматочной перегородки частота наступления беременности  в результате ЭКО в 4,5 раз выше, чем до рассечения (43,6% </a:t>
            </a:r>
            <a:r>
              <a:rPr lang="en-US" smtClean="0">
                <a:solidFill>
                  <a:srgbClr val="FFFF00"/>
                </a:solidFill>
                <a:latin typeface="Calibri" charset="0"/>
                <a:ea typeface="MS PGothic" charset="0"/>
                <a:cs typeface="MS PGothic" charset="0"/>
              </a:rPr>
              <a:t>vs </a:t>
            </a:r>
            <a:r>
              <a:rPr lang="ru-RU" smtClean="0">
                <a:solidFill>
                  <a:srgbClr val="FFFF00"/>
                </a:solidFill>
                <a:latin typeface="Calibri" charset="0"/>
                <a:ea typeface="MS PGothic" charset="0"/>
                <a:cs typeface="MS PGothic" charset="0"/>
              </a:rPr>
              <a:t>9,6%),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65000"/>
            </a:pPr>
            <a:r>
              <a:rPr lang="ru-RU" smtClean="0">
                <a:solidFill>
                  <a:srgbClr val="FFFF00"/>
                </a:solidFill>
                <a:latin typeface="Calibri" charset="0"/>
                <a:ea typeface="MS PGothic" charset="0"/>
                <a:cs typeface="MS PGothic" charset="0"/>
              </a:rPr>
              <a:t>а частота родов – в 19 раз  (1,9% </a:t>
            </a:r>
            <a:r>
              <a:rPr lang="en-US" smtClean="0">
                <a:solidFill>
                  <a:srgbClr val="FFFF00"/>
                </a:solidFill>
                <a:latin typeface="Calibri" charset="0"/>
                <a:ea typeface="MS PGothic" charset="0"/>
                <a:cs typeface="MS PGothic" charset="0"/>
              </a:rPr>
              <a:t>vs 38,6%)</a:t>
            </a:r>
            <a:r>
              <a:rPr lang="ru-RU" smtClean="0">
                <a:solidFill>
                  <a:srgbClr val="FFFF00"/>
                </a:solidFill>
                <a:latin typeface="Calibri" charset="0"/>
                <a:ea typeface="MS PGothic" charset="0"/>
                <a:cs typeface="MS PGothic" charset="0"/>
              </a:rPr>
              <a:t>.</a:t>
            </a:r>
            <a:r>
              <a:rPr lang="en-US" smtClean="0">
                <a:solidFill>
                  <a:prstClr val="white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endParaRPr lang="ru-RU" smtClean="0">
              <a:solidFill>
                <a:prstClr val="white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908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914400"/>
          </a:xfrm>
        </p:spPr>
        <p:txBody>
          <a:bodyPr/>
          <a:lstStyle/>
          <a:p>
            <a:pPr eaLnBrk="1" hangingPunct="1"/>
            <a:r>
              <a:rPr lang="ru-RU" sz="2400" b="1" dirty="0">
                <a:solidFill>
                  <a:srgbClr val="FFFF00"/>
                </a:solidFill>
                <a:latin typeface="Batang" charset="0"/>
                <a:ea typeface="Batang" charset="0"/>
                <a:cs typeface="Batang" charset="0"/>
              </a:rPr>
              <a:t>Тактика хирургической коррекции и реабилитации больных с аномалиями матки и влагалища</a:t>
            </a:r>
          </a:p>
        </p:txBody>
      </p:sp>
      <p:graphicFrame>
        <p:nvGraphicFramePr>
          <p:cNvPr id="40963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58375920"/>
              </p:ext>
            </p:extLst>
          </p:nvPr>
        </p:nvGraphicFramePr>
        <p:xfrm>
          <a:off x="685800" y="1295400"/>
          <a:ext cx="7924800" cy="4483100"/>
        </p:xfrm>
        <a:graphic>
          <a:graphicData uri="http://schemas.openxmlformats.org/drawingml/2006/table">
            <a:tbl>
              <a:tblPr/>
              <a:tblGrid>
                <a:gridCol w="3505200"/>
                <a:gridCol w="4419600"/>
              </a:tblGrid>
              <a:tr h="981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</a:rPr>
                        <a:t>Аплазия матки и влагалища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LS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, Кольпопоэз из тазовой брюшины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</a:rPr>
                        <a:t>Двурогая матка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Показания: бесплодие,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невынашивание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LS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 коррекция сопутствующей патологии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3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</a:rPr>
                        <a:t>Аплазия влагалища при функционирующей матке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LS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, Экстирпация матки + кольпопоэз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</a:rPr>
                        <a:t>Внутриматочная перегородка неполная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RS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, Рассечение перегородки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Беременность через 3 мес. п\о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Роды через естественные родовые пути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8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</a:rPr>
                        <a:t>Однорогая матка с рудиментарным рогом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LS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, удаление рудиментарного рога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Беременность через 3 мес. п\о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Роды через естественные родовые пути</a:t>
                      </a:r>
                    </a:p>
                  </a:txBody>
                  <a:tcPr marT="45726" marB="4572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</a:rPr>
                        <a:t>Внутриматочная перегородка полная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Показания: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невынашивание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, бесплодие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RS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, Рассечение перегородки только по показаниям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</a:rPr>
                        <a:t>Удвоение матки и влагалища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Показания: бесплодие,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невынашивание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 беременности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LS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, коррекция сопутствующей патологии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Arial" charset="0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</a:rPr>
                        <a:t>Частичная аплазия влагалища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Показания: нарушение оттока менструальной крови,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гематокольпос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</a:rPr>
                        <a:t>Пластика влагалища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66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60648"/>
            <a:ext cx="8229600" cy="2305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rgbClr val="FFFFFF"/>
                </a:solidFill>
                <a:latin typeface="Calibri" charset="0"/>
                <a:cs typeface="Calibri" charset="0"/>
              </a:rPr>
              <a:t>При анализе клинико-морфологических вариантов пороков развития половых органов, оказалось, что при аномалиях гонад </a:t>
            </a:r>
            <a:r>
              <a:rPr lang="ru-RU" sz="2000" b="1" dirty="0">
                <a:solidFill>
                  <a:srgbClr val="FFFF00"/>
                </a:solidFill>
                <a:latin typeface="Calibri" charset="0"/>
                <a:cs typeface="Calibri" charset="0"/>
              </a:rPr>
              <a:t>возможны различные варианты и сочетания аномалий внутренних и наружных половых органов.</a:t>
            </a:r>
          </a:p>
          <a:p>
            <a:pPr>
              <a:lnSpc>
                <a:spcPct val="80000"/>
              </a:lnSpc>
            </a:pPr>
            <a:endParaRPr lang="ru-RU" sz="2000" b="1" dirty="0">
              <a:solidFill>
                <a:srgbClr val="FFFFFF"/>
              </a:solidFill>
              <a:latin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ru-RU" sz="2000" b="1" dirty="0">
                <a:solidFill>
                  <a:srgbClr val="FFFFFF"/>
                </a:solidFill>
                <a:latin typeface="Calibri" charset="0"/>
                <a:cs typeface="Calibri" charset="0"/>
              </a:rPr>
              <a:t>Нами </a:t>
            </a:r>
            <a:r>
              <a:rPr lang="ru-RU" sz="2000" b="1" dirty="0">
                <a:solidFill>
                  <a:srgbClr val="FFFF00"/>
                </a:solidFill>
                <a:latin typeface="Calibri" charset="0"/>
                <a:cs typeface="Calibri" charset="0"/>
              </a:rPr>
              <a:t>предложена систематизация</a:t>
            </a:r>
            <a:r>
              <a:rPr lang="ru-RU" sz="2000" b="1" dirty="0">
                <a:solidFill>
                  <a:srgbClr val="FFFFFF"/>
                </a:solidFill>
                <a:latin typeface="Calibri" charset="0"/>
                <a:cs typeface="Calibri" charset="0"/>
              </a:rPr>
              <a:t> включающая: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dirty="0">
                <a:solidFill>
                  <a:srgbClr val="FFFFFF"/>
                </a:solidFill>
                <a:latin typeface="Calibri" charset="0"/>
                <a:cs typeface="Calibri" charset="0"/>
              </a:rPr>
              <a:t>	Кариотип, анатомо-морфологические особенности гонад, внутренних и наружных половых органов.</a:t>
            </a:r>
            <a:endParaRPr lang="ru-RU" sz="1600" b="1" dirty="0">
              <a:solidFill>
                <a:srgbClr val="FFFFFF"/>
              </a:solidFill>
              <a:latin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endParaRPr lang="ru-RU" sz="1200" b="1" dirty="0">
              <a:solidFill>
                <a:srgbClr val="FFFFFF"/>
              </a:solidFill>
              <a:latin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endParaRPr lang="ru-RU" sz="1200" b="1" dirty="0">
              <a:solidFill>
                <a:srgbClr val="FFFFFF"/>
              </a:solidFill>
              <a:latin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endParaRPr lang="ru-RU" sz="1800" b="1" dirty="0">
              <a:solidFill>
                <a:srgbClr val="FFFFFF"/>
              </a:solidFill>
              <a:latin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endParaRPr lang="ru-RU" sz="1600" b="1" dirty="0">
              <a:solidFill>
                <a:srgbClr val="FFFFFF"/>
              </a:solidFill>
              <a:latin typeface="Calibri" charset="0"/>
              <a:cs typeface="Calibri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67544" y="2636912"/>
            <a:ext cx="82296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ru-RU" sz="2000" b="1" dirty="0" smtClean="0">
                <a:solidFill>
                  <a:srgbClr val="FFFFFF"/>
                </a:solidFill>
                <a:latin typeface="Calibri" charset="0"/>
              </a:rPr>
              <a:t>	</a:t>
            </a:r>
            <a:r>
              <a:rPr lang="ru-RU" sz="2400" b="1" dirty="0" smtClean="0">
                <a:solidFill>
                  <a:srgbClr val="FFFFFF"/>
                </a:solidFill>
                <a:latin typeface="Calibri" charset="0"/>
              </a:rPr>
              <a:t>Систематизация аномалий женских половых органов:</a:t>
            </a:r>
          </a:p>
          <a:p>
            <a:endParaRPr lang="ru-RU" sz="2000" b="1" dirty="0" smtClean="0">
              <a:solidFill>
                <a:srgbClr val="FFFFFF"/>
              </a:solidFill>
              <a:latin typeface="Calibri" charset="0"/>
            </a:endParaRPr>
          </a:p>
          <a:p>
            <a:r>
              <a:rPr lang="ru-RU" sz="2000" b="1" dirty="0" smtClean="0">
                <a:solidFill>
                  <a:srgbClr val="FFFFFF"/>
                </a:solidFill>
                <a:latin typeface="Calibri" charset="0"/>
              </a:rPr>
              <a:t>может расширяться и обновляться при совершенствовании  методов макроскопического, микроскопического, </a:t>
            </a:r>
            <a:r>
              <a:rPr lang="ru-RU" sz="2000" b="1" dirty="0" err="1" smtClean="0">
                <a:solidFill>
                  <a:srgbClr val="FFFFFF"/>
                </a:solidFill>
                <a:latin typeface="Calibri" charset="0"/>
              </a:rPr>
              <a:t>иммуногистохимического</a:t>
            </a:r>
            <a:r>
              <a:rPr lang="ru-RU" sz="2000" b="1" dirty="0" smtClean="0">
                <a:solidFill>
                  <a:srgbClr val="FFFFFF"/>
                </a:solidFill>
                <a:latin typeface="Calibri" charset="0"/>
              </a:rPr>
              <a:t>, цитогенетического и молекулярно-генетического исследований</a:t>
            </a:r>
          </a:p>
          <a:p>
            <a:endParaRPr lang="ru-RU" sz="2000" b="1" dirty="0" smtClean="0">
              <a:solidFill>
                <a:srgbClr val="FFFFFF"/>
              </a:solidFill>
              <a:latin typeface="Calibri" charset="0"/>
            </a:endParaRPr>
          </a:p>
          <a:p>
            <a:r>
              <a:rPr lang="ru-RU" sz="2000" b="1" dirty="0" smtClean="0">
                <a:solidFill>
                  <a:srgbClr val="FFFFFF"/>
                </a:solidFill>
                <a:latin typeface="Calibri" charset="0"/>
              </a:rPr>
              <a:t>пополняться данными: о гормональном статусе, состоянии репродуктивной функции и методах коррекции</a:t>
            </a:r>
          </a:p>
          <a:p>
            <a:pPr>
              <a:buFontTx/>
              <a:buNone/>
            </a:pPr>
            <a:endParaRPr lang="ru-RU" sz="24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614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lang="ru-RU" sz="3600" dirty="0">
                <a:solidFill>
                  <a:srgbClr val="FFFF00"/>
                </a:solidFill>
                <a:latin typeface="Batang" charset="0"/>
                <a:ea typeface="Batang" charset="0"/>
                <a:cs typeface="Batang" charset="0"/>
              </a:rPr>
              <a:t>Заключение</a:t>
            </a:r>
          </a:p>
        </p:txBody>
      </p:sp>
      <p:sp>
        <p:nvSpPr>
          <p:cNvPr id="22531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1700213"/>
            <a:ext cx="7488237" cy="3384550"/>
          </a:xfrm>
        </p:spPr>
        <p:txBody>
          <a:bodyPr/>
          <a:lstStyle/>
          <a:p>
            <a:pPr algn="just"/>
            <a:r>
              <a:rPr lang="ru-RU" sz="2400" b="1" dirty="0">
                <a:solidFill>
                  <a:srgbClr val="FFFFFF"/>
                </a:solidFill>
                <a:latin typeface="Calibri" charset="0"/>
                <a:cs typeface="Calibri" charset="0"/>
              </a:rPr>
              <a:t>Дифференциальная диагностика в хирургическом лечении аномалий женских половых органов необходима для выбора оптимального метода оперативного лечения.</a:t>
            </a:r>
          </a:p>
          <a:p>
            <a:pPr algn="just"/>
            <a:endParaRPr lang="ru-RU" sz="2400" b="1" dirty="0">
              <a:solidFill>
                <a:srgbClr val="FFFFFF"/>
              </a:solidFill>
              <a:latin typeface="Calibri" charset="0"/>
              <a:cs typeface="Calibri" charset="0"/>
            </a:endParaRPr>
          </a:p>
          <a:p>
            <a:pPr algn="just"/>
            <a:r>
              <a:rPr lang="ru-RU" sz="2400" b="1" dirty="0">
                <a:solidFill>
                  <a:srgbClr val="FFFFFF"/>
                </a:solidFill>
                <a:latin typeface="Calibri" charset="0"/>
                <a:cs typeface="Calibri" charset="0"/>
              </a:rPr>
              <a:t>Реконструктивные операции в сочетании с коррекцией сопутствующей гинекологической патологией, а также клинико-патогенетической терапия, позволяют реализовать сексуальную и репродуктивную функцию более чем у большинства</a:t>
            </a:r>
            <a:r>
              <a:rPr lang="en-US" sz="2400" b="1" dirty="0">
                <a:solidFill>
                  <a:srgbClr val="FFFFFF"/>
                </a:solidFill>
                <a:latin typeface="Calibri" charset="0"/>
                <a:cs typeface="Calibri" charset="0"/>
              </a:rPr>
              <a:t> </a:t>
            </a:r>
            <a:r>
              <a:rPr lang="ru-RU" sz="2400" b="1" dirty="0">
                <a:solidFill>
                  <a:srgbClr val="FFFFFF"/>
                </a:solidFill>
                <a:latin typeface="Calibri" charset="0"/>
                <a:cs typeface="Calibri" charset="0"/>
              </a:rPr>
              <a:t>пациенток с врожденными аномалиями половых органов</a:t>
            </a:r>
            <a:r>
              <a:rPr lang="en-US" sz="2400" b="1" dirty="0">
                <a:solidFill>
                  <a:srgbClr val="FFFFFF"/>
                </a:solidFill>
                <a:latin typeface="Calibri" charset="0"/>
                <a:cs typeface="Calibri" charset="0"/>
              </a:rPr>
              <a:t>.</a:t>
            </a:r>
            <a:endParaRPr lang="ru-RU" sz="2400" b="1" dirty="0">
              <a:solidFill>
                <a:srgbClr val="FFFFFF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17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Матс Брэннстрем. Кадр телеканала CN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90488"/>
            <a:ext cx="3814762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Прямоугольник 2"/>
          <p:cNvSpPr>
            <a:spLocks noChangeArrowheads="1"/>
          </p:cNvSpPr>
          <p:nvPr/>
        </p:nvSpPr>
        <p:spPr bwMode="auto">
          <a:xfrm>
            <a:off x="4033838" y="188913"/>
            <a:ext cx="48593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Первая в мире успешная трансплантация матки и последующей серии этих операций, одна из которых завершилась нормальными родами в сентябре 2014 года</a:t>
            </a:r>
          </a:p>
        </p:txBody>
      </p:sp>
      <p:pic>
        <p:nvPicPr>
          <p:cNvPr id="69636" name="Picture 2" descr="E:\фото из парижа\IMG_42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2949575"/>
            <a:ext cx="2932112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Box 4"/>
          <p:cNvSpPr txBox="1">
            <a:spLocks noChangeArrowheads="1"/>
          </p:cNvSpPr>
          <p:nvPr/>
        </p:nvSpPr>
        <p:spPr bwMode="auto">
          <a:xfrm>
            <a:off x="539750" y="3068638"/>
            <a:ext cx="2087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800" smtClean="0">
                <a:solidFill>
                  <a:prstClr val="white"/>
                </a:solidFill>
              </a:rPr>
              <a:t>Mats Brannstrom, MD. Sweden</a:t>
            </a:r>
          </a:p>
        </p:txBody>
      </p:sp>
      <p:pic>
        <p:nvPicPr>
          <p:cNvPr id="69638" name="Picture 7" descr="Операция по трансплантации мат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4005263"/>
            <a:ext cx="477678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091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rrowheads="1"/>
          </p:cNvSpPr>
          <p:nvPr/>
        </p:nvSpPr>
        <p:spPr bwMode="auto">
          <a:xfrm rot="16200000">
            <a:off x="7011058" y="2743833"/>
            <a:ext cx="1008063" cy="2951162"/>
          </a:xfrm>
          <a:prstGeom prst="homePlate">
            <a:avLst>
              <a:gd name="adj" fmla="val 25000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351197" y="906154"/>
            <a:ext cx="5976938" cy="1512218"/>
          </a:xfrm>
          <a:prstGeom prst="homePlate">
            <a:avLst>
              <a:gd name="adj" fmla="val 115208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351197" y="2707296"/>
            <a:ext cx="2232025" cy="1008062"/>
          </a:xfrm>
          <a:prstGeom prst="homePlate">
            <a:avLst>
              <a:gd name="adj" fmla="val 55354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475771" y="2418371"/>
            <a:ext cx="2010073" cy="1152525"/>
          </a:xfrm>
          <a:prstGeom prst="rect">
            <a:avLst/>
          </a:prstGeom>
          <a:solidFill>
            <a:schemeClr val="bg2">
              <a:lumMod val="5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475771" y="1122971"/>
            <a:ext cx="2010073" cy="115252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656247" y="3713771"/>
            <a:ext cx="2016125" cy="11525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656247" y="2562337"/>
            <a:ext cx="2016125" cy="1008559"/>
          </a:xfrm>
          <a:prstGeom prst="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656247" y="1121858"/>
            <a:ext cx="2016125" cy="1152525"/>
          </a:xfrm>
          <a:prstGeom prst="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567097" y="1122971"/>
            <a:ext cx="1798638" cy="1152525"/>
          </a:xfrm>
          <a:prstGeom prst="rect">
            <a:avLst/>
          </a:prstGeom>
          <a:solidFill>
            <a:srgbClr val="00206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0685" name="Picture 15" descr="IC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5081588"/>
            <a:ext cx="1803400" cy="13589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686" name="Picture 16" descr="icsi%202%20inje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5091113"/>
            <a:ext cx="1801813" cy="13493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687" name="Picture 17" descr="icsi%204%20injected%20eg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5091113"/>
            <a:ext cx="1800225" cy="13493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808" name="Rectangle 18"/>
          <p:cNvSpPr>
            <a:spLocks noChangeArrowheads="1"/>
          </p:cNvSpPr>
          <p:nvPr/>
        </p:nvSpPr>
        <p:spPr bwMode="auto">
          <a:xfrm>
            <a:off x="422275" y="1338263"/>
            <a:ext cx="2160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Создание гиперовуляции</a:t>
            </a:r>
          </a:p>
        </p:txBody>
      </p:sp>
      <p:sp>
        <p:nvSpPr>
          <p:cNvPr id="75809" name="Rectangle 19"/>
          <p:cNvSpPr>
            <a:spLocks noChangeArrowheads="1"/>
          </p:cNvSpPr>
          <p:nvPr/>
        </p:nvSpPr>
        <p:spPr bwMode="auto">
          <a:xfrm>
            <a:off x="2582863" y="1338263"/>
            <a:ext cx="2160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Пункция при заборе ооцитов</a:t>
            </a:r>
          </a:p>
        </p:txBody>
      </p:sp>
      <p:sp>
        <p:nvSpPr>
          <p:cNvPr id="75810" name="Rectangle 20"/>
          <p:cNvSpPr>
            <a:spLocks noChangeArrowheads="1"/>
          </p:cNvSpPr>
          <p:nvPr/>
        </p:nvSpPr>
        <p:spPr bwMode="auto">
          <a:xfrm>
            <a:off x="3016250" y="28829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ИКСИ</a:t>
            </a:r>
          </a:p>
        </p:txBody>
      </p:sp>
      <p:sp>
        <p:nvSpPr>
          <p:cNvPr id="75811" name="Rectangle 21"/>
          <p:cNvSpPr>
            <a:spLocks noChangeArrowheads="1"/>
          </p:cNvSpPr>
          <p:nvPr/>
        </p:nvSpPr>
        <p:spPr bwMode="auto">
          <a:xfrm>
            <a:off x="2541588" y="3832225"/>
            <a:ext cx="21605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Перенос эмбрионов в полость матки</a:t>
            </a:r>
          </a:p>
        </p:txBody>
      </p:sp>
      <p:sp>
        <p:nvSpPr>
          <p:cNvPr id="75812" name="Rectangle 22"/>
          <p:cNvSpPr>
            <a:spLocks noChangeArrowheads="1"/>
          </p:cNvSpPr>
          <p:nvPr/>
        </p:nvSpPr>
        <p:spPr bwMode="auto">
          <a:xfrm>
            <a:off x="6324600" y="1338263"/>
            <a:ext cx="2160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Внутрибрюшное кровотечение</a:t>
            </a:r>
          </a:p>
        </p:txBody>
      </p:sp>
      <p:sp>
        <p:nvSpPr>
          <p:cNvPr id="75813" name="Rectangle 23"/>
          <p:cNvSpPr>
            <a:spLocks noChangeArrowheads="1"/>
          </p:cNvSpPr>
          <p:nvPr/>
        </p:nvSpPr>
        <p:spPr bwMode="auto">
          <a:xfrm>
            <a:off x="6397625" y="2633663"/>
            <a:ext cx="2160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Синдром гиперстимуляции</a:t>
            </a:r>
          </a:p>
        </p:txBody>
      </p:sp>
      <p:sp>
        <p:nvSpPr>
          <p:cNvPr id="75814" name="Rectangle 24"/>
          <p:cNvSpPr>
            <a:spLocks noChangeArrowheads="1"/>
          </p:cNvSpPr>
          <p:nvPr/>
        </p:nvSpPr>
        <p:spPr bwMode="auto">
          <a:xfrm>
            <a:off x="2582863" y="1049338"/>
            <a:ext cx="2232025" cy="3889375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75815" name="Rectangle 25"/>
          <p:cNvSpPr>
            <a:spLocks noChangeArrowheads="1"/>
          </p:cNvSpPr>
          <p:nvPr/>
        </p:nvSpPr>
        <p:spPr bwMode="auto">
          <a:xfrm>
            <a:off x="422275" y="2849563"/>
            <a:ext cx="21605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Хирургические вмешательства</a:t>
            </a:r>
          </a:p>
        </p:txBody>
      </p:sp>
      <p:sp>
        <p:nvSpPr>
          <p:cNvPr id="75816" name="Rectangle 26"/>
          <p:cNvSpPr>
            <a:spLocks noChangeArrowheads="1"/>
          </p:cNvSpPr>
          <p:nvPr/>
        </p:nvSpPr>
        <p:spPr bwMode="auto">
          <a:xfrm>
            <a:off x="6326188" y="1049338"/>
            <a:ext cx="2232025" cy="2592387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75817" name="Rectangle 27"/>
          <p:cNvSpPr>
            <a:spLocks noChangeArrowheads="1"/>
          </p:cNvSpPr>
          <p:nvPr/>
        </p:nvSpPr>
        <p:spPr bwMode="auto">
          <a:xfrm>
            <a:off x="6399213" y="4003675"/>
            <a:ext cx="2160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Хирургические осложнения</a:t>
            </a:r>
          </a:p>
        </p:txBody>
      </p:sp>
      <p:pic>
        <p:nvPicPr>
          <p:cNvPr id="70698" name="Picture 28" descr="insem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4637088"/>
            <a:ext cx="208756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306386" y="307000"/>
            <a:ext cx="8656937" cy="437043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Вспомогательные репродуктивные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40283407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96905" y="1750169"/>
            <a:ext cx="5095175" cy="203887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85537" y="1950224"/>
            <a:ext cx="3024336" cy="542672"/>
          </a:xfrm>
          <a:prstGeom prst="rect">
            <a:avLst/>
          </a:prstGeom>
          <a:solidFill>
            <a:srgbClr val="99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688" name="Picture 41" descr="vopros"/>
          <p:cNvPicPr>
            <a:picLocks noChangeAspect="1" noChangeArrowheads="1"/>
          </p:cNvPicPr>
          <p:nvPr/>
        </p:nvPicPr>
        <p:blipFill>
          <a:blip r:embed="rId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4125913"/>
            <a:ext cx="1430337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2"/>
          <p:cNvSpPr>
            <a:spLocks noChangeArrowheads="1"/>
          </p:cNvSpPr>
          <p:nvPr/>
        </p:nvSpPr>
        <p:spPr bwMode="auto">
          <a:xfrm>
            <a:off x="467544" y="164070"/>
            <a:ext cx="7240380" cy="52322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000000">
                <a:alpha val="74997"/>
              </a:srgbClr>
            </a:outerShdw>
          </a:effectLst>
          <a:extLst/>
        </p:spPr>
        <p:txBody>
          <a:bodyPr wrap="non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Гистероскопический</a:t>
            </a: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  перенос  эмбрионов 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98009" y="980728"/>
            <a:ext cx="8123832" cy="76944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spc="50" dirty="0">
                <a:ln w="11430"/>
                <a:solidFill>
                  <a:srgbClr val="3366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ЭКО</a:t>
            </a:r>
            <a:r>
              <a:rPr lang="ru-RU" sz="4400" b="1" spc="50" dirty="0">
                <a:ln w="11430"/>
                <a:solidFill>
                  <a:srgbClr val="4F81BD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       </a:t>
            </a:r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  <a:sym typeface="Symbol"/>
              </a:rPr>
              <a:t>   </a:t>
            </a:r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успех </a:t>
            </a:r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  <a:sym typeface="Symbol"/>
              </a:rPr>
              <a:t>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  <a:sym typeface="Symbol"/>
              </a:rPr>
              <a:t> 40%</a:t>
            </a:r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  <a:sym typeface="Symbol"/>
              </a:rPr>
              <a:t>   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  <a:sym typeface="Symbol"/>
              </a:rPr>
              <a:t></a:t>
            </a:r>
            <a:r>
              <a:rPr lang="ru-RU" sz="4400" b="1" spc="50" dirty="0">
                <a:ln w="11430"/>
                <a:solidFill>
                  <a:srgbClr val="4F81BD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        </a:t>
            </a:r>
            <a:r>
              <a:rPr lang="ru-RU" sz="4400" b="1" spc="50" dirty="0">
                <a:ln w="11430"/>
                <a:solidFill>
                  <a:srgbClr val="D918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ПЭ</a:t>
            </a:r>
            <a:endParaRPr lang="ru-RU" sz="4400" b="1" spc="50" dirty="0">
              <a:ln w="11430"/>
              <a:solidFill>
                <a:srgbClr val="D918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1313" y="1949450"/>
            <a:ext cx="532765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 детально разработанные протоколы;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 криоконсервация;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 хэтчинг;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 </a:t>
            </a:r>
            <a:r>
              <a:rPr lang="en-US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ICSI</a:t>
            </a:r>
            <a:r>
              <a:rPr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 суррогатное материнство и т.д.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18250" y="1949450"/>
            <a:ext cx="2303463" cy="4016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 слепая операция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73788" y="3181350"/>
            <a:ext cx="259238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60000"/>
            </a:pPr>
            <a:r>
              <a:rPr lang="ru-RU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 «Слабое звено» 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4937" y="3906324"/>
            <a:ext cx="819455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HS</a:t>
            </a:r>
            <a:endParaRPr lang="ru-RU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57325" y="4084638"/>
            <a:ext cx="6176963" cy="13223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 всё меньший и меньший диаметр эндоскопов;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 отсутствие необходимости обезболивания;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 визуальная оценка эндометрия в момент ПЭ;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3"/>
              </a:buBlip>
            </a:pPr>
            <a:r>
              <a:rPr lang="ru-RU" sz="20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 возможность прицельного ПЭ. 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6981904" y="2636912"/>
            <a:ext cx="991865" cy="544418"/>
          </a:xfrm>
          <a:prstGeom prst="downArrow">
            <a:avLst/>
          </a:prstGeom>
          <a:solidFill>
            <a:srgbClr val="9900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6850" y="5910263"/>
            <a:ext cx="72009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i-FI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(Kilani Z, Shaban M, Hassan LH.</a:t>
            </a: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Fertil</a:t>
            </a: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Steril</a:t>
            </a:r>
            <a:r>
              <a:rPr lang="en-US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 2009.;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4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charset="0"/>
              </a:rPr>
              <a:t>Kamrava M.D., Yin M .IJFS 2010.)</a:t>
            </a:r>
            <a:endParaRPr lang="ru-RU" sz="14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Arial" charset="0"/>
              <a:cs typeface="Arial" charset="0"/>
            </a:endParaRPr>
          </a:p>
        </p:txBody>
      </p:sp>
      <p:pic>
        <p:nvPicPr>
          <p:cNvPr id="76820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850" y="3527425"/>
            <a:ext cx="8531225" cy="1196975"/>
          </a:xfrm>
          <a:prstGeom prst="rect">
            <a:avLst/>
          </a:prstGeom>
          <a:noFill/>
          <a:ln>
            <a:noFill/>
          </a:ln>
          <a:effectLst>
            <a:outerShdw blurRad="63500" dist="266699" dir="2700000" sx="92000" sy="92000" algn="tl" rotWithShape="0">
              <a:schemeClr val="tx1">
                <a:alpha val="39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5604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20478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19</a:t>
            </a: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88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547688"/>
            <a:ext cx="1700213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361950" y="2997200"/>
            <a:ext cx="1147763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Arial" charset="0"/>
                <a:cs typeface="Arial" charset="0"/>
              </a:rPr>
              <a:t>Harry Reich</a:t>
            </a:r>
            <a:endParaRPr lang="en-GB" sz="16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9221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34925"/>
            <a:ext cx="2517775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5004048" y="1384954"/>
            <a:ext cx="3363549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Глобальное распространение </a:t>
            </a:r>
          </a:p>
          <a:p>
            <a:pPr algn="ctr">
              <a:defRPr/>
            </a:pPr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лапароскопии</a:t>
            </a:r>
          </a:p>
          <a:p>
            <a:pPr algn="ctr">
              <a:defRPr/>
            </a:pPr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как оперативного доступа !!!</a:t>
            </a:r>
            <a:endParaRPr lang="en-GB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grpSp>
        <p:nvGrpSpPr>
          <p:cNvPr id="9223" name="Группа 53"/>
          <p:cNvGrpSpPr>
            <a:grpSpLocks/>
          </p:cNvGrpSpPr>
          <p:nvPr/>
        </p:nvGrpSpPr>
        <p:grpSpPr bwMode="auto">
          <a:xfrm>
            <a:off x="5402263" y="123825"/>
            <a:ext cx="1195387" cy="1260475"/>
            <a:chOff x="4126401" y="3539727"/>
            <a:chExt cx="1979712" cy="2167443"/>
          </a:xfrm>
        </p:grpSpPr>
        <p:sp>
          <p:nvSpPr>
            <p:cNvPr id="55" name="Кольцо 54"/>
            <p:cNvSpPr/>
            <p:nvPr/>
          </p:nvSpPr>
          <p:spPr>
            <a:xfrm>
              <a:off x="4126401" y="3690946"/>
              <a:ext cx="1979712" cy="2016224"/>
            </a:xfrm>
            <a:prstGeom prst="donu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4538214" y="3539727"/>
              <a:ext cx="1156086" cy="830997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4800" b="1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  <a:ea typeface="Arial" charset="0"/>
                  <a:cs typeface="Arial" charset="0"/>
                </a:rPr>
                <a:t>TLH</a:t>
              </a:r>
              <a:endParaRPr lang="en-GB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endParaRPr>
            </a:p>
          </p:txBody>
        </p:sp>
        <p:pic>
          <p:nvPicPr>
            <p:cNvPr id="9237" name="Рисунок 5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3115" y="4365103"/>
              <a:ext cx="1746284" cy="1039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47625"/>
            <a:ext cx="28860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1024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2501900"/>
            <a:ext cx="2951163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411760" y="4031050"/>
            <a:ext cx="3291606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Первая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 TLH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 в России  </a:t>
            </a:r>
            <a:endParaRPr lang="en-GB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2419350"/>
            <a:ext cx="3449637" cy="20732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 descr="rage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4171950"/>
            <a:ext cx="2328863" cy="17033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chemeClr val="tx1">
                <a:alpha val="81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6569981" y="5764506"/>
            <a:ext cx="2040943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Образование</a:t>
            </a:r>
          </a:p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РАГЭ</a:t>
            </a:r>
            <a:endParaRPr lang="en-GB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222857" y="3449773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19</a:t>
            </a:r>
            <a:r>
              <a:rPr lang="en-US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Arial" charset="0"/>
                <a:cs typeface="Arial" charset="0"/>
              </a:rPr>
              <a:t>91</a:t>
            </a:r>
            <a:endParaRPr lang="ru-RU" sz="36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  <a:ea typeface="Arial" charset="0"/>
              <a:cs typeface="Arial" charset="0"/>
            </a:endParaRPr>
          </a:p>
        </p:txBody>
      </p:sp>
      <p:pic>
        <p:nvPicPr>
          <p:cNvPr id="10255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r="24905"/>
          <a:stretch>
            <a:fillRect/>
          </a:stretch>
        </p:blipFill>
        <p:spPr bwMode="auto">
          <a:xfrm>
            <a:off x="0" y="4403725"/>
            <a:ext cx="2617788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9232" name="TextBox 1"/>
          <p:cNvSpPr txBox="1">
            <a:spLocks noChangeArrowheads="1"/>
          </p:cNvSpPr>
          <p:nvPr/>
        </p:nvSpPr>
        <p:spPr bwMode="auto">
          <a:xfrm>
            <a:off x="2843213" y="6308725"/>
            <a:ext cx="1214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smtClean="0">
                <a:solidFill>
                  <a:srgbClr val="FFC000"/>
                </a:solidFill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799304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357188" y="2722563"/>
            <a:ext cx="4679950" cy="708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</a:pPr>
            <a:r>
              <a:rPr kumimoji="0" lang="ru-RU" sz="2000" smtClean="0">
                <a:solidFill>
                  <a:prstClr val="white"/>
                </a:solidFill>
                <a:ea typeface="MS PGothic" charset="0"/>
                <a:cs typeface="MS PGothic" charset="0"/>
              </a:rPr>
              <a:t>Разделение спаек в малом тазу для обеспечения доступа к яичникам;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357188" y="3630613"/>
            <a:ext cx="4824412" cy="1016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</a:pPr>
            <a:r>
              <a:rPr kumimoji="0" lang="ru-RU" sz="2000" smtClean="0">
                <a:solidFill>
                  <a:prstClr val="white"/>
                </a:solidFill>
                <a:ea typeface="MS PGothic" charset="0"/>
                <a:cs typeface="MS PGothic" charset="0"/>
              </a:rPr>
              <a:t>Пункция яичников и забор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ct val="60000"/>
            </a:pPr>
            <a:r>
              <a:rPr kumimoji="0" lang="ru-RU" sz="2000" smtClean="0">
                <a:solidFill>
                  <a:prstClr val="white"/>
                </a:solidFill>
                <a:ea typeface="MS PGothic" charset="0"/>
                <a:cs typeface="MS PGothic" charset="0"/>
              </a:rPr>
              <a:t>      фолликулов с последующей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ct val="60000"/>
            </a:pPr>
            <a:r>
              <a:rPr kumimoji="0" lang="ru-RU" sz="2000" smtClean="0">
                <a:solidFill>
                  <a:prstClr val="white"/>
                </a:solidFill>
                <a:ea typeface="MS PGothic" charset="0"/>
                <a:cs typeface="MS PGothic" charset="0"/>
              </a:rPr>
              <a:t>      криоконсервацией эмбрионов;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357188" y="4846638"/>
            <a:ext cx="2071687" cy="4000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</a:pPr>
            <a:r>
              <a:rPr kumimoji="0" lang="ru-RU" sz="2000" smtClean="0">
                <a:solidFill>
                  <a:prstClr val="white"/>
                </a:solidFill>
                <a:ea typeface="MS PGothic" charset="0"/>
                <a:cs typeface="MS PGothic" charset="0"/>
              </a:rPr>
              <a:t>Гемостаз; </a:t>
            </a:r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357188" y="908050"/>
            <a:ext cx="8462962" cy="1447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ru-RU" sz="2000" smtClean="0">
                <a:solidFill>
                  <a:prstClr val="white"/>
                </a:solidFill>
                <a:ea typeface="MS PGothic" charset="0"/>
                <a:cs typeface="MS PGothic" charset="0"/>
              </a:rPr>
              <a:t>Лапароскопическая пункция яичников в программе ЭКО при обширном </a:t>
            </a:r>
            <a:r>
              <a:rPr kumimoji="0" lang="ru-RU" sz="2000" smtClean="0">
                <a:solidFill>
                  <a:srgbClr val="FFFF00"/>
                </a:solidFill>
                <a:ea typeface="MS PGothic" charset="0"/>
                <a:cs typeface="MS PGothic" charset="0"/>
              </a:rPr>
              <a:t>спаечном процессе в малом тазу, инфильтративном эндометриозе</a:t>
            </a:r>
            <a:r>
              <a:rPr kumimoji="0" lang="ru-RU" sz="2000" smtClean="0">
                <a:solidFill>
                  <a:prstClr val="white"/>
                </a:solidFill>
                <a:ea typeface="MS PGothic" charset="0"/>
                <a:cs typeface="MS PGothic" charset="0"/>
              </a:rPr>
              <a:t> с прорастанием кишки, наличии ректо-вагинального свища после предыдущих операций и сниженном овариальном резерве</a:t>
            </a:r>
          </a:p>
        </p:txBody>
      </p:sp>
      <p:sp>
        <p:nvSpPr>
          <p:cNvPr id="72710" name="Text Box 14"/>
          <p:cNvSpPr txBox="1">
            <a:spLocks noChangeArrowheads="1"/>
          </p:cNvSpPr>
          <p:nvPr/>
        </p:nvSpPr>
        <p:spPr bwMode="auto">
          <a:xfrm>
            <a:off x="357188" y="5446713"/>
            <a:ext cx="3024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SzPct val="60000"/>
              <a:buFontTx/>
              <a:buBlip>
                <a:blip r:embed="rId2"/>
              </a:buBlip>
            </a:pPr>
            <a:r>
              <a:rPr kumimoji="0" lang="ru-RU" sz="2000" smtClean="0">
                <a:solidFill>
                  <a:prstClr val="white"/>
                </a:solidFill>
              </a:rPr>
              <a:t>Получено 5 ооцитов.</a:t>
            </a: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95288" y="200025"/>
            <a:ext cx="8280400" cy="457200"/>
          </a:xfrm>
          <a:prstGeom prst="rect">
            <a:avLst/>
          </a:prstGeom>
          <a:noFill/>
          <a:ln>
            <a:noFill/>
          </a:ln>
          <a:effectLst>
            <a:outerShdw blurRad="63500" dist="12700" algn="ctr" rotWithShape="0">
              <a:srgbClr val="360000">
                <a:alpha val="74998"/>
              </a:srgbClr>
            </a:outerShdw>
          </a:effectLst>
          <a:ex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ＭＳ Ｐゴシック" charset="-128"/>
                <a:cs typeface="Arial" pitchFamily="34" charset="0"/>
              </a:rPr>
              <a:t>Лапароскопическая пункция и забор ооцитов</a:t>
            </a:r>
          </a:p>
        </p:txBody>
      </p:sp>
      <p:pic>
        <p:nvPicPr>
          <p:cNvPr id="72712" name="Пункция-яичн.wmv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2924175"/>
            <a:ext cx="40513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212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Прямоугольник 1"/>
          <p:cNvSpPr>
            <a:spLocks noChangeArrowheads="1"/>
          </p:cNvSpPr>
          <p:nvPr/>
        </p:nvSpPr>
        <p:spPr bwMode="auto">
          <a:xfrm>
            <a:off x="231775" y="1412875"/>
            <a:ext cx="8713788" cy="83026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smtClean="0">
                <a:solidFill>
                  <a:srgbClr val="0D0D0D"/>
                </a:solidFill>
                <a:latin typeface="Calibri" charset="0"/>
                <a:ea typeface="Arial" charset="0"/>
                <a:cs typeface="Arial" charset="0"/>
              </a:rPr>
              <a:t>Использование новых технологий в диагностике и лечении гинекологических заболеваний приведет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288" y="333375"/>
            <a:ext cx="7777162" cy="830263"/>
          </a:xfrm>
          <a:prstGeom prst="rect">
            <a:avLst/>
          </a:prstGeom>
          <a:solidFill>
            <a:schemeClr val="tx2">
              <a:lumMod val="50000"/>
              <a:alpha val="54000"/>
            </a:schemeClr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FF00"/>
                </a:solidFill>
                <a:latin typeface="Calibri" charset="0"/>
                <a:ea typeface="Arial" charset="0"/>
                <a:cs typeface="Arial" charset="0"/>
              </a:rPr>
              <a:t>Новое в лечении гинекологических заболеваний   хирургического профиля</a:t>
            </a:r>
          </a:p>
        </p:txBody>
      </p:sp>
      <p:sp>
        <p:nvSpPr>
          <p:cNvPr id="73732" name="Прямоугольник 3"/>
          <p:cNvSpPr>
            <a:spLocks noChangeArrowheads="1"/>
          </p:cNvSpPr>
          <p:nvPr/>
        </p:nvSpPr>
        <p:spPr bwMode="auto">
          <a:xfrm>
            <a:off x="457200" y="2552700"/>
            <a:ext cx="8262938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4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к разработке новых типов операций, альтернативных традиционным, </a:t>
            </a:r>
            <a:endParaRPr lang="en-US" sz="2400" smtClean="0">
              <a:solidFill>
                <a:prstClr val="white"/>
              </a:solidFill>
              <a:latin typeface="Calibri" charset="0"/>
              <a:ea typeface="Arial" charset="0"/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ru-RU" sz="2400" smtClean="0">
              <a:solidFill>
                <a:prstClr val="white"/>
              </a:solidFill>
              <a:latin typeface="Calibri" charset="0"/>
              <a:ea typeface="Arial" charset="0"/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4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отказу от неоправданных хирургических и других инвазивных вмешательств,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white"/>
              </a:solidFill>
              <a:latin typeface="Calibri" charset="0"/>
              <a:ea typeface="Arial" charset="0"/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2400" smtClean="0">
                <a:solidFill>
                  <a:prstClr val="white"/>
                </a:solidFill>
                <a:latin typeface="Calibri" charset="0"/>
                <a:ea typeface="Arial" charset="0"/>
                <a:cs typeface="Arial" charset="0"/>
              </a:rPr>
              <a:t>внедрению новых эффективных лекарственных препаратов, что в целом будет способствовать повышению эффективности лечения и качества жизни пациенток, улучшению репродуктивного здоровья женщин, как фактора демографического развития России.</a:t>
            </a:r>
          </a:p>
        </p:txBody>
      </p:sp>
    </p:spTree>
    <p:extLst>
      <p:ext uri="{BB962C8B-B14F-4D97-AF65-F5344CB8AC3E}">
        <p14:creationId xmlns:p14="http://schemas.microsoft.com/office/powerpoint/2010/main" val="34906760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6977" y="159023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19</a:t>
            </a:r>
            <a:r>
              <a:rPr lang="en-US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91</a:t>
            </a:r>
            <a:endParaRPr lang="ru-RU" sz="36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itchFamily="34" charset="0"/>
              <a:ea typeface="Arial" charset="0"/>
              <a:cs typeface="Arial" pitchFamily="34" charset="0"/>
            </a:endParaRPr>
          </a:p>
        </p:txBody>
      </p:sp>
      <p:pic>
        <p:nvPicPr>
          <p:cNvPr id="74755" name="Picture 5" descr="Безимени-3 коп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1700213"/>
            <a:ext cx="6119813" cy="426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571736" y="571480"/>
            <a:ext cx="52974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Эндоскопические операции в гинекологии  в  России </a:t>
            </a:r>
          </a:p>
        </p:txBody>
      </p:sp>
      <p:grpSp>
        <p:nvGrpSpPr>
          <p:cNvPr id="74757" name="Группа 13"/>
          <p:cNvGrpSpPr>
            <a:grpSpLocks/>
          </p:cNvGrpSpPr>
          <p:nvPr/>
        </p:nvGrpSpPr>
        <p:grpSpPr bwMode="auto">
          <a:xfrm>
            <a:off x="3390900" y="3860800"/>
            <a:ext cx="625475" cy="365125"/>
            <a:chOff x="1285852" y="3929066"/>
            <a:chExt cx="625492" cy="365122"/>
          </a:xfrm>
        </p:grpSpPr>
        <p:pic>
          <p:nvPicPr>
            <p:cNvPr id="74758" name="Picture 10" descr="bullet_16_animated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13" y="4149725"/>
              <a:ext cx="144462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59" name="Прямоугольник 15"/>
            <p:cNvSpPr>
              <a:spLocks noChangeArrowheads="1"/>
            </p:cNvSpPr>
            <p:nvPr/>
          </p:nvSpPr>
          <p:spPr bwMode="auto">
            <a:xfrm>
              <a:off x="1285852" y="3929066"/>
              <a:ext cx="62549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b="1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МОСКВА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54325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Безимени-3 коп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1700213"/>
            <a:ext cx="6119813" cy="426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6977" y="159023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19</a:t>
            </a:r>
            <a:r>
              <a:rPr lang="en-US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9</a:t>
            </a: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7</a:t>
            </a:r>
          </a:p>
        </p:txBody>
      </p:sp>
      <p:grpSp>
        <p:nvGrpSpPr>
          <p:cNvPr id="75780" name="Группа 7"/>
          <p:cNvGrpSpPr>
            <a:grpSpLocks/>
          </p:cNvGrpSpPr>
          <p:nvPr/>
        </p:nvGrpSpPr>
        <p:grpSpPr bwMode="auto">
          <a:xfrm>
            <a:off x="3390900" y="3860800"/>
            <a:ext cx="625475" cy="365125"/>
            <a:chOff x="1285852" y="3929066"/>
            <a:chExt cx="625492" cy="365122"/>
          </a:xfrm>
        </p:grpSpPr>
        <p:pic>
          <p:nvPicPr>
            <p:cNvPr id="75782" name="Picture 10" descr="bullet_16_animated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13" y="4149725"/>
              <a:ext cx="144462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3" name="Прямоугольник 9"/>
            <p:cNvSpPr>
              <a:spLocks noChangeArrowheads="1"/>
            </p:cNvSpPr>
            <p:nvPr/>
          </p:nvSpPr>
          <p:spPr bwMode="auto">
            <a:xfrm>
              <a:off x="1285852" y="3929066"/>
              <a:ext cx="62549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b="1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МОСКВА</a:t>
              </a:r>
            </a:p>
          </p:txBody>
        </p:sp>
      </p:grp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571736" y="571480"/>
            <a:ext cx="52974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Эндоскопические операции в гинекологии  в  России </a:t>
            </a:r>
          </a:p>
        </p:txBody>
      </p:sp>
    </p:spTree>
    <p:extLst>
      <p:ext uri="{BB962C8B-B14F-4D97-AF65-F5344CB8AC3E}">
        <p14:creationId xmlns:p14="http://schemas.microsoft.com/office/powerpoint/2010/main" val="3058002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Безимени-2 коп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1703388"/>
            <a:ext cx="6119813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803" name="Группа 11"/>
          <p:cNvGrpSpPr>
            <a:grpSpLocks/>
          </p:cNvGrpSpPr>
          <p:nvPr/>
        </p:nvGrpSpPr>
        <p:grpSpPr bwMode="auto">
          <a:xfrm>
            <a:off x="3390900" y="3860800"/>
            <a:ext cx="625475" cy="365125"/>
            <a:chOff x="1285852" y="3929066"/>
            <a:chExt cx="625492" cy="365122"/>
          </a:xfrm>
        </p:grpSpPr>
        <p:pic>
          <p:nvPicPr>
            <p:cNvPr id="76806" name="Picture 10" descr="bullet_16_animated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13" y="4149725"/>
              <a:ext cx="144462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7" name="Прямоугольник 13"/>
            <p:cNvSpPr>
              <a:spLocks noChangeArrowheads="1"/>
            </p:cNvSpPr>
            <p:nvPr/>
          </p:nvSpPr>
          <p:spPr bwMode="auto">
            <a:xfrm>
              <a:off x="1285852" y="3929066"/>
              <a:ext cx="62549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900" b="1" smtClean="0">
                  <a:solidFill>
                    <a:prstClr val="black"/>
                  </a:solidFill>
                  <a:latin typeface="Calibri" charset="0"/>
                  <a:ea typeface="Arial" charset="0"/>
                  <a:cs typeface="Arial" charset="0"/>
                </a:rPr>
                <a:t>МОСКВА</a:t>
              </a: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323528" y="783311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20</a:t>
            </a:r>
            <a:r>
              <a:rPr lang="en-US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1</a:t>
            </a: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4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571736" y="571480"/>
            <a:ext cx="52974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Эндоскопические операции в гинекологии  в  России </a:t>
            </a:r>
          </a:p>
        </p:txBody>
      </p:sp>
    </p:spTree>
    <p:extLst>
      <p:ext uri="{BB962C8B-B14F-4D97-AF65-F5344CB8AC3E}">
        <p14:creationId xmlns:p14="http://schemas.microsoft.com/office/powerpoint/2010/main" val="3811930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>
            <a:off x="179388" y="260350"/>
            <a:ext cx="8748712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Несмотря на прогресс в изучении патологических состояний женской половой сферы, достигнутый в ряде фундаментальных областей медицинской науки,  гинекология продолжает оставаться хирургической специальностью.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Успешный результат хирургического лечения в большей степени зависит не от использованных в процессе его новейших технологий, а от интеллекта, знаний и опыта специалиста, который их использует. </a:t>
            </a:r>
          </a:p>
        </p:txBody>
      </p:sp>
      <p:pic>
        <p:nvPicPr>
          <p:cNvPr id="77827" name="Picture 5" descr="___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924175"/>
            <a:ext cx="5053013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0228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1"/>
          <p:cNvSpPr txBox="1">
            <a:spLocks noChangeArrowheads="1"/>
          </p:cNvSpPr>
          <p:nvPr/>
        </p:nvSpPr>
        <p:spPr bwMode="auto">
          <a:xfrm>
            <a:off x="539750" y="6024563"/>
            <a:ext cx="82089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800" b="1" smtClean="0">
                <a:solidFill>
                  <a:srgbClr val="FFFFFF"/>
                </a:solidFill>
                <a:ea typeface="MS PGothic" charset="0"/>
                <a:cs typeface="MS PGothic" charset="0"/>
              </a:rPr>
              <a:t>БЛАГОДАРЮ ЗА ВНИМАНИЕ</a:t>
            </a:r>
            <a:endParaRPr kumimoji="0" lang="en-US" sz="4800" b="1" smtClean="0">
              <a:solidFill>
                <a:srgbClr val="FFFFFF"/>
              </a:solidFill>
              <a:ea typeface="MS PGothic" charset="0"/>
              <a:cs typeface="MS PGothic" charset="0"/>
            </a:endParaRPr>
          </a:p>
        </p:txBody>
      </p:sp>
      <p:graphicFrame>
        <p:nvGraphicFramePr>
          <p:cNvPr id="78851" name="Объект 2"/>
          <p:cNvGraphicFramePr>
            <a:graphicFrameLocks noChangeAspect="1"/>
          </p:cNvGraphicFramePr>
          <p:nvPr/>
        </p:nvGraphicFramePr>
        <p:xfrm>
          <a:off x="4716463" y="109538"/>
          <a:ext cx="4262437" cy="367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12" name="Image" r:id="rId3" imgW="15377778" imgH="13244444" progId="Photoshop.Image.9">
                  <p:embed/>
                </p:oleObj>
              </mc:Choice>
              <mc:Fallback>
                <p:oleObj name="Image" r:id="rId3" imgW="15377778" imgH="13244444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09538"/>
                        <a:ext cx="4262437" cy="367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2" name="TextBox 4"/>
          <p:cNvSpPr txBox="1">
            <a:spLocks noChangeArrowheads="1"/>
          </p:cNvSpPr>
          <p:nvPr/>
        </p:nvSpPr>
        <p:spPr bwMode="auto">
          <a:xfrm>
            <a:off x="107950" y="3767138"/>
            <a:ext cx="76327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smtClean="0">
                <a:solidFill>
                  <a:srgbClr val="FFFF00"/>
                </a:solidFill>
              </a:rPr>
              <a:t>Приглашаем на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800" b="1" smtClean="0">
                <a:solidFill>
                  <a:srgbClr val="FFFF00"/>
                </a:solidFill>
              </a:rPr>
              <a:t>XXVIII </a:t>
            </a:r>
            <a:r>
              <a:rPr kumimoji="0" lang="ru-RU" sz="2800" b="1" smtClean="0">
                <a:solidFill>
                  <a:srgbClr val="FFFF00"/>
                </a:solidFill>
              </a:rPr>
              <a:t>международный конгресс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smtClean="0">
                <a:solidFill>
                  <a:srgbClr val="FFFF00"/>
                </a:solidFill>
              </a:rPr>
              <a:t>«Новые технологии в диагностике и лечении гинекологических заболеваний»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smtClean="0">
                <a:solidFill>
                  <a:srgbClr val="FFFF00"/>
                </a:solidFill>
              </a:rPr>
              <a:t>июнь 2015</a:t>
            </a:r>
          </a:p>
        </p:txBody>
      </p:sp>
      <p:pic>
        <p:nvPicPr>
          <p:cNvPr id="8704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410686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139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74121">
            <a:off x="5885657" y="213519"/>
            <a:ext cx="1935162" cy="3124200"/>
          </a:xfrm>
          <a:prstGeom prst="rect">
            <a:avLst/>
          </a:prstGeom>
          <a:noFill/>
          <a:ln>
            <a:noFill/>
          </a:ln>
          <a:effectLst>
            <a:outerShdw blurRad="177800" dist="914399" dir="2700000" algn="tl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5595912" y="245476"/>
            <a:ext cx="2376265" cy="83099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CO</a:t>
            </a:r>
            <a:r>
              <a:rPr lang="en-US" sz="2400" b="1" spc="50" baseline="-2500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2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 – </a:t>
            </a: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лазерная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 лапароскопия</a:t>
            </a:r>
            <a:endParaRPr lang="en-GB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Arial" charset="0"/>
              <a:cs typeface="Arial" pitchFamily="34" charset="0"/>
            </a:endParaRPr>
          </a:p>
        </p:txBody>
      </p:sp>
      <p:pic>
        <p:nvPicPr>
          <p:cNvPr id="2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14288"/>
            <a:ext cx="1409700" cy="17907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1141413" y="1824038"/>
            <a:ext cx="148272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Maurice </a:t>
            </a:r>
            <a:r>
              <a:rPr lang="en-US" sz="16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B</a:t>
            </a:r>
            <a:r>
              <a:rPr lang="en-GB" sz="16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Arial" charset="0"/>
                <a:cs typeface="Arial" charset="0"/>
              </a:rPr>
              <a:t>ruhat</a:t>
            </a:r>
          </a:p>
        </p:txBody>
      </p:sp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14288"/>
            <a:ext cx="1335087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3267075" y="1916113"/>
            <a:ext cx="1274763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Gerard Mage</a:t>
            </a:r>
            <a:endParaRPr lang="en-GB" sz="16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14644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19</a:t>
            </a: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79</a:t>
            </a:r>
          </a:p>
        </p:txBody>
      </p:sp>
      <p:pic>
        <p:nvPicPr>
          <p:cNvPr id="1024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439988"/>
            <a:ext cx="31226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Рисунок 29" descr="nezhat.gif"/>
          <p:cNvPicPr>
            <a:picLocks noChangeAspect="1"/>
          </p:cNvPicPr>
          <p:nvPr/>
        </p:nvPicPr>
        <p:blipFill>
          <a:blip r:embed="rId6" cstate="print">
            <a:lum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244850"/>
            <a:ext cx="21463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555776" y="2586822"/>
            <a:ext cx="3023328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Видеолапароскопия</a:t>
            </a:r>
            <a:endParaRPr lang="en-GB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Arial" charset="0"/>
              <a:cs typeface="Arial" pitchFamily="34" charset="0"/>
            </a:endParaRPr>
          </a:p>
        </p:txBody>
      </p:sp>
      <p:grpSp>
        <p:nvGrpSpPr>
          <p:cNvPr id="10252" name="Группа 31"/>
          <p:cNvGrpSpPr>
            <a:grpSpLocks/>
          </p:cNvGrpSpPr>
          <p:nvPr/>
        </p:nvGrpSpPr>
        <p:grpSpPr bwMode="auto">
          <a:xfrm>
            <a:off x="1258888" y="2586038"/>
            <a:ext cx="1187450" cy="1924050"/>
            <a:chOff x="5076056" y="260648"/>
            <a:chExt cx="1886374" cy="2786826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260648"/>
              <a:ext cx="1886374" cy="2448819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Прямоугольник 42"/>
            <p:cNvSpPr/>
            <p:nvPr/>
          </p:nvSpPr>
          <p:spPr>
            <a:xfrm>
              <a:off x="5287895" y="2709467"/>
              <a:ext cx="1462696" cy="3380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 err="1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ea typeface="Arial" charset="0"/>
                  <a:cs typeface="Arial" pitchFamily="34" charset="0"/>
                </a:rPr>
                <a:t>Camran</a:t>
              </a:r>
              <a:r>
                <a:rPr lang="en-US" sz="16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ea typeface="Arial" charset="0"/>
                  <a:cs typeface="Arial" pitchFamily="34" charset="0"/>
                </a:rPr>
                <a:t> </a:t>
              </a:r>
              <a:r>
                <a:rPr lang="en-US" sz="1600" dirty="0" err="1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ea typeface="Arial" charset="0"/>
                  <a:cs typeface="Arial" pitchFamily="34" charset="0"/>
                </a:rPr>
                <a:t>Nezhat</a:t>
              </a:r>
              <a:endParaRPr lang="en-GB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20953" y="2598948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19</a:t>
            </a:r>
            <a:r>
              <a:rPr lang="ru-RU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85</a:t>
            </a:r>
          </a:p>
        </p:txBody>
      </p:sp>
      <p:grpSp>
        <p:nvGrpSpPr>
          <p:cNvPr id="10254" name="Группа 47"/>
          <p:cNvGrpSpPr>
            <a:grpSpLocks/>
          </p:cNvGrpSpPr>
          <p:nvPr/>
        </p:nvGrpSpPr>
        <p:grpSpPr bwMode="auto">
          <a:xfrm>
            <a:off x="1327150" y="4873625"/>
            <a:ext cx="1328738" cy="1897063"/>
            <a:chOff x="4951645" y="255990"/>
            <a:chExt cx="1842053" cy="2769825"/>
          </a:xfrm>
        </p:grpSpPr>
        <p:pic>
          <p:nvPicPr>
            <p:cNvPr id="1128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645" y="255990"/>
              <a:ext cx="1842053" cy="24476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0" name="Прямоугольник 49"/>
            <p:cNvSpPr/>
            <p:nvPr/>
          </p:nvSpPr>
          <p:spPr>
            <a:xfrm>
              <a:off x="5246549" y="2687410"/>
              <a:ext cx="1252244" cy="3384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ea typeface="Arial" charset="0"/>
                  <a:cs typeface="Arial" pitchFamily="34" charset="0"/>
                </a:rPr>
                <a:t>Marco Pelosi</a:t>
              </a:r>
              <a:endParaRPr lang="en-GB" sz="16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endParaRPr>
            </a:p>
          </p:txBody>
        </p:sp>
      </p:grpSp>
      <p:pic>
        <p:nvPicPr>
          <p:cNvPr id="10255" name="Рисунок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4997450"/>
            <a:ext cx="3367087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2935219" y="4872931"/>
            <a:ext cx="3672408" cy="120032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TLH</a:t>
            </a: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 через единственный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прокол брюшной стенки (</a:t>
            </a:r>
            <a:r>
              <a:rPr lang="en-US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S.I.L.S.</a:t>
            </a:r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)</a:t>
            </a:r>
            <a:endParaRPr lang="en-GB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04753" y="4872931"/>
            <a:ext cx="112082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19</a:t>
            </a:r>
            <a:r>
              <a:rPr lang="en-US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Arial" charset="0"/>
                <a:cs typeface="Arial" pitchFamily="34" charset="0"/>
              </a:rPr>
              <a:t>91</a:t>
            </a:r>
            <a:endParaRPr lang="ru-RU" sz="36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itchFamily="34" charset="0"/>
              <a:ea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270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4887</Words>
  <Application>Microsoft Office PowerPoint</Application>
  <PresentationFormat>Экран (4:3)</PresentationFormat>
  <Paragraphs>969</Paragraphs>
  <Slides>86</Slides>
  <Notes>7</Notes>
  <HiddenSlides>0</HiddenSlides>
  <MMClips>3</MMClips>
  <ScaleCrop>false</ScaleCrop>
  <HeadingPairs>
    <vt:vector size="10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Связи</vt:lpstr>
      </vt:variant>
      <vt:variant>
        <vt:i4>6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86</vt:i4>
      </vt:variant>
    </vt:vector>
  </HeadingPairs>
  <TitlesOfParts>
    <vt:vector size="111" baseType="lpstr">
      <vt:lpstr>Batang</vt:lpstr>
      <vt:lpstr>Microsoft YaHei</vt:lpstr>
      <vt:lpstr>ＭＳ Ｐゴシック</vt:lpstr>
      <vt:lpstr>ＭＳ Ｐゴシック</vt:lpstr>
      <vt:lpstr>Allegro BT</vt:lpstr>
      <vt:lpstr>Arial</vt:lpstr>
      <vt:lpstr>Arial Black</vt:lpstr>
      <vt:lpstr>Calibri</vt:lpstr>
      <vt:lpstr>Clarendon</vt:lpstr>
      <vt:lpstr>Helvetica</vt:lpstr>
      <vt:lpstr>Symbol</vt:lpstr>
      <vt:lpstr>Times New Roman</vt:lpstr>
      <vt:lpstr>Wingdings</vt:lpstr>
      <vt:lpstr>Тема Office</vt:lpstr>
      <vt:lpstr>\\localhost\Users\nikolaykhoroshun\Desktop\доклад в  управ дп\ADATA UFD:Справочник за 2013.doc!OLE_LINK1</vt:lpstr>
      <vt:lpstr>\\localhost\Users\nikolaykhoroshun\Desktop\доклад в  управ дп\ADATA UFD:Справочник за 2013.doc!OLE_LINK3</vt:lpstr>
      <vt:lpstr>\\localhost\Users\nikolaykhoroshun\Desktop\доклад в  управ дп\ADATA UFD:Справочник за 2013.doc!OLE_LINK5</vt:lpstr>
      <vt:lpstr>\\localhost\Users\nikolaykhoroshun\Desktop\доклад в  управ дп\ADATA UFD:Справочник за 2013.doc!OLE_LINK6</vt:lpstr>
      <vt:lpstr>\\localhost\Users\nikolaykhoroshun\Desktop\доклад в  управ дп\ADATA UFD:Справочник за 2013.doc!OLE_LINK7</vt:lpstr>
      <vt:lpstr>\\localhost\Users\nikolaykhoroshun\Desktop\доклад в  управ дп\ADATA UFD:Справочник за 2013.doc!OLE_LINK8</vt:lpstr>
      <vt:lpstr>Диаграмма Microsoft Excel</vt:lpstr>
      <vt:lpstr>Диаграмма</vt:lpstr>
      <vt:lpstr>Image</vt:lpstr>
      <vt:lpstr>Photo Editor Photo</vt:lpstr>
      <vt:lpstr>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Тактика хирургической коррекции и реабилитации больных с аномалиями матки и влагалища</vt:lpstr>
      <vt:lpstr>Презентация PowerPoint</vt:lpstr>
      <vt:lpstr>Заключение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Люда</dc:creator>
  <cp:lastModifiedBy>user</cp:lastModifiedBy>
  <cp:revision>64</cp:revision>
  <dcterms:created xsi:type="dcterms:W3CDTF">2015-04-16T05:16:32Z</dcterms:created>
  <dcterms:modified xsi:type="dcterms:W3CDTF">2018-02-12T09:01:55Z</dcterms:modified>
</cp:coreProperties>
</file>