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25"/>
  </p:notesMasterIdLst>
  <p:handoutMasterIdLst>
    <p:handoutMasterId r:id="rId26"/>
  </p:handoutMasterIdLst>
  <p:sldIdLst>
    <p:sldId id="1045" r:id="rId2"/>
    <p:sldId id="1119" r:id="rId3"/>
    <p:sldId id="1120" r:id="rId4"/>
    <p:sldId id="1121" r:id="rId5"/>
    <p:sldId id="1122" r:id="rId6"/>
    <p:sldId id="1125" r:id="rId7"/>
    <p:sldId id="1127" r:id="rId8"/>
    <p:sldId id="1131" r:id="rId9"/>
    <p:sldId id="1088" r:id="rId10"/>
    <p:sldId id="1128" r:id="rId11"/>
    <p:sldId id="1134" r:id="rId12"/>
    <p:sldId id="1129" r:id="rId13"/>
    <p:sldId id="1133" r:id="rId14"/>
    <p:sldId id="1130" r:id="rId15"/>
    <p:sldId id="1058" r:id="rId16"/>
    <p:sldId id="1117" r:id="rId17"/>
    <p:sldId id="1136" r:id="rId18"/>
    <p:sldId id="1137" r:id="rId19"/>
    <p:sldId id="1138" r:id="rId20"/>
    <p:sldId id="1139" r:id="rId21"/>
    <p:sldId id="1135" r:id="rId22"/>
    <p:sldId id="1057" r:id="rId23"/>
    <p:sldId id="1047" r:id="rId24"/>
  </p:sldIdLst>
  <p:sldSz cx="9144000" cy="6858000" type="screen4x3"/>
  <p:notesSz cx="7099300" cy="10223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CCFF"/>
    <a:srgbClr val="FFFFFF"/>
    <a:srgbClr val="003366"/>
    <a:srgbClr val="A50021"/>
    <a:srgbClr val="FFB8A7"/>
    <a:srgbClr val="FF99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09" autoAdjust="0"/>
    <p:restoredTop sz="95520" autoAdjust="0"/>
  </p:normalViewPr>
  <p:slideViewPr>
    <p:cSldViewPr>
      <p:cViewPr varScale="1">
        <p:scale>
          <a:sx n="116" d="100"/>
          <a:sy n="116" d="100"/>
        </p:scale>
        <p:origin x="-6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56" y="834"/>
      </p:cViewPr>
      <p:guideLst>
        <p:guide orient="horz" pos="3221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cat>
            <c:strRef>
              <c:f>Лист1!$A$2:$A$5</c:f>
              <c:strCache>
                <c:ptCount val="4"/>
                <c:pt idx="0">
                  <c:v>Диеногест 2 мг</c:v>
                </c:pt>
                <c:pt idx="1">
                  <c:v>Диеногест 1 мг</c:v>
                </c:pt>
                <c:pt idx="2">
                  <c:v>КОК</c:v>
                </c:pt>
                <c:pt idx="3">
                  <c:v>Без лечения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6.0</c:v>
                </c:pt>
                <c:pt idx="1">
                  <c:v>34.0</c:v>
                </c:pt>
                <c:pt idx="2">
                  <c:v>25.0</c:v>
                </c:pt>
                <c:pt idx="3">
                  <c:v>40.0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75289320"/>
        <c:axId val="-1993327880"/>
        <c:axId val="0"/>
      </c:bar3DChart>
      <c:catAx>
        <c:axId val="18752893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-1993327880"/>
        <c:crosses val="autoZero"/>
        <c:auto val="1"/>
        <c:lblAlgn val="ctr"/>
        <c:lblOffset val="100"/>
        <c:noMultiLvlLbl val="0"/>
      </c:catAx>
      <c:valAx>
        <c:axId val="-1993327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75289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BD1C65-C798-4CB7-A15D-E876DD75ECB5}" type="doc">
      <dgm:prSet loTypeId="urn:microsoft.com/office/officeart/2005/8/layout/hierarchy2" loCatId="hierarchy" qsTypeId="urn:microsoft.com/office/officeart/2005/8/quickstyle/3D3" qsCatId="3D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AF58D4F1-CF34-4145-AD8C-D5BB2F6C1A11}">
      <dgm:prSet phldrT="[Текст]" custT="1"/>
      <dgm:spPr/>
      <dgm:t>
        <a:bodyPr/>
        <a:lstStyle/>
        <a:p>
          <a:r>
            <a:rPr lang="ru-RU" sz="2200" b="1" dirty="0" smtClean="0">
              <a:solidFill>
                <a:srgbClr val="000000"/>
              </a:solidFill>
            </a:rPr>
            <a:t>Тяжесть боли</a:t>
          </a:r>
          <a:endParaRPr lang="ru-RU" sz="2200" b="1" dirty="0">
            <a:solidFill>
              <a:srgbClr val="000000"/>
            </a:solidFill>
          </a:endParaRPr>
        </a:p>
      </dgm:t>
    </dgm:pt>
    <dgm:pt modelId="{E7EEA8EA-6C96-4CB9-A65C-0F0B252CAFDE}" type="parTrans" cxnId="{4012A967-C47A-4096-B60D-2171D19894F5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50A8E242-9672-4E60-8339-9437AC317F3F}" type="sibTrans" cxnId="{4012A967-C47A-4096-B60D-2171D19894F5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FF7C3576-9E4E-46BD-B97D-DF391F56CE35}">
      <dgm:prSet phldrT="[Текст]" custT="1"/>
      <dgm:spPr/>
      <dgm:t>
        <a:bodyPr/>
        <a:lstStyle/>
        <a:p>
          <a:r>
            <a:rPr lang="ru-RU" sz="2200" b="1" dirty="0" smtClean="0">
              <a:solidFill>
                <a:srgbClr val="000000"/>
              </a:solidFill>
            </a:rPr>
            <a:t>Легкая боль</a:t>
          </a:r>
          <a:endParaRPr lang="ru-RU" sz="2200" b="1" dirty="0">
            <a:solidFill>
              <a:srgbClr val="000000"/>
            </a:solidFill>
          </a:endParaRPr>
        </a:p>
      </dgm:t>
    </dgm:pt>
    <dgm:pt modelId="{F0E65525-86DD-42F2-B42F-DF29EA624643}" type="parTrans" cxnId="{0F536D4F-3DA3-4B49-A0C0-6C1DF455F285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A86CEB22-9D37-4158-81D0-57E692928AC9}" type="sibTrans" cxnId="{0F536D4F-3DA3-4B49-A0C0-6C1DF455F285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A2D24906-C2A5-4CBF-A3CF-01CAA27DE217}">
      <dgm:prSet phldrT="[Текст]" custT="1"/>
      <dgm:spPr/>
      <dgm:t>
        <a:bodyPr/>
        <a:lstStyle/>
        <a:p>
          <a:r>
            <a:rPr lang="ru-RU" sz="2200" b="1" dirty="0" smtClean="0">
              <a:solidFill>
                <a:srgbClr val="000000"/>
              </a:solidFill>
            </a:rPr>
            <a:t>КОК-ДНГ или </a:t>
          </a:r>
          <a:r>
            <a:rPr lang="ru-RU" sz="2200" b="1" dirty="0" err="1" smtClean="0">
              <a:solidFill>
                <a:srgbClr val="000000"/>
              </a:solidFill>
            </a:rPr>
            <a:t>диеногест</a:t>
          </a:r>
          <a:endParaRPr lang="ru-RU" sz="2200" b="1" dirty="0">
            <a:solidFill>
              <a:srgbClr val="000000"/>
            </a:solidFill>
          </a:endParaRPr>
        </a:p>
      </dgm:t>
    </dgm:pt>
    <dgm:pt modelId="{89DA5A8F-AFCF-41CB-A2A3-6BE2E6E25263}" type="parTrans" cxnId="{22DB224C-9355-4E5E-A714-43ECCA963F2D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77F7BAD3-E034-4C53-8019-423D9DB09BD9}" type="sibTrans" cxnId="{22DB224C-9355-4E5E-A714-43ECCA963F2D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571BE007-8D12-40C3-ABBD-26AAD39DA9B3}">
      <dgm:prSet phldrT="[Текст]" custT="1"/>
      <dgm:spPr/>
      <dgm:t>
        <a:bodyPr/>
        <a:lstStyle/>
        <a:p>
          <a:r>
            <a:rPr lang="ru-RU" sz="2200" b="1" dirty="0" smtClean="0">
              <a:solidFill>
                <a:srgbClr val="000000"/>
              </a:solidFill>
            </a:rPr>
            <a:t>Тяжелая боль</a:t>
          </a:r>
          <a:endParaRPr lang="ru-RU" sz="2200" b="1" dirty="0">
            <a:solidFill>
              <a:srgbClr val="000000"/>
            </a:solidFill>
          </a:endParaRPr>
        </a:p>
      </dgm:t>
    </dgm:pt>
    <dgm:pt modelId="{78ECFA0F-DFFF-4E2C-B89B-8192AE4B700D}" type="parTrans" cxnId="{03B261D0-C64F-43C9-BCF3-D2BACCD7753F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86443AFE-685E-466D-B1BC-DE212BE84C9F}" type="sibTrans" cxnId="{03B261D0-C64F-43C9-BCF3-D2BACCD7753F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1A8F7577-C5CA-4649-B5DB-223C216C312E}">
      <dgm:prSet phldrT="[Текст]" custT="1"/>
      <dgm:spPr/>
      <dgm:t>
        <a:bodyPr/>
        <a:lstStyle/>
        <a:p>
          <a:r>
            <a:rPr lang="ru-RU" sz="2200" b="1" dirty="0" smtClean="0">
              <a:solidFill>
                <a:srgbClr val="000000"/>
              </a:solidFill>
            </a:rPr>
            <a:t>Операция</a:t>
          </a:r>
          <a:endParaRPr lang="ru-RU" sz="2200" b="1" dirty="0">
            <a:solidFill>
              <a:srgbClr val="000000"/>
            </a:solidFill>
          </a:endParaRPr>
        </a:p>
      </dgm:t>
    </dgm:pt>
    <dgm:pt modelId="{1E76AB20-CAAE-422A-9AB7-869C0D34A084}" type="parTrans" cxnId="{A931739F-A764-468E-A57B-33AFE53CD563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9913C9DF-3BDC-43CB-97E2-B5E11FB4E373}" type="sibTrans" cxnId="{A931739F-A764-468E-A57B-33AFE53CD563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88565FFF-DE01-4D4E-B2D8-EE85C344F114}">
      <dgm:prSet custT="1"/>
      <dgm:spPr/>
      <dgm:t>
        <a:bodyPr/>
        <a:lstStyle/>
        <a:p>
          <a:r>
            <a:rPr lang="ru-RU" sz="2200" b="1" dirty="0" smtClean="0">
              <a:solidFill>
                <a:srgbClr val="000000"/>
              </a:solidFill>
            </a:rPr>
            <a:t>Умеренно тяжелая боль</a:t>
          </a:r>
          <a:endParaRPr lang="ru-RU" sz="2200" b="1" dirty="0">
            <a:solidFill>
              <a:srgbClr val="000000"/>
            </a:solidFill>
          </a:endParaRPr>
        </a:p>
      </dgm:t>
    </dgm:pt>
    <dgm:pt modelId="{8C00EB96-4C34-436F-A1F8-98F4445EA6C0}" type="parTrans" cxnId="{6941192A-2652-4F50-8032-A9B2AA652439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7E7F598F-18FA-4D0A-9C94-CA939CC80089}" type="sibTrans" cxnId="{6941192A-2652-4F50-8032-A9B2AA652439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F9D054D1-6E72-4556-A941-CF06FA198468}">
      <dgm:prSet custT="1"/>
      <dgm:spPr/>
      <dgm:t>
        <a:bodyPr/>
        <a:lstStyle/>
        <a:p>
          <a:r>
            <a:rPr lang="ru-RU" sz="2200" b="1" dirty="0" err="1" smtClean="0">
              <a:solidFill>
                <a:srgbClr val="000000"/>
              </a:solidFill>
            </a:rPr>
            <a:t>Агонисты</a:t>
          </a:r>
          <a:r>
            <a:rPr lang="ru-RU" sz="2200" b="1" dirty="0" smtClean="0">
              <a:solidFill>
                <a:srgbClr val="000000"/>
              </a:solidFill>
            </a:rPr>
            <a:t> </a:t>
          </a:r>
          <a:r>
            <a:rPr lang="ru-RU" sz="2200" b="1" dirty="0" err="1" smtClean="0">
              <a:solidFill>
                <a:srgbClr val="000000"/>
              </a:solidFill>
            </a:rPr>
            <a:t>ГнРГ</a:t>
          </a:r>
          <a:endParaRPr lang="ru-RU" sz="2200" b="1" dirty="0">
            <a:solidFill>
              <a:srgbClr val="000000"/>
            </a:solidFill>
          </a:endParaRPr>
        </a:p>
      </dgm:t>
    </dgm:pt>
    <dgm:pt modelId="{A8FDCBB1-B2F9-4767-A2DA-FD5BE8A6BCC5}" type="parTrans" cxnId="{14A2ABD6-6C24-45A7-B27D-A3807973DC52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F1D02B46-661C-455C-A55E-59092446A2AB}" type="sibTrans" cxnId="{14A2ABD6-6C24-45A7-B27D-A3807973DC52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F7525CEF-D1F4-4C6F-AA66-15F763B43C72}">
      <dgm:prSet custT="1"/>
      <dgm:spPr/>
      <dgm:t>
        <a:bodyPr/>
        <a:lstStyle/>
        <a:p>
          <a:r>
            <a:rPr lang="ru-RU" sz="2200" b="1" dirty="0" smtClean="0">
              <a:solidFill>
                <a:srgbClr val="000000"/>
              </a:solidFill>
            </a:rPr>
            <a:t>КОК или </a:t>
          </a:r>
          <a:r>
            <a:rPr lang="ru-RU" sz="2200" b="1" dirty="0" err="1" smtClean="0">
              <a:solidFill>
                <a:srgbClr val="000000"/>
              </a:solidFill>
            </a:rPr>
            <a:t>диеногест</a:t>
          </a:r>
          <a:endParaRPr lang="ru-RU" sz="2200" b="1" dirty="0">
            <a:solidFill>
              <a:srgbClr val="000000"/>
            </a:solidFill>
          </a:endParaRPr>
        </a:p>
      </dgm:t>
    </dgm:pt>
    <dgm:pt modelId="{D1C0D4F7-1910-4192-82D9-225EB014E254}" type="parTrans" cxnId="{D4326854-76EC-42A2-BE72-14BD52229F87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1272371D-87D9-4C6E-BEAD-4488C5F9C679}" type="sibTrans" cxnId="{D4326854-76EC-42A2-BE72-14BD52229F87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6078873A-05A2-4426-ADF9-BDE61B56C7AE}">
      <dgm:prSet custT="1"/>
      <dgm:spPr/>
      <dgm:t>
        <a:bodyPr/>
        <a:lstStyle/>
        <a:p>
          <a:r>
            <a:rPr lang="ru-RU" sz="2200" b="1" dirty="0" smtClean="0">
              <a:solidFill>
                <a:srgbClr val="000000"/>
              </a:solidFill>
            </a:rPr>
            <a:t>Агонисты </a:t>
          </a:r>
          <a:r>
            <a:rPr lang="ru-RU" sz="2200" b="1" dirty="0" err="1" smtClean="0">
              <a:solidFill>
                <a:srgbClr val="000000"/>
              </a:solidFill>
            </a:rPr>
            <a:t>ГнРГ</a:t>
          </a:r>
          <a:r>
            <a:rPr lang="ru-RU" sz="2200" b="1" dirty="0" smtClean="0">
              <a:solidFill>
                <a:srgbClr val="000000"/>
              </a:solidFill>
            </a:rPr>
            <a:t> (</a:t>
          </a:r>
          <a:r>
            <a:rPr lang="ru-RU" sz="2200" b="1" dirty="0" err="1" smtClean="0">
              <a:solidFill>
                <a:srgbClr val="000000"/>
              </a:solidFill>
            </a:rPr>
            <a:t>трипторелин</a:t>
          </a:r>
          <a:r>
            <a:rPr lang="ru-RU" sz="2200" b="1" dirty="0" smtClean="0">
              <a:solidFill>
                <a:srgbClr val="000000"/>
              </a:solidFill>
            </a:rPr>
            <a:t>) </a:t>
          </a:r>
          <a:endParaRPr lang="ru-RU" sz="2200" b="1" dirty="0">
            <a:solidFill>
              <a:srgbClr val="000000"/>
            </a:solidFill>
          </a:endParaRPr>
        </a:p>
      </dgm:t>
    </dgm:pt>
    <dgm:pt modelId="{39A970EA-DB99-4853-BEF0-E53F65981EE8}" type="parTrans" cxnId="{76C3F909-1CF6-4207-BD3F-06B7E7AD0EE1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AB540C23-0F38-421B-A993-93AEC6269633}" type="sibTrans" cxnId="{76C3F909-1CF6-4207-BD3F-06B7E7AD0EE1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C40B90A5-2C0E-40AD-AD08-501677C21FE4}">
      <dgm:prSet custT="1"/>
      <dgm:spPr/>
      <dgm:t>
        <a:bodyPr/>
        <a:lstStyle/>
        <a:p>
          <a:r>
            <a:rPr lang="ru-RU" sz="2200" b="1" dirty="0" smtClean="0">
              <a:solidFill>
                <a:srgbClr val="000000"/>
              </a:solidFill>
            </a:rPr>
            <a:t>КОК-ДНГ или </a:t>
          </a:r>
          <a:r>
            <a:rPr lang="ru-RU" sz="2200" b="1" dirty="0" err="1" smtClean="0">
              <a:solidFill>
                <a:srgbClr val="000000"/>
              </a:solidFill>
            </a:rPr>
            <a:t>диеногест</a:t>
          </a:r>
          <a:endParaRPr lang="ru-RU" sz="2200" b="1" dirty="0">
            <a:solidFill>
              <a:srgbClr val="000000"/>
            </a:solidFill>
          </a:endParaRPr>
        </a:p>
      </dgm:t>
    </dgm:pt>
    <dgm:pt modelId="{D9E66D7A-E6B9-4335-BB6C-F34AF1284692}" type="parTrans" cxnId="{42C56567-BBCD-449A-B783-AA683F7DF067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05825CA3-EDB3-427F-B3C3-E93D1087CA60}" type="sibTrans" cxnId="{42C56567-BBCD-449A-B783-AA683F7DF067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31A121ED-AECE-498C-B928-AF552BC023E2}" type="pres">
      <dgm:prSet presAssocID="{01BD1C65-C798-4CB7-A15D-E876DD75ECB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FA434A-A63B-4691-A431-788E1EDE2B97}" type="pres">
      <dgm:prSet presAssocID="{AF58D4F1-CF34-4145-AD8C-D5BB2F6C1A11}" presName="root1" presStyleCnt="0"/>
      <dgm:spPr/>
      <dgm:t>
        <a:bodyPr/>
        <a:lstStyle/>
        <a:p>
          <a:endParaRPr lang="ru-RU"/>
        </a:p>
      </dgm:t>
    </dgm:pt>
    <dgm:pt modelId="{A3543FD1-0C8C-4044-A08C-BE39AF33014F}" type="pres">
      <dgm:prSet presAssocID="{AF58D4F1-CF34-4145-AD8C-D5BB2F6C1A11}" presName="LevelOneTextNode" presStyleLbl="node0" presStyleIdx="0" presStyleCnt="1" custScaleX="131872" custScaleY="1783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07F069-543E-42F8-8791-7A1E49DC4E10}" type="pres">
      <dgm:prSet presAssocID="{AF58D4F1-CF34-4145-AD8C-D5BB2F6C1A11}" presName="level2hierChild" presStyleCnt="0"/>
      <dgm:spPr/>
      <dgm:t>
        <a:bodyPr/>
        <a:lstStyle/>
        <a:p>
          <a:endParaRPr lang="ru-RU"/>
        </a:p>
      </dgm:t>
    </dgm:pt>
    <dgm:pt modelId="{B05D261B-8BF9-4B11-8D7F-83FCB51456A7}" type="pres">
      <dgm:prSet presAssocID="{F0E65525-86DD-42F2-B42F-DF29EA624643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1DA9B9BA-FE2F-4F42-9BA7-97E797918006}" type="pres">
      <dgm:prSet presAssocID="{F0E65525-86DD-42F2-B42F-DF29EA624643}" presName="connTx" presStyleLbl="parChTrans1D2" presStyleIdx="0" presStyleCnt="3"/>
      <dgm:spPr/>
      <dgm:t>
        <a:bodyPr/>
        <a:lstStyle/>
        <a:p>
          <a:endParaRPr lang="ru-RU"/>
        </a:p>
      </dgm:t>
    </dgm:pt>
    <dgm:pt modelId="{8F90E2D2-9769-407F-BCAA-212CDCA54437}" type="pres">
      <dgm:prSet presAssocID="{FF7C3576-9E4E-46BD-B97D-DF391F56CE35}" presName="root2" presStyleCnt="0"/>
      <dgm:spPr/>
      <dgm:t>
        <a:bodyPr/>
        <a:lstStyle/>
        <a:p>
          <a:endParaRPr lang="ru-RU"/>
        </a:p>
      </dgm:t>
    </dgm:pt>
    <dgm:pt modelId="{9DD50463-872B-4FA3-8AB3-23FB18EFD876}" type="pres">
      <dgm:prSet presAssocID="{FF7C3576-9E4E-46BD-B97D-DF391F56CE35}" presName="LevelTwoTextNode" presStyleLbl="node2" presStyleIdx="0" presStyleCnt="3" custScaleX="128240" custScaleY="180244" custLinFactY="-4201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084DF3-2942-41E6-93FE-4651BD706783}" type="pres">
      <dgm:prSet presAssocID="{FF7C3576-9E4E-46BD-B97D-DF391F56CE35}" presName="level3hierChild" presStyleCnt="0"/>
      <dgm:spPr/>
      <dgm:t>
        <a:bodyPr/>
        <a:lstStyle/>
        <a:p>
          <a:endParaRPr lang="ru-RU"/>
        </a:p>
      </dgm:t>
    </dgm:pt>
    <dgm:pt modelId="{33D78712-918E-4808-BB6F-6699567F9007}" type="pres">
      <dgm:prSet presAssocID="{89DA5A8F-AFCF-41CB-A2A3-6BE2E6E25263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4C5985F8-3889-4404-9467-EB006DCF5BD5}" type="pres">
      <dgm:prSet presAssocID="{89DA5A8F-AFCF-41CB-A2A3-6BE2E6E25263}" presName="connTx" presStyleLbl="parChTrans1D3" presStyleIdx="0" presStyleCnt="3"/>
      <dgm:spPr/>
      <dgm:t>
        <a:bodyPr/>
        <a:lstStyle/>
        <a:p>
          <a:endParaRPr lang="ru-RU"/>
        </a:p>
      </dgm:t>
    </dgm:pt>
    <dgm:pt modelId="{AF6D5754-578E-4F24-A97C-29DEBD0B20F8}" type="pres">
      <dgm:prSet presAssocID="{A2D24906-C2A5-4CBF-A3CF-01CAA27DE217}" presName="root2" presStyleCnt="0"/>
      <dgm:spPr/>
      <dgm:t>
        <a:bodyPr/>
        <a:lstStyle/>
        <a:p>
          <a:endParaRPr lang="ru-RU"/>
        </a:p>
      </dgm:t>
    </dgm:pt>
    <dgm:pt modelId="{4C3B1456-E93E-4CDD-B94E-F5B64884CB90}" type="pres">
      <dgm:prSet presAssocID="{A2D24906-C2A5-4CBF-A3CF-01CAA27DE217}" presName="LevelTwoTextNode" presStyleLbl="node3" presStyleIdx="0" presStyleCnt="3" custScaleX="216692" custScaleY="173977" custLinFactY="-42292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50A179-28B2-4D93-B1BF-CED5178759AA}" type="pres">
      <dgm:prSet presAssocID="{A2D24906-C2A5-4CBF-A3CF-01CAA27DE217}" presName="level3hierChild" presStyleCnt="0"/>
      <dgm:spPr/>
      <dgm:t>
        <a:bodyPr/>
        <a:lstStyle/>
        <a:p>
          <a:endParaRPr lang="ru-RU"/>
        </a:p>
      </dgm:t>
    </dgm:pt>
    <dgm:pt modelId="{0CC9199E-939A-4434-9DBE-41B9865ED1E0}" type="pres">
      <dgm:prSet presAssocID="{8C00EB96-4C34-436F-A1F8-98F4445EA6C0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06803DC5-4EA2-41C5-8FCE-7532014106B9}" type="pres">
      <dgm:prSet presAssocID="{8C00EB96-4C34-436F-A1F8-98F4445EA6C0}" presName="connTx" presStyleLbl="parChTrans1D2" presStyleIdx="1" presStyleCnt="3"/>
      <dgm:spPr/>
      <dgm:t>
        <a:bodyPr/>
        <a:lstStyle/>
        <a:p>
          <a:endParaRPr lang="ru-RU"/>
        </a:p>
      </dgm:t>
    </dgm:pt>
    <dgm:pt modelId="{3DAE2E30-BA1F-45E3-97F0-07BD12934530}" type="pres">
      <dgm:prSet presAssocID="{88565FFF-DE01-4D4E-B2D8-EE85C344F114}" presName="root2" presStyleCnt="0"/>
      <dgm:spPr/>
      <dgm:t>
        <a:bodyPr/>
        <a:lstStyle/>
        <a:p>
          <a:endParaRPr lang="ru-RU"/>
        </a:p>
      </dgm:t>
    </dgm:pt>
    <dgm:pt modelId="{BD01B2CB-D84A-4069-BEAE-BD4BF49CBDA3}" type="pres">
      <dgm:prSet presAssocID="{88565FFF-DE01-4D4E-B2D8-EE85C344F114}" presName="LevelTwoTextNode" presStyleLbl="node2" presStyleIdx="1" presStyleCnt="3" custScaleX="144882" custScaleY="1751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7EDF8D-A98A-4FED-84D0-CAB46EECA159}" type="pres">
      <dgm:prSet presAssocID="{88565FFF-DE01-4D4E-B2D8-EE85C344F114}" presName="level3hierChild" presStyleCnt="0"/>
      <dgm:spPr/>
      <dgm:t>
        <a:bodyPr/>
        <a:lstStyle/>
        <a:p>
          <a:endParaRPr lang="ru-RU"/>
        </a:p>
      </dgm:t>
    </dgm:pt>
    <dgm:pt modelId="{BF9A566A-18D8-4E9E-9152-7ED840E0502F}" type="pres">
      <dgm:prSet presAssocID="{39A970EA-DB99-4853-BEF0-E53F65981EE8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40B6E77D-0227-48D2-9C21-4436D46883C0}" type="pres">
      <dgm:prSet presAssocID="{39A970EA-DB99-4853-BEF0-E53F65981EE8}" presName="connTx" presStyleLbl="parChTrans1D3" presStyleIdx="1" presStyleCnt="3"/>
      <dgm:spPr/>
      <dgm:t>
        <a:bodyPr/>
        <a:lstStyle/>
        <a:p>
          <a:endParaRPr lang="ru-RU"/>
        </a:p>
      </dgm:t>
    </dgm:pt>
    <dgm:pt modelId="{C7ADF64E-4F2E-4F16-9EC4-808CF8341D7F}" type="pres">
      <dgm:prSet presAssocID="{6078873A-05A2-4426-ADF9-BDE61B56C7AE}" presName="root2" presStyleCnt="0"/>
      <dgm:spPr/>
      <dgm:t>
        <a:bodyPr/>
        <a:lstStyle/>
        <a:p>
          <a:endParaRPr lang="ru-RU"/>
        </a:p>
      </dgm:t>
    </dgm:pt>
    <dgm:pt modelId="{0585C333-2A3E-4E65-A8C3-471C5F399715}" type="pres">
      <dgm:prSet presAssocID="{6078873A-05A2-4426-ADF9-BDE61B56C7AE}" presName="LevelTwoTextNode" presStyleLbl="node3" presStyleIdx="1" presStyleCnt="3" custScaleX="239527" custScaleY="1751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247A38-F366-4DED-AF4E-DFC95C7BB12D}" type="pres">
      <dgm:prSet presAssocID="{6078873A-05A2-4426-ADF9-BDE61B56C7AE}" presName="level3hierChild" presStyleCnt="0"/>
      <dgm:spPr/>
      <dgm:t>
        <a:bodyPr/>
        <a:lstStyle/>
        <a:p>
          <a:endParaRPr lang="ru-RU"/>
        </a:p>
      </dgm:t>
    </dgm:pt>
    <dgm:pt modelId="{527488F7-085E-4ACB-B701-6E3843EA905B}" type="pres">
      <dgm:prSet presAssocID="{D9E66D7A-E6B9-4335-BB6C-F34AF1284692}" presName="conn2-1" presStyleLbl="parChTrans1D4" presStyleIdx="0" presStyleCnt="3"/>
      <dgm:spPr/>
      <dgm:t>
        <a:bodyPr/>
        <a:lstStyle/>
        <a:p>
          <a:endParaRPr lang="ru-RU"/>
        </a:p>
      </dgm:t>
    </dgm:pt>
    <dgm:pt modelId="{0B837F40-9312-4C47-88D6-79CF2A3D47C5}" type="pres">
      <dgm:prSet presAssocID="{D9E66D7A-E6B9-4335-BB6C-F34AF1284692}" presName="connTx" presStyleLbl="parChTrans1D4" presStyleIdx="0" presStyleCnt="3"/>
      <dgm:spPr/>
      <dgm:t>
        <a:bodyPr/>
        <a:lstStyle/>
        <a:p>
          <a:endParaRPr lang="ru-RU"/>
        </a:p>
      </dgm:t>
    </dgm:pt>
    <dgm:pt modelId="{75F2BFAA-1729-43E7-A143-350192B0CE76}" type="pres">
      <dgm:prSet presAssocID="{C40B90A5-2C0E-40AD-AD08-501677C21FE4}" presName="root2" presStyleCnt="0"/>
      <dgm:spPr/>
      <dgm:t>
        <a:bodyPr/>
        <a:lstStyle/>
        <a:p>
          <a:endParaRPr lang="ru-RU"/>
        </a:p>
      </dgm:t>
    </dgm:pt>
    <dgm:pt modelId="{C3B37720-7A40-4E9D-BD34-17E692DE7783}" type="pres">
      <dgm:prSet presAssocID="{C40B90A5-2C0E-40AD-AD08-501677C21FE4}" presName="LevelTwoTextNode" presStyleLbl="node4" presStyleIdx="0" presStyleCnt="3" custScaleX="156536" custScaleY="1753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2DADEF-61E4-4F53-ABDB-868215F76A48}" type="pres">
      <dgm:prSet presAssocID="{C40B90A5-2C0E-40AD-AD08-501677C21FE4}" presName="level3hierChild" presStyleCnt="0"/>
      <dgm:spPr/>
      <dgm:t>
        <a:bodyPr/>
        <a:lstStyle/>
        <a:p>
          <a:endParaRPr lang="ru-RU"/>
        </a:p>
      </dgm:t>
    </dgm:pt>
    <dgm:pt modelId="{7FDA2ED3-1D4E-418D-AE34-ADAF5E687C69}" type="pres">
      <dgm:prSet presAssocID="{78ECFA0F-DFFF-4E2C-B89B-8192AE4B700D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CBB78EAA-87A4-4D6B-88E3-E168B57425CF}" type="pres">
      <dgm:prSet presAssocID="{78ECFA0F-DFFF-4E2C-B89B-8192AE4B700D}" presName="connTx" presStyleLbl="parChTrans1D2" presStyleIdx="2" presStyleCnt="3"/>
      <dgm:spPr/>
      <dgm:t>
        <a:bodyPr/>
        <a:lstStyle/>
        <a:p>
          <a:endParaRPr lang="ru-RU"/>
        </a:p>
      </dgm:t>
    </dgm:pt>
    <dgm:pt modelId="{935B485A-22DD-4B64-9A5C-8ACD0281DDEF}" type="pres">
      <dgm:prSet presAssocID="{571BE007-8D12-40C3-ABBD-26AAD39DA9B3}" presName="root2" presStyleCnt="0"/>
      <dgm:spPr/>
      <dgm:t>
        <a:bodyPr/>
        <a:lstStyle/>
        <a:p>
          <a:endParaRPr lang="ru-RU"/>
        </a:p>
      </dgm:t>
    </dgm:pt>
    <dgm:pt modelId="{64435245-A378-4DEA-A6B7-CBFE1EDEA146}" type="pres">
      <dgm:prSet presAssocID="{571BE007-8D12-40C3-ABBD-26AAD39DA9B3}" presName="LevelTwoTextNode" presStyleLbl="node2" presStyleIdx="2" presStyleCnt="3" custScaleX="131341" custScaleY="165382" custLinFactY="40131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981E9B-FC3D-457C-8D8F-AD9885ACD8F2}" type="pres">
      <dgm:prSet presAssocID="{571BE007-8D12-40C3-ABBD-26AAD39DA9B3}" presName="level3hierChild" presStyleCnt="0"/>
      <dgm:spPr/>
      <dgm:t>
        <a:bodyPr/>
        <a:lstStyle/>
        <a:p>
          <a:endParaRPr lang="ru-RU"/>
        </a:p>
      </dgm:t>
    </dgm:pt>
    <dgm:pt modelId="{78A94807-1D38-4154-BB49-CA148E58B16A}" type="pres">
      <dgm:prSet presAssocID="{1E76AB20-CAAE-422A-9AB7-869C0D34A084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E2004DF1-9200-444C-A491-A70C7AEFCA5F}" type="pres">
      <dgm:prSet presAssocID="{1E76AB20-CAAE-422A-9AB7-869C0D34A084}" presName="connTx" presStyleLbl="parChTrans1D3" presStyleIdx="2" presStyleCnt="3"/>
      <dgm:spPr/>
      <dgm:t>
        <a:bodyPr/>
        <a:lstStyle/>
        <a:p>
          <a:endParaRPr lang="ru-RU"/>
        </a:p>
      </dgm:t>
    </dgm:pt>
    <dgm:pt modelId="{B73649F7-9931-47D0-ACDA-78BE49F46869}" type="pres">
      <dgm:prSet presAssocID="{1A8F7577-C5CA-4649-B5DB-223C216C312E}" presName="root2" presStyleCnt="0"/>
      <dgm:spPr/>
      <dgm:t>
        <a:bodyPr/>
        <a:lstStyle/>
        <a:p>
          <a:endParaRPr lang="ru-RU"/>
        </a:p>
      </dgm:t>
    </dgm:pt>
    <dgm:pt modelId="{C8DAF41E-4A1C-4F27-94B9-D3CBADD7522B}" type="pres">
      <dgm:prSet presAssocID="{1A8F7577-C5CA-4649-B5DB-223C216C312E}" presName="LevelTwoTextNode" presStyleLbl="node3" presStyleIdx="2" presStyleCnt="3" custScaleX="143091" custScaleY="145345" custLinFactY="40131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706B4B-62DB-43A5-9235-BEB605B74BAE}" type="pres">
      <dgm:prSet presAssocID="{1A8F7577-C5CA-4649-B5DB-223C216C312E}" presName="level3hierChild" presStyleCnt="0"/>
      <dgm:spPr/>
      <dgm:t>
        <a:bodyPr/>
        <a:lstStyle/>
        <a:p>
          <a:endParaRPr lang="ru-RU"/>
        </a:p>
      </dgm:t>
    </dgm:pt>
    <dgm:pt modelId="{8B418387-37F7-4A8A-ADAD-4203160BEFD5}" type="pres">
      <dgm:prSet presAssocID="{A8FDCBB1-B2F9-4767-A2DA-FD5BE8A6BCC5}" presName="conn2-1" presStyleLbl="parChTrans1D4" presStyleIdx="1" presStyleCnt="3"/>
      <dgm:spPr/>
      <dgm:t>
        <a:bodyPr/>
        <a:lstStyle/>
        <a:p>
          <a:endParaRPr lang="ru-RU"/>
        </a:p>
      </dgm:t>
    </dgm:pt>
    <dgm:pt modelId="{89689DD1-227E-45CD-8A23-30692B7F099E}" type="pres">
      <dgm:prSet presAssocID="{A8FDCBB1-B2F9-4767-A2DA-FD5BE8A6BCC5}" presName="connTx" presStyleLbl="parChTrans1D4" presStyleIdx="1" presStyleCnt="3"/>
      <dgm:spPr/>
      <dgm:t>
        <a:bodyPr/>
        <a:lstStyle/>
        <a:p>
          <a:endParaRPr lang="ru-RU"/>
        </a:p>
      </dgm:t>
    </dgm:pt>
    <dgm:pt modelId="{AEB9D7E9-EC02-4AE6-8200-B3ABF1AEBD51}" type="pres">
      <dgm:prSet presAssocID="{F9D054D1-6E72-4556-A941-CF06FA198468}" presName="root2" presStyleCnt="0"/>
      <dgm:spPr/>
      <dgm:t>
        <a:bodyPr/>
        <a:lstStyle/>
        <a:p>
          <a:endParaRPr lang="ru-RU"/>
        </a:p>
      </dgm:t>
    </dgm:pt>
    <dgm:pt modelId="{C385C8C7-4115-47C0-BA48-CE59FDEBD8B1}" type="pres">
      <dgm:prSet presAssocID="{F9D054D1-6E72-4556-A941-CF06FA198468}" presName="LevelTwoTextNode" presStyleLbl="node4" presStyleIdx="1" presStyleCnt="3" custScaleX="161054" custScaleY="173585" custLinFactY="40131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B15716-71D8-43C5-914D-D7E0AFF8A43E}" type="pres">
      <dgm:prSet presAssocID="{F9D054D1-6E72-4556-A941-CF06FA198468}" presName="level3hierChild" presStyleCnt="0"/>
      <dgm:spPr/>
      <dgm:t>
        <a:bodyPr/>
        <a:lstStyle/>
        <a:p>
          <a:endParaRPr lang="ru-RU"/>
        </a:p>
      </dgm:t>
    </dgm:pt>
    <dgm:pt modelId="{08BCADED-9F5F-45A7-B040-02C7DED30D7B}" type="pres">
      <dgm:prSet presAssocID="{D1C0D4F7-1910-4192-82D9-225EB014E254}" presName="conn2-1" presStyleLbl="parChTrans1D4" presStyleIdx="2" presStyleCnt="3"/>
      <dgm:spPr/>
      <dgm:t>
        <a:bodyPr/>
        <a:lstStyle/>
        <a:p>
          <a:endParaRPr lang="ru-RU"/>
        </a:p>
      </dgm:t>
    </dgm:pt>
    <dgm:pt modelId="{CEA7CE63-419E-45FE-BBD4-CD5E9554F036}" type="pres">
      <dgm:prSet presAssocID="{D1C0D4F7-1910-4192-82D9-225EB014E254}" presName="connTx" presStyleLbl="parChTrans1D4" presStyleIdx="2" presStyleCnt="3"/>
      <dgm:spPr/>
      <dgm:t>
        <a:bodyPr/>
        <a:lstStyle/>
        <a:p>
          <a:endParaRPr lang="ru-RU"/>
        </a:p>
      </dgm:t>
    </dgm:pt>
    <dgm:pt modelId="{F514C508-A363-46EE-8464-3AA7A8F23BF5}" type="pres">
      <dgm:prSet presAssocID="{F7525CEF-D1F4-4C6F-AA66-15F763B43C72}" presName="root2" presStyleCnt="0"/>
      <dgm:spPr/>
      <dgm:t>
        <a:bodyPr/>
        <a:lstStyle/>
        <a:p>
          <a:endParaRPr lang="ru-RU"/>
        </a:p>
      </dgm:t>
    </dgm:pt>
    <dgm:pt modelId="{2F3FF714-2C45-45F4-8C6E-9C08A3727CC9}" type="pres">
      <dgm:prSet presAssocID="{F7525CEF-D1F4-4C6F-AA66-15F763B43C72}" presName="LevelTwoTextNode" presStyleLbl="node4" presStyleIdx="2" presStyleCnt="3" custScaleX="162965" custScaleY="173500" custLinFactY="40131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55A50F-DB50-4D01-B9EC-7A0FE0DC32A6}" type="pres">
      <dgm:prSet presAssocID="{F7525CEF-D1F4-4C6F-AA66-15F763B43C72}" presName="level3hierChild" presStyleCnt="0"/>
      <dgm:spPr/>
      <dgm:t>
        <a:bodyPr/>
        <a:lstStyle/>
        <a:p>
          <a:endParaRPr lang="ru-RU"/>
        </a:p>
      </dgm:t>
    </dgm:pt>
  </dgm:ptLst>
  <dgm:cxnLst>
    <dgm:cxn modelId="{8B232BD3-AA36-004A-BCA8-456C941F241F}" type="presOf" srcId="{89DA5A8F-AFCF-41CB-A2A3-6BE2E6E25263}" destId="{33D78712-918E-4808-BB6F-6699567F9007}" srcOrd="0" destOrd="0" presId="urn:microsoft.com/office/officeart/2005/8/layout/hierarchy2"/>
    <dgm:cxn modelId="{0F536D4F-3DA3-4B49-A0C0-6C1DF455F285}" srcId="{AF58D4F1-CF34-4145-AD8C-D5BB2F6C1A11}" destId="{FF7C3576-9E4E-46BD-B97D-DF391F56CE35}" srcOrd="0" destOrd="0" parTransId="{F0E65525-86DD-42F2-B42F-DF29EA624643}" sibTransId="{A86CEB22-9D37-4158-81D0-57E692928AC9}"/>
    <dgm:cxn modelId="{A6B225BD-5DF2-B74E-B0C5-67A55BC8ECF1}" type="presOf" srcId="{6078873A-05A2-4426-ADF9-BDE61B56C7AE}" destId="{0585C333-2A3E-4E65-A8C3-471C5F399715}" srcOrd="0" destOrd="0" presId="urn:microsoft.com/office/officeart/2005/8/layout/hierarchy2"/>
    <dgm:cxn modelId="{09D15457-C463-3642-A904-11E7A22499B8}" type="presOf" srcId="{571BE007-8D12-40C3-ABBD-26AAD39DA9B3}" destId="{64435245-A378-4DEA-A6B7-CBFE1EDEA146}" srcOrd="0" destOrd="0" presId="urn:microsoft.com/office/officeart/2005/8/layout/hierarchy2"/>
    <dgm:cxn modelId="{14A2ABD6-6C24-45A7-B27D-A3807973DC52}" srcId="{1A8F7577-C5CA-4649-B5DB-223C216C312E}" destId="{F9D054D1-6E72-4556-A941-CF06FA198468}" srcOrd="0" destOrd="0" parTransId="{A8FDCBB1-B2F9-4767-A2DA-FD5BE8A6BCC5}" sibTransId="{F1D02B46-661C-455C-A55E-59092446A2AB}"/>
    <dgm:cxn modelId="{D4326854-76EC-42A2-BE72-14BD52229F87}" srcId="{F9D054D1-6E72-4556-A941-CF06FA198468}" destId="{F7525CEF-D1F4-4C6F-AA66-15F763B43C72}" srcOrd="0" destOrd="0" parTransId="{D1C0D4F7-1910-4192-82D9-225EB014E254}" sibTransId="{1272371D-87D9-4C6E-BEAD-4488C5F9C679}"/>
    <dgm:cxn modelId="{A3DAD60E-2279-854F-A15D-75B4848CF6D7}" type="presOf" srcId="{88565FFF-DE01-4D4E-B2D8-EE85C344F114}" destId="{BD01B2CB-D84A-4069-BEAE-BD4BF49CBDA3}" srcOrd="0" destOrd="0" presId="urn:microsoft.com/office/officeart/2005/8/layout/hierarchy2"/>
    <dgm:cxn modelId="{76C3F909-1CF6-4207-BD3F-06B7E7AD0EE1}" srcId="{88565FFF-DE01-4D4E-B2D8-EE85C344F114}" destId="{6078873A-05A2-4426-ADF9-BDE61B56C7AE}" srcOrd="0" destOrd="0" parTransId="{39A970EA-DB99-4853-BEF0-E53F65981EE8}" sibTransId="{AB540C23-0F38-421B-A993-93AEC6269633}"/>
    <dgm:cxn modelId="{1FC3DF73-2597-AD4D-B4F6-B7769064C4A5}" type="presOf" srcId="{01BD1C65-C798-4CB7-A15D-E876DD75ECB5}" destId="{31A121ED-AECE-498C-B928-AF552BC023E2}" srcOrd="0" destOrd="0" presId="urn:microsoft.com/office/officeart/2005/8/layout/hierarchy2"/>
    <dgm:cxn modelId="{2EF81670-54D2-D44E-80BC-61117D330506}" type="presOf" srcId="{D1C0D4F7-1910-4192-82D9-225EB014E254}" destId="{CEA7CE63-419E-45FE-BBD4-CD5E9554F036}" srcOrd="1" destOrd="0" presId="urn:microsoft.com/office/officeart/2005/8/layout/hierarchy2"/>
    <dgm:cxn modelId="{140B8666-F9C7-DD46-A0C5-1F9C18113D2B}" type="presOf" srcId="{F7525CEF-D1F4-4C6F-AA66-15F763B43C72}" destId="{2F3FF714-2C45-45F4-8C6E-9C08A3727CC9}" srcOrd="0" destOrd="0" presId="urn:microsoft.com/office/officeart/2005/8/layout/hierarchy2"/>
    <dgm:cxn modelId="{902A1665-F133-3C47-B205-7E7A49C2C31C}" type="presOf" srcId="{A8FDCBB1-B2F9-4767-A2DA-FD5BE8A6BCC5}" destId="{8B418387-37F7-4A8A-ADAD-4203160BEFD5}" srcOrd="0" destOrd="0" presId="urn:microsoft.com/office/officeart/2005/8/layout/hierarchy2"/>
    <dgm:cxn modelId="{51517E75-DE38-7A4B-A10E-40CB26E95BCA}" type="presOf" srcId="{8C00EB96-4C34-436F-A1F8-98F4445EA6C0}" destId="{0CC9199E-939A-4434-9DBE-41B9865ED1E0}" srcOrd="0" destOrd="0" presId="urn:microsoft.com/office/officeart/2005/8/layout/hierarchy2"/>
    <dgm:cxn modelId="{1609070F-8C01-7444-A4AE-1928C67BA787}" type="presOf" srcId="{1E76AB20-CAAE-422A-9AB7-869C0D34A084}" destId="{E2004DF1-9200-444C-A491-A70C7AEFCA5F}" srcOrd="1" destOrd="0" presId="urn:microsoft.com/office/officeart/2005/8/layout/hierarchy2"/>
    <dgm:cxn modelId="{43444EE4-18C0-A844-A0E2-1C36C09A5249}" type="presOf" srcId="{C40B90A5-2C0E-40AD-AD08-501677C21FE4}" destId="{C3B37720-7A40-4E9D-BD34-17E692DE7783}" srcOrd="0" destOrd="0" presId="urn:microsoft.com/office/officeart/2005/8/layout/hierarchy2"/>
    <dgm:cxn modelId="{B1381AE6-D4CB-6045-95ED-0BD18177BDF7}" type="presOf" srcId="{AF58D4F1-CF34-4145-AD8C-D5BB2F6C1A11}" destId="{A3543FD1-0C8C-4044-A08C-BE39AF33014F}" srcOrd="0" destOrd="0" presId="urn:microsoft.com/office/officeart/2005/8/layout/hierarchy2"/>
    <dgm:cxn modelId="{4012A967-C47A-4096-B60D-2171D19894F5}" srcId="{01BD1C65-C798-4CB7-A15D-E876DD75ECB5}" destId="{AF58D4F1-CF34-4145-AD8C-D5BB2F6C1A11}" srcOrd="0" destOrd="0" parTransId="{E7EEA8EA-6C96-4CB9-A65C-0F0B252CAFDE}" sibTransId="{50A8E242-9672-4E60-8339-9437AC317F3F}"/>
    <dgm:cxn modelId="{D8D7C338-2C0B-2A49-AD3E-C820945DDCAC}" type="presOf" srcId="{D1C0D4F7-1910-4192-82D9-225EB014E254}" destId="{08BCADED-9F5F-45A7-B040-02C7DED30D7B}" srcOrd="0" destOrd="0" presId="urn:microsoft.com/office/officeart/2005/8/layout/hierarchy2"/>
    <dgm:cxn modelId="{533C25AA-FFD8-6549-9C8D-FB0F79245169}" type="presOf" srcId="{A2D24906-C2A5-4CBF-A3CF-01CAA27DE217}" destId="{4C3B1456-E93E-4CDD-B94E-F5B64884CB90}" srcOrd="0" destOrd="0" presId="urn:microsoft.com/office/officeart/2005/8/layout/hierarchy2"/>
    <dgm:cxn modelId="{3300D341-D73A-6044-B154-648719B3EB06}" type="presOf" srcId="{39A970EA-DB99-4853-BEF0-E53F65981EE8}" destId="{40B6E77D-0227-48D2-9C21-4436D46883C0}" srcOrd="1" destOrd="0" presId="urn:microsoft.com/office/officeart/2005/8/layout/hierarchy2"/>
    <dgm:cxn modelId="{15F1CCAE-24E0-CA46-944B-63D9CBC9F1D7}" type="presOf" srcId="{1A8F7577-C5CA-4649-B5DB-223C216C312E}" destId="{C8DAF41E-4A1C-4F27-94B9-D3CBADD7522B}" srcOrd="0" destOrd="0" presId="urn:microsoft.com/office/officeart/2005/8/layout/hierarchy2"/>
    <dgm:cxn modelId="{8C8A29B9-737C-2343-9B94-754B0FB83029}" type="presOf" srcId="{A8FDCBB1-B2F9-4767-A2DA-FD5BE8A6BCC5}" destId="{89689DD1-227E-45CD-8A23-30692B7F099E}" srcOrd="1" destOrd="0" presId="urn:microsoft.com/office/officeart/2005/8/layout/hierarchy2"/>
    <dgm:cxn modelId="{22DB224C-9355-4E5E-A714-43ECCA963F2D}" srcId="{FF7C3576-9E4E-46BD-B97D-DF391F56CE35}" destId="{A2D24906-C2A5-4CBF-A3CF-01CAA27DE217}" srcOrd="0" destOrd="0" parTransId="{89DA5A8F-AFCF-41CB-A2A3-6BE2E6E25263}" sibTransId="{77F7BAD3-E034-4C53-8019-423D9DB09BD9}"/>
    <dgm:cxn modelId="{42C56567-BBCD-449A-B783-AA683F7DF067}" srcId="{6078873A-05A2-4426-ADF9-BDE61B56C7AE}" destId="{C40B90A5-2C0E-40AD-AD08-501677C21FE4}" srcOrd="0" destOrd="0" parTransId="{D9E66D7A-E6B9-4335-BB6C-F34AF1284692}" sibTransId="{05825CA3-EDB3-427F-B3C3-E93D1087CA60}"/>
    <dgm:cxn modelId="{6653E8E7-6060-604D-8678-78B9025D617E}" type="presOf" srcId="{78ECFA0F-DFFF-4E2C-B89B-8192AE4B700D}" destId="{7FDA2ED3-1D4E-418D-AE34-ADAF5E687C69}" srcOrd="0" destOrd="0" presId="urn:microsoft.com/office/officeart/2005/8/layout/hierarchy2"/>
    <dgm:cxn modelId="{6EEF12E3-93F5-D54C-B14C-173F43CCA74E}" type="presOf" srcId="{78ECFA0F-DFFF-4E2C-B89B-8192AE4B700D}" destId="{CBB78EAA-87A4-4D6B-88E3-E168B57425CF}" srcOrd="1" destOrd="0" presId="urn:microsoft.com/office/officeart/2005/8/layout/hierarchy2"/>
    <dgm:cxn modelId="{ADB07E9B-656E-554B-881E-0A3A5BBF750A}" type="presOf" srcId="{89DA5A8F-AFCF-41CB-A2A3-6BE2E6E25263}" destId="{4C5985F8-3889-4404-9467-EB006DCF5BD5}" srcOrd="1" destOrd="0" presId="urn:microsoft.com/office/officeart/2005/8/layout/hierarchy2"/>
    <dgm:cxn modelId="{ABFB31E5-D1D0-AE47-8A6B-D51F40BC524D}" type="presOf" srcId="{F9D054D1-6E72-4556-A941-CF06FA198468}" destId="{C385C8C7-4115-47C0-BA48-CE59FDEBD8B1}" srcOrd="0" destOrd="0" presId="urn:microsoft.com/office/officeart/2005/8/layout/hierarchy2"/>
    <dgm:cxn modelId="{54A3F3AA-21E2-544B-AD77-8CF9AD4D4F6D}" type="presOf" srcId="{39A970EA-DB99-4853-BEF0-E53F65981EE8}" destId="{BF9A566A-18D8-4E9E-9152-7ED840E0502F}" srcOrd="0" destOrd="0" presId="urn:microsoft.com/office/officeart/2005/8/layout/hierarchy2"/>
    <dgm:cxn modelId="{D3E31959-6C61-A441-8328-1B91A9286BFA}" type="presOf" srcId="{F0E65525-86DD-42F2-B42F-DF29EA624643}" destId="{1DA9B9BA-FE2F-4F42-9BA7-97E797918006}" srcOrd="1" destOrd="0" presId="urn:microsoft.com/office/officeart/2005/8/layout/hierarchy2"/>
    <dgm:cxn modelId="{C6B8F97D-C911-2F4B-8C56-4D864113D2FF}" type="presOf" srcId="{F0E65525-86DD-42F2-B42F-DF29EA624643}" destId="{B05D261B-8BF9-4B11-8D7F-83FCB51456A7}" srcOrd="0" destOrd="0" presId="urn:microsoft.com/office/officeart/2005/8/layout/hierarchy2"/>
    <dgm:cxn modelId="{5DF604FF-A693-CF4D-8AD3-6B0AA750CDB3}" type="presOf" srcId="{1E76AB20-CAAE-422A-9AB7-869C0D34A084}" destId="{78A94807-1D38-4154-BB49-CA148E58B16A}" srcOrd="0" destOrd="0" presId="urn:microsoft.com/office/officeart/2005/8/layout/hierarchy2"/>
    <dgm:cxn modelId="{03B261D0-C64F-43C9-BCF3-D2BACCD7753F}" srcId="{AF58D4F1-CF34-4145-AD8C-D5BB2F6C1A11}" destId="{571BE007-8D12-40C3-ABBD-26AAD39DA9B3}" srcOrd="2" destOrd="0" parTransId="{78ECFA0F-DFFF-4E2C-B89B-8192AE4B700D}" sibTransId="{86443AFE-685E-466D-B1BC-DE212BE84C9F}"/>
    <dgm:cxn modelId="{3DC93C30-FA6F-E240-A038-F9BCE5F4ED79}" type="presOf" srcId="{D9E66D7A-E6B9-4335-BB6C-F34AF1284692}" destId="{0B837F40-9312-4C47-88D6-79CF2A3D47C5}" srcOrd="1" destOrd="0" presId="urn:microsoft.com/office/officeart/2005/8/layout/hierarchy2"/>
    <dgm:cxn modelId="{01F918D5-E223-774A-BA3E-14FC79864956}" type="presOf" srcId="{D9E66D7A-E6B9-4335-BB6C-F34AF1284692}" destId="{527488F7-085E-4ACB-B701-6E3843EA905B}" srcOrd="0" destOrd="0" presId="urn:microsoft.com/office/officeart/2005/8/layout/hierarchy2"/>
    <dgm:cxn modelId="{803DF606-5404-2847-8DAD-F284432A7A09}" type="presOf" srcId="{FF7C3576-9E4E-46BD-B97D-DF391F56CE35}" destId="{9DD50463-872B-4FA3-8AB3-23FB18EFD876}" srcOrd="0" destOrd="0" presId="urn:microsoft.com/office/officeart/2005/8/layout/hierarchy2"/>
    <dgm:cxn modelId="{A931739F-A764-468E-A57B-33AFE53CD563}" srcId="{571BE007-8D12-40C3-ABBD-26AAD39DA9B3}" destId="{1A8F7577-C5CA-4649-B5DB-223C216C312E}" srcOrd="0" destOrd="0" parTransId="{1E76AB20-CAAE-422A-9AB7-869C0D34A084}" sibTransId="{9913C9DF-3BDC-43CB-97E2-B5E11FB4E373}"/>
    <dgm:cxn modelId="{86BB0A71-A9A7-CD41-AAC6-D5DFC0336B7F}" type="presOf" srcId="{8C00EB96-4C34-436F-A1F8-98F4445EA6C0}" destId="{06803DC5-4EA2-41C5-8FCE-7532014106B9}" srcOrd="1" destOrd="0" presId="urn:microsoft.com/office/officeart/2005/8/layout/hierarchy2"/>
    <dgm:cxn modelId="{6941192A-2652-4F50-8032-A9B2AA652439}" srcId="{AF58D4F1-CF34-4145-AD8C-D5BB2F6C1A11}" destId="{88565FFF-DE01-4D4E-B2D8-EE85C344F114}" srcOrd="1" destOrd="0" parTransId="{8C00EB96-4C34-436F-A1F8-98F4445EA6C0}" sibTransId="{7E7F598F-18FA-4D0A-9C94-CA939CC80089}"/>
    <dgm:cxn modelId="{1675F08F-8FC5-6243-88A0-B2307BC9F34C}" type="presParOf" srcId="{31A121ED-AECE-498C-B928-AF552BC023E2}" destId="{EDFA434A-A63B-4691-A431-788E1EDE2B97}" srcOrd="0" destOrd="0" presId="urn:microsoft.com/office/officeart/2005/8/layout/hierarchy2"/>
    <dgm:cxn modelId="{2361CA69-83DB-AF45-978D-6F6D7FD20173}" type="presParOf" srcId="{EDFA434A-A63B-4691-A431-788E1EDE2B97}" destId="{A3543FD1-0C8C-4044-A08C-BE39AF33014F}" srcOrd="0" destOrd="0" presId="urn:microsoft.com/office/officeart/2005/8/layout/hierarchy2"/>
    <dgm:cxn modelId="{A36CE8BE-5D4A-D045-86AF-366DD2241CB5}" type="presParOf" srcId="{EDFA434A-A63B-4691-A431-788E1EDE2B97}" destId="{1C07F069-543E-42F8-8791-7A1E49DC4E10}" srcOrd="1" destOrd="0" presId="urn:microsoft.com/office/officeart/2005/8/layout/hierarchy2"/>
    <dgm:cxn modelId="{08C88379-E38D-C34B-B49E-3F09DFCA1C22}" type="presParOf" srcId="{1C07F069-543E-42F8-8791-7A1E49DC4E10}" destId="{B05D261B-8BF9-4B11-8D7F-83FCB51456A7}" srcOrd="0" destOrd="0" presId="urn:microsoft.com/office/officeart/2005/8/layout/hierarchy2"/>
    <dgm:cxn modelId="{D130CFD3-7018-354F-B509-33DC0C4257E2}" type="presParOf" srcId="{B05D261B-8BF9-4B11-8D7F-83FCB51456A7}" destId="{1DA9B9BA-FE2F-4F42-9BA7-97E797918006}" srcOrd="0" destOrd="0" presId="urn:microsoft.com/office/officeart/2005/8/layout/hierarchy2"/>
    <dgm:cxn modelId="{31BFE6B5-54E2-D447-AA60-EB25B39A50FA}" type="presParOf" srcId="{1C07F069-543E-42F8-8791-7A1E49DC4E10}" destId="{8F90E2D2-9769-407F-BCAA-212CDCA54437}" srcOrd="1" destOrd="0" presId="urn:microsoft.com/office/officeart/2005/8/layout/hierarchy2"/>
    <dgm:cxn modelId="{7D613F59-B143-F647-8C46-9E7D06A13DFE}" type="presParOf" srcId="{8F90E2D2-9769-407F-BCAA-212CDCA54437}" destId="{9DD50463-872B-4FA3-8AB3-23FB18EFD876}" srcOrd="0" destOrd="0" presId="urn:microsoft.com/office/officeart/2005/8/layout/hierarchy2"/>
    <dgm:cxn modelId="{741E9B0B-018A-C34C-9E09-A18F5B9E5F69}" type="presParOf" srcId="{8F90E2D2-9769-407F-BCAA-212CDCA54437}" destId="{12084DF3-2942-41E6-93FE-4651BD706783}" srcOrd="1" destOrd="0" presId="urn:microsoft.com/office/officeart/2005/8/layout/hierarchy2"/>
    <dgm:cxn modelId="{EA8FD7B8-7944-2D48-A53A-5821A0B0B676}" type="presParOf" srcId="{12084DF3-2942-41E6-93FE-4651BD706783}" destId="{33D78712-918E-4808-BB6F-6699567F9007}" srcOrd="0" destOrd="0" presId="urn:microsoft.com/office/officeart/2005/8/layout/hierarchy2"/>
    <dgm:cxn modelId="{D2E40796-2FED-E44A-BEFA-F262F019E47C}" type="presParOf" srcId="{33D78712-918E-4808-BB6F-6699567F9007}" destId="{4C5985F8-3889-4404-9467-EB006DCF5BD5}" srcOrd="0" destOrd="0" presId="urn:microsoft.com/office/officeart/2005/8/layout/hierarchy2"/>
    <dgm:cxn modelId="{3DEE268E-B83C-C14E-9F1A-638DECD4587D}" type="presParOf" srcId="{12084DF3-2942-41E6-93FE-4651BD706783}" destId="{AF6D5754-578E-4F24-A97C-29DEBD0B20F8}" srcOrd="1" destOrd="0" presId="urn:microsoft.com/office/officeart/2005/8/layout/hierarchy2"/>
    <dgm:cxn modelId="{17B08EA0-553D-E742-9C21-AC63003B7633}" type="presParOf" srcId="{AF6D5754-578E-4F24-A97C-29DEBD0B20F8}" destId="{4C3B1456-E93E-4CDD-B94E-F5B64884CB90}" srcOrd="0" destOrd="0" presId="urn:microsoft.com/office/officeart/2005/8/layout/hierarchy2"/>
    <dgm:cxn modelId="{7038753B-573B-5942-B043-7F0CFC9A911E}" type="presParOf" srcId="{AF6D5754-578E-4F24-A97C-29DEBD0B20F8}" destId="{8250A179-28B2-4D93-B1BF-CED5178759AA}" srcOrd="1" destOrd="0" presId="urn:microsoft.com/office/officeart/2005/8/layout/hierarchy2"/>
    <dgm:cxn modelId="{7C08E9D4-846B-7D41-B627-D110F48D8D64}" type="presParOf" srcId="{1C07F069-543E-42F8-8791-7A1E49DC4E10}" destId="{0CC9199E-939A-4434-9DBE-41B9865ED1E0}" srcOrd="2" destOrd="0" presId="urn:microsoft.com/office/officeart/2005/8/layout/hierarchy2"/>
    <dgm:cxn modelId="{CD0A9589-4BD7-A740-B729-2D27F6DC3EA2}" type="presParOf" srcId="{0CC9199E-939A-4434-9DBE-41B9865ED1E0}" destId="{06803DC5-4EA2-41C5-8FCE-7532014106B9}" srcOrd="0" destOrd="0" presId="urn:microsoft.com/office/officeart/2005/8/layout/hierarchy2"/>
    <dgm:cxn modelId="{93B03FDC-71B4-6C4A-B517-4BD8FD4C0E9F}" type="presParOf" srcId="{1C07F069-543E-42F8-8791-7A1E49DC4E10}" destId="{3DAE2E30-BA1F-45E3-97F0-07BD12934530}" srcOrd="3" destOrd="0" presId="urn:microsoft.com/office/officeart/2005/8/layout/hierarchy2"/>
    <dgm:cxn modelId="{99976CB5-DD49-C141-8140-173E49A7159F}" type="presParOf" srcId="{3DAE2E30-BA1F-45E3-97F0-07BD12934530}" destId="{BD01B2CB-D84A-4069-BEAE-BD4BF49CBDA3}" srcOrd="0" destOrd="0" presId="urn:microsoft.com/office/officeart/2005/8/layout/hierarchy2"/>
    <dgm:cxn modelId="{ADB58E8A-4CD4-9145-A77B-B491E35E1C47}" type="presParOf" srcId="{3DAE2E30-BA1F-45E3-97F0-07BD12934530}" destId="{517EDF8D-A98A-4FED-84D0-CAB46EECA159}" srcOrd="1" destOrd="0" presId="urn:microsoft.com/office/officeart/2005/8/layout/hierarchy2"/>
    <dgm:cxn modelId="{08099B02-3213-CB43-B48C-A33D585216AA}" type="presParOf" srcId="{517EDF8D-A98A-4FED-84D0-CAB46EECA159}" destId="{BF9A566A-18D8-4E9E-9152-7ED840E0502F}" srcOrd="0" destOrd="0" presId="urn:microsoft.com/office/officeart/2005/8/layout/hierarchy2"/>
    <dgm:cxn modelId="{3C7207F9-DF7C-5544-9247-C732932209BC}" type="presParOf" srcId="{BF9A566A-18D8-4E9E-9152-7ED840E0502F}" destId="{40B6E77D-0227-48D2-9C21-4436D46883C0}" srcOrd="0" destOrd="0" presId="urn:microsoft.com/office/officeart/2005/8/layout/hierarchy2"/>
    <dgm:cxn modelId="{F55CB4A9-0D7A-D24C-A24F-7E2900D52CB1}" type="presParOf" srcId="{517EDF8D-A98A-4FED-84D0-CAB46EECA159}" destId="{C7ADF64E-4F2E-4F16-9EC4-808CF8341D7F}" srcOrd="1" destOrd="0" presId="urn:microsoft.com/office/officeart/2005/8/layout/hierarchy2"/>
    <dgm:cxn modelId="{325594B3-A727-9149-B2C3-A971373ADC39}" type="presParOf" srcId="{C7ADF64E-4F2E-4F16-9EC4-808CF8341D7F}" destId="{0585C333-2A3E-4E65-A8C3-471C5F399715}" srcOrd="0" destOrd="0" presId="urn:microsoft.com/office/officeart/2005/8/layout/hierarchy2"/>
    <dgm:cxn modelId="{B18C0E35-7167-5E4F-B954-BC45CC0DFFE6}" type="presParOf" srcId="{C7ADF64E-4F2E-4F16-9EC4-808CF8341D7F}" destId="{71247A38-F366-4DED-AF4E-DFC95C7BB12D}" srcOrd="1" destOrd="0" presId="urn:microsoft.com/office/officeart/2005/8/layout/hierarchy2"/>
    <dgm:cxn modelId="{6788FB62-3369-B74F-BC88-A7F0E30FBB64}" type="presParOf" srcId="{71247A38-F366-4DED-AF4E-DFC95C7BB12D}" destId="{527488F7-085E-4ACB-B701-6E3843EA905B}" srcOrd="0" destOrd="0" presId="urn:microsoft.com/office/officeart/2005/8/layout/hierarchy2"/>
    <dgm:cxn modelId="{5075CB7F-94E0-D64C-9F72-9501B23E27CF}" type="presParOf" srcId="{527488F7-085E-4ACB-B701-6E3843EA905B}" destId="{0B837F40-9312-4C47-88D6-79CF2A3D47C5}" srcOrd="0" destOrd="0" presId="urn:microsoft.com/office/officeart/2005/8/layout/hierarchy2"/>
    <dgm:cxn modelId="{C00348FD-F979-B846-8F7A-99145046819B}" type="presParOf" srcId="{71247A38-F366-4DED-AF4E-DFC95C7BB12D}" destId="{75F2BFAA-1729-43E7-A143-350192B0CE76}" srcOrd="1" destOrd="0" presId="urn:microsoft.com/office/officeart/2005/8/layout/hierarchy2"/>
    <dgm:cxn modelId="{D5630C7D-19F6-B84E-9CFA-F5BC900E3EB3}" type="presParOf" srcId="{75F2BFAA-1729-43E7-A143-350192B0CE76}" destId="{C3B37720-7A40-4E9D-BD34-17E692DE7783}" srcOrd="0" destOrd="0" presId="urn:microsoft.com/office/officeart/2005/8/layout/hierarchy2"/>
    <dgm:cxn modelId="{641C58B1-58AB-8140-8F54-863F1D1AD347}" type="presParOf" srcId="{75F2BFAA-1729-43E7-A143-350192B0CE76}" destId="{2B2DADEF-61E4-4F53-ABDB-868215F76A48}" srcOrd="1" destOrd="0" presId="urn:microsoft.com/office/officeart/2005/8/layout/hierarchy2"/>
    <dgm:cxn modelId="{BBDC144C-E2CF-464A-8B7D-BDA2553EB575}" type="presParOf" srcId="{1C07F069-543E-42F8-8791-7A1E49DC4E10}" destId="{7FDA2ED3-1D4E-418D-AE34-ADAF5E687C69}" srcOrd="4" destOrd="0" presId="urn:microsoft.com/office/officeart/2005/8/layout/hierarchy2"/>
    <dgm:cxn modelId="{634D528D-BB84-A847-831E-01CF39A04DA5}" type="presParOf" srcId="{7FDA2ED3-1D4E-418D-AE34-ADAF5E687C69}" destId="{CBB78EAA-87A4-4D6B-88E3-E168B57425CF}" srcOrd="0" destOrd="0" presId="urn:microsoft.com/office/officeart/2005/8/layout/hierarchy2"/>
    <dgm:cxn modelId="{D3F87287-1137-CF49-8D76-2C2E9FA1FF71}" type="presParOf" srcId="{1C07F069-543E-42F8-8791-7A1E49DC4E10}" destId="{935B485A-22DD-4B64-9A5C-8ACD0281DDEF}" srcOrd="5" destOrd="0" presId="urn:microsoft.com/office/officeart/2005/8/layout/hierarchy2"/>
    <dgm:cxn modelId="{392FDD33-1D13-7B44-AD97-95F49FC736C3}" type="presParOf" srcId="{935B485A-22DD-4B64-9A5C-8ACD0281DDEF}" destId="{64435245-A378-4DEA-A6B7-CBFE1EDEA146}" srcOrd="0" destOrd="0" presId="urn:microsoft.com/office/officeart/2005/8/layout/hierarchy2"/>
    <dgm:cxn modelId="{5850553B-B5AA-2341-AAC5-46E98C70FFFA}" type="presParOf" srcId="{935B485A-22DD-4B64-9A5C-8ACD0281DDEF}" destId="{FE981E9B-FC3D-457C-8D8F-AD9885ACD8F2}" srcOrd="1" destOrd="0" presId="urn:microsoft.com/office/officeart/2005/8/layout/hierarchy2"/>
    <dgm:cxn modelId="{BBE333BA-2824-DE48-8D54-942B775A469E}" type="presParOf" srcId="{FE981E9B-FC3D-457C-8D8F-AD9885ACD8F2}" destId="{78A94807-1D38-4154-BB49-CA148E58B16A}" srcOrd="0" destOrd="0" presId="urn:microsoft.com/office/officeart/2005/8/layout/hierarchy2"/>
    <dgm:cxn modelId="{FCF9B7D1-20EA-6F4E-A0C4-73698086E667}" type="presParOf" srcId="{78A94807-1D38-4154-BB49-CA148E58B16A}" destId="{E2004DF1-9200-444C-A491-A70C7AEFCA5F}" srcOrd="0" destOrd="0" presId="urn:microsoft.com/office/officeart/2005/8/layout/hierarchy2"/>
    <dgm:cxn modelId="{BC5E0281-E0EC-8E4D-9651-78D3E6E3C68C}" type="presParOf" srcId="{FE981E9B-FC3D-457C-8D8F-AD9885ACD8F2}" destId="{B73649F7-9931-47D0-ACDA-78BE49F46869}" srcOrd="1" destOrd="0" presId="urn:microsoft.com/office/officeart/2005/8/layout/hierarchy2"/>
    <dgm:cxn modelId="{9EAD5645-4EB0-644F-8CAF-C6F458DD5781}" type="presParOf" srcId="{B73649F7-9931-47D0-ACDA-78BE49F46869}" destId="{C8DAF41E-4A1C-4F27-94B9-D3CBADD7522B}" srcOrd="0" destOrd="0" presId="urn:microsoft.com/office/officeart/2005/8/layout/hierarchy2"/>
    <dgm:cxn modelId="{98CB3F06-85AC-7941-8A7A-2C823D86DF6F}" type="presParOf" srcId="{B73649F7-9931-47D0-ACDA-78BE49F46869}" destId="{95706B4B-62DB-43A5-9235-BEB605B74BAE}" srcOrd="1" destOrd="0" presId="urn:microsoft.com/office/officeart/2005/8/layout/hierarchy2"/>
    <dgm:cxn modelId="{AB4379EA-EE54-7547-BC0E-7673971FAF0D}" type="presParOf" srcId="{95706B4B-62DB-43A5-9235-BEB605B74BAE}" destId="{8B418387-37F7-4A8A-ADAD-4203160BEFD5}" srcOrd="0" destOrd="0" presId="urn:microsoft.com/office/officeart/2005/8/layout/hierarchy2"/>
    <dgm:cxn modelId="{8DC735D6-41B6-6440-9E37-4D9D1AD1CF56}" type="presParOf" srcId="{8B418387-37F7-4A8A-ADAD-4203160BEFD5}" destId="{89689DD1-227E-45CD-8A23-30692B7F099E}" srcOrd="0" destOrd="0" presId="urn:microsoft.com/office/officeart/2005/8/layout/hierarchy2"/>
    <dgm:cxn modelId="{941180F4-FF0E-054D-AD5C-427964316D55}" type="presParOf" srcId="{95706B4B-62DB-43A5-9235-BEB605B74BAE}" destId="{AEB9D7E9-EC02-4AE6-8200-B3ABF1AEBD51}" srcOrd="1" destOrd="0" presId="urn:microsoft.com/office/officeart/2005/8/layout/hierarchy2"/>
    <dgm:cxn modelId="{1EFE17CA-A9ED-2845-A2A0-DCAE2A2C1A2A}" type="presParOf" srcId="{AEB9D7E9-EC02-4AE6-8200-B3ABF1AEBD51}" destId="{C385C8C7-4115-47C0-BA48-CE59FDEBD8B1}" srcOrd="0" destOrd="0" presId="urn:microsoft.com/office/officeart/2005/8/layout/hierarchy2"/>
    <dgm:cxn modelId="{783AB4DC-557B-D546-9F76-F42B697EA46C}" type="presParOf" srcId="{AEB9D7E9-EC02-4AE6-8200-B3ABF1AEBD51}" destId="{9CB15716-71D8-43C5-914D-D7E0AFF8A43E}" srcOrd="1" destOrd="0" presId="urn:microsoft.com/office/officeart/2005/8/layout/hierarchy2"/>
    <dgm:cxn modelId="{4F47D2E7-BBD8-B64C-978F-5F8A920A7F51}" type="presParOf" srcId="{9CB15716-71D8-43C5-914D-D7E0AFF8A43E}" destId="{08BCADED-9F5F-45A7-B040-02C7DED30D7B}" srcOrd="0" destOrd="0" presId="urn:microsoft.com/office/officeart/2005/8/layout/hierarchy2"/>
    <dgm:cxn modelId="{C32C385C-84CC-7E4D-B85A-A27EF4CEF5FA}" type="presParOf" srcId="{08BCADED-9F5F-45A7-B040-02C7DED30D7B}" destId="{CEA7CE63-419E-45FE-BBD4-CD5E9554F036}" srcOrd="0" destOrd="0" presId="urn:microsoft.com/office/officeart/2005/8/layout/hierarchy2"/>
    <dgm:cxn modelId="{149F9AE3-682D-C547-B1FA-3624A392A2E3}" type="presParOf" srcId="{9CB15716-71D8-43C5-914D-D7E0AFF8A43E}" destId="{F514C508-A363-46EE-8464-3AA7A8F23BF5}" srcOrd="1" destOrd="0" presId="urn:microsoft.com/office/officeart/2005/8/layout/hierarchy2"/>
    <dgm:cxn modelId="{AEC0D85D-DEDF-1147-B74A-52BCA59AFC4D}" type="presParOf" srcId="{F514C508-A363-46EE-8464-3AA7A8F23BF5}" destId="{2F3FF714-2C45-45F4-8C6E-9C08A3727CC9}" srcOrd="0" destOrd="0" presId="urn:microsoft.com/office/officeart/2005/8/layout/hierarchy2"/>
    <dgm:cxn modelId="{96700BE8-D24A-C14B-B066-659B8745FD0B}" type="presParOf" srcId="{F514C508-A363-46EE-8464-3AA7A8F23BF5}" destId="{E255A50F-DB50-4D01-B9EC-7A0FE0DC32A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43FD1-0C8C-4044-A08C-BE39AF33014F}">
      <dsp:nvSpPr>
        <dsp:cNvPr id="0" name=""/>
        <dsp:cNvSpPr/>
      </dsp:nvSpPr>
      <dsp:spPr>
        <a:xfrm>
          <a:off x="7388" y="2018808"/>
          <a:ext cx="1300547" cy="879284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0000"/>
              </a:solidFill>
            </a:rPr>
            <a:t>Тяжесть боли</a:t>
          </a:r>
          <a:endParaRPr lang="ru-RU" sz="2200" b="1" kern="1200" dirty="0">
            <a:solidFill>
              <a:srgbClr val="000000"/>
            </a:solidFill>
          </a:endParaRPr>
        </a:p>
      </dsp:txBody>
      <dsp:txXfrm>
        <a:off x="33141" y="2044561"/>
        <a:ext cx="1249041" cy="827778"/>
      </dsp:txXfrm>
    </dsp:sp>
    <dsp:sp modelId="{B05D261B-8BF9-4B11-8D7F-83FCB51456A7}">
      <dsp:nvSpPr>
        <dsp:cNvPr id="0" name=""/>
        <dsp:cNvSpPr/>
      </dsp:nvSpPr>
      <dsp:spPr>
        <a:xfrm rot="17019101">
          <a:off x="669467" y="1637358"/>
          <a:ext cx="1671425" cy="17978"/>
        </a:xfrm>
        <a:custGeom>
          <a:avLst/>
          <a:gdLst/>
          <a:ahLst/>
          <a:cxnLst/>
          <a:rect l="0" t="0" r="0" b="0"/>
          <a:pathLst>
            <a:path>
              <a:moveTo>
                <a:pt x="0" y="8989"/>
              </a:moveTo>
              <a:lnTo>
                <a:pt x="1671425" y="8989"/>
              </a:lnTo>
            </a:path>
          </a:pathLst>
        </a:custGeom>
        <a:noFill/>
        <a:ln w="1905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rgbClr val="000000"/>
            </a:solidFill>
          </a:endParaRPr>
        </a:p>
      </dsp:txBody>
      <dsp:txXfrm>
        <a:off x="1463394" y="1604561"/>
        <a:ext cx="83571" cy="83571"/>
      </dsp:txXfrm>
    </dsp:sp>
    <dsp:sp modelId="{9DD50463-872B-4FA3-8AB3-23FB18EFD876}">
      <dsp:nvSpPr>
        <dsp:cNvPr id="0" name=""/>
        <dsp:cNvSpPr/>
      </dsp:nvSpPr>
      <dsp:spPr>
        <a:xfrm>
          <a:off x="1702424" y="389843"/>
          <a:ext cx="1264728" cy="888801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0000"/>
              </a:solidFill>
            </a:rPr>
            <a:t>Легкая боль</a:t>
          </a:r>
          <a:endParaRPr lang="ru-RU" sz="2200" b="1" kern="1200" dirty="0">
            <a:solidFill>
              <a:srgbClr val="000000"/>
            </a:solidFill>
          </a:endParaRPr>
        </a:p>
      </dsp:txBody>
      <dsp:txXfrm>
        <a:off x="1728456" y="415875"/>
        <a:ext cx="1212664" cy="836737"/>
      </dsp:txXfrm>
    </dsp:sp>
    <dsp:sp modelId="{33D78712-918E-4808-BB6F-6699567F9007}">
      <dsp:nvSpPr>
        <dsp:cNvPr id="0" name=""/>
        <dsp:cNvSpPr/>
      </dsp:nvSpPr>
      <dsp:spPr>
        <a:xfrm rot="21588183">
          <a:off x="2967151" y="824577"/>
          <a:ext cx="394490" cy="17978"/>
        </a:xfrm>
        <a:custGeom>
          <a:avLst/>
          <a:gdLst/>
          <a:ahLst/>
          <a:cxnLst/>
          <a:rect l="0" t="0" r="0" b="0"/>
          <a:pathLst>
            <a:path>
              <a:moveTo>
                <a:pt x="0" y="8989"/>
              </a:moveTo>
              <a:lnTo>
                <a:pt x="394490" y="8989"/>
              </a:lnTo>
            </a:path>
          </a:pathLst>
        </a:custGeom>
        <a:noFill/>
        <a:ln w="19050" cap="flat" cmpd="sng" algn="ctr">
          <a:solidFill>
            <a:schemeClr val="accent6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rgbClr val="000000"/>
            </a:solidFill>
          </a:endParaRPr>
        </a:p>
      </dsp:txBody>
      <dsp:txXfrm>
        <a:off x="3154534" y="823704"/>
        <a:ext cx="19724" cy="19724"/>
      </dsp:txXfrm>
    </dsp:sp>
    <dsp:sp modelId="{4C3B1456-E93E-4CDD-B94E-F5B64884CB90}">
      <dsp:nvSpPr>
        <dsp:cNvPr id="0" name=""/>
        <dsp:cNvSpPr/>
      </dsp:nvSpPr>
      <dsp:spPr>
        <a:xfrm>
          <a:off x="3361640" y="403939"/>
          <a:ext cx="2137059" cy="857897"/>
        </a:xfrm>
        <a:prstGeom prst="roundRect">
          <a:avLst>
            <a:gd name="adj" fmla="val 10000"/>
          </a:avLst>
        </a:prstGeom>
        <a:solidFill>
          <a:schemeClr val="accent6">
            <a:tint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0000"/>
              </a:solidFill>
            </a:rPr>
            <a:t>КОК-ДНГ или </a:t>
          </a:r>
          <a:r>
            <a:rPr lang="ru-RU" sz="2200" b="1" kern="1200" dirty="0" err="1" smtClean="0">
              <a:solidFill>
                <a:srgbClr val="000000"/>
              </a:solidFill>
            </a:rPr>
            <a:t>диеногест</a:t>
          </a:r>
          <a:endParaRPr lang="ru-RU" sz="2200" b="1" kern="1200" dirty="0">
            <a:solidFill>
              <a:srgbClr val="000000"/>
            </a:solidFill>
          </a:endParaRPr>
        </a:p>
      </dsp:txBody>
      <dsp:txXfrm>
        <a:off x="3386767" y="429066"/>
        <a:ext cx="2086805" cy="807643"/>
      </dsp:txXfrm>
    </dsp:sp>
    <dsp:sp modelId="{0CC9199E-939A-4434-9DBE-41B9865ED1E0}">
      <dsp:nvSpPr>
        <dsp:cNvPr id="0" name=""/>
        <dsp:cNvSpPr/>
      </dsp:nvSpPr>
      <dsp:spPr>
        <a:xfrm rot="229023">
          <a:off x="1307498" y="2462620"/>
          <a:ext cx="395364" cy="17978"/>
        </a:xfrm>
        <a:custGeom>
          <a:avLst/>
          <a:gdLst/>
          <a:ahLst/>
          <a:cxnLst/>
          <a:rect l="0" t="0" r="0" b="0"/>
          <a:pathLst>
            <a:path>
              <a:moveTo>
                <a:pt x="0" y="8989"/>
              </a:moveTo>
              <a:lnTo>
                <a:pt x="395364" y="8989"/>
              </a:lnTo>
            </a:path>
          </a:pathLst>
        </a:custGeom>
        <a:noFill/>
        <a:ln w="1905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rgbClr val="000000"/>
            </a:solidFill>
          </a:endParaRPr>
        </a:p>
      </dsp:txBody>
      <dsp:txXfrm>
        <a:off x="1495296" y="2461725"/>
        <a:ext cx="19768" cy="19768"/>
      </dsp:txXfrm>
    </dsp:sp>
    <dsp:sp modelId="{BD01B2CB-D84A-4069-BEAE-BD4BF49CBDA3}">
      <dsp:nvSpPr>
        <dsp:cNvPr id="0" name=""/>
        <dsp:cNvSpPr/>
      </dsp:nvSpPr>
      <dsp:spPr>
        <a:xfrm>
          <a:off x="1702424" y="2052911"/>
          <a:ext cx="1428855" cy="863716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0000"/>
              </a:solidFill>
            </a:rPr>
            <a:t>Умеренно тяжелая боль</a:t>
          </a:r>
          <a:endParaRPr lang="ru-RU" sz="2200" b="1" kern="1200" dirty="0">
            <a:solidFill>
              <a:srgbClr val="000000"/>
            </a:solidFill>
          </a:endParaRPr>
        </a:p>
      </dsp:txBody>
      <dsp:txXfrm>
        <a:off x="1727721" y="2078208"/>
        <a:ext cx="1378261" cy="813122"/>
      </dsp:txXfrm>
    </dsp:sp>
    <dsp:sp modelId="{BF9A566A-18D8-4E9E-9152-7ED840E0502F}">
      <dsp:nvSpPr>
        <dsp:cNvPr id="0" name=""/>
        <dsp:cNvSpPr/>
      </dsp:nvSpPr>
      <dsp:spPr>
        <a:xfrm>
          <a:off x="3131279" y="2475780"/>
          <a:ext cx="394487" cy="17978"/>
        </a:xfrm>
        <a:custGeom>
          <a:avLst/>
          <a:gdLst/>
          <a:ahLst/>
          <a:cxnLst/>
          <a:rect l="0" t="0" r="0" b="0"/>
          <a:pathLst>
            <a:path>
              <a:moveTo>
                <a:pt x="0" y="8989"/>
              </a:moveTo>
              <a:lnTo>
                <a:pt x="394487" y="8989"/>
              </a:lnTo>
            </a:path>
          </a:pathLst>
        </a:custGeom>
        <a:noFill/>
        <a:ln w="19050" cap="flat" cmpd="sng" algn="ctr">
          <a:solidFill>
            <a:schemeClr val="accent6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rgbClr val="000000"/>
            </a:solidFill>
          </a:endParaRPr>
        </a:p>
      </dsp:txBody>
      <dsp:txXfrm>
        <a:off x="3318661" y="2474907"/>
        <a:ext cx="19724" cy="19724"/>
      </dsp:txXfrm>
    </dsp:sp>
    <dsp:sp modelId="{0585C333-2A3E-4E65-A8C3-471C5F399715}">
      <dsp:nvSpPr>
        <dsp:cNvPr id="0" name=""/>
        <dsp:cNvSpPr/>
      </dsp:nvSpPr>
      <dsp:spPr>
        <a:xfrm>
          <a:off x="3525767" y="2052911"/>
          <a:ext cx="2362262" cy="863716"/>
        </a:xfrm>
        <a:prstGeom prst="roundRect">
          <a:avLst>
            <a:gd name="adj" fmla="val 10000"/>
          </a:avLst>
        </a:prstGeom>
        <a:solidFill>
          <a:schemeClr val="accent6">
            <a:tint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0000"/>
              </a:solidFill>
            </a:rPr>
            <a:t>Агонисты </a:t>
          </a:r>
          <a:r>
            <a:rPr lang="ru-RU" sz="2200" b="1" kern="1200" dirty="0" err="1" smtClean="0">
              <a:solidFill>
                <a:srgbClr val="000000"/>
              </a:solidFill>
            </a:rPr>
            <a:t>ГнРГ</a:t>
          </a:r>
          <a:r>
            <a:rPr lang="ru-RU" sz="2200" b="1" kern="1200" dirty="0" smtClean="0">
              <a:solidFill>
                <a:srgbClr val="000000"/>
              </a:solidFill>
            </a:rPr>
            <a:t> (</a:t>
          </a:r>
          <a:r>
            <a:rPr lang="ru-RU" sz="2200" b="1" kern="1200" dirty="0" err="1" smtClean="0">
              <a:solidFill>
                <a:srgbClr val="000000"/>
              </a:solidFill>
            </a:rPr>
            <a:t>трипторелин</a:t>
          </a:r>
          <a:r>
            <a:rPr lang="ru-RU" sz="2200" b="1" kern="1200" dirty="0" smtClean="0">
              <a:solidFill>
                <a:srgbClr val="000000"/>
              </a:solidFill>
            </a:rPr>
            <a:t>) </a:t>
          </a:r>
          <a:endParaRPr lang="ru-RU" sz="2200" b="1" kern="1200" dirty="0">
            <a:solidFill>
              <a:srgbClr val="000000"/>
            </a:solidFill>
          </a:endParaRPr>
        </a:p>
      </dsp:txBody>
      <dsp:txXfrm>
        <a:off x="3551064" y="2078208"/>
        <a:ext cx="2311668" cy="813122"/>
      </dsp:txXfrm>
    </dsp:sp>
    <dsp:sp modelId="{527488F7-085E-4ACB-B701-6E3843EA905B}">
      <dsp:nvSpPr>
        <dsp:cNvPr id="0" name=""/>
        <dsp:cNvSpPr/>
      </dsp:nvSpPr>
      <dsp:spPr>
        <a:xfrm>
          <a:off x="5888030" y="2475780"/>
          <a:ext cx="394487" cy="17978"/>
        </a:xfrm>
        <a:custGeom>
          <a:avLst/>
          <a:gdLst/>
          <a:ahLst/>
          <a:cxnLst/>
          <a:rect l="0" t="0" r="0" b="0"/>
          <a:pathLst>
            <a:path>
              <a:moveTo>
                <a:pt x="0" y="8989"/>
              </a:moveTo>
              <a:lnTo>
                <a:pt x="394487" y="8989"/>
              </a:lnTo>
            </a:path>
          </a:pathLst>
        </a:custGeom>
        <a:noFill/>
        <a:ln w="1905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rgbClr val="000000"/>
            </a:solidFill>
          </a:endParaRPr>
        </a:p>
      </dsp:txBody>
      <dsp:txXfrm>
        <a:off x="6075412" y="2474907"/>
        <a:ext cx="19724" cy="19724"/>
      </dsp:txXfrm>
    </dsp:sp>
    <dsp:sp modelId="{C3B37720-7A40-4E9D-BD34-17E692DE7783}">
      <dsp:nvSpPr>
        <dsp:cNvPr id="0" name=""/>
        <dsp:cNvSpPr/>
      </dsp:nvSpPr>
      <dsp:spPr>
        <a:xfrm>
          <a:off x="6282518" y="2052489"/>
          <a:ext cx="1543789" cy="864559"/>
        </a:xfrm>
        <a:prstGeom prst="roundRect">
          <a:avLst>
            <a:gd name="adj" fmla="val 10000"/>
          </a:avLst>
        </a:prstGeom>
        <a:solidFill>
          <a:schemeClr val="accent6">
            <a:tint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0000"/>
              </a:solidFill>
            </a:rPr>
            <a:t>КОК-ДНГ или </a:t>
          </a:r>
          <a:r>
            <a:rPr lang="ru-RU" sz="2200" b="1" kern="1200" dirty="0" err="1" smtClean="0">
              <a:solidFill>
                <a:srgbClr val="000000"/>
              </a:solidFill>
            </a:rPr>
            <a:t>диеногест</a:t>
          </a:r>
          <a:endParaRPr lang="ru-RU" sz="2200" b="1" kern="1200" dirty="0">
            <a:solidFill>
              <a:srgbClr val="000000"/>
            </a:solidFill>
          </a:endParaRPr>
        </a:p>
      </dsp:txBody>
      <dsp:txXfrm>
        <a:off x="6307840" y="2077811"/>
        <a:ext cx="1493145" cy="813915"/>
      </dsp:txXfrm>
    </dsp:sp>
    <dsp:sp modelId="{7FDA2ED3-1D4E-418D-AE34-ADAF5E687C69}">
      <dsp:nvSpPr>
        <dsp:cNvPr id="0" name=""/>
        <dsp:cNvSpPr/>
      </dsp:nvSpPr>
      <dsp:spPr>
        <a:xfrm rot="4593964">
          <a:off x="656176" y="3275235"/>
          <a:ext cx="1698008" cy="17978"/>
        </a:xfrm>
        <a:custGeom>
          <a:avLst/>
          <a:gdLst/>
          <a:ahLst/>
          <a:cxnLst/>
          <a:rect l="0" t="0" r="0" b="0"/>
          <a:pathLst>
            <a:path>
              <a:moveTo>
                <a:pt x="0" y="8989"/>
              </a:moveTo>
              <a:lnTo>
                <a:pt x="1698008" y="8989"/>
              </a:lnTo>
            </a:path>
          </a:pathLst>
        </a:custGeom>
        <a:noFill/>
        <a:ln w="1905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>
            <a:solidFill>
              <a:srgbClr val="000000"/>
            </a:solidFill>
          </a:endParaRPr>
        </a:p>
      </dsp:txBody>
      <dsp:txXfrm>
        <a:off x="1462730" y="3241774"/>
        <a:ext cx="84900" cy="84900"/>
      </dsp:txXfrm>
    </dsp:sp>
    <dsp:sp modelId="{64435245-A378-4DEA-A6B7-CBFE1EDEA146}">
      <dsp:nvSpPr>
        <dsp:cNvPr id="0" name=""/>
        <dsp:cNvSpPr/>
      </dsp:nvSpPr>
      <dsp:spPr>
        <a:xfrm>
          <a:off x="1702424" y="3702240"/>
          <a:ext cx="1295311" cy="815515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0000"/>
              </a:solidFill>
            </a:rPr>
            <a:t>Тяжелая боль</a:t>
          </a:r>
          <a:endParaRPr lang="ru-RU" sz="2200" b="1" kern="1200" dirty="0">
            <a:solidFill>
              <a:srgbClr val="000000"/>
            </a:solidFill>
          </a:endParaRPr>
        </a:p>
      </dsp:txBody>
      <dsp:txXfrm>
        <a:off x="1726310" y="3726126"/>
        <a:ext cx="1247539" cy="767743"/>
      </dsp:txXfrm>
    </dsp:sp>
    <dsp:sp modelId="{78A94807-1D38-4154-BB49-CA148E58B16A}">
      <dsp:nvSpPr>
        <dsp:cNvPr id="0" name=""/>
        <dsp:cNvSpPr/>
      </dsp:nvSpPr>
      <dsp:spPr>
        <a:xfrm>
          <a:off x="2997735" y="4101009"/>
          <a:ext cx="394487" cy="17978"/>
        </a:xfrm>
        <a:custGeom>
          <a:avLst/>
          <a:gdLst/>
          <a:ahLst/>
          <a:cxnLst/>
          <a:rect l="0" t="0" r="0" b="0"/>
          <a:pathLst>
            <a:path>
              <a:moveTo>
                <a:pt x="0" y="8989"/>
              </a:moveTo>
              <a:lnTo>
                <a:pt x="394487" y="8989"/>
              </a:lnTo>
            </a:path>
          </a:pathLst>
        </a:custGeom>
        <a:noFill/>
        <a:ln w="19050" cap="flat" cmpd="sng" algn="ctr">
          <a:solidFill>
            <a:schemeClr val="accent6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rgbClr val="000000"/>
            </a:solidFill>
          </a:endParaRPr>
        </a:p>
      </dsp:txBody>
      <dsp:txXfrm>
        <a:off x="3185117" y="4100136"/>
        <a:ext cx="19724" cy="19724"/>
      </dsp:txXfrm>
    </dsp:sp>
    <dsp:sp modelId="{C8DAF41E-4A1C-4F27-94B9-D3CBADD7522B}">
      <dsp:nvSpPr>
        <dsp:cNvPr id="0" name=""/>
        <dsp:cNvSpPr/>
      </dsp:nvSpPr>
      <dsp:spPr>
        <a:xfrm>
          <a:off x="3392223" y="3751643"/>
          <a:ext cx="1411191" cy="716710"/>
        </a:xfrm>
        <a:prstGeom prst="roundRect">
          <a:avLst>
            <a:gd name="adj" fmla="val 10000"/>
          </a:avLst>
        </a:prstGeom>
        <a:solidFill>
          <a:schemeClr val="accent6">
            <a:tint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0000"/>
              </a:solidFill>
            </a:rPr>
            <a:t>Операция</a:t>
          </a:r>
          <a:endParaRPr lang="ru-RU" sz="2200" b="1" kern="1200" dirty="0">
            <a:solidFill>
              <a:srgbClr val="000000"/>
            </a:solidFill>
          </a:endParaRPr>
        </a:p>
      </dsp:txBody>
      <dsp:txXfrm>
        <a:off x="3413215" y="3772635"/>
        <a:ext cx="1369207" cy="674726"/>
      </dsp:txXfrm>
    </dsp:sp>
    <dsp:sp modelId="{8B418387-37F7-4A8A-ADAD-4203160BEFD5}">
      <dsp:nvSpPr>
        <dsp:cNvPr id="0" name=""/>
        <dsp:cNvSpPr/>
      </dsp:nvSpPr>
      <dsp:spPr>
        <a:xfrm>
          <a:off x="4803415" y="4101009"/>
          <a:ext cx="394487" cy="17978"/>
        </a:xfrm>
        <a:custGeom>
          <a:avLst/>
          <a:gdLst/>
          <a:ahLst/>
          <a:cxnLst/>
          <a:rect l="0" t="0" r="0" b="0"/>
          <a:pathLst>
            <a:path>
              <a:moveTo>
                <a:pt x="0" y="8989"/>
              </a:moveTo>
              <a:lnTo>
                <a:pt x="394487" y="8989"/>
              </a:lnTo>
            </a:path>
          </a:pathLst>
        </a:custGeom>
        <a:noFill/>
        <a:ln w="1905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rgbClr val="000000"/>
            </a:solidFill>
          </a:endParaRPr>
        </a:p>
      </dsp:txBody>
      <dsp:txXfrm>
        <a:off x="4990797" y="4100136"/>
        <a:ext cx="19724" cy="19724"/>
      </dsp:txXfrm>
    </dsp:sp>
    <dsp:sp modelId="{C385C8C7-4115-47C0-BA48-CE59FDEBD8B1}">
      <dsp:nvSpPr>
        <dsp:cNvPr id="0" name=""/>
        <dsp:cNvSpPr/>
      </dsp:nvSpPr>
      <dsp:spPr>
        <a:xfrm>
          <a:off x="5197903" y="3682016"/>
          <a:ext cx="1588346" cy="855964"/>
        </a:xfrm>
        <a:prstGeom prst="roundRect">
          <a:avLst>
            <a:gd name="adj" fmla="val 10000"/>
          </a:avLst>
        </a:prstGeom>
        <a:solidFill>
          <a:schemeClr val="accent6">
            <a:tint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err="1" smtClean="0">
              <a:solidFill>
                <a:srgbClr val="000000"/>
              </a:solidFill>
            </a:rPr>
            <a:t>Агонисты</a:t>
          </a:r>
          <a:r>
            <a:rPr lang="ru-RU" sz="2200" b="1" kern="1200" dirty="0" smtClean="0">
              <a:solidFill>
                <a:srgbClr val="000000"/>
              </a:solidFill>
            </a:rPr>
            <a:t> </a:t>
          </a:r>
          <a:r>
            <a:rPr lang="ru-RU" sz="2200" b="1" kern="1200" dirty="0" err="1" smtClean="0">
              <a:solidFill>
                <a:srgbClr val="000000"/>
              </a:solidFill>
            </a:rPr>
            <a:t>ГнРГ</a:t>
          </a:r>
          <a:endParaRPr lang="ru-RU" sz="2200" b="1" kern="1200" dirty="0">
            <a:solidFill>
              <a:srgbClr val="000000"/>
            </a:solidFill>
          </a:endParaRPr>
        </a:p>
      </dsp:txBody>
      <dsp:txXfrm>
        <a:off x="5222973" y="3707086"/>
        <a:ext cx="1538206" cy="805824"/>
      </dsp:txXfrm>
    </dsp:sp>
    <dsp:sp modelId="{08BCADED-9F5F-45A7-B040-02C7DED30D7B}">
      <dsp:nvSpPr>
        <dsp:cNvPr id="0" name=""/>
        <dsp:cNvSpPr/>
      </dsp:nvSpPr>
      <dsp:spPr>
        <a:xfrm>
          <a:off x="6786250" y="4101009"/>
          <a:ext cx="394487" cy="17978"/>
        </a:xfrm>
        <a:custGeom>
          <a:avLst/>
          <a:gdLst/>
          <a:ahLst/>
          <a:cxnLst/>
          <a:rect l="0" t="0" r="0" b="0"/>
          <a:pathLst>
            <a:path>
              <a:moveTo>
                <a:pt x="0" y="8989"/>
              </a:moveTo>
              <a:lnTo>
                <a:pt x="394487" y="8989"/>
              </a:lnTo>
            </a:path>
          </a:pathLst>
        </a:custGeom>
        <a:noFill/>
        <a:ln w="1905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rgbClr val="000000"/>
            </a:solidFill>
          </a:endParaRPr>
        </a:p>
      </dsp:txBody>
      <dsp:txXfrm>
        <a:off x="6973631" y="4100136"/>
        <a:ext cx="19724" cy="19724"/>
      </dsp:txXfrm>
    </dsp:sp>
    <dsp:sp modelId="{2F3FF714-2C45-45F4-8C6E-9C08A3727CC9}">
      <dsp:nvSpPr>
        <dsp:cNvPr id="0" name=""/>
        <dsp:cNvSpPr/>
      </dsp:nvSpPr>
      <dsp:spPr>
        <a:xfrm>
          <a:off x="7180737" y="3682225"/>
          <a:ext cx="1607193" cy="855545"/>
        </a:xfrm>
        <a:prstGeom prst="roundRect">
          <a:avLst>
            <a:gd name="adj" fmla="val 10000"/>
          </a:avLst>
        </a:prstGeom>
        <a:solidFill>
          <a:schemeClr val="accent6">
            <a:tint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0000"/>
              </a:solidFill>
            </a:rPr>
            <a:t>КОК или </a:t>
          </a:r>
          <a:r>
            <a:rPr lang="ru-RU" sz="2200" b="1" kern="1200" dirty="0" err="1" smtClean="0">
              <a:solidFill>
                <a:srgbClr val="000000"/>
              </a:solidFill>
            </a:rPr>
            <a:t>диеногест</a:t>
          </a:r>
          <a:endParaRPr lang="ru-RU" sz="2200" b="1" kern="1200" dirty="0">
            <a:solidFill>
              <a:srgbClr val="000000"/>
            </a:solidFill>
          </a:endParaRPr>
        </a:p>
      </dsp:txBody>
      <dsp:txXfrm>
        <a:off x="7205795" y="3707283"/>
        <a:ext cx="1557077" cy="8054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22" tIns="47261" rIns="94522" bIns="4726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22" tIns="47261" rIns="94522" bIns="4726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3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22" tIns="47261" rIns="94522" bIns="4726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3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22" tIns="47261" rIns="94522" bIns="4726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+mn-cs"/>
              </a:defRPr>
            </a:lvl1pPr>
          </a:lstStyle>
          <a:p>
            <a:pPr>
              <a:defRPr/>
            </a:pPr>
            <a:fld id="{9C3D5BF2-BEE6-4262-9FAB-6E18841A63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832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22" tIns="47261" rIns="94522" bIns="4726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22" tIns="47261" rIns="94522" bIns="4726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4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56163"/>
            <a:ext cx="568007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22" tIns="47261" rIns="94522" bIns="472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284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22" tIns="47261" rIns="94522" bIns="4726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4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22" tIns="47261" rIns="94522" bIns="4726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+mn-cs"/>
              </a:defRPr>
            </a:lvl1pPr>
          </a:lstStyle>
          <a:p>
            <a:pPr>
              <a:defRPr/>
            </a:pPr>
            <a:fld id="{B703A638-D85F-4842-B507-F733249E61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583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18C260-5DDA-4641-B828-3E37BFF0BA3D}" type="slidenum">
              <a:rPr lang="ru-RU" smtClean="0">
                <a:ea typeface="MS PGothic" pitchFamily="34" charset="-128"/>
              </a:rPr>
              <a:pPr/>
              <a:t>5</a:t>
            </a:fld>
            <a:endParaRPr lang="ru-RU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Притча</a:t>
            </a:r>
            <a:r>
              <a:rPr lang="ru-RU" baseline="0" dirty="0" smtClean="0"/>
              <a:t> Карла Густава Юнга о </a:t>
            </a:r>
            <a:r>
              <a:rPr lang="ru-RU" baseline="0" dirty="0" err="1" smtClean="0"/>
              <a:t>даосе</a:t>
            </a:r>
            <a:r>
              <a:rPr lang="ru-RU" baseline="0" dirty="0" smtClean="0"/>
              <a:t> и дожде. В притче упоминаются некие «техники внутренней работы». Фиксация внимания, обещание дать одну из таких техник в конце выступления. Смена тона, переход к официальной части.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1DE64-6EB5-6C4F-8028-5EC657D462DC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865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6950" y="766763"/>
            <a:ext cx="5108575" cy="38322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8218" y="4856163"/>
            <a:ext cx="5202867" cy="46005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900"/>
              <a:t>Primary dysmenorrhea, defined as menstrual pain without organic pathology, is a common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900"/>
              <a:t>gynecological complaint that can affect as many as 50% of women, and 10% of these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900"/>
              <a:t>women suffer severely enough to render them incapacitated for 1-3 days each menstrual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900"/>
              <a:t>cycle (1, 2).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900"/>
              <a:t>The pain is due to uterine cramps, hypoxia or ischemia, is associated with an overproduction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900"/>
              <a:t>of prostaglandins, leukotrienes or vasopressin (1).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900"/>
              <a:t>The prevalence and severity of primary dysmenorrhea is lower in women using COCs,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900"/>
              <a:t>irrespective of the used dose of EE (2-5).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900"/>
              <a:t>(1) Dawood MY. Dysmenorrhea. Clinical Obstetrics and Gynecology 1990;33(1):168-78. Review.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900" i="1"/>
              <a:t>“ Primary dysmenorrhea can be treated with oral contraceptives if the women wishes to take pills for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900" i="1"/>
              <a:t>contraception and they are not contraindicated....”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900"/>
              <a:t>(2) Proctor ML, Roberts H, Farquhar CM. Combined oral contraceptive pill as treatment for primary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900"/>
              <a:t>dysmenorrhoea. The Cochrane Database of Systematic Reviews 2001, Issue 2. Review.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900" i="1"/>
              <a:t>“COCs with medium dose oestrogen (&gt;35 µg EE) ... were shown to be more effective than placebo for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900" i="1"/>
              <a:t>pain relief”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900"/>
              <a:t>(3) I. Milsom, G. Sundell and B. Andersch, The influence of different combined oral contraceptives on the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900"/>
              <a:t>prevalence and severity of dysmenorrhea. Contraception 42 (1990), pp. 497–506.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900" i="1"/>
              <a:t>“ ... in a representative sample of young women (from age 19 to 24 years) ... .the severity of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900" i="1"/>
              <a:t>dysmenorrhea was lower in users of monophasic COC nor an IUD.”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900"/>
              <a:t>(4) Foidart JM, Wuttke W, Bouw GM, Gerlinger C, Heithecker R. A comparative investigation of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900"/>
              <a:t>contraceptive reliability, cycle control and tolerance of two monophasic oral contraceptives containing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900"/>
              <a:t>either drospirenone or desogestrel. Eur J Contracept Reprod Health Care. 2000 Jun;5(2):124-34.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900" i="1"/>
              <a:t>“The rates of dysmenorrhea were similar in both groups (EE/DRSP vs. EE/DSG), but, in the EE/DRSP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900" i="1"/>
              <a:t>group, dysmenorrhea was more often ‘mild’ and less often ‘sever’ than in the EE/DSG group</a:t>
            </a:r>
            <a:r>
              <a:rPr lang="ru-RU" sz="900"/>
              <a:t>.”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900"/>
              <a:t>(5) Larsson, I. Milsom, G. Lindstedt and G. Rybo, The influence of a low-dose combined oral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900"/>
              <a:t>contraceptive on menstrual blood loss and iron status. Contraception 46 (1992), pp. 327–334.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900" i="1"/>
              <a:t>“... the duration of menstruation and the number of women suffering from dysmenorrhea was reduced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900" i="1"/>
              <a:t>during COC use.”</a:t>
            </a:r>
            <a:endParaRPr lang="ru-RU" sz="900"/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ru-RU" sz="9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718E2-148D-403E-B3C5-69E80E7BAC0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98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4022714" y="9712985"/>
            <a:ext cx="3076587" cy="510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64" tIns="47782" rIns="95564" bIns="47782" anchor="b"/>
          <a:lstStyle/>
          <a:p>
            <a:pPr algn="r">
              <a:spcBef>
                <a:spcPct val="0"/>
              </a:spcBef>
            </a:pPr>
            <a:fld id="{10378351-1D33-4197-B8B5-CB757846F2C4}" type="slidenum">
              <a:rPr lang="en-US" sz="1200"/>
              <a:pPr algn="r">
                <a:spcBef>
                  <a:spcPct val="0"/>
                </a:spcBef>
              </a:pPr>
              <a:t>9</a:t>
            </a:fld>
            <a:endParaRPr lang="en-US" sz="1200" dirty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2350" y="344488"/>
            <a:ext cx="5054600" cy="3790950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2510" y="4648992"/>
            <a:ext cx="5289248" cy="5075520"/>
          </a:xfrm>
          <a:ln/>
          <a:extLst/>
        </p:spPr>
        <p:txBody>
          <a:bodyPr lIns="0" tIns="0" rIns="0" bIns="0"/>
          <a:lstStyle/>
          <a:p>
            <a:pPr indent="99546" eaLnBrk="1" hangingPunct="1">
              <a:defRPr/>
            </a:pPr>
            <a:r>
              <a:rPr lang="ru-RU" b="1" dirty="0" smtClean="0">
                <a:ea typeface="ＭＳ Ｐゴシック" pitchFamily="34" charset="-128"/>
              </a:rPr>
              <a:t>Литература</a:t>
            </a:r>
            <a:endParaRPr lang="en-US" b="1" dirty="0" smtClean="0">
              <a:ea typeface="ＭＳ Ｐゴシック" pitchFamily="34" charset="-128"/>
            </a:endParaRPr>
          </a:p>
          <a:p>
            <a:pPr indent="99546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Sinaii N, Plumb K, Cotton L </a:t>
            </a:r>
            <a:r>
              <a:rPr lang="en-US" i="1" dirty="0" smtClean="0">
                <a:ea typeface="ＭＳ Ｐゴシック" pitchFamily="34" charset="-128"/>
              </a:rPr>
              <a:t>et al</a:t>
            </a:r>
            <a:r>
              <a:rPr lang="en-US" dirty="0" smtClean="0">
                <a:ea typeface="ＭＳ Ｐゴシック" pitchFamily="34" charset="-128"/>
              </a:rPr>
              <a:t>. Differences in characteristics of 1000 women with endometriosis based on extent of disease. </a:t>
            </a:r>
            <a:r>
              <a:rPr lang="en-US" i="1" dirty="0" smtClean="0">
                <a:ea typeface="ＭＳ Ｐゴシック" pitchFamily="34" charset="-128"/>
              </a:rPr>
              <a:t>Fertil Steril</a:t>
            </a:r>
            <a:r>
              <a:rPr lang="en-US" dirty="0" smtClean="0">
                <a:ea typeface="ＭＳ Ｐゴシック" pitchFamily="34" charset="-128"/>
              </a:rPr>
              <a:t> 2008;89:538</a:t>
            </a:r>
            <a:r>
              <a:rPr lang="en-GB" altLang="zh-CN" dirty="0" smtClean="0">
                <a:ea typeface="ＭＳ Ｐゴシック" pitchFamily="34" charset="-128"/>
              </a:rPr>
              <a:t>–</a:t>
            </a:r>
            <a:r>
              <a:rPr lang="en-US" dirty="0" smtClean="0">
                <a:ea typeface="ＭＳ Ｐゴシック" pitchFamily="34" charset="-128"/>
              </a:rPr>
              <a:t>545. </a:t>
            </a:r>
          </a:p>
          <a:p>
            <a:pPr indent="99546" eaLnBrk="1" hangingPunct="1">
              <a:defRPr/>
            </a:pPr>
            <a:endParaRPr lang="ru-RU" b="1" dirty="0" smtClean="0">
              <a:ea typeface="ＭＳ Ｐゴシック" pitchFamily="34" charset="-128"/>
            </a:endParaRPr>
          </a:p>
          <a:p>
            <a:pPr indent="99546" eaLnBrk="1" hangingPunct="1">
              <a:defRPr/>
            </a:pPr>
            <a:r>
              <a:rPr lang="ru-RU" b="1" dirty="0" smtClean="0">
                <a:ea typeface="ＭＳ Ｐゴシック" pitchFamily="34" charset="-128"/>
              </a:rPr>
              <a:t>Дополнительная информация</a:t>
            </a:r>
            <a:endParaRPr lang="en-US" b="1" dirty="0" smtClean="0">
              <a:ea typeface="ＭＳ Ｐゴシック" pitchFamily="34" charset="-128"/>
            </a:endParaRPr>
          </a:p>
          <a:p>
            <a:pPr>
              <a:defRPr/>
            </a:pPr>
            <a:r>
              <a:rPr lang="ru-RU" dirty="0" smtClean="0"/>
              <a:t>Как упоминается на предыдущем слайде, наиболее типичные симптомы эндометриоза часто сопровождают друг друга. В недавнем исследовании </a:t>
            </a:r>
            <a:r>
              <a:rPr lang="en-US" dirty="0" smtClean="0"/>
              <a:t>Sinaii </a:t>
            </a:r>
            <a:r>
              <a:rPr lang="en-US" i="1" dirty="0" smtClean="0"/>
              <a:t>et al</a:t>
            </a:r>
            <a:r>
              <a:rPr lang="ru-RU" dirty="0" smtClean="0"/>
              <a:t> (2008) была изучена частота встречаемости и сочетание гинекологических симптомов, ассоциированных с болью, при которых у женщин во время хирургического вмешательства был установлен диагноз эндометриоза. </a:t>
            </a:r>
          </a:p>
          <a:p>
            <a:pPr>
              <a:defRPr/>
            </a:pPr>
            <a:r>
              <a:rPr lang="ru-RU" dirty="0" smtClean="0"/>
              <a:t>В этом исследовании 10,7% женщин не описывали гинекологических симптомов, ассоциированных с болью</a:t>
            </a:r>
            <a:r>
              <a:rPr lang="de-DE" dirty="0" smtClean="0">
                <a:ea typeface="ＭＳ Ｐゴシック" pitchFamily="34" charset="-128"/>
                <a:cs typeface="Arial" pitchFamily="34" charset="0"/>
              </a:rPr>
              <a:t>!</a:t>
            </a:r>
            <a:endParaRPr lang="en-US" dirty="0" smtClean="0">
              <a:ea typeface="ＭＳ Ｐゴシック" pitchFamily="34" charset="-128"/>
            </a:endParaRPr>
          </a:p>
          <a:p>
            <a:pPr indent="99546" eaLnBrk="1" hangingPunct="1">
              <a:defRPr/>
            </a:pPr>
            <a:endParaRPr lang="en-GB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Segnaposto note 2"/>
          <p:cNvSpPr>
            <a:spLocks noGrp="1"/>
          </p:cNvSpPr>
          <p:nvPr>
            <p:ph type="body" idx="1"/>
          </p:nvPr>
        </p:nvSpPr>
        <p:spPr>
          <a:xfrm>
            <a:off x="946575" y="4856164"/>
            <a:ext cx="5206153" cy="4600575"/>
          </a:xfrm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57348" name="Segnaposto numero diapositiva 3"/>
          <p:cNvSpPr txBox="1">
            <a:spLocks noGrp="1"/>
          </p:cNvSpPr>
          <p:nvPr/>
        </p:nvSpPr>
        <p:spPr bwMode="auto">
          <a:xfrm>
            <a:off x="4022938" y="9712325"/>
            <a:ext cx="30763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975" tIns="49488" rIns="98975" bIns="49488" anchor="b"/>
          <a:lstStyle/>
          <a:p>
            <a:pPr algn="r"/>
            <a:fld id="{1E0A5DE7-E787-4EC9-BE79-FC698B21296D}" type="slidenum">
              <a:rPr lang="it-IT" sz="1300">
                <a:solidFill>
                  <a:srgbClr val="000000"/>
                </a:solidFill>
              </a:rPr>
              <a:pPr algn="r"/>
              <a:t>13</a:t>
            </a:fld>
            <a:endParaRPr lang="it-IT" sz="13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39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589A7D-BBD5-49E7-BAD7-2548A876C8B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E4947-30EE-47C9-84EC-3A261D6E6AB1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58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895600"/>
            <a:ext cx="7391400" cy="914400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733800"/>
            <a:ext cx="7391400" cy="7493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27C87-3182-481F-BB1F-E565C63D86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03314-5BE0-4DF9-995B-485037DDF5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1847850" cy="6248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152400"/>
            <a:ext cx="5391150" cy="6248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23B7E-6686-4E30-B24F-D2539B76E3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391400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19200" y="1676400"/>
            <a:ext cx="361950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91100" y="1676400"/>
            <a:ext cx="3619500" cy="228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991100" y="4114800"/>
            <a:ext cx="3619500" cy="228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C1B22-3903-4BA8-82FB-C109BB3559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391400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19200" y="1676400"/>
            <a:ext cx="361950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91100" y="1676400"/>
            <a:ext cx="361950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F292B-A454-4EE2-9B1E-7C53EFE75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799" y="1645920"/>
            <a:ext cx="8107855" cy="4347495"/>
          </a:xfrm>
          <a:prstGeom prst="rect">
            <a:avLst/>
          </a:prstGeom>
        </p:spPr>
        <p:txBody>
          <a:bodyPr/>
          <a:lstStyle>
            <a:lvl6pPr marL="607212" indent="-204888">
              <a:buFont typeface="Wingdings" charset="2"/>
              <a:buChar char="§"/>
              <a:defRPr sz="1800"/>
            </a:lvl6pPr>
            <a:lvl7pPr marL="733870" indent="-201162">
              <a:buClr>
                <a:schemeClr val="tx2">
                  <a:lumMod val="60000"/>
                  <a:lumOff val="40000"/>
                </a:schemeClr>
              </a:buClr>
              <a:buFont typeface="Lucida Grande"/>
              <a:buChar char="-"/>
              <a:defRPr sz="1600"/>
            </a:lvl7pPr>
            <a:lvl8pPr marL="808374" indent="-137833">
              <a:buClr>
                <a:schemeClr val="tx2">
                  <a:lumMod val="60000"/>
                  <a:lumOff val="40000"/>
                </a:schemeClr>
              </a:buClr>
              <a:buFont typeface="Lucida Grande"/>
              <a:buChar char="-"/>
              <a:defRPr sz="1500"/>
            </a:lvl8pPr>
            <a:lvl9pPr marL="936895" indent="-128521">
              <a:buClr>
                <a:schemeClr val="tx2">
                  <a:lumMod val="60000"/>
                  <a:lumOff val="40000"/>
                </a:schemeClr>
              </a:buClr>
              <a:buFont typeface="Lucida Grande"/>
              <a:buChar char="-"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5" name="Picture 2" descr="C:\Users\00066491\Desktop\1\logo-07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59477"/>
            <a:ext cx="1072198" cy="716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6661770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E8CAB-8B6E-435F-9FC3-01B32122E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2B8A0-E85C-42EC-81F4-006A22CD58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19200" y="1676400"/>
            <a:ext cx="3619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91100" y="1676400"/>
            <a:ext cx="3619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B2705-8789-4DB7-BE11-7209B24E3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672CB-05AD-4B29-9FE8-2199044585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39001-CA8F-4154-B973-1B7DA2C684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EFFB4-4C48-4166-A7CD-AC92608663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B53B2-1AEC-49B7-9714-AD754213D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FDF55-1161-4011-9E1B-D87DE874B5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2400"/>
            <a:ext cx="739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76400"/>
            <a:ext cx="7391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75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75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751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cs typeface="+mn-cs"/>
              </a:defRPr>
            </a:lvl1pPr>
          </a:lstStyle>
          <a:p>
            <a:pPr>
              <a:defRPr/>
            </a:pPr>
            <a:fld id="{CFD98C16-66A7-4050-AB9E-9D1D4AA89E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099" r:id="rId2"/>
    <p:sldLayoutId id="2147484098" r:id="rId3"/>
    <p:sldLayoutId id="2147484097" r:id="rId4"/>
    <p:sldLayoutId id="2147484096" r:id="rId5"/>
    <p:sldLayoutId id="2147484095" r:id="rId6"/>
    <p:sldLayoutId id="2147484094" r:id="rId7"/>
    <p:sldLayoutId id="2147484093" r:id="rId8"/>
    <p:sldLayoutId id="2147484092" r:id="rId9"/>
    <p:sldLayoutId id="2147484091" r:id="rId10"/>
    <p:sldLayoutId id="2147484090" r:id="rId11"/>
    <p:sldLayoutId id="2147484089" r:id="rId12"/>
    <p:sldLayoutId id="2147484088" r:id="rId13"/>
    <p:sldLayoutId id="2147484101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x.doi.org/10.1016/j.contraception.2015.03.010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75656" y="2636912"/>
            <a:ext cx="7391400" cy="914400"/>
          </a:xfrm>
        </p:spPr>
        <p:txBody>
          <a:bodyPr/>
          <a:lstStyle/>
          <a:p>
            <a:r>
              <a:rPr lang="ru-RU" dirty="0" smtClean="0"/>
              <a:t>Возможность </a:t>
            </a:r>
            <a:r>
              <a:rPr lang="ru-RU" dirty="0"/>
              <a:t>и</a:t>
            </a:r>
            <a:r>
              <a:rPr lang="ru-RU" dirty="0" smtClean="0"/>
              <a:t> целесообразность применения оральных контрацептивов у женщин с тазовой болью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27784" y="4047852"/>
            <a:ext cx="6440016" cy="749300"/>
          </a:xfrm>
        </p:spPr>
        <p:txBody>
          <a:bodyPr/>
          <a:lstStyle/>
          <a:p>
            <a:r>
              <a:rPr lang="ru-RU" sz="2800" dirty="0" smtClean="0"/>
              <a:t>Профессор И.В. Кузнецова</a:t>
            </a:r>
          </a:p>
          <a:p>
            <a:r>
              <a:rPr lang="ru-RU" sz="2800" dirty="0" smtClean="0"/>
              <a:t>Первый Московский Государственный Медицинский Университет имени И.М. Сеченова</a:t>
            </a:r>
            <a:endParaRPr lang="ru-RU" sz="2800" dirty="0"/>
          </a:p>
        </p:txBody>
      </p:sp>
      <p:pic>
        <p:nvPicPr>
          <p:cNvPr id="4098" name="Picture 2" descr="C:\Users\Ирина Кузнецова\Desktop\Рисунки\Пролактин - полная информация.files\bottom-tre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013176"/>
            <a:ext cx="2356934" cy="17392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71600" y="57944"/>
            <a:ext cx="7391400" cy="10668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КОК в лечении </a:t>
            </a:r>
            <a:r>
              <a:rPr lang="ru-RU" sz="3600" dirty="0" err="1" smtClean="0"/>
              <a:t>эндометриоза</a:t>
            </a:r>
            <a:endParaRPr lang="ru-RU" sz="3600" dirty="0"/>
          </a:p>
        </p:txBody>
      </p:sp>
      <p:sp>
        <p:nvSpPr>
          <p:cNvPr id="33794" name="Содержимое 2"/>
          <p:cNvSpPr>
            <a:spLocks noGrp="1"/>
          </p:cNvSpPr>
          <p:nvPr>
            <p:ph idx="4294967295"/>
          </p:nvPr>
        </p:nvSpPr>
        <p:spPr>
          <a:xfrm>
            <a:off x="323528" y="2781374"/>
            <a:ext cx="8574087" cy="446405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sz="2000" dirty="0" smtClean="0">
                <a:cs typeface="Tahoma" pitchFamily="34" charset="0"/>
              </a:rPr>
              <a:t>РКИ 1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2000" dirty="0" smtClean="0">
                <a:cs typeface="Tahoma" pitchFamily="34" charset="0"/>
              </a:rPr>
              <a:t>После 6-ти месяцев терапии не выявлено достоверных различий между КОК и </a:t>
            </a:r>
            <a:r>
              <a:rPr lang="ru-RU" sz="2000" dirty="0" err="1" smtClean="0">
                <a:cs typeface="Tahoma" pitchFamily="34" charset="0"/>
              </a:rPr>
              <a:t>аГнРГ</a:t>
            </a:r>
            <a:r>
              <a:rPr lang="ru-RU" sz="2000" dirty="0" smtClean="0">
                <a:cs typeface="Tahoma" pitchFamily="34" charset="0"/>
              </a:rPr>
              <a:t> в купировании </a:t>
            </a:r>
            <a:r>
              <a:rPr lang="en-US" sz="2000" dirty="0" smtClean="0">
                <a:cs typeface="Tahoma" pitchFamily="34" charset="0"/>
              </a:rPr>
              <a:t>  </a:t>
            </a:r>
          </a:p>
          <a:p>
            <a:pPr marL="0" indent="0" eaLnBrk="1" hangingPunct="1"/>
            <a:r>
              <a:rPr lang="en-US" sz="2000" dirty="0" smtClean="0">
                <a:cs typeface="Tahoma" pitchFamily="34" charset="0"/>
              </a:rPr>
              <a:t> </a:t>
            </a:r>
            <a:r>
              <a:rPr lang="ru-RU" sz="2000" dirty="0" smtClean="0">
                <a:cs typeface="Tahoma" pitchFamily="34" charset="0"/>
              </a:rPr>
              <a:t> дисменореи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2000" dirty="0" smtClean="0">
                <a:cs typeface="Tahoma" pitchFamily="34" charset="0"/>
              </a:rPr>
              <a:t>    </a:t>
            </a:r>
            <a:r>
              <a:rPr lang="en-US" sz="2000" dirty="0" smtClean="0">
                <a:cs typeface="Tahoma" pitchFamily="34" charset="0"/>
              </a:rPr>
              <a:t>OR</a:t>
            </a:r>
            <a:r>
              <a:rPr lang="ru-RU" sz="2000" dirty="0" smtClean="0">
                <a:cs typeface="Tahoma" pitchFamily="34" charset="0"/>
              </a:rPr>
              <a:t> 0,48 95% </a:t>
            </a:r>
            <a:r>
              <a:rPr lang="en-US" sz="2000" dirty="0" smtClean="0">
                <a:cs typeface="Tahoma" pitchFamily="34" charset="0"/>
              </a:rPr>
              <a:t>CI 0,</a:t>
            </a:r>
            <a:r>
              <a:rPr lang="ru-RU" sz="2000" dirty="0" smtClean="0">
                <a:cs typeface="Tahoma" pitchFamily="34" charset="0"/>
              </a:rPr>
              <a:t>09</a:t>
            </a:r>
            <a:r>
              <a:rPr lang="en-US" sz="2000" dirty="0" smtClean="0">
                <a:cs typeface="Tahoma" pitchFamily="34" charset="0"/>
              </a:rPr>
              <a:t>-</a:t>
            </a:r>
            <a:r>
              <a:rPr lang="ru-RU" sz="2000" dirty="0" smtClean="0">
                <a:cs typeface="Tahoma" pitchFamily="34" charset="0"/>
              </a:rPr>
              <a:t>2</a:t>
            </a:r>
            <a:r>
              <a:rPr lang="en-US" sz="2000" dirty="0" smtClean="0">
                <a:cs typeface="Tahoma" pitchFamily="34" charset="0"/>
              </a:rPr>
              <a:t>,</a:t>
            </a:r>
            <a:r>
              <a:rPr lang="ru-RU" sz="2000" dirty="0" smtClean="0">
                <a:cs typeface="Tahoma" pitchFamily="34" charset="0"/>
              </a:rPr>
              <a:t>90</a:t>
            </a:r>
            <a:r>
              <a:rPr lang="en-US" sz="2000" dirty="0" smtClean="0">
                <a:cs typeface="Tahoma" pitchFamily="34" charset="0"/>
              </a:rPr>
              <a:t> </a:t>
            </a:r>
            <a:r>
              <a:rPr lang="ru-RU" sz="2000" dirty="0" smtClean="0">
                <a:cs typeface="Tahoma" pitchFamily="34" charset="0"/>
              </a:rPr>
              <a:t>Р =0,29</a:t>
            </a:r>
          </a:p>
          <a:p>
            <a:pPr marL="0" indent="0" eaLnBrk="1" hangingPunct="1"/>
            <a:r>
              <a:rPr lang="ru-RU" sz="2000" dirty="0" smtClean="0">
                <a:cs typeface="Tahoma" pitchFamily="34" charset="0"/>
              </a:rPr>
              <a:t>  </a:t>
            </a:r>
            <a:r>
              <a:rPr lang="ru-RU" sz="2000" dirty="0" err="1" smtClean="0">
                <a:cs typeface="Tahoma" pitchFamily="34" charset="0"/>
              </a:rPr>
              <a:t>диспареунии</a:t>
            </a:r>
            <a:r>
              <a:rPr lang="ru-RU" sz="2000" dirty="0" smtClean="0">
                <a:cs typeface="Tahoma" pitchFamily="34" charset="0"/>
              </a:rPr>
              <a:t>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2000" dirty="0" smtClean="0">
                <a:cs typeface="Tahoma" pitchFamily="34" charset="0"/>
              </a:rPr>
              <a:t>    </a:t>
            </a:r>
            <a:r>
              <a:rPr lang="en-US" sz="2000" dirty="0" smtClean="0">
                <a:cs typeface="Tahoma" pitchFamily="34" charset="0"/>
              </a:rPr>
              <a:t>OR</a:t>
            </a:r>
            <a:r>
              <a:rPr lang="ru-RU" sz="2000" dirty="0" smtClean="0">
                <a:cs typeface="Tahoma" pitchFamily="34" charset="0"/>
              </a:rPr>
              <a:t> 1,5 95% </a:t>
            </a:r>
            <a:r>
              <a:rPr lang="en-US" sz="2000" dirty="0" smtClean="0">
                <a:cs typeface="Tahoma" pitchFamily="34" charset="0"/>
              </a:rPr>
              <a:t>CI 0,</a:t>
            </a:r>
            <a:r>
              <a:rPr lang="ru-RU" sz="2000" dirty="0" smtClean="0">
                <a:cs typeface="Tahoma" pitchFamily="34" charset="0"/>
              </a:rPr>
              <a:t>20</a:t>
            </a:r>
            <a:r>
              <a:rPr lang="en-US" sz="2000" dirty="0" smtClean="0">
                <a:cs typeface="Tahoma" pitchFamily="34" charset="0"/>
              </a:rPr>
              <a:t>-</a:t>
            </a:r>
            <a:r>
              <a:rPr lang="ru-RU" sz="2000" dirty="0" smtClean="0">
                <a:cs typeface="Tahoma" pitchFamily="34" charset="0"/>
              </a:rPr>
              <a:t>11</a:t>
            </a:r>
            <a:r>
              <a:rPr lang="en-US" sz="2000" dirty="0" smtClean="0">
                <a:cs typeface="Tahoma" pitchFamily="34" charset="0"/>
              </a:rPr>
              <a:t>,</a:t>
            </a:r>
            <a:r>
              <a:rPr lang="ru-RU" sz="2000" dirty="0" smtClean="0">
                <a:cs typeface="Tahoma" pitchFamily="34" charset="0"/>
              </a:rPr>
              <a:t>0</a:t>
            </a:r>
            <a:r>
              <a:rPr lang="en-US" sz="2000" dirty="0" smtClean="0">
                <a:cs typeface="Tahoma" pitchFamily="34" charset="0"/>
              </a:rPr>
              <a:t> </a:t>
            </a:r>
            <a:r>
              <a:rPr lang="ru-RU" sz="2000" dirty="0" smtClean="0">
                <a:cs typeface="Tahoma" pitchFamily="34" charset="0"/>
              </a:rPr>
              <a:t>Р =0,69</a:t>
            </a:r>
          </a:p>
          <a:p>
            <a:pPr marL="0" indent="0" eaLnBrk="1" hangingPunct="1"/>
            <a:r>
              <a:rPr lang="ru-RU" sz="2000" dirty="0" smtClean="0">
                <a:cs typeface="Tahoma" pitchFamily="34" charset="0"/>
              </a:rPr>
              <a:t>  хронических тазовых болей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2000" dirty="0" smtClean="0">
                <a:cs typeface="Tahoma" pitchFamily="34" charset="0"/>
              </a:rPr>
              <a:t>   </a:t>
            </a:r>
            <a:r>
              <a:rPr lang="en-US" sz="2000" dirty="0" smtClean="0">
                <a:cs typeface="Tahoma" pitchFamily="34" charset="0"/>
              </a:rPr>
              <a:t>OR</a:t>
            </a:r>
            <a:r>
              <a:rPr lang="ru-RU" sz="2000" dirty="0" smtClean="0">
                <a:cs typeface="Tahoma" pitchFamily="34" charset="0"/>
              </a:rPr>
              <a:t> 0,93 95% </a:t>
            </a:r>
            <a:r>
              <a:rPr lang="en-US" sz="2000" dirty="0" smtClean="0">
                <a:cs typeface="Tahoma" pitchFamily="34" charset="0"/>
              </a:rPr>
              <a:t>CI 0,</a:t>
            </a:r>
            <a:r>
              <a:rPr lang="ru-RU" sz="2000" dirty="0" smtClean="0">
                <a:cs typeface="Tahoma" pitchFamily="34" charset="0"/>
              </a:rPr>
              <a:t>25</a:t>
            </a:r>
            <a:r>
              <a:rPr lang="en-US" sz="2000" dirty="0" smtClean="0">
                <a:cs typeface="Tahoma" pitchFamily="34" charset="0"/>
              </a:rPr>
              <a:t>-</a:t>
            </a:r>
            <a:r>
              <a:rPr lang="ru-RU" sz="2000" dirty="0" smtClean="0">
                <a:cs typeface="Tahoma" pitchFamily="34" charset="0"/>
              </a:rPr>
              <a:t>3</a:t>
            </a:r>
            <a:r>
              <a:rPr lang="en-US" sz="2000" dirty="0" smtClean="0">
                <a:cs typeface="Tahoma" pitchFamily="34" charset="0"/>
              </a:rPr>
              <a:t>,</a:t>
            </a:r>
            <a:r>
              <a:rPr lang="ru-RU" sz="2000" dirty="0" smtClean="0">
                <a:cs typeface="Tahoma" pitchFamily="34" charset="0"/>
              </a:rPr>
              <a:t>53</a:t>
            </a:r>
            <a:r>
              <a:rPr lang="en-US" sz="2000" dirty="0" smtClean="0">
                <a:cs typeface="Tahoma" pitchFamily="34" charset="0"/>
              </a:rPr>
              <a:t> </a:t>
            </a:r>
            <a:r>
              <a:rPr lang="ru-RU" sz="2000" dirty="0" smtClean="0">
                <a:cs typeface="Tahoma" pitchFamily="34" charset="0"/>
              </a:rPr>
              <a:t>Р =0,71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817" y="1340768"/>
            <a:ext cx="8856983" cy="92392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33796" name="Picture 7"/>
          <p:cNvPicPr>
            <a:picLocks noChangeAspect="1" noChangeArrowheads="1"/>
          </p:cNvPicPr>
          <p:nvPr/>
        </p:nvPicPr>
        <p:blipFill>
          <a:blip r:embed="rId4" cstate="print"/>
          <a:srcRect b="17314"/>
          <a:stretch>
            <a:fillRect/>
          </a:stretch>
        </p:blipFill>
        <p:spPr bwMode="auto">
          <a:xfrm>
            <a:off x="5164013" y="2492896"/>
            <a:ext cx="3800475" cy="5032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43413" y="4149303"/>
            <a:ext cx="1920875" cy="2232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416833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Вырезка экрана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7" r="2890" b="10004"/>
          <a:stretch/>
        </p:blipFill>
        <p:spPr>
          <a:xfrm>
            <a:off x="204534" y="1415139"/>
            <a:ext cx="8831962" cy="503819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3271" y="6525344"/>
            <a:ext cx="8963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dirty="0" smtClean="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en-US" sz="800" dirty="0"/>
              <a:t>Charles </a:t>
            </a:r>
            <a:r>
              <a:rPr lang="en-US" sz="800" dirty="0" err="1" smtClean="0"/>
              <a:t>Chapron</a:t>
            </a:r>
            <a:r>
              <a:rPr lang="ru-RU" sz="800" dirty="0" smtClean="0"/>
              <a:t>,</a:t>
            </a:r>
            <a:r>
              <a:rPr lang="en-US" sz="800" dirty="0" smtClean="0"/>
              <a:t> </a:t>
            </a:r>
            <a:r>
              <a:rPr lang="en-US" sz="800" dirty="0"/>
              <a:t>Carlos </a:t>
            </a:r>
            <a:r>
              <a:rPr lang="en-US" sz="800" dirty="0" smtClean="0"/>
              <a:t>Souza</a:t>
            </a:r>
            <a:r>
              <a:rPr lang="ru-RU" sz="800" dirty="0" smtClean="0"/>
              <a:t>,</a:t>
            </a:r>
            <a:r>
              <a:rPr lang="en-US" sz="800" dirty="0" smtClean="0"/>
              <a:t> </a:t>
            </a:r>
            <a:r>
              <a:rPr lang="en-US" sz="800" dirty="0"/>
              <a:t>Bruno </a:t>
            </a:r>
            <a:r>
              <a:rPr lang="en-US" sz="800" dirty="0" smtClean="0"/>
              <a:t>Borghese  </a:t>
            </a:r>
            <a:r>
              <a:rPr lang="en-US" sz="800" dirty="0"/>
              <a:t>Oral contraceptives and </a:t>
            </a:r>
            <a:r>
              <a:rPr lang="en-US" sz="800" dirty="0" smtClean="0"/>
              <a:t>endometriosis: the </a:t>
            </a:r>
            <a:r>
              <a:rPr lang="en-US" sz="800" dirty="0"/>
              <a:t>past use of oral contraceptives </a:t>
            </a:r>
            <a:r>
              <a:rPr lang="en-US" sz="800" dirty="0" smtClean="0"/>
              <a:t>for treating </a:t>
            </a:r>
            <a:r>
              <a:rPr lang="en-US" sz="800" dirty="0"/>
              <a:t>severe primary </a:t>
            </a:r>
            <a:r>
              <a:rPr lang="en-US" sz="800" dirty="0" smtClean="0"/>
              <a:t>dysmenorrhea is </a:t>
            </a:r>
            <a:r>
              <a:rPr lang="en-US" sz="800" dirty="0"/>
              <a:t>associated with </a:t>
            </a:r>
            <a:r>
              <a:rPr lang="en-US" sz="800" dirty="0" smtClean="0"/>
              <a:t>endometriosis, especially </a:t>
            </a:r>
            <a:r>
              <a:rPr lang="en-US" sz="800" dirty="0"/>
              <a:t>deep </a:t>
            </a:r>
            <a:r>
              <a:rPr lang="en-US" sz="800" dirty="0" smtClean="0"/>
              <a:t>infiltrating endometriosis  </a:t>
            </a:r>
            <a:r>
              <a:rPr lang="en-US" sz="800" dirty="0"/>
              <a:t>Human Reproduction, Vol.26, No.8 pp. 2028–2035, 2011</a:t>
            </a:r>
            <a:endParaRPr lang="ru-RU" sz="700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25016" y="152400"/>
            <a:ext cx="7391400" cy="1066800"/>
          </a:xfrm>
        </p:spPr>
        <p:txBody>
          <a:bodyPr>
            <a:noAutofit/>
          </a:bodyPr>
          <a:lstStyle/>
          <a:p>
            <a:r>
              <a:rPr lang="ru-RU" sz="3600" dirty="0" err="1"/>
              <a:t>Э</a:t>
            </a:r>
            <a:r>
              <a:rPr lang="ru-RU" sz="3600" dirty="0" err="1" smtClean="0"/>
              <a:t>ндометриоз</a:t>
            </a:r>
            <a:r>
              <a:rPr lang="ru-RU" sz="3600" dirty="0" smtClean="0"/>
              <a:t> у женщин с тяжелой дисменореей, применявших КОК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7555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73385"/>
            <a:ext cx="9144000" cy="1095375"/>
          </a:xfrm>
        </p:spPr>
        <p:txBody>
          <a:bodyPr>
            <a:noAutofit/>
          </a:bodyPr>
          <a:lstStyle/>
          <a:p>
            <a:r>
              <a:rPr lang="ru-RU" sz="3600" dirty="0" smtClean="0"/>
              <a:t>Частота рецидивов </a:t>
            </a:r>
            <a:r>
              <a:rPr lang="ru-RU" sz="3600" dirty="0" err="1" smtClean="0"/>
              <a:t>эндометриоза</a:t>
            </a:r>
            <a:r>
              <a:rPr lang="ru-RU" sz="3600" dirty="0" smtClean="0"/>
              <a:t> после операции и курса гормональной терапии</a:t>
            </a:r>
            <a:endParaRPr lang="ru-RU" sz="36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450338"/>
              </p:ext>
            </p:extLst>
          </p:nvPr>
        </p:nvGraphicFramePr>
        <p:xfrm>
          <a:off x="395536" y="1772816"/>
          <a:ext cx="838200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786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740" name="Group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466095"/>
              </p:ext>
            </p:extLst>
          </p:nvPr>
        </p:nvGraphicFramePr>
        <p:xfrm>
          <a:off x="442664" y="1628800"/>
          <a:ext cx="8280400" cy="4379516"/>
        </p:xfrm>
        <a:graphic>
          <a:graphicData uri="http://schemas.openxmlformats.org/drawingml/2006/table">
            <a:tbl>
              <a:tblPr/>
              <a:tblGrid>
                <a:gridCol w="3312616"/>
                <a:gridCol w="1584176"/>
                <a:gridCol w="3383608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Препарат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7786" marR="7786" marT="0" marB="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Доза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7786" marR="7786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Источник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7786" marR="7786" marT="0" marB="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Ципротерона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ацетат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7786" marR="7786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мг/день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7786" marR="77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Gambone et al. 2006</a:t>
                      </a:r>
                    </a:p>
                  </a:txBody>
                  <a:tcPr marL="7786" marR="7786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Даназол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7786" marR="7786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600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мг/день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7786" marR="7786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Selak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et al. 2006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7786" marR="7786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Диеногест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7786" marR="7786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мг/день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7786" marR="7786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Moore et al. 1999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Harada et al. 2009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Strowitzki et al. 2010</a:t>
                      </a:r>
                    </a:p>
                  </a:txBody>
                  <a:tcPr marL="7786" marR="7786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3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Гестринон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7786" marR="7786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2,5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мг 2 раза в неделю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7786" marR="7786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Regidor et al. 2001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7786" marR="7786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Линестренол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7786" marR="7786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мг/день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7786" marR="7786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Bergqvist et al. 2001</a:t>
                      </a:r>
                    </a:p>
                  </a:txBody>
                  <a:tcPr marL="7786" marR="7786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6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Медроксипрогестерона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ацетат 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7786" marR="7786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мг/день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7786" marR="7786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Schlaff et al. 1990</a:t>
                      </a:r>
                    </a:p>
                  </a:txBody>
                  <a:tcPr marL="7786" marR="7786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Мегестрола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ацетат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7786" marR="7786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мг/день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7786" marR="7786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Muneyirci et al 1998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7786" marR="7786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Норэтистерона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ацетат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7786" marR="7786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мг/день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7786" marR="7786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Lockhat et al 2004</a:t>
                      </a:r>
                    </a:p>
                  </a:txBody>
                  <a:tcPr marL="7786" marR="7786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7786" marR="7786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мг/день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7786" marR="7786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Moore et al.1999</a:t>
                      </a:r>
                    </a:p>
                  </a:txBody>
                  <a:tcPr marL="7786" marR="7786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0762" name="Text Box 7"/>
          <p:cNvSpPr txBox="1">
            <a:spLocks noChangeArrowheads="1"/>
          </p:cNvSpPr>
          <p:nvPr/>
        </p:nvSpPr>
        <p:spPr bwMode="auto">
          <a:xfrm>
            <a:off x="360114" y="6028209"/>
            <a:ext cx="1636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000" dirty="0"/>
              <a:t>Gynaecology Forum 2010</a:t>
            </a:r>
          </a:p>
        </p:txBody>
      </p:sp>
      <p:sp>
        <p:nvSpPr>
          <p:cNvPr id="67739" name="AutoShape 155"/>
          <p:cNvSpPr>
            <a:spLocks noChangeArrowheads="1"/>
          </p:cNvSpPr>
          <p:nvPr/>
        </p:nvSpPr>
        <p:spPr bwMode="auto">
          <a:xfrm>
            <a:off x="179139" y="2731716"/>
            <a:ext cx="8569325" cy="78105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11560" y="83181"/>
            <a:ext cx="7920880" cy="132959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Дозы </a:t>
            </a:r>
            <a:r>
              <a:rPr lang="ru-RU" sz="3600" dirty="0" err="1" smtClean="0"/>
              <a:t>прогестинов</a:t>
            </a:r>
            <a:r>
              <a:rPr lang="ru-RU" sz="3600" dirty="0" smtClean="0"/>
              <a:t>, приемлемые для лечения </a:t>
            </a:r>
            <a:r>
              <a:rPr lang="ru-RU" sz="3600" dirty="0" err="1" smtClean="0"/>
              <a:t>эндометриоза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3854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7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899592" y="1268760"/>
            <a:ext cx="1808163" cy="7937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tx1"/>
                </a:solidFill>
                <a:cs typeface="Tahoma" pitchFamily="34" charset="0"/>
              </a:rPr>
              <a:t>Диеногест</a:t>
            </a:r>
            <a:endParaRPr lang="de-DE" sz="2400" b="1" dirty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5372100" y="3441725"/>
            <a:ext cx="3520380" cy="10826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/>
                </a:solidFill>
                <a:cs typeface="Tahoma" pitchFamily="34" charset="0"/>
              </a:rPr>
              <a:t>Уменьшении экспрессии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solidFill>
                  <a:schemeClr val="bg1"/>
                </a:solidFill>
                <a:cs typeface="Tahoma" pitchFamily="34" charset="0"/>
              </a:rPr>
              <a:t>прогестероновых</a:t>
            </a:r>
            <a:r>
              <a:rPr lang="ru-RU" sz="2000" dirty="0">
                <a:solidFill>
                  <a:schemeClr val="bg1"/>
                </a:solidFill>
                <a:cs typeface="Tahoma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/>
                </a:solidFill>
                <a:cs typeface="Tahoma" pitchFamily="34" charset="0"/>
              </a:rPr>
              <a:t>и </a:t>
            </a:r>
            <a:r>
              <a:rPr lang="ru-RU" sz="2000" dirty="0" err="1">
                <a:solidFill>
                  <a:schemeClr val="bg1"/>
                </a:solidFill>
                <a:cs typeface="Tahoma" pitchFamily="34" charset="0"/>
              </a:rPr>
              <a:t>эстрогеновых</a:t>
            </a:r>
            <a:r>
              <a:rPr lang="ru-RU" sz="2000" dirty="0">
                <a:solidFill>
                  <a:schemeClr val="bg1"/>
                </a:solidFill>
                <a:cs typeface="Tahoma" pitchFamily="34" charset="0"/>
              </a:rPr>
              <a:t> рецепторов</a:t>
            </a: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5337174" y="4657750"/>
            <a:ext cx="3555305" cy="10096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/>
                </a:solidFill>
                <a:cs typeface="Tahoma" pitchFamily="34" charset="0"/>
              </a:rPr>
              <a:t>Снижение клеточной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/>
                </a:solidFill>
                <a:cs typeface="Tahoma" pitchFamily="34" charset="0"/>
              </a:rPr>
              <a:t>пролиферации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/>
                </a:solidFill>
                <a:cs typeface="Tahoma" pitchFamily="34" charset="0"/>
              </a:rPr>
              <a:t>в очагах </a:t>
            </a:r>
            <a:r>
              <a:rPr lang="ru-RU" sz="2000" dirty="0" err="1">
                <a:solidFill>
                  <a:schemeClr val="bg1"/>
                </a:solidFill>
                <a:cs typeface="Tahoma" pitchFamily="34" charset="0"/>
              </a:rPr>
              <a:t>эндометриоза</a:t>
            </a:r>
            <a:endParaRPr lang="en-US" sz="2000" dirty="0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390798" y="2708920"/>
            <a:ext cx="2813050" cy="711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solidFill>
                  <a:srgbClr val="FFFFFF"/>
                </a:solidFill>
                <a:cs typeface="Tahoma" pitchFamily="34" charset="0"/>
              </a:rPr>
              <a:t>Антиангиогенное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solidFill>
                  <a:srgbClr val="FFFFFF"/>
                </a:solidFill>
                <a:cs typeface="Tahoma" pitchFamily="34" charset="0"/>
              </a:rPr>
              <a:t> действие</a:t>
            </a:r>
            <a:endParaRPr lang="de-DE" sz="2000">
              <a:solidFill>
                <a:srgbClr val="FFFFFF"/>
              </a:solidFill>
              <a:cs typeface="Tahoma" pitchFamily="34" charset="0"/>
            </a:endParaRP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276101" y="3645024"/>
            <a:ext cx="3116263" cy="7207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FFFFFF"/>
                </a:solidFill>
                <a:cs typeface="Tahoma" pitchFamily="34" charset="0"/>
              </a:rPr>
              <a:t>Противовоспалительное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FFFFFF"/>
                </a:solidFill>
                <a:cs typeface="Tahoma" pitchFamily="34" charset="0"/>
              </a:rPr>
              <a:t> действие</a:t>
            </a: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5553075" y="2508275"/>
            <a:ext cx="2820988" cy="7207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/>
                </a:solidFill>
                <a:cs typeface="Tahoma" pitchFamily="34" charset="0"/>
              </a:rPr>
              <a:t>Подавление овуляции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/>
                </a:solidFill>
                <a:cs typeface="Tahoma" pitchFamily="34" charset="0"/>
              </a:rPr>
              <a:t>в яичниках</a:t>
            </a: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5553075" y="1628800"/>
            <a:ext cx="2811463" cy="711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solidFill>
                  <a:schemeClr val="bg1"/>
                </a:solidFill>
                <a:cs typeface="Tahoma" pitchFamily="34" charset="0"/>
              </a:rPr>
              <a:t>Антигонадотропное</a:t>
            </a:r>
            <a:r>
              <a:rPr lang="ru-RU" sz="2000" dirty="0">
                <a:solidFill>
                  <a:schemeClr val="bg1"/>
                </a:solidFill>
                <a:cs typeface="Tahoma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/>
                </a:solidFill>
                <a:cs typeface="Tahoma" pitchFamily="34" charset="0"/>
              </a:rPr>
              <a:t>действие</a:t>
            </a:r>
            <a:endParaRPr lang="de-DE" sz="2000" dirty="0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251520" y="4929460"/>
            <a:ext cx="3205163" cy="17399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solidFill>
                  <a:srgbClr val="FFFFFF"/>
                </a:solidFill>
                <a:cs typeface="Tahoma" pitchFamily="34" charset="0"/>
              </a:rPr>
              <a:t>Нормализация </a:t>
            </a:r>
            <a:r>
              <a:rPr lang="ru-RU" sz="2000" i="1">
                <a:solidFill>
                  <a:srgbClr val="FFFFFF"/>
                </a:solidFill>
                <a:cs typeface="Tahoma" pitchFamily="34" charset="0"/>
              </a:rPr>
              <a:t>иммунных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>
                <a:solidFill>
                  <a:srgbClr val="FFFFFF"/>
                </a:solidFill>
                <a:cs typeface="Tahoma" pitchFamily="34" charset="0"/>
              </a:rPr>
              <a:t>нарушений</a:t>
            </a:r>
            <a:r>
              <a:rPr lang="ru-RU" sz="2000">
                <a:solidFill>
                  <a:srgbClr val="FFFFFF"/>
                </a:solidFill>
                <a:cs typeface="Tahoma" pitchFamily="34" charset="0"/>
              </a:rPr>
              <a:t>, вызванных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solidFill>
                  <a:srgbClr val="FFFFFF"/>
                </a:solidFill>
                <a:cs typeface="Tahoma" pitchFamily="34" charset="0"/>
              </a:rPr>
              <a:t>эндометриоидными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solidFill>
                  <a:srgbClr val="FFFFFF"/>
                </a:solidFill>
                <a:cs typeface="Tahoma" pitchFamily="34" charset="0"/>
              </a:rPr>
              <a:t>имплантами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solidFill>
                  <a:srgbClr val="FFFFFF"/>
                </a:solidFill>
                <a:cs typeface="Tahoma" pitchFamily="34" charset="0"/>
              </a:rPr>
              <a:t>на локальном уровне </a:t>
            </a:r>
            <a:endParaRPr lang="de-DE" sz="2000">
              <a:solidFill>
                <a:srgbClr val="FFFFFF"/>
              </a:solidFill>
              <a:cs typeface="Tahoma" pitchFamily="34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 rot="16200000">
            <a:off x="4012383" y="797273"/>
            <a:ext cx="361950" cy="1914525"/>
          </a:xfrm>
          <a:prstGeom prst="downArrow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1694979" y="2204864"/>
            <a:ext cx="212725" cy="431800"/>
          </a:xfrm>
          <a:prstGeom prst="downArrow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43021" name="Picture 2" descr="http://www.tiensmed.ru/news/uimg/ae/besplodie%2022.jpg"/>
          <p:cNvPicPr>
            <a:picLocks noChangeAspect="1" noChangeArrowheads="1"/>
          </p:cNvPicPr>
          <p:nvPr/>
        </p:nvPicPr>
        <p:blipFill>
          <a:blip r:embed="rId3" cstate="print"/>
          <a:srcRect r="69398"/>
          <a:stretch>
            <a:fillRect/>
          </a:stretch>
        </p:blipFill>
        <p:spPr bwMode="auto">
          <a:xfrm>
            <a:off x="3727525" y="2335560"/>
            <a:ext cx="1347787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251520" y="4365104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+mn-lt"/>
              </a:rPr>
              <a:t>Подавление экспрессии  ЦОГ-2 и продукции ПГ</a:t>
            </a:r>
            <a:endParaRPr lang="ru-RU" sz="1600" dirty="0">
              <a:latin typeface="+mn-lt"/>
            </a:endParaRPr>
          </a:p>
        </p:txBody>
      </p:sp>
      <p:sp>
        <p:nvSpPr>
          <p:cNvPr id="19" name="Заголовок 18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82000" cy="1107996"/>
          </a:xfrm>
        </p:spPr>
        <p:txBody>
          <a:bodyPr>
            <a:noAutofit/>
          </a:bodyPr>
          <a:lstStyle/>
          <a:p>
            <a:r>
              <a:rPr lang="ru-RU" sz="3600" dirty="0" err="1" smtClean="0"/>
              <a:t>Диеногест</a:t>
            </a:r>
            <a:r>
              <a:rPr lang="ru-RU" sz="3600" dirty="0" smtClean="0"/>
              <a:t> – уникальный </a:t>
            </a:r>
            <a:r>
              <a:rPr lang="ru-RU" sz="3600" dirty="0" err="1" smtClean="0"/>
              <a:t>прогестин</a:t>
            </a:r>
            <a:r>
              <a:rPr lang="ru-RU" sz="3600" dirty="0" smtClean="0"/>
              <a:t> для лечения тазовой боли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0615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 rot="10800000">
            <a:off x="395537" y="3290899"/>
            <a:ext cx="3248025" cy="24177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95581" y="1862139"/>
            <a:ext cx="6357956" cy="2000264"/>
          </a:xfrm>
          <a:prstGeom prst="rect">
            <a:avLst/>
          </a:prstGeom>
          <a:solidFill>
            <a:srgbClr val="ED751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3501" name="Заголовок 10"/>
          <p:cNvSpPr>
            <a:spLocks noGrp="1"/>
          </p:cNvSpPr>
          <p:nvPr>
            <p:ph type="title"/>
          </p:nvPr>
        </p:nvSpPr>
        <p:spPr>
          <a:xfrm>
            <a:off x="852787" y="260648"/>
            <a:ext cx="7904928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КОК с </a:t>
            </a:r>
            <a:r>
              <a:rPr lang="ru-RU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диеногестом</a:t>
            </a: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лечении </a:t>
            </a:r>
            <a:r>
              <a:rPr lang="ru-RU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эндометриоза</a:t>
            </a:r>
            <a:endParaRPr lang="ru-RU" sz="36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49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924795" y="2362200"/>
            <a:ext cx="6956425" cy="1571625"/>
          </a:xfrm>
        </p:spPr>
        <p:txBody>
          <a:bodyPr/>
          <a:lstStyle/>
          <a:p>
            <a:pPr marL="228600" lvl="1" indent="-228600" eaLnBrk="1" hangingPunct="1">
              <a:buClr>
                <a:schemeClr val="bg1"/>
              </a:buCl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bg1"/>
                </a:solidFill>
                <a:latin typeface="Myriad Pro"/>
              </a:rPr>
              <a:t>Обычная — с 7-дневным перерывом</a:t>
            </a:r>
          </a:p>
          <a:p>
            <a:pPr marL="228600" lvl="1" indent="-228600" eaLnBrk="1" hangingPunct="1">
              <a:buClr>
                <a:schemeClr val="bg1"/>
              </a:buCl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bg1"/>
                </a:solidFill>
                <a:latin typeface="Myriad Pro"/>
              </a:rPr>
              <a:t>Пролонгированная — 6-12 месяцев </a:t>
            </a:r>
            <a:br>
              <a:rPr lang="ru-RU" sz="2400" dirty="0" smtClean="0">
                <a:solidFill>
                  <a:schemeClr val="bg1"/>
                </a:solidFill>
                <a:latin typeface="Myriad Pro"/>
              </a:rPr>
            </a:br>
            <a:r>
              <a:rPr lang="ru-RU" sz="2400" dirty="0" smtClean="0">
                <a:solidFill>
                  <a:schemeClr val="bg1"/>
                </a:solidFill>
                <a:latin typeface="Myriad Pro"/>
              </a:rPr>
              <a:t>без 7-дневных перерывов</a:t>
            </a:r>
          </a:p>
        </p:txBody>
      </p:sp>
      <p:sp>
        <p:nvSpPr>
          <p:cNvPr id="6" name="Rectangle 5"/>
          <p:cNvSpPr/>
          <p:nvPr/>
        </p:nvSpPr>
        <p:spPr>
          <a:xfrm>
            <a:off x="886056" y="1600200"/>
            <a:ext cx="4643470" cy="642942"/>
          </a:xfrm>
          <a:prstGeom prst="rect">
            <a:avLst/>
          </a:prstGeom>
          <a:gradFill>
            <a:gsLst>
              <a:gs pos="46000">
                <a:schemeClr val="bg1">
                  <a:lumMod val="85000"/>
                </a:schemeClr>
              </a:gs>
              <a:gs pos="78000">
                <a:schemeClr val="bg1">
                  <a:lumMod val="50000"/>
                </a:schemeClr>
              </a:gs>
              <a:gs pos="68000">
                <a:srgbClr val="979797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Myriad Pro" pitchFamily="34" charset="0"/>
            </a:endParaRPr>
          </a:p>
        </p:txBody>
      </p:sp>
      <p:sp>
        <p:nvSpPr>
          <p:cNvPr id="63499" name="Rectangle 10"/>
          <p:cNvSpPr>
            <a:spLocks noChangeArrowheads="1"/>
          </p:cNvSpPr>
          <p:nvPr/>
        </p:nvSpPr>
        <p:spPr bwMode="auto">
          <a:xfrm>
            <a:off x="1030537" y="1666886"/>
            <a:ext cx="30927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buFont typeface="Arial" pitchFamily="34" charset="0"/>
              <a:buNone/>
            </a:pPr>
            <a:r>
              <a:rPr lang="ru-RU" sz="2400" b="1" dirty="0">
                <a:latin typeface="Myriad Pro"/>
              </a:rPr>
              <a:t>Схема применения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10225" y="3861048"/>
            <a:ext cx="449016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4">
              <a:defRPr/>
            </a:pPr>
            <a:r>
              <a:rPr lang="ru-RU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Пролонгированная схема наиболее эффективна для купирования болевого синдрома и профилактики рецидива </a:t>
            </a:r>
            <a:r>
              <a:rPr lang="ru-RU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эндометриоза</a:t>
            </a:r>
            <a:endParaRPr lang="ru-RU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95288" y="5949280"/>
            <a:ext cx="8280400" cy="654050"/>
            <a:chOff x="249" y="932"/>
            <a:chExt cx="5216" cy="412"/>
          </a:xfrm>
        </p:grpSpPr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>
              <a:off x="249" y="935"/>
              <a:ext cx="5216" cy="409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ru-RU" sz="1800" dirty="0" smtClean="0">
                  <a:solidFill>
                    <a:schemeClr val="bg1"/>
                  </a:solidFill>
                </a:rPr>
                <a:t>Монофазная эстроген/</a:t>
              </a:r>
              <a:r>
                <a:rPr lang="ru-RU" sz="1800" dirty="0" err="1" smtClean="0">
                  <a:solidFill>
                    <a:schemeClr val="bg1"/>
                  </a:solidFill>
                </a:rPr>
                <a:t>прогестагенная</a:t>
              </a:r>
              <a:r>
                <a:rPr lang="ru-RU" sz="1800" dirty="0" smtClean="0">
                  <a:solidFill>
                    <a:schemeClr val="bg1"/>
                  </a:solidFill>
                </a:rPr>
                <a:t> терапия с низкой дозой ЭЭ 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ru-RU" sz="1800" dirty="0" smtClean="0">
                  <a:solidFill>
                    <a:schemeClr val="bg1"/>
                  </a:solidFill>
                </a:rPr>
                <a:t>и </a:t>
              </a:r>
              <a:r>
                <a:rPr lang="ru-RU" sz="1800" dirty="0" err="1" smtClean="0">
                  <a:solidFill>
                    <a:schemeClr val="bg1"/>
                  </a:solidFill>
                </a:rPr>
                <a:t>прогестином</a:t>
              </a:r>
              <a:r>
                <a:rPr lang="ru-RU" sz="1800" dirty="0" smtClean="0">
                  <a:solidFill>
                    <a:schemeClr val="bg1"/>
                  </a:solidFill>
                </a:rPr>
                <a:t> с сильной </a:t>
              </a:r>
              <a:r>
                <a:rPr lang="ru-RU" sz="1800" dirty="0" err="1" smtClean="0">
                  <a:solidFill>
                    <a:schemeClr val="bg1"/>
                  </a:solidFill>
                </a:rPr>
                <a:t>антипролиферативной</a:t>
              </a:r>
              <a:r>
                <a:rPr lang="ru-RU" sz="1800" dirty="0" smtClean="0">
                  <a:solidFill>
                    <a:schemeClr val="bg1"/>
                  </a:solidFill>
                </a:rPr>
                <a:t> активностью</a:t>
              </a:r>
              <a:endParaRPr lang="de-DE" sz="1800" dirty="0">
                <a:solidFill>
                  <a:schemeClr val="bg1"/>
                </a:solidFill>
              </a:endParaRPr>
            </a:p>
          </p:txBody>
        </p:sp>
        <p:sp>
          <p:nvSpPr>
            <p:cNvPr id="15" name="Freeform 31"/>
            <p:cNvSpPr>
              <a:spLocks/>
            </p:cNvSpPr>
            <p:nvPr/>
          </p:nvSpPr>
          <p:spPr bwMode="auto">
            <a:xfrm>
              <a:off x="249" y="932"/>
              <a:ext cx="5216" cy="13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4" y="0"/>
                </a:cxn>
                <a:cxn ang="0">
                  <a:pos x="634" y="259"/>
                </a:cxn>
                <a:cxn ang="0">
                  <a:pos x="0" y="473"/>
                </a:cxn>
                <a:cxn ang="0">
                  <a:pos x="0" y="0"/>
                </a:cxn>
              </a:cxnLst>
              <a:rect l="0" t="0" r="r" b="b"/>
              <a:pathLst>
                <a:path w="634" h="473">
                  <a:moveTo>
                    <a:pt x="0" y="0"/>
                  </a:moveTo>
                  <a:lnTo>
                    <a:pt x="634" y="0"/>
                  </a:lnTo>
                  <a:cubicBezTo>
                    <a:pt x="634" y="0"/>
                    <a:pt x="634" y="125"/>
                    <a:pt x="634" y="259"/>
                  </a:cubicBezTo>
                  <a:cubicBezTo>
                    <a:pt x="308" y="260"/>
                    <a:pt x="226" y="473"/>
                    <a:pt x="0" y="473"/>
                  </a:cubicBezTo>
                  <a:cubicBezTo>
                    <a:pt x="0" y="473"/>
                    <a:pt x="0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pitchFamily="34" charset="-128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23528" y="3789040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КОК с </a:t>
            </a:r>
            <a:r>
              <a:rPr lang="ru-RU" dirty="0" err="1" smtClean="0"/>
              <a:t>диеногестом</a:t>
            </a:r>
            <a:r>
              <a:rPr lang="ru-RU" dirty="0" smtClean="0"/>
              <a:t> – </a:t>
            </a:r>
            <a:r>
              <a:rPr lang="ru-RU" dirty="0" err="1" smtClean="0"/>
              <a:t>Силует</a:t>
            </a:r>
            <a:r>
              <a:rPr lang="ru-RU" dirty="0"/>
              <a:t> </a:t>
            </a:r>
            <a:r>
              <a:rPr lang="ru-RU" dirty="0" smtClean="0"/>
              <a:t>                      для контрацепции у больных </a:t>
            </a:r>
            <a:r>
              <a:rPr lang="ru-RU" dirty="0" err="1" smtClean="0"/>
              <a:t>эндометриозом</a:t>
            </a:r>
            <a:endParaRPr lang="ru-RU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2"/>
          <p:cNvSpPr>
            <a:spLocks noGrp="1"/>
          </p:cNvSpPr>
          <p:nvPr>
            <p:ph type="title"/>
          </p:nvPr>
        </p:nvSpPr>
        <p:spPr>
          <a:xfrm>
            <a:off x="899592" y="152400"/>
            <a:ext cx="7391400" cy="1066800"/>
          </a:xfrm>
        </p:spPr>
        <p:txBody>
          <a:bodyPr/>
          <a:lstStyle/>
          <a:p>
            <a:r>
              <a:rPr lang="ru-RU" sz="3600" dirty="0" smtClean="0"/>
              <a:t>Компоненты висцеральной гиперчувствительности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11560" y="1368896"/>
            <a:ext cx="7999040" cy="4724400"/>
          </a:xfrm>
        </p:spPr>
        <p:txBody>
          <a:bodyPr/>
          <a:lstStyle/>
          <a:p>
            <a:r>
              <a:rPr lang="ru-RU" sz="2800" dirty="0" smtClean="0"/>
              <a:t>Психофизиологические факторы</a:t>
            </a:r>
          </a:p>
          <a:p>
            <a:pPr lvl="1"/>
            <a:r>
              <a:rPr lang="ru-RU" sz="2400" dirty="0" smtClean="0"/>
              <a:t>Стресс</a:t>
            </a:r>
          </a:p>
          <a:p>
            <a:pPr lvl="1"/>
            <a:r>
              <a:rPr lang="ru-RU" sz="2400" dirty="0" smtClean="0"/>
              <a:t>Эмоции</a:t>
            </a:r>
          </a:p>
          <a:p>
            <a:pPr lvl="1"/>
            <a:r>
              <a:rPr lang="ru-RU" sz="2400" dirty="0" smtClean="0"/>
              <a:t>Изменения взаимоотношения </a:t>
            </a:r>
            <a:r>
              <a:rPr lang="ru-RU" sz="2400" dirty="0"/>
              <a:t>с</a:t>
            </a:r>
            <a:r>
              <a:rPr lang="ru-RU" sz="2400" dirty="0" smtClean="0"/>
              <a:t> социумом</a:t>
            </a:r>
          </a:p>
          <a:p>
            <a:r>
              <a:rPr lang="ru-RU" sz="2800" dirty="0" smtClean="0"/>
              <a:t>Периферическое воспаление</a:t>
            </a:r>
          </a:p>
          <a:p>
            <a:pPr lvl="1"/>
            <a:r>
              <a:rPr lang="ru-RU" sz="2400" dirty="0" smtClean="0"/>
              <a:t>Перенесенные инфекции</a:t>
            </a:r>
          </a:p>
          <a:p>
            <a:pPr lvl="1"/>
            <a:r>
              <a:rPr lang="ru-RU" sz="2400" dirty="0" smtClean="0"/>
              <a:t>Операции на органах брюшной полости</a:t>
            </a:r>
          </a:p>
          <a:p>
            <a:pPr lvl="1"/>
            <a:r>
              <a:rPr lang="ru-RU" sz="2400" dirty="0" smtClean="0"/>
              <a:t>Высокий уровень </a:t>
            </a:r>
            <a:r>
              <a:rPr lang="ru-RU" sz="2400" dirty="0" err="1" smtClean="0"/>
              <a:t>эстрадиола</a:t>
            </a:r>
            <a:endParaRPr lang="ru-RU" sz="2400" dirty="0" smtClean="0"/>
          </a:p>
          <a:p>
            <a:r>
              <a:rPr lang="ru-RU" sz="2800" dirty="0" smtClean="0"/>
              <a:t>Нарушения гемодинамики</a:t>
            </a:r>
          </a:p>
          <a:p>
            <a:pPr lvl="1"/>
            <a:r>
              <a:rPr lang="ru-RU" sz="2400" dirty="0" err="1" smtClean="0"/>
              <a:t>Поствоспалительные</a:t>
            </a:r>
            <a:r>
              <a:rPr lang="ru-RU" sz="2400" dirty="0" smtClean="0"/>
              <a:t> ишемические нарушения</a:t>
            </a:r>
          </a:p>
          <a:p>
            <a:pPr lvl="1"/>
            <a:r>
              <a:rPr lang="ru-RU" sz="2400" dirty="0" err="1" smtClean="0"/>
              <a:t>Флебостаз</a:t>
            </a:r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9357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0070" y="1484784"/>
            <a:ext cx="8229600" cy="4525963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r>
              <a:rPr lang="ru-RU" sz="2800" b="1" dirty="0" smtClean="0"/>
              <a:t>Эстрогены</a:t>
            </a:r>
            <a:r>
              <a:rPr lang="ru-RU" sz="2800" dirty="0" smtClean="0"/>
              <a:t> </a:t>
            </a:r>
            <a:r>
              <a:rPr lang="ru-RU" sz="2800" dirty="0"/>
              <a:t>стимулируют выработку оксида азота и опосредованно оказывают сосудорасширяющий </a:t>
            </a:r>
            <a:r>
              <a:rPr lang="ru-RU" sz="2800" dirty="0" smtClean="0"/>
              <a:t>эффект на вены </a:t>
            </a:r>
            <a:endParaRPr lang="en-US" sz="2800" dirty="0" smtClean="0"/>
          </a:p>
          <a:p>
            <a:r>
              <a:rPr lang="ru-RU" sz="2800" b="1" dirty="0" err="1" smtClean="0"/>
              <a:t>Прогестогены</a:t>
            </a:r>
            <a:r>
              <a:rPr lang="en-US" sz="2800" b="1" dirty="0" smtClean="0"/>
              <a:t> </a:t>
            </a:r>
            <a:r>
              <a:rPr lang="ru-RU" sz="2800" dirty="0" smtClean="0"/>
              <a:t>– </a:t>
            </a:r>
            <a:r>
              <a:rPr lang="ru-RU" sz="2800" dirty="0"/>
              <a:t>оказывают сосудорасширяющее действие и могут усиливать боль при варикозном расширении вен </a:t>
            </a:r>
            <a:r>
              <a:rPr lang="ru-RU" sz="2800" dirty="0" smtClean="0"/>
              <a:t>таза и нижних конечностей</a:t>
            </a:r>
            <a:endParaRPr lang="ru-RU" sz="2800" dirty="0"/>
          </a:p>
          <a:p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41" y="188640"/>
            <a:ext cx="9038259" cy="2381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5741" y="6021288"/>
            <a:ext cx="87849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0" dirty="0" smtClean="0"/>
              <a:t>Virginia M. Miller and Sue P. </a:t>
            </a:r>
            <a:r>
              <a:rPr lang="en-US" sz="1400" b="0" dirty="0" err="1" smtClean="0"/>
              <a:t>Duckles</a:t>
            </a:r>
            <a:r>
              <a:rPr lang="en-US" sz="1400" b="0" dirty="0" smtClean="0"/>
              <a:t> Vol</a:t>
            </a:r>
            <a:r>
              <a:rPr lang="en-US" sz="1400" b="0" dirty="0"/>
              <a:t>. 60, No. </a:t>
            </a:r>
            <a:r>
              <a:rPr lang="en-US" sz="1400" b="0" dirty="0" smtClean="0"/>
              <a:t>2</a:t>
            </a:r>
            <a:r>
              <a:rPr lang="ru-RU" sz="1400" b="0" dirty="0" smtClean="0"/>
              <a:t> 2008</a:t>
            </a:r>
            <a:endParaRPr lang="en-US" sz="1400" b="0" dirty="0"/>
          </a:p>
          <a:p>
            <a:pPr algn="r"/>
            <a:r>
              <a:rPr lang="en-US" sz="1400" b="0" dirty="0"/>
              <a:t>Vascular Actions of Estrogens: </a:t>
            </a:r>
            <a:endParaRPr lang="en-US" sz="1400" b="0" dirty="0" smtClean="0"/>
          </a:p>
          <a:p>
            <a:pPr algn="r"/>
            <a:r>
              <a:rPr lang="en-US" sz="1400" b="0" dirty="0" smtClean="0"/>
              <a:t>Functional Implications The </a:t>
            </a:r>
            <a:r>
              <a:rPr lang="en-US" sz="1400" b="0" dirty="0"/>
              <a:t>American Society for Pharmacology and Experimental </a:t>
            </a:r>
            <a:r>
              <a:rPr lang="en-US" sz="1400" b="0" dirty="0" smtClean="0"/>
              <a:t>Therapeutics</a:t>
            </a:r>
            <a:endParaRPr lang="ru-RU" sz="1400" b="0" dirty="0"/>
          </a:p>
        </p:txBody>
      </p:sp>
    </p:spTree>
    <p:extLst>
      <p:ext uri="{BB962C8B-B14F-4D97-AF65-F5344CB8AC3E}">
        <p14:creationId xmlns:p14="http://schemas.microsoft.com/office/powerpoint/2010/main" val="1464805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Побочные эффекты КОК у женщин с варикозной болезнью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84784"/>
            <a:ext cx="7920880" cy="4724400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Флебостаз</a:t>
            </a:r>
            <a:r>
              <a:rPr lang="ru-RU" sz="2000" dirty="0" smtClean="0"/>
              <a:t> в органах малого таза может стать причиной боли и снизить эффективность лечения КОК или </a:t>
            </a:r>
            <a:r>
              <a:rPr lang="ru-RU" sz="2000" dirty="0" err="1" smtClean="0"/>
              <a:t>прогестинами</a:t>
            </a:r>
            <a:endParaRPr lang="ru-RU" sz="2000" dirty="0" smtClean="0"/>
          </a:p>
          <a:p>
            <a:endParaRPr lang="ru-RU" sz="2000" baseline="30000" dirty="0"/>
          </a:p>
          <a:p>
            <a:r>
              <a:rPr lang="ru-RU" sz="2000" dirty="0" smtClean="0"/>
              <a:t>Ухудшение течения варикозной болезни вен нижних конечностей – частая причина отказа от продолжения приема КОК и </a:t>
            </a:r>
            <a:r>
              <a:rPr lang="ru-RU" sz="2000" dirty="0" err="1" smtClean="0"/>
              <a:t>прогестинов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У женщин с варикозным расширением поверхностных вен нижних конечностей прием КОК повышает частоту ВТЭ:</a:t>
            </a:r>
            <a:r>
              <a:rPr lang="en-US" sz="2000" dirty="0" smtClean="0"/>
              <a:t>1</a:t>
            </a:r>
            <a:r>
              <a:rPr lang="ru-RU" sz="2000" dirty="0" smtClean="0"/>
              <a:t>,</a:t>
            </a:r>
            <a:r>
              <a:rPr lang="en-US" sz="2000" dirty="0" smtClean="0"/>
              <a:t>85 </a:t>
            </a:r>
            <a:r>
              <a:rPr lang="ru-RU" sz="2000" dirty="0" smtClean="0"/>
              <a:t>на</a:t>
            </a:r>
            <a:r>
              <a:rPr lang="en-US" sz="2000" dirty="0" smtClean="0"/>
              <a:t> 1</a:t>
            </a:r>
            <a:r>
              <a:rPr lang="ru-RU" sz="2000" dirty="0" smtClean="0"/>
              <a:t> </a:t>
            </a:r>
            <a:r>
              <a:rPr lang="en-US" sz="2000" dirty="0" smtClean="0"/>
              <a:t>000 </a:t>
            </a:r>
            <a:r>
              <a:rPr lang="ru-RU" sz="2000" dirty="0" smtClean="0"/>
              <a:t>женщин-лет по сравнению с женщинами  без варикозного расширения вен – 0,</a:t>
            </a:r>
            <a:r>
              <a:rPr lang="en-US" sz="2000" dirty="0" smtClean="0"/>
              <a:t>84</a:t>
            </a:r>
            <a:r>
              <a:rPr lang="ru-RU" sz="2000" dirty="0" smtClean="0"/>
              <a:t>;</a:t>
            </a:r>
            <a:r>
              <a:rPr lang="en-US" sz="2000" dirty="0" smtClean="0"/>
              <a:t> </a:t>
            </a:r>
            <a:r>
              <a:rPr lang="ru-RU" sz="2000" dirty="0" smtClean="0"/>
              <a:t>у не пользователей с варикозной болезнью вен – </a:t>
            </a:r>
            <a:r>
              <a:rPr lang="en-US" sz="2000" dirty="0" smtClean="0"/>
              <a:t>0</a:t>
            </a:r>
            <a:r>
              <a:rPr lang="ru-RU" sz="2000" dirty="0" smtClean="0"/>
              <a:t>,</a:t>
            </a:r>
            <a:r>
              <a:rPr lang="en-US" sz="2000" dirty="0" smtClean="0"/>
              <a:t>31 </a:t>
            </a:r>
            <a:r>
              <a:rPr lang="ru-RU" sz="2000" dirty="0" smtClean="0"/>
              <a:t>и у не пользователи без венозных нарушений – </a:t>
            </a:r>
            <a:r>
              <a:rPr lang="en-US" sz="2000" dirty="0" smtClean="0"/>
              <a:t>0</a:t>
            </a:r>
            <a:r>
              <a:rPr lang="ru-RU" sz="2000" dirty="0" smtClean="0"/>
              <a:t>,</a:t>
            </a:r>
            <a:r>
              <a:rPr lang="en-US" sz="2000" dirty="0" smtClean="0"/>
              <a:t>19 </a:t>
            </a:r>
            <a:r>
              <a:rPr lang="ru-RU" sz="2000" dirty="0" smtClean="0"/>
              <a:t>на </a:t>
            </a:r>
            <a:r>
              <a:rPr lang="en-US" sz="2000" dirty="0" smtClean="0"/>
              <a:t>1</a:t>
            </a:r>
            <a:r>
              <a:rPr lang="ru-RU" sz="2000" dirty="0" smtClean="0"/>
              <a:t> </a:t>
            </a:r>
            <a:r>
              <a:rPr lang="en-US" sz="2000" dirty="0" smtClean="0"/>
              <a:t>000 </a:t>
            </a:r>
            <a:r>
              <a:rPr lang="ru-RU" sz="2000" dirty="0" smtClean="0"/>
              <a:t>женщин-лет</a:t>
            </a:r>
          </a:p>
          <a:p>
            <a:endParaRPr lang="ru-RU" sz="2400" dirty="0"/>
          </a:p>
          <a:p>
            <a:pPr marL="0" indent="0">
              <a:buNone/>
            </a:pPr>
            <a:endParaRPr lang="en-US" sz="2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7544" y="6093296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b="0" dirty="0" err="1" smtClean="0"/>
              <a:t>Tepper</a:t>
            </a:r>
            <a:r>
              <a:rPr lang="en-US" sz="1400" b="0" dirty="0" smtClean="0"/>
              <a:t> NK, et al. Superficial </a:t>
            </a:r>
            <a:r>
              <a:rPr lang="en-US" sz="1400" b="0" dirty="0"/>
              <a:t>venous disease and combined hormonal contraceptives: a systematic </a:t>
            </a:r>
            <a:r>
              <a:rPr lang="en-US" sz="1400" b="0" dirty="0" smtClean="0"/>
              <a:t>review. Published </a:t>
            </a:r>
            <a:r>
              <a:rPr lang="en-US" sz="1400" b="0" dirty="0"/>
              <a:t>Online: March 30, 2015/ DOI: </a:t>
            </a:r>
            <a:r>
              <a:rPr lang="en-US" sz="1400" b="0" u="sng" dirty="0" smtClean="0">
                <a:hlinkClick r:id="rId2"/>
              </a:rPr>
              <a:t>http</a:t>
            </a:r>
            <a:r>
              <a:rPr lang="en-US" sz="1400" b="0" u="sng" dirty="0">
                <a:hlinkClick r:id="rId2"/>
              </a:rPr>
              <a:t>://</a:t>
            </a:r>
            <a:r>
              <a:rPr lang="en-US" sz="1400" b="0" u="sng" dirty="0" smtClean="0">
                <a:hlinkClick r:id="rId2"/>
              </a:rPr>
              <a:t>dx.doi.org/10.1016/j.contraception.2015.03.010</a:t>
            </a:r>
            <a:endParaRPr lang="ru-RU" sz="1400" b="0" dirty="0"/>
          </a:p>
        </p:txBody>
      </p:sp>
    </p:spTree>
    <p:extLst>
      <p:ext uri="{BB962C8B-B14F-4D97-AF65-F5344CB8AC3E}">
        <p14:creationId xmlns:p14="http://schemas.microsoft.com/office/powerpoint/2010/main" val="2282905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docstoccdn.com/thumb/orig/131401204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12" t="10369" r="18087" b="11561"/>
          <a:stretch/>
        </p:blipFill>
        <p:spPr bwMode="auto">
          <a:xfrm>
            <a:off x="6948264" y="188639"/>
            <a:ext cx="1900052" cy="166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6264696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Результаты </a:t>
            </a:r>
            <a:r>
              <a:rPr lang="ru-RU" sz="3600" dirty="0" err="1" smtClean="0"/>
              <a:t>кокрейновского</a:t>
            </a:r>
            <a:r>
              <a:rPr lang="ru-RU" sz="3600" dirty="0" smtClean="0"/>
              <a:t> обзора и мета-анализа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04256"/>
            <a:ext cx="8229600" cy="4133056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По результатам мета</a:t>
            </a:r>
            <a:r>
              <a:rPr lang="ru-RU" sz="2400" dirty="0"/>
              <a:t>-</a:t>
            </a:r>
            <a:r>
              <a:rPr lang="ru-RU" sz="2400" dirty="0" smtClean="0"/>
              <a:t>анализа (5</a:t>
            </a:r>
            <a:r>
              <a:rPr lang="en-US" sz="2400" dirty="0" smtClean="0"/>
              <a:t>9 </a:t>
            </a:r>
            <a:r>
              <a:rPr lang="ru-RU" sz="2400" dirty="0" smtClean="0"/>
              <a:t>РКИ)</a:t>
            </a:r>
            <a:r>
              <a:rPr lang="ru-RU" sz="2400" dirty="0"/>
              <a:t> </a:t>
            </a:r>
            <a:r>
              <a:rPr lang="ru-RU" sz="2400" dirty="0" smtClean="0"/>
              <a:t>применение венотоников при хронической болезни вен полностью купирует боль (</a:t>
            </a:r>
            <a:r>
              <a:rPr lang="en-US" sz="2400" dirty="0" smtClean="0"/>
              <a:t>63</a:t>
            </a:r>
            <a:r>
              <a:rPr lang="en-US" sz="2400" dirty="0"/>
              <a:t>% </a:t>
            </a:r>
            <a:r>
              <a:rPr lang="ru-RU" sz="2400" dirty="0" smtClean="0"/>
              <a:t>по сравнению с </a:t>
            </a:r>
            <a:r>
              <a:rPr lang="en-US" sz="2400" dirty="0" smtClean="0"/>
              <a:t>37%</a:t>
            </a:r>
            <a:r>
              <a:rPr lang="ru-RU" sz="2400" dirty="0" smtClean="0"/>
              <a:t> пациентами сравнительной группы</a:t>
            </a:r>
            <a:r>
              <a:rPr lang="ru-RU" sz="2400" dirty="0"/>
              <a:t>, р</a:t>
            </a:r>
            <a:r>
              <a:rPr lang="ru-RU" sz="2400" dirty="0">
                <a:sym typeface="Symbol"/>
              </a:rPr>
              <a:t> 0,00001</a:t>
            </a:r>
            <a:r>
              <a:rPr lang="en-US" sz="2400" dirty="0" smtClean="0"/>
              <a:t>)</a:t>
            </a:r>
            <a:r>
              <a:rPr lang="en-US" sz="2400" dirty="0"/>
              <a:t>; </a:t>
            </a:r>
            <a:r>
              <a:rPr lang="ru-RU" sz="2400" dirty="0" smtClean="0"/>
              <a:t>уменьшает ощущение тяжести</a:t>
            </a:r>
            <a:r>
              <a:rPr lang="ru-RU" sz="2400" dirty="0" smtClean="0">
                <a:sym typeface="Symbol"/>
              </a:rPr>
              <a:t> (</a:t>
            </a:r>
            <a:r>
              <a:rPr lang="en-US" sz="2400" dirty="0" smtClean="0"/>
              <a:t>60</a:t>
            </a:r>
            <a:r>
              <a:rPr lang="en-US" sz="2400" dirty="0"/>
              <a:t>% </a:t>
            </a:r>
            <a:r>
              <a:rPr lang="ru-RU" sz="2400" dirty="0" smtClean="0"/>
              <a:t>и 33%, р</a:t>
            </a:r>
            <a:r>
              <a:rPr lang="ru-RU" sz="2400" dirty="0" smtClean="0">
                <a:sym typeface="Symbol"/>
              </a:rPr>
              <a:t> 0,00001) и отеки (63%</a:t>
            </a:r>
            <a:r>
              <a:rPr lang="en-US" sz="2400" dirty="0" smtClean="0"/>
              <a:t> </a:t>
            </a:r>
            <a:r>
              <a:rPr lang="ru-RU" sz="2400" dirty="0" smtClean="0"/>
              <a:t>и 38%, р</a:t>
            </a:r>
            <a:r>
              <a:rPr lang="ru-RU" sz="2400" dirty="0" smtClean="0">
                <a:sym typeface="Symbol"/>
              </a:rPr>
              <a:t> 0,0001)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021288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0" dirty="0"/>
              <a:t>Martinez </a:t>
            </a:r>
            <a:r>
              <a:rPr lang="it-IT" sz="1400" b="0" dirty="0" smtClean="0"/>
              <a:t>MJ,</a:t>
            </a:r>
            <a:r>
              <a:rPr lang="ru-RU" sz="1400" b="0" dirty="0" smtClean="0"/>
              <a:t> </a:t>
            </a:r>
            <a:r>
              <a:rPr lang="en-US" sz="1400" b="0" dirty="0" smtClean="0"/>
              <a:t>et al. </a:t>
            </a:r>
            <a:r>
              <a:rPr lang="en-US" sz="1400" b="0" dirty="0" err="1"/>
              <a:t>Phlebotonics</a:t>
            </a:r>
            <a:r>
              <a:rPr lang="en-US" sz="1400" b="0" dirty="0"/>
              <a:t> for venous </a:t>
            </a:r>
            <a:r>
              <a:rPr lang="en-US" sz="1400" b="0" dirty="0" err="1" smtClean="0"/>
              <a:t>insuffciency</a:t>
            </a:r>
            <a:r>
              <a:rPr lang="en-US" sz="1400" b="0" dirty="0"/>
              <a:t>. Cochrane </a:t>
            </a:r>
            <a:r>
              <a:rPr lang="en-US" sz="1400" b="0" dirty="0" smtClean="0"/>
              <a:t>Database</a:t>
            </a:r>
            <a:r>
              <a:rPr lang="ru-RU" sz="1400" b="0" dirty="0" smtClean="0"/>
              <a:t> </a:t>
            </a:r>
            <a:r>
              <a:rPr lang="en-US" sz="1400" b="0" dirty="0" err="1" smtClean="0"/>
              <a:t>Syst</a:t>
            </a:r>
            <a:r>
              <a:rPr lang="en-US" sz="1400" b="0" dirty="0" smtClean="0"/>
              <a:t> </a:t>
            </a:r>
            <a:r>
              <a:rPr lang="en-US" sz="1400" b="0" dirty="0"/>
              <a:t>Rev 2005(3):CD003229</a:t>
            </a:r>
            <a:endParaRPr lang="ru-RU" sz="1400" b="0" dirty="0"/>
          </a:p>
        </p:txBody>
      </p:sp>
    </p:spTree>
    <p:extLst>
      <p:ext uri="{BB962C8B-B14F-4D97-AF65-F5344CB8AC3E}">
        <p14:creationId xmlns:p14="http://schemas.microsoft.com/office/powerpoint/2010/main" val="1082483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981200"/>
            <a:ext cx="8153400" cy="4114800"/>
          </a:xfrm>
        </p:spPr>
        <p:txBody>
          <a:bodyPr/>
          <a:lstStyle/>
          <a:p>
            <a:r>
              <a:rPr lang="ru-RU" sz="2600" dirty="0"/>
              <a:t>Боль – интегративная </a:t>
            </a:r>
            <a:r>
              <a:rPr lang="ru-RU" sz="2600" dirty="0" smtClean="0"/>
              <a:t>функция, </a:t>
            </a:r>
            <a:r>
              <a:rPr lang="ru-RU" sz="2600" dirty="0"/>
              <a:t>которая мобилизует разнообразные функциональные системы для защиты организма от воздействия вредящего фактора и включает такие компоненты, как сознание, ощущение, память, мотивации, вегетативные, соматические и поведенческие реакции, эмоции.</a:t>
            </a:r>
            <a:br>
              <a:rPr lang="ru-RU" sz="26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000" dirty="0"/>
              <a:t>П.К. Анохин, 1976</a:t>
            </a:r>
            <a:endParaRPr lang="ru-RU" sz="1400" dirty="0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83568" y="485800"/>
            <a:ext cx="7776864" cy="1143000"/>
          </a:xfrm>
        </p:spPr>
        <p:txBody>
          <a:bodyPr/>
          <a:lstStyle/>
          <a:p>
            <a:r>
              <a:rPr lang="ru-RU" sz="3600" dirty="0" smtClean="0"/>
              <a:t>Определение боли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6493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5272" y="116632"/>
            <a:ext cx="6923112" cy="1143000"/>
          </a:xfrm>
        </p:spPr>
        <p:txBody>
          <a:bodyPr>
            <a:noAutofit/>
          </a:bodyPr>
          <a:lstStyle/>
          <a:p>
            <a:r>
              <a:rPr lang="ru-RU" sz="3600" dirty="0" err="1" smtClean="0"/>
              <a:t>Диосмин</a:t>
            </a:r>
            <a:r>
              <a:rPr lang="ru-RU" sz="3600" dirty="0" smtClean="0"/>
              <a:t> 600 мг </a:t>
            </a:r>
            <a:r>
              <a:rPr lang="ru-RU" sz="3600" dirty="0" smtClean="0"/>
              <a:t>для лечения синдрома полнокровия вен таза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32040" y="1340768"/>
            <a:ext cx="4104456" cy="4525963"/>
          </a:xfrm>
        </p:spPr>
        <p:txBody>
          <a:bodyPr>
            <a:noAutofit/>
          </a:bodyPr>
          <a:lstStyle/>
          <a:p>
            <a:r>
              <a:rPr lang="ru-RU" sz="2000" dirty="0" smtClean="0"/>
              <a:t>На фоне </a:t>
            </a:r>
            <a:r>
              <a:rPr lang="ru-RU" sz="2000" dirty="0" smtClean="0"/>
              <a:t>приема </a:t>
            </a:r>
            <a:r>
              <a:rPr lang="ru-RU" sz="2000" dirty="0" err="1" smtClean="0"/>
              <a:t>диосмина</a:t>
            </a:r>
            <a:r>
              <a:rPr lang="ru-RU" sz="2000" dirty="0" smtClean="0"/>
              <a:t> </a:t>
            </a:r>
            <a:r>
              <a:rPr lang="ru-RU" sz="2000" dirty="0" smtClean="0"/>
              <a:t>к концу 2 мес. отмечено купирование болевого </a:t>
            </a:r>
            <a:r>
              <a:rPr lang="ru-RU" sz="2000" dirty="0"/>
              <a:t>синдрома у 92,85</a:t>
            </a:r>
            <a:r>
              <a:rPr lang="ru-RU" sz="2000" dirty="0" smtClean="0"/>
              <a:t>% (к концу 1 мес. </a:t>
            </a:r>
            <a:r>
              <a:rPr lang="ru-RU" sz="2000" dirty="0"/>
              <a:t>терапии </a:t>
            </a:r>
            <a:r>
              <a:rPr lang="ru-RU" sz="2000" dirty="0" smtClean="0"/>
              <a:t>боль </a:t>
            </a:r>
            <a:r>
              <a:rPr lang="ru-RU" sz="2000" dirty="0"/>
              <a:t>купировалась </a:t>
            </a:r>
            <a:r>
              <a:rPr lang="ru-RU" sz="2000" dirty="0" smtClean="0"/>
              <a:t>только у </a:t>
            </a:r>
            <a:r>
              <a:rPr lang="ru-RU" sz="2000" dirty="0"/>
              <a:t>50% </a:t>
            </a:r>
            <a:r>
              <a:rPr lang="ru-RU" sz="2000" dirty="0" smtClean="0"/>
              <a:t>женщин!)</a:t>
            </a:r>
          </a:p>
          <a:p>
            <a:r>
              <a:rPr lang="ru-RU" sz="2000" dirty="0" smtClean="0"/>
              <a:t>Клиническое улучшение нашло отражение в изменении </a:t>
            </a:r>
            <a:r>
              <a:rPr lang="ru-RU" sz="2000" dirty="0" err="1" smtClean="0"/>
              <a:t>эхографической</a:t>
            </a:r>
            <a:r>
              <a:rPr lang="ru-RU" sz="2000" dirty="0" smtClean="0"/>
              <a:t> картины: нормализация </a:t>
            </a:r>
            <a:r>
              <a:rPr lang="ru-RU" sz="2000" dirty="0"/>
              <a:t>кровотока в маточных венах и </a:t>
            </a:r>
            <a:r>
              <a:rPr lang="ru-RU" sz="2000" dirty="0" smtClean="0"/>
              <a:t>повышение пиковой систолической скорости (</a:t>
            </a:r>
            <a:r>
              <a:rPr lang="ru-RU" sz="2000" dirty="0" err="1" smtClean="0"/>
              <a:t>Vps</a:t>
            </a:r>
            <a:r>
              <a:rPr lang="ru-RU" sz="2000" dirty="0" smtClean="0"/>
              <a:t>) в этих венах с 1,7</a:t>
            </a:r>
            <a:r>
              <a:rPr lang="ru-RU" sz="2000" u="sng" dirty="0" smtClean="0"/>
              <a:t>+</a:t>
            </a:r>
            <a:r>
              <a:rPr lang="ru-RU" sz="2000" dirty="0" smtClean="0"/>
              <a:t>0,3 до 3,5</a:t>
            </a:r>
            <a:r>
              <a:rPr lang="ru-RU" sz="2000" u="sng" dirty="0" smtClean="0"/>
              <a:t>+</a:t>
            </a:r>
            <a:r>
              <a:rPr lang="ru-RU" sz="2000" dirty="0" smtClean="0"/>
              <a:t>0,5 см/с (p &lt; 0,05)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6309320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0" dirty="0"/>
              <a:t>Исламова А.О. Хроническая тазовая боль у женщин с тазовым </a:t>
            </a:r>
            <a:r>
              <a:rPr lang="ru-RU" sz="1400" b="0" dirty="0" err="1"/>
              <a:t>варикозом</a:t>
            </a:r>
            <a:r>
              <a:rPr lang="ru-RU" sz="1400" b="0" dirty="0"/>
              <a:t> в практике врача-гинеколога. Медицинские аспекты здоровья женщин 2012 №6/7: </a:t>
            </a:r>
            <a:r>
              <a:rPr lang="ru-RU" sz="1400" b="0" dirty="0" smtClean="0"/>
              <a:t>47-49</a:t>
            </a:r>
            <a:endParaRPr lang="ru-RU" sz="1400" b="0" dirty="0"/>
          </a:p>
        </p:txBody>
      </p:sp>
      <p:pic>
        <p:nvPicPr>
          <p:cNvPr id="3074" name="Picture 2" descr="http://mazg.com.ua/img/tabl/Islamova_6_7%2858_59%29_2012_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05" r="9561" b="83250"/>
          <a:stretch/>
        </p:blipFill>
        <p:spPr bwMode="auto">
          <a:xfrm>
            <a:off x="323527" y="1733262"/>
            <a:ext cx="4301473" cy="657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1560" y="1708428"/>
            <a:ext cx="132239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600" dirty="0" smtClean="0"/>
              <a:t>Улучшение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339752" y="1700808"/>
            <a:ext cx="2804474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600" dirty="0" smtClean="0"/>
              <a:t>Значительное улучшение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403648" y="2021294"/>
            <a:ext cx="1708420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600" dirty="0" smtClean="0"/>
              <a:t>Без изменений</a:t>
            </a:r>
            <a:endParaRPr lang="ru-RU" sz="1600" dirty="0"/>
          </a:p>
        </p:txBody>
      </p:sp>
      <p:pic>
        <p:nvPicPr>
          <p:cNvPr id="12" name="Picture 2" descr="http://mazg.com.ua/img/tabl/Islamova_6_7%2858_59%29_2012_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29" t="15943" r="21074" b="13766"/>
          <a:stretch/>
        </p:blipFill>
        <p:spPr bwMode="auto">
          <a:xfrm>
            <a:off x="503548" y="2420888"/>
            <a:ext cx="4284476" cy="360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771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Выбор метода лечения тазовой боли в зависимости от ее тяжести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44661322"/>
              </p:ext>
            </p:extLst>
          </p:nvPr>
        </p:nvGraphicFramePr>
        <p:xfrm>
          <a:off x="179512" y="1412776"/>
          <a:ext cx="879532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9320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60040" y="188640"/>
            <a:ext cx="842392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Показания к назначению КОК при </a:t>
            </a:r>
            <a:r>
              <a:rPr lang="ru-RU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эндометриозе</a:t>
            </a:r>
            <a:endParaRPr lang="ru-RU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1556792"/>
            <a:ext cx="4657700" cy="4663440"/>
          </a:xfrm>
        </p:spPr>
        <p:txBody>
          <a:bodyPr/>
          <a:lstStyle/>
          <a:p>
            <a:r>
              <a:rPr lang="ru-RU" sz="2200" dirty="0" smtClean="0"/>
              <a:t>Эмпирическая терапия легкой/ умеренной тазовой боли, предположительно связанной с </a:t>
            </a:r>
            <a:r>
              <a:rPr lang="ru-RU" sz="2200" dirty="0" err="1" smtClean="0"/>
              <a:t>эндометриозом</a:t>
            </a:r>
            <a:r>
              <a:rPr lang="ru-RU" sz="2200" dirty="0" smtClean="0"/>
              <a:t>, у женщин, нуждающихся в </a:t>
            </a:r>
            <a:r>
              <a:rPr lang="ru-RU" sz="2200" b="1" i="1" dirty="0" smtClean="0"/>
              <a:t>контрацепции</a:t>
            </a:r>
          </a:p>
          <a:p>
            <a:endParaRPr lang="ru-RU" sz="2200" dirty="0" smtClean="0"/>
          </a:p>
          <a:p>
            <a:r>
              <a:rPr lang="ru-RU" sz="2200" b="1" i="1" dirty="0" smtClean="0"/>
              <a:t>Контрацепция</a:t>
            </a:r>
            <a:r>
              <a:rPr lang="ru-RU" sz="2200" dirty="0" smtClean="0"/>
              <a:t> у больных с </a:t>
            </a:r>
            <a:r>
              <a:rPr lang="ru-RU" sz="2200" dirty="0" err="1" smtClean="0"/>
              <a:t>симптомным</a:t>
            </a:r>
            <a:r>
              <a:rPr lang="ru-RU" sz="2200" dirty="0" smtClean="0"/>
              <a:t> </a:t>
            </a:r>
            <a:r>
              <a:rPr lang="ru-RU" sz="2200" dirty="0" err="1" smtClean="0"/>
              <a:t>эндометриозом</a:t>
            </a:r>
            <a:endParaRPr lang="ru-RU" sz="2200" dirty="0" smtClean="0"/>
          </a:p>
          <a:p>
            <a:endParaRPr lang="ru-RU" sz="2200" dirty="0" smtClean="0"/>
          </a:p>
          <a:p>
            <a:endParaRPr lang="ru-RU" sz="2200" dirty="0" smtClean="0"/>
          </a:p>
          <a:p>
            <a:r>
              <a:rPr lang="ru-RU" sz="2200" b="1" i="1" dirty="0" smtClean="0"/>
              <a:t>Контрацепция</a:t>
            </a:r>
            <a:r>
              <a:rPr lang="ru-RU" sz="2200" dirty="0" smtClean="0"/>
              <a:t> у больных с доклиническими (начальными) формами </a:t>
            </a:r>
            <a:r>
              <a:rPr lang="ru-RU" sz="2200" dirty="0" err="1" smtClean="0"/>
              <a:t>эндометриоза</a:t>
            </a:r>
            <a:endParaRPr lang="ru-RU" sz="2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0" y="1556792"/>
            <a:ext cx="4361688" cy="4663440"/>
          </a:xfrm>
        </p:spPr>
        <p:txBody>
          <a:bodyPr/>
          <a:lstStyle/>
          <a:p>
            <a:r>
              <a:rPr lang="ru-RU" sz="2200" dirty="0" smtClean="0"/>
              <a:t>В течение 3-х месяцев с планированием длительного непрерывного курса в случае достижения положительного эффекта</a:t>
            </a:r>
          </a:p>
          <a:p>
            <a:endParaRPr lang="ru-RU" sz="2200" dirty="0" smtClean="0"/>
          </a:p>
          <a:p>
            <a:r>
              <a:rPr lang="ru-RU" sz="2200" dirty="0" smtClean="0"/>
              <a:t>По необходимости контрацепции, но не менее 6 месяцев в непрерывном (пролонгированном) режиме</a:t>
            </a:r>
          </a:p>
          <a:p>
            <a:endParaRPr lang="ru-RU" sz="2200" dirty="0" smtClean="0"/>
          </a:p>
          <a:p>
            <a:r>
              <a:rPr lang="ru-RU" sz="2200" dirty="0" smtClean="0"/>
              <a:t>По необходимости контрацепции</a:t>
            </a:r>
            <a:endParaRPr lang="ru-RU" sz="22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44936" y="1255665"/>
            <a:ext cx="4583702" cy="4317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302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4829672" y="6212160"/>
            <a:ext cx="228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ru-RU">
              <a:latin typeface="Times New Roman" pitchFamily="18" charset="0"/>
            </a:endParaRPr>
          </a:p>
        </p:txBody>
      </p:sp>
      <p:sp>
        <p:nvSpPr>
          <p:cNvPr id="15387" name="Rectangle 27"/>
          <p:cNvSpPr>
            <a:spLocks noGrp="1" noChangeArrowheads="1"/>
          </p:cNvSpPr>
          <p:nvPr>
            <p:ph type="title"/>
          </p:nvPr>
        </p:nvSpPr>
        <p:spPr>
          <a:xfrm>
            <a:off x="467544" y="945232"/>
            <a:ext cx="7772400" cy="1143000"/>
          </a:xfrm>
          <a:noFill/>
          <a:ln/>
        </p:spPr>
        <p:txBody>
          <a:bodyPr anchor="ctr"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ТАЗОВАЯ БОЛЬ</a:t>
            </a:r>
            <a:r>
              <a:rPr lang="ru-RU" sz="5400" b="1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/>
            </a:r>
            <a:br>
              <a:rPr lang="ru-RU" sz="5400" b="1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</a:br>
            <a:r>
              <a:rPr lang="ru-RU" sz="540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/>
            </a:r>
            <a:br>
              <a:rPr lang="ru-RU" sz="5400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</a:br>
            <a:endParaRPr lang="ru-RU" sz="5400" dirty="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5388" name="Rectangle 28"/>
          <p:cNvSpPr>
            <a:spLocks noGrp="1" noChangeArrowheads="1"/>
          </p:cNvSpPr>
          <p:nvPr>
            <p:ph type="body" sz="half" idx="1"/>
          </p:nvPr>
        </p:nvSpPr>
        <p:spPr>
          <a:xfrm>
            <a:off x="537320" y="2437928"/>
            <a:ext cx="3810000" cy="41148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ru-RU" sz="2000" dirty="0">
              <a:solidFill>
                <a:srgbClr val="000000"/>
              </a:solidFill>
            </a:endParaRPr>
          </a:p>
          <a:p>
            <a:pPr>
              <a:buFont typeface="Monotype Sorts" pitchFamily="2" charset="2"/>
              <a:buNone/>
            </a:pPr>
            <a:endParaRPr lang="ru-RU" sz="2400" b="1" dirty="0">
              <a:solidFill>
                <a:srgbClr val="00000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ru-RU" b="1" dirty="0">
                <a:solidFill>
                  <a:srgbClr val="000000"/>
                </a:solidFill>
              </a:rPr>
              <a:t>Острая</a:t>
            </a:r>
          </a:p>
          <a:p>
            <a:pPr>
              <a:buFont typeface="Monotype Sorts" pitchFamily="2" charset="2"/>
              <a:buNone/>
            </a:pPr>
            <a:r>
              <a:rPr lang="ru-RU" sz="2400" dirty="0">
                <a:solidFill>
                  <a:srgbClr val="000000"/>
                </a:solidFill>
              </a:rPr>
              <a:t>(</a:t>
            </a:r>
            <a:r>
              <a:rPr lang="ru-RU" sz="2800" dirty="0">
                <a:solidFill>
                  <a:srgbClr val="000000"/>
                </a:solidFill>
              </a:rPr>
              <a:t>физиологическая</a:t>
            </a:r>
            <a:r>
              <a:rPr lang="ru-RU" sz="2400" dirty="0">
                <a:solidFill>
                  <a:srgbClr val="000000"/>
                </a:solidFill>
              </a:rPr>
              <a:t>)</a:t>
            </a:r>
            <a:endParaRPr lang="ru-RU" sz="2000" dirty="0">
              <a:solidFill>
                <a:srgbClr val="00000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ru-RU" sz="1600" dirty="0">
                <a:solidFill>
                  <a:srgbClr val="000000"/>
                </a:solidFill>
              </a:rPr>
              <a:t/>
            </a:r>
            <a:br>
              <a:rPr lang="ru-RU" sz="1600" dirty="0">
                <a:solidFill>
                  <a:srgbClr val="000000"/>
                </a:solidFill>
              </a:rPr>
            </a:br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4423520" y="2482552"/>
            <a:ext cx="4487416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00000"/>
              </a:lnSpc>
              <a:buClr>
                <a:schemeClr val="tx2"/>
              </a:buClr>
              <a:buSzPct val="75000"/>
            </a:pPr>
            <a:endParaRPr lang="ru-RU" sz="2800" dirty="0">
              <a:solidFill>
                <a:srgbClr val="000000"/>
              </a:solidFill>
              <a:latin typeface="+mn-lt"/>
            </a:endParaRPr>
          </a:p>
          <a:p>
            <a:pPr marL="342900" indent="-342900">
              <a:lnSpc>
                <a:spcPct val="100000"/>
              </a:lnSpc>
              <a:buClr>
                <a:schemeClr val="tx2"/>
              </a:buClr>
              <a:buSzPct val="75000"/>
            </a:pPr>
            <a:endParaRPr lang="ru-RU" sz="2800" dirty="0">
              <a:solidFill>
                <a:srgbClr val="000000"/>
              </a:solidFill>
              <a:latin typeface="+mn-lt"/>
            </a:endParaRPr>
          </a:p>
          <a:p>
            <a:pPr marL="342900" indent="-342900">
              <a:lnSpc>
                <a:spcPct val="100000"/>
              </a:lnSpc>
              <a:buClr>
                <a:schemeClr val="tx2"/>
              </a:buClr>
              <a:buSzPct val="75000"/>
            </a:pPr>
            <a:r>
              <a:rPr lang="ru-RU" sz="2800" b="1" dirty="0">
                <a:solidFill>
                  <a:srgbClr val="000000"/>
                </a:solidFill>
                <a:latin typeface="+mn-lt"/>
              </a:rPr>
              <a:t>Хроническая</a:t>
            </a:r>
            <a:r>
              <a:rPr lang="ru-RU" sz="2800" dirty="0">
                <a:solidFill>
                  <a:srgbClr val="000000"/>
                </a:solidFill>
                <a:latin typeface="+mn-lt"/>
              </a:rPr>
              <a:t> </a:t>
            </a:r>
            <a:r>
              <a:rPr lang="ru-RU" sz="2800" b="0" dirty="0">
                <a:solidFill>
                  <a:srgbClr val="000000"/>
                </a:solidFill>
                <a:latin typeface="+mn-lt"/>
              </a:rPr>
              <a:t>(патологическая)</a:t>
            </a:r>
          </a:p>
          <a:p>
            <a:pPr marL="342900" indent="-342900">
              <a:lnSpc>
                <a:spcPct val="100000"/>
              </a:lnSpc>
              <a:buClr>
                <a:schemeClr val="tx2"/>
              </a:buClr>
              <a:buSzPct val="75000"/>
            </a:pPr>
            <a:endParaRPr lang="ru-RU" sz="2800" dirty="0">
              <a:solidFill>
                <a:srgbClr val="000000"/>
              </a:solidFill>
              <a:latin typeface="+mn-lt"/>
            </a:endParaRPr>
          </a:p>
          <a:p>
            <a:pPr marL="342900" indent="-342900">
              <a:lnSpc>
                <a:spcPct val="100000"/>
              </a:lnSpc>
              <a:buClr>
                <a:schemeClr val="tx2"/>
              </a:buClr>
              <a:buSzPct val="75000"/>
              <a:buFont typeface="Monotype Sorts" pitchFamily="2" charset="2"/>
              <a:buChar char="l"/>
            </a:pPr>
            <a:r>
              <a:rPr lang="ru-RU" sz="2800" b="1" dirty="0">
                <a:solidFill>
                  <a:srgbClr val="000000"/>
                </a:solidFill>
                <a:latin typeface="+mn-lt"/>
              </a:rPr>
              <a:t>Собственно тазовая боль</a:t>
            </a:r>
          </a:p>
          <a:p>
            <a:pPr marL="342900" indent="-342900">
              <a:lnSpc>
                <a:spcPct val="100000"/>
              </a:lnSpc>
              <a:buClr>
                <a:schemeClr val="tx2"/>
              </a:buClr>
              <a:buSzPct val="75000"/>
              <a:buFont typeface="Monotype Sorts" pitchFamily="2" charset="2"/>
              <a:buChar char="l"/>
            </a:pPr>
            <a:r>
              <a:rPr lang="ru-RU" sz="2800" b="1" dirty="0">
                <a:solidFill>
                  <a:srgbClr val="000000"/>
                </a:solidFill>
                <a:latin typeface="+mn-lt"/>
              </a:rPr>
              <a:t>Дисменорея</a:t>
            </a:r>
          </a:p>
          <a:p>
            <a:pPr marL="342900" indent="-342900">
              <a:lnSpc>
                <a:spcPct val="100000"/>
              </a:lnSpc>
              <a:buClr>
                <a:schemeClr val="tx2"/>
              </a:buClr>
              <a:buSzPct val="75000"/>
              <a:buFont typeface="Monotype Sorts" pitchFamily="2" charset="2"/>
              <a:buChar char="l"/>
            </a:pPr>
            <a:r>
              <a:rPr lang="ru-RU" sz="2800" b="1" dirty="0" err="1">
                <a:solidFill>
                  <a:srgbClr val="000000"/>
                </a:solidFill>
                <a:latin typeface="+mn-lt"/>
              </a:rPr>
              <a:t>Диспареуния</a:t>
            </a:r>
            <a:endParaRPr lang="ru-RU" sz="28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5393" name="AutoShape 33"/>
          <p:cNvSpPr>
            <a:spLocks noChangeArrowheads="1"/>
          </p:cNvSpPr>
          <p:nvPr/>
        </p:nvSpPr>
        <p:spPr bwMode="auto">
          <a:xfrm rot="8370521">
            <a:off x="1422773" y="1859599"/>
            <a:ext cx="2309270" cy="722086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/>
          <a:p>
            <a:endParaRPr lang="ru-RU"/>
          </a:p>
        </p:txBody>
      </p:sp>
      <p:sp>
        <p:nvSpPr>
          <p:cNvPr id="15394" name="AutoShape 34"/>
          <p:cNvSpPr>
            <a:spLocks noChangeArrowheads="1"/>
          </p:cNvSpPr>
          <p:nvPr/>
        </p:nvSpPr>
        <p:spPr bwMode="auto">
          <a:xfrm rot="2624735">
            <a:off x="4782274" y="1915794"/>
            <a:ext cx="2297030" cy="738466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05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32340" cy="1295400"/>
          </a:xfrm>
        </p:spPr>
        <p:txBody>
          <a:bodyPr/>
          <a:lstStyle/>
          <a:p>
            <a:r>
              <a:rPr lang="ru-RU" sz="3600" dirty="0" smtClean="0"/>
              <a:t>Синдром хронической тазовой боли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961554"/>
            <a:ext cx="8676456" cy="4411662"/>
          </a:xfrm>
        </p:spPr>
        <p:txBody>
          <a:bodyPr/>
          <a:lstStyle/>
          <a:p>
            <a:r>
              <a:rPr lang="ru-RU" sz="2200" dirty="0" smtClean="0"/>
              <a:t>Хроническая тазовая боль (ХТБ) относится к группе болевых синдромов, среди которых </a:t>
            </a:r>
            <a:r>
              <a:rPr lang="ru-RU" sz="2200" dirty="0" err="1" smtClean="0"/>
              <a:t>остеоартроз</a:t>
            </a:r>
            <a:r>
              <a:rPr lang="ru-RU" sz="2200" dirty="0" smtClean="0"/>
              <a:t>, </a:t>
            </a:r>
            <a:r>
              <a:rPr lang="ru-RU" sz="2200" dirty="0" err="1" smtClean="0"/>
              <a:t>радикулопатия</a:t>
            </a:r>
            <a:r>
              <a:rPr lang="ru-RU" sz="2200" dirty="0" smtClean="0"/>
              <a:t>, </a:t>
            </a:r>
            <a:r>
              <a:rPr lang="ru-RU" sz="2200" dirty="0" err="1" smtClean="0"/>
              <a:t>миофасциальные</a:t>
            </a:r>
            <a:r>
              <a:rPr lang="ru-RU" sz="2200" dirty="0" smtClean="0"/>
              <a:t> боли, головные боли и др. </a:t>
            </a:r>
          </a:p>
          <a:p>
            <a:r>
              <a:rPr lang="ru-RU" sz="2200" dirty="0" smtClean="0"/>
              <a:t>ХТБ встречается приблизительно у 15% женщин 18—50 лет</a:t>
            </a:r>
          </a:p>
          <a:p>
            <a:r>
              <a:rPr lang="ru-RU" sz="2200" dirty="0" smtClean="0"/>
              <a:t>Причины ХТБ</a:t>
            </a:r>
          </a:p>
          <a:p>
            <a:pPr lvl="1"/>
            <a:r>
              <a:rPr lang="ru-RU" sz="2000" dirty="0" smtClean="0"/>
              <a:t>Гинекологические заболевания</a:t>
            </a:r>
          </a:p>
          <a:p>
            <a:pPr lvl="2"/>
            <a:r>
              <a:rPr lang="ru-RU" sz="1800" dirty="0" err="1" smtClean="0"/>
              <a:t>Эндометриоз</a:t>
            </a:r>
            <a:r>
              <a:rPr lang="ru-RU" sz="1800" dirty="0" smtClean="0"/>
              <a:t> </a:t>
            </a:r>
          </a:p>
          <a:p>
            <a:pPr lvl="2"/>
            <a:r>
              <a:rPr lang="ru-RU" sz="1800" dirty="0" smtClean="0"/>
              <a:t>Синдром тазовой </a:t>
            </a:r>
            <a:r>
              <a:rPr lang="ru-RU" sz="1800" dirty="0" err="1" smtClean="0"/>
              <a:t>когнесции</a:t>
            </a:r>
            <a:endParaRPr lang="ru-RU" sz="1800" dirty="0" smtClean="0"/>
          </a:p>
          <a:p>
            <a:pPr lvl="2"/>
            <a:r>
              <a:rPr lang="ru-RU" sz="1800" dirty="0" smtClean="0"/>
              <a:t>Воспалительные заболевания органов малого таза </a:t>
            </a:r>
          </a:p>
          <a:p>
            <a:pPr lvl="2"/>
            <a:r>
              <a:rPr lang="ru-RU" sz="1800" dirty="0" smtClean="0"/>
              <a:t>Спаечный процесс в малом тазу </a:t>
            </a:r>
          </a:p>
          <a:p>
            <a:pPr lvl="2"/>
            <a:r>
              <a:rPr lang="ru-RU" sz="1800" dirty="0" smtClean="0"/>
              <a:t>Опухоли и опухолевидные образования яичников</a:t>
            </a:r>
          </a:p>
          <a:p>
            <a:pPr lvl="2"/>
            <a:r>
              <a:rPr lang="ru-RU" sz="1800" dirty="0" smtClean="0"/>
              <a:t>Дисменорея и </a:t>
            </a:r>
            <a:r>
              <a:rPr lang="ru-RU" sz="1800" dirty="0" err="1" smtClean="0"/>
              <a:t>овуляторные</a:t>
            </a:r>
            <a:r>
              <a:rPr lang="ru-RU" sz="1800" dirty="0" smtClean="0"/>
              <a:t> боли</a:t>
            </a:r>
          </a:p>
          <a:p>
            <a:pPr lvl="1"/>
            <a:r>
              <a:rPr lang="ru-RU" sz="2000" dirty="0" smtClean="0"/>
              <a:t>Гастроэнтерологические причины</a:t>
            </a:r>
          </a:p>
          <a:p>
            <a:pPr lvl="1"/>
            <a:r>
              <a:rPr lang="ru-RU" sz="2000" dirty="0" smtClean="0"/>
              <a:t>Урологические причины</a:t>
            </a:r>
          </a:p>
          <a:p>
            <a:pPr lvl="1"/>
            <a:r>
              <a:rPr lang="ru-RU" sz="2000" dirty="0" smtClean="0"/>
              <a:t>И другие заболевания </a:t>
            </a:r>
          </a:p>
          <a:p>
            <a:endParaRPr lang="ru-RU" sz="26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8313" y="3967385"/>
            <a:ext cx="1502159" cy="19098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866278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14313" y="1916832"/>
            <a:ext cx="8929687" cy="4411663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000000"/>
                </a:solidFill>
              </a:rPr>
              <a:t>Дисменорея: </a:t>
            </a:r>
            <a:r>
              <a:rPr lang="ru-RU" b="1" dirty="0" smtClean="0">
                <a:solidFill>
                  <a:srgbClr val="000000"/>
                </a:solidFill>
              </a:rPr>
              <a:t>16,8 – 81 %</a:t>
            </a:r>
          </a:p>
          <a:p>
            <a:pPr eaLnBrk="1" hangingPunct="1"/>
            <a:r>
              <a:rPr lang="ru-RU" dirty="0" err="1" smtClean="0">
                <a:solidFill>
                  <a:srgbClr val="000000"/>
                </a:solidFill>
              </a:rPr>
              <a:t>Диспареуния</a:t>
            </a:r>
            <a:r>
              <a:rPr lang="ru-RU" dirty="0" smtClean="0">
                <a:solidFill>
                  <a:srgbClr val="000000"/>
                </a:solidFill>
              </a:rPr>
              <a:t>: </a:t>
            </a:r>
            <a:r>
              <a:rPr lang="ru-RU" b="1" dirty="0" smtClean="0">
                <a:solidFill>
                  <a:srgbClr val="000000"/>
                </a:solidFill>
              </a:rPr>
              <a:t>8 – 21,8 %</a:t>
            </a:r>
          </a:p>
          <a:p>
            <a:pPr eaLnBrk="1" hangingPunct="1"/>
            <a:r>
              <a:rPr lang="ru-RU" dirty="0" smtClean="0">
                <a:solidFill>
                  <a:srgbClr val="000000"/>
                </a:solidFill>
              </a:rPr>
              <a:t>Нециклическая тазовая боль: </a:t>
            </a:r>
            <a:r>
              <a:rPr lang="ru-RU" b="1" dirty="0" smtClean="0">
                <a:solidFill>
                  <a:srgbClr val="000000"/>
                </a:solidFill>
              </a:rPr>
              <a:t>2,1–24%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83469" y="4653136"/>
            <a:ext cx="2592387" cy="584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cs typeface="Arial" charset="0"/>
              </a:rPr>
              <a:t>WHO 2006</a:t>
            </a:r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1691680" y="5910371"/>
            <a:ext cx="5857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0" dirty="0" err="1">
                <a:solidFill>
                  <a:srgbClr val="000000"/>
                </a:solidFill>
              </a:rPr>
              <a:t>Latthe</a:t>
            </a:r>
            <a:r>
              <a:rPr lang="en-US" sz="1600" b="0" dirty="0">
                <a:solidFill>
                  <a:srgbClr val="000000"/>
                </a:solidFill>
              </a:rPr>
              <a:t> P., </a:t>
            </a:r>
            <a:r>
              <a:rPr lang="en-US" sz="1600" b="0" dirty="0" err="1">
                <a:solidFill>
                  <a:srgbClr val="000000"/>
                </a:solidFill>
              </a:rPr>
              <a:t>Latthe</a:t>
            </a:r>
            <a:r>
              <a:rPr lang="en-US" sz="1600" b="0" dirty="0">
                <a:solidFill>
                  <a:srgbClr val="000000"/>
                </a:solidFill>
              </a:rPr>
              <a:t> M., Say L., et al. WHO systematic review of prevalence of chronic  pelvic pain: a neglected reproductive health morbidity. BMC Public Health 2006; 6:177-184</a:t>
            </a:r>
            <a:endParaRPr lang="ru-RU" sz="1600" b="0" dirty="0">
              <a:solidFill>
                <a:srgbClr val="000000"/>
              </a:solidFill>
            </a:endParaRP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11560" y="489992"/>
            <a:ext cx="7391400" cy="1066800"/>
          </a:xfrm>
        </p:spPr>
        <p:txBody>
          <a:bodyPr/>
          <a:lstStyle/>
          <a:p>
            <a:r>
              <a:rPr lang="ru-RU" sz="3600" dirty="0" smtClean="0"/>
              <a:t>Эпидемиология болевых симптомов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83140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341" y="1124744"/>
            <a:ext cx="5464795" cy="4376738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effectLst/>
              </a:rPr>
              <a:t>Дисменорея встречается у 50—90% молодых женщин</a:t>
            </a:r>
          </a:p>
          <a:p>
            <a:pPr lvl="1"/>
            <a:r>
              <a:rPr lang="ru-RU" sz="2300" dirty="0">
                <a:effectLst/>
              </a:rPr>
              <a:t>Швеция: 15% девушек предъявляют жалобы на болезненные менструации</a:t>
            </a:r>
          </a:p>
          <a:p>
            <a:pPr lvl="1"/>
            <a:r>
              <a:rPr lang="ru-RU" sz="2300" dirty="0">
                <a:effectLst/>
              </a:rPr>
              <a:t>США: дисменорея является причиной потери 600х10</a:t>
            </a:r>
            <a:r>
              <a:rPr lang="ru-RU" sz="2300" baseline="30000" dirty="0">
                <a:effectLst/>
              </a:rPr>
              <a:t>6</a:t>
            </a:r>
            <a:r>
              <a:rPr lang="ru-RU" sz="2300" dirty="0">
                <a:effectLst/>
              </a:rPr>
              <a:t> рабочих часов и 2 миллионов долларов в год </a:t>
            </a:r>
          </a:p>
          <a:p>
            <a:pPr lvl="1"/>
            <a:r>
              <a:rPr lang="ru-RU" sz="2300" dirty="0">
                <a:effectLst/>
              </a:rPr>
              <a:t>Великобритания: дисменорея – причина 50 госпитализаций на </a:t>
            </a:r>
            <a:r>
              <a:rPr lang="ru-RU" sz="2300" dirty="0" smtClean="0">
                <a:effectLst/>
              </a:rPr>
              <a:t>100 000 </a:t>
            </a:r>
            <a:r>
              <a:rPr lang="ru-RU" sz="2300" dirty="0">
                <a:effectLst/>
              </a:rPr>
              <a:t>женщин; при использовании КОК этот показатель сокращается до 26 </a:t>
            </a:r>
            <a:endParaRPr lang="ru-RU" sz="2300" dirty="0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ru-RU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 smtClean="0"/>
          </a:p>
        </p:txBody>
      </p:sp>
      <p:sp>
        <p:nvSpPr>
          <p:cNvPr id="643076" name="AutoShape 4"/>
          <p:cNvSpPr>
            <a:spLocks noChangeArrowheads="1"/>
          </p:cNvSpPr>
          <p:nvPr/>
        </p:nvSpPr>
        <p:spPr bwMode="auto">
          <a:xfrm>
            <a:off x="6444208" y="3809032"/>
            <a:ext cx="2376264" cy="2136041"/>
          </a:xfrm>
          <a:prstGeom prst="downArrow">
            <a:avLst>
              <a:gd name="adj1" fmla="val 85200"/>
              <a:gd name="adj2" fmla="val 24986"/>
            </a:avLst>
          </a:prstGeom>
          <a:ln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000000"/>
                </a:solidFill>
                <a:latin typeface="+mn-lt"/>
              </a:rPr>
              <a:t>Устранение </a:t>
            </a:r>
            <a:r>
              <a:rPr lang="ru-RU" sz="2000" b="1" dirty="0">
                <a:solidFill>
                  <a:srgbClr val="000000"/>
                </a:solidFill>
                <a:latin typeface="+mn-lt"/>
              </a:rPr>
              <a:t>или уменьшение выраженности симптомов</a:t>
            </a:r>
          </a:p>
        </p:txBody>
      </p:sp>
      <p:pic>
        <p:nvPicPr>
          <p:cNvPr id="48132" name="Picture 5" descr="Дисменорея, (альгоменорея, болезненные месячные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04664"/>
            <a:ext cx="2598737" cy="308130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94456" y="260648"/>
            <a:ext cx="8382000" cy="664797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Д</a:t>
            </a:r>
            <a:r>
              <a:rPr lang="ru-RU" dirty="0" smtClean="0"/>
              <a:t>исменорея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63813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0" dirty="0" err="1" smtClean="0"/>
              <a:t>Andersch</a:t>
            </a:r>
            <a:r>
              <a:rPr lang="en-US" sz="1200" b="0" dirty="0" smtClean="0"/>
              <a:t> </a:t>
            </a:r>
            <a:r>
              <a:rPr lang="ru-RU" sz="1200" b="0" dirty="0"/>
              <a:t>и </a:t>
            </a:r>
            <a:r>
              <a:rPr lang="en-US" sz="1200" b="0" dirty="0" err="1"/>
              <a:t>Milsom</a:t>
            </a:r>
            <a:r>
              <a:rPr lang="ru-RU" sz="1200" b="0" dirty="0"/>
              <a:t>, 1982; </a:t>
            </a:r>
            <a:r>
              <a:rPr lang="en-US" sz="1200" b="0" dirty="0" err="1" smtClean="0"/>
              <a:t>Sundell</a:t>
            </a:r>
            <a:r>
              <a:rPr lang="en-US" sz="1200" b="0" dirty="0" smtClean="0"/>
              <a:t> </a:t>
            </a:r>
            <a:r>
              <a:rPr lang="ru-RU" sz="1200" b="0" dirty="0"/>
              <a:t>и </a:t>
            </a:r>
            <a:r>
              <a:rPr lang="ru-RU" sz="1200" b="0" dirty="0" err="1"/>
              <a:t>соавт</a:t>
            </a:r>
            <a:r>
              <a:rPr lang="ru-RU" sz="1200" b="0" dirty="0"/>
              <a:t>., </a:t>
            </a:r>
            <a:r>
              <a:rPr lang="ru-RU" sz="1200" b="0" dirty="0" smtClean="0"/>
              <a:t>1990</a:t>
            </a:r>
          </a:p>
          <a:p>
            <a:r>
              <a:rPr lang="en-US" sz="1200" b="0" dirty="0" smtClean="0"/>
              <a:t>Thomas </a:t>
            </a:r>
            <a:r>
              <a:rPr lang="ru-RU" sz="1200" b="0" dirty="0"/>
              <a:t>и </a:t>
            </a:r>
            <a:r>
              <a:rPr lang="en-US" sz="1200" b="0" dirty="0" err="1"/>
              <a:t>Ellertson</a:t>
            </a:r>
            <a:r>
              <a:rPr lang="ru-RU" sz="1200" b="0" dirty="0"/>
              <a:t>, </a:t>
            </a:r>
            <a:r>
              <a:rPr lang="ru-RU" sz="1200" b="0" dirty="0" smtClean="0"/>
              <a:t>2000; </a:t>
            </a:r>
            <a:r>
              <a:rPr lang="en-US" sz="1200" b="0" dirty="0" err="1" smtClean="0"/>
              <a:t>Vessey</a:t>
            </a:r>
            <a:r>
              <a:rPr lang="en-US" sz="1200" b="0" dirty="0" smtClean="0"/>
              <a:t> </a:t>
            </a:r>
            <a:r>
              <a:rPr lang="ru-RU" sz="1200" b="0" dirty="0"/>
              <a:t>и </a:t>
            </a:r>
            <a:r>
              <a:rPr lang="ru-RU" sz="1200" b="0" dirty="0" err="1"/>
              <a:t>соавт</a:t>
            </a:r>
            <a:r>
              <a:rPr lang="ru-RU" sz="1200" b="0" dirty="0"/>
              <a:t>., </a:t>
            </a:r>
            <a:r>
              <a:rPr lang="ru-RU" sz="1200" b="0" dirty="0" smtClean="0"/>
              <a:t>1996. </a:t>
            </a:r>
            <a:endParaRPr lang="ru-RU" sz="1200" b="0" dirty="0"/>
          </a:p>
          <a:p>
            <a:endParaRPr lang="ru-RU" sz="1200" b="0" dirty="0"/>
          </a:p>
        </p:txBody>
      </p:sp>
    </p:spTree>
    <p:extLst>
      <p:ext uri="{BB962C8B-B14F-4D97-AF65-F5344CB8AC3E}">
        <p14:creationId xmlns:p14="http://schemas.microsoft.com/office/powerpoint/2010/main" val="294570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4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075" grpId="0" build="p"/>
      <p:bldP spid="6430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3752"/>
            <a:ext cx="7772400" cy="1143000"/>
          </a:xfrm>
        </p:spPr>
        <p:txBody>
          <a:bodyPr/>
          <a:lstStyle/>
          <a:p>
            <a:r>
              <a:rPr lang="ru-RU" sz="3600" dirty="0" smtClean="0"/>
              <a:t>КОК в лечении дисменореи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352928" cy="5040560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</a:rPr>
              <a:t>Дисменорея возникает из-за избытка синтеза простагландинов, </a:t>
            </a:r>
            <a:r>
              <a:rPr lang="ru-RU" sz="2400" dirty="0">
                <a:effectLst/>
              </a:rPr>
              <a:t>что приводит к повышению сократительной активности </a:t>
            </a:r>
            <a:r>
              <a:rPr lang="ru-RU" sz="2400" dirty="0" err="1" smtClean="0">
                <a:effectLst/>
              </a:rPr>
              <a:t>миометрия</a:t>
            </a:r>
            <a:r>
              <a:rPr lang="ru-RU" sz="2400" dirty="0" smtClean="0">
                <a:effectLst/>
              </a:rPr>
              <a:t> и усилению болевого сигнала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Благодаря </a:t>
            </a:r>
            <a:r>
              <a:rPr lang="ru-RU" sz="2400" dirty="0" err="1" smtClean="0">
                <a:solidFill>
                  <a:schemeClr val="tx1"/>
                </a:solidFill>
              </a:rPr>
              <a:t>прогестинам</a:t>
            </a:r>
            <a:r>
              <a:rPr lang="ru-RU" sz="2400" dirty="0" smtClean="0">
                <a:solidFill>
                  <a:schemeClr val="tx1"/>
                </a:solidFill>
              </a:rPr>
              <a:t> КОК снижают синтез простагландинов 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и тем самым уменьшают боль у 70—80% пациенток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У молодых женщин, использующих КОК, частота и тяжесть дисменореи оказались на 10—20% ниже, 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чем женщин того же возраста, не принимающих КОК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Частота дисменореи в РКИ после 6 месяцев приема КОК, снизилась с 56% до 39</a:t>
            </a:r>
            <a:r>
              <a:rPr lang="ru-RU" sz="2400" dirty="0" smtClean="0"/>
              <a:t>% (</a:t>
            </a:r>
            <a:r>
              <a:rPr lang="ru-RU" sz="2400" dirty="0"/>
              <a:t>р&lt;0,001)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        </a:t>
            </a:r>
          </a:p>
          <a:p>
            <a:pPr marL="0" indent="0" algn="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effectLst/>
              </a:rPr>
              <a:t>Lundstr</a:t>
            </a:r>
            <a:r>
              <a:rPr lang="ru-RU" sz="1200" dirty="0" err="1" smtClean="0">
                <a:effectLst/>
              </a:rPr>
              <a:t>ö</a:t>
            </a:r>
            <a:r>
              <a:rPr lang="en-US" sz="1200" dirty="0" smtClean="0">
                <a:effectLst/>
              </a:rPr>
              <a:t>m </a:t>
            </a:r>
            <a:r>
              <a:rPr lang="ru-RU" sz="1200" dirty="0">
                <a:effectLst/>
              </a:rPr>
              <a:t>и </a:t>
            </a:r>
            <a:r>
              <a:rPr lang="en-US" sz="1200" dirty="0">
                <a:effectLst/>
              </a:rPr>
              <a:t>Gr</a:t>
            </a:r>
            <a:r>
              <a:rPr lang="ru-RU" sz="1200" dirty="0" err="1">
                <a:effectLst/>
              </a:rPr>
              <a:t>é</a:t>
            </a:r>
            <a:r>
              <a:rPr lang="en-US" sz="1200" dirty="0">
                <a:effectLst/>
              </a:rPr>
              <a:t>en</a:t>
            </a:r>
            <a:r>
              <a:rPr lang="ru-RU" sz="1200" dirty="0">
                <a:effectLst/>
              </a:rPr>
              <a:t>, </a:t>
            </a:r>
            <a:r>
              <a:rPr lang="ru-RU" sz="1200" dirty="0" smtClean="0">
                <a:effectLst/>
              </a:rPr>
              <a:t>1978; </a:t>
            </a:r>
            <a:r>
              <a:rPr lang="en-US" sz="1200" dirty="0" err="1">
                <a:effectLst/>
              </a:rPr>
              <a:t>Hauksson</a:t>
            </a:r>
            <a:r>
              <a:rPr lang="en-US" sz="1200" dirty="0">
                <a:effectLst/>
              </a:rPr>
              <a:t> </a:t>
            </a:r>
            <a:r>
              <a:rPr lang="ru-RU" sz="1200" dirty="0">
                <a:effectLst/>
              </a:rPr>
              <a:t>и </a:t>
            </a:r>
            <a:r>
              <a:rPr lang="ru-RU" sz="1200" dirty="0" err="1">
                <a:effectLst/>
              </a:rPr>
              <a:t>соавт</a:t>
            </a:r>
            <a:r>
              <a:rPr lang="ru-RU" sz="1200" dirty="0">
                <a:effectLst/>
              </a:rPr>
              <a:t>., 1989; </a:t>
            </a:r>
            <a:r>
              <a:rPr lang="en-US" sz="1200" dirty="0" err="1">
                <a:effectLst/>
              </a:rPr>
              <a:t>Milsom</a:t>
            </a:r>
            <a:r>
              <a:rPr lang="ru-RU" sz="1200" dirty="0">
                <a:effectLst/>
              </a:rPr>
              <a:t> и </a:t>
            </a:r>
            <a:r>
              <a:rPr lang="ru-RU" sz="1200" dirty="0" err="1">
                <a:effectLst/>
              </a:rPr>
              <a:t>соавт</a:t>
            </a:r>
            <a:r>
              <a:rPr lang="ru-RU" sz="1200" dirty="0">
                <a:effectLst/>
              </a:rPr>
              <a:t>., </a:t>
            </a:r>
            <a:r>
              <a:rPr lang="ru-RU" sz="1200" dirty="0" smtClean="0">
                <a:effectLst/>
              </a:rPr>
              <a:t>1990;</a:t>
            </a:r>
            <a:r>
              <a:rPr lang="en-US" sz="1200" dirty="0" smtClean="0"/>
              <a:t> </a:t>
            </a:r>
            <a:r>
              <a:rPr lang="en-US" sz="1200" dirty="0" smtClean="0">
                <a:solidFill>
                  <a:schemeClr val="tx1"/>
                </a:solidFill>
                <a:effectLst/>
              </a:rPr>
              <a:t>Winkler</a:t>
            </a:r>
            <a:r>
              <a:rPr lang="ru-RU" sz="1200" dirty="0" smtClean="0">
                <a:solidFill>
                  <a:schemeClr val="tx1"/>
                </a:solidFill>
                <a:effectLst/>
              </a:rPr>
              <a:t> и </a:t>
            </a:r>
            <a:r>
              <a:rPr lang="ru-RU" sz="1200" dirty="0" err="1" smtClean="0">
                <a:solidFill>
                  <a:schemeClr val="tx1"/>
                </a:solidFill>
                <a:effectLst/>
              </a:rPr>
              <a:t>соавт</a:t>
            </a:r>
            <a:r>
              <a:rPr lang="ru-RU" sz="1200" dirty="0" smtClean="0">
                <a:solidFill>
                  <a:schemeClr val="tx1"/>
                </a:solidFill>
                <a:effectLst/>
              </a:rPr>
              <a:t>., 2004.</a:t>
            </a:r>
            <a:endParaRPr lang="ru-RU" sz="12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8310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/>
          <p:cNvSpPr>
            <a:spLocks noGrp="1"/>
          </p:cNvSpPr>
          <p:nvPr>
            <p:ph type="title"/>
          </p:nvPr>
        </p:nvSpPr>
        <p:spPr>
          <a:xfrm>
            <a:off x="611560" y="152400"/>
            <a:ext cx="7920880" cy="1066800"/>
          </a:xfrm>
        </p:spPr>
        <p:txBody>
          <a:bodyPr/>
          <a:lstStyle/>
          <a:p>
            <a:r>
              <a:rPr lang="ru-RU" sz="3600" dirty="0" smtClean="0"/>
              <a:t>Частота дисменореи при использовании </a:t>
            </a:r>
            <a:r>
              <a:rPr lang="ru-RU" sz="3600" dirty="0" smtClean="0"/>
              <a:t>КОК с </a:t>
            </a:r>
            <a:r>
              <a:rPr lang="ru-RU" sz="3600" dirty="0" err="1" smtClean="0"/>
              <a:t>диеногестом</a:t>
            </a:r>
            <a:endParaRPr lang="ru-RU" sz="3600" dirty="0" smtClean="0"/>
          </a:p>
        </p:txBody>
      </p:sp>
      <p:sp>
        <p:nvSpPr>
          <p:cNvPr id="593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Исследование, включившее более 2 000 женщин</a:t>
            </a:r>
          </a:p>
          <a:p>
            <a:endParaRPr lang="ru-RU" sz="2400" dirty="0" smtClean="0"/>
          </a:p>
        </p:txBody>
      </p:sp>
      <p:pic>
        <p:nvPicPr>
          <p:cNvPr id="5939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06016"/>
            <a:ext cx="5087815" cy="3243898"/>
          </a:xfrm>
          <a:prstGeom prst="rect">
            <a:avLst/>
          </a:prstGeom>
          <a:noFill/>
          <a:ln w="9525">
            <a:solidFill>
              <a:srgbClr val="BBA4C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397" name="Picture 7" descr="http://www.lifephysio.co.nz/wp-content/uploads/2012/01/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62" y="3200401"/>
            <a:ext cx="2827338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8" name="Прямоугольник 5"/>
          <p:cNvSpPr>
            <a:spLocks noChangeArrowheads="1"/>
          </p:cNvSpPr>
          <p:nvPr/>
        </p:nvSpPr>
        <p:spPr bwMode="auto">
          <a:xfrm>
            <a:off x="498539" y="6093296"/>
            <a:ext cx="6881773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r>
              <a:rPr lang="en-US" sz="1400" b="0" dirty="0" smtClean="0"/>
              <a:t>Pérez-Campos</a:t>
            </a:r>
            <a:r>
              <a:rPr lang="en-US" sz="1400" b="0" dirty="0"/>
              <a:t>, </a:t>
            </a:r>
            <a:r>
              <a:rPr lang="en-US" sz="1400" b="0" dirty="0" err="1"/>
              <a:t>Ezequiel</a:t>
            </a:r>
            <a:r>
              <a:rPr lang="en-US" sz="1400" b="0" dirty="0"/>
              <a:t> </a:t>
            </a:r>
            <a:r>
              <a:rPr lang="en-US" sz="1400" b="0" dirty="0" smtClean="0"/>
              <a:t>F.</a:t>
            </a:r>
            <a:r>
              <a:rPr lang="ru-RU" sz="1400" b="0" dirty="0" smtClean="0"/>
              <a:t> </a:t>
            </a:r>
            <a:r>
              <a:rPr lang="en-US" sz="1400" b="0" dirty="0"/>
              <a:t>Review Articles</a:t>
            </a:r>
            <a:r>
              <a:rPr lang="cs-CZ" sz="1400" b="0" dirty="0"/>
              <a:t>  </a:t>
            </a:r>
            <a:r>
              <a:rPr lang="en-US" sz="1400" b="0" dirty="0" err="1"/>
              <a:t>Ethinylestradiol</a:t>
            </a:r>
            <a:r>
              <a:rPr lang="en-US" sz="1400" b="0" dirty="0"/>
              <a:t>/Dienogest in Oral </a:t>
            </a:r>
            <a:r>
              <a:rPr lang="en-US" sz="1400" b="0" dirty="0" smtClean="0"/>
              <a:t>Contraception</a:t>
            </a:r>
            <a:r>
              <a:rPr lang="ru-RU" sz="1400" b="0" dirty="0" smtClean="0"/>
              <a:t>.</a:t>
            </a:r>
            <a:r>
              <a:rPr lang="cs-CZ" sz="1400" b="0" dirty="0" smtClean="0"/>
              <a:t> </a:t>
            </a:r>
            <a:r>
              <a:rPr lang="en-US" sz="1400" b="0" dirty="0" smtClean="0"/>
              <a:t>Drugs 2010</a:t>
            </a:r>
            <a:r>
              <a:rPr lang="ru-RU" sz="1400" b="0" dirty="0" smtClean="0"/>
              <a:t>;</a:t>
            </a:r>
            <a:r>
              <a:rPr lang="en-US" sz="1400" b="0" dirty="0" smtClean="0"/>
              <a:t> 70</a:t>
            </a:r>
            <a:r>
              <a:rPr lang="ru-RU" sz="1400" b="0" dirty="0" smtClean="0"/>
              <a:t>(</a:t>
            </a:r>
            <a:r>
              <a:rPr lang="en-US" sz="1400" b="0" dirty="0" smtClean="0"/>
              <a:t>6</a:t>
            </a:r>
            <a:r>
              <a:rPr lang="ru-RU" sz="1400" b="0" dirty="0" smtClean="0"/>
              <a:t>)</a:t>
            </a:r>
            <a:r>
              <a:rPr lang="ru-RU" sz="1400" b="0" dirty="0"/>
              <a:t>:</a:t>
            </a:r>
            <a:r>
              <a:rPr lang="en-US" sz="1400" b="0" dirty="0" smtClean="0"/>
              <a:t> 681-689</a:t>
            </a:r>
            <a:r>
              <a:rPr lang="ru-RU" sz="1400" b="0" dirty="0" smtClean="0"/>
              <a:t>.</a:t>
            </a:r>
            <a:endParaRPr lang="en-US" sz="1400" b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71600" y="5219700"/>
            <a:ext cx="838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</a:rPr>
              <a:t>исходно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14600" y="5219700"/>
            <a:ext cx="1219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</a:rPr>
              <a:t>после 1 цикла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810000" y="5219700"/>
            <a:ext cx="1219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</a:rPr>
              <a:t>после 6 цикла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62000" y="2431416"/>
            <a:ext cx="3505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7030A0"/>
                </a:solidFill>
              </a:rPr>
              <a:t>Снижение частоты дисменореи</a:t>
            </a:r>
          </a:p>
        </p:txBody>
      </p:sp>
      <p:sp>
        <p:nvSpPr>
          <p:cNvPr id="12" name="Прямоугольник 11"/>
          <p:cNvSpPr/>
          <p:nvPr/>
        </p:nvSpPr>
        <p:spPr>
          <a:xfrm rot="16200000">
            <a:off x="342900" y="4038600"/>
            <a:ext cx="1905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</a:rPr>
              <a:t>Частота дисменореи (%)</a:t>
            </a:r>
          </a:p>
        </p:txBody>
      </p:sp>
    </p:spTree>
    <p:extLst>
      <p:ext uri="{BB962C8B-B14F-4D97-AF65-F5344CB8AC3E}">
        <p14:creationId xmlns:p14="http://schemas.microsoft.com/office/powerpoint/2010/main" val="480663503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4" descr="Deck 1 Slid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050" y="1240234"/>
            <a:ext cx="5003800" cy="454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827088" y="2464196"/>
            <a:ext cx="2232025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47476E"/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dirty="0">
                <a:solidFill>
                  <a:schemeClr val="tx1"/>
                </a:solidFill>
              </a:rPr>
              <a:t>Только дисменорея</a:t>
            </a:r>
            <a:r>
              <a:rPr lang="en-GB" sz="1600" dirty="0">
                <a:solidFill>
                  <a:schemeClr val="tx1"/>
                </a:solidFill>
              </a:rPr>
              <a:t> 12</a:t>
            </a:r>
            <a:r>
              <a:rPr lang="ru-RU" sz="1600" dirty="0">
                <a:solidFill>
                  <a:schemeClr val="tx1"/>
                </a:solidFill>
              </a:rPr>
              <a:t>,</a:t>
            </a:r>
            <a:r>
              <a:rPr lang="en-GB" sz="1600" dirty="0">
                <a:solidFill>
                  <a:schemeClr val="tx1"/>
                </a:solidFill>
              </a:rPr>
              <a:t>7%</a:t>
            </a: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3095625" y="1900634"/>
            <a:ext cx="3132559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47476E"/>
            </a:prst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dirty="0">
                <a:solidFill>
                  <a:schemeClr val="tx1"/>
                </a:solidFill>
              </a:rPr>
              <a:t>Тазовая боль</a:t>
            </a:r>
            <a:r>
              <a:rPr lang="en-GB" sz="1600" dirty="0">
                <a:solidFill>
                  <a:schemeClr val="tx1"/>
                </a:solidFill>
              </a:rPr>
              <a:t>+ </a:t>
            </a:r>
            <a:r>
              <a:rPr lang="ru-RU" sz="1600" dirty="0">
                <a:solidFill>
                  <a:schemeClr val="tx1"/>
                </a:solidFill>
              </a:rPr>
              <a:t>дисменорея </a:t>
            </a:r>
            <a:r>
              <a:rPr lang="en-GB" sz="1600" dirty="0">
                <a:solidFill>
                  <a:schemeClr val="tx1"/>
                </a:solidFill>
              </a:rPr>
              <a:t>25</a:t>
            </a:r>
            <a:r>
              <a:rPr lang="ru-RU" sz="1600" dirty="0">
                <a:solidFill>
                  <a:schemeClr val="tx1"/>
                </a:solidFill>
              </a:rPr>
              <a:t>,</a:t>
            </a:r>
            <a:r>
              <a:rPr lang="en-GB" sz="1600" dirty="0">
                <a:solidFill>
                  <a:schemeClr val="tx1"/>
                </a:solidFill>
              </a:rPr>
              <a:t>2%</a:t>
            </a:r>
          </a:p>
        </p:txBody>
      </p:sp>
      <p:sp>
        <p:nvSpPr>
          <p:cNvPr id="30726" name="Text Box 7"/>
          <p:cNvSpPr txBox="1">
            <a:spLocks noChangeArrowheads="1"/>
          </p:cNvSpPr>
          <p:nvPr/>
        </p:nvSpPr>
        <p:spPr bwMode="auto">
          <a:xfrm>
            <a:off x="6371779" y="2457846"/>
            <a:ext cx="2160661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47476E"/>
            </a:prst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dirty="0">
                <a:solidFill>
                  <a:schemeClr val="tx1"/>
                </a:solidFill>
              </a:rPr>
              <a:t>Только тазовая боль </a:t>
            </a:r>
            <a:r>
              <a:rPr lang="en-GB" sz="1600" dirty="0">
                <a:solidFill>
                  <a:schemeClr val="tx1"/>
                </a:solidFill>
              </a:rPr>
              <a:t>6</a:t>
            </a:r>
            <a:r>
              <a:rPr lang="ru-RU" sz="1600" dirty="0">
                <a:solidFill>
                  <a:schemeClr val="tx1"/>
                </a:solidFill>
              </a:rPr>
              <a:t>,</a:t>
            </a:r>
            <a:r>
              <a:rPr lang="en-GB" sz="1600" dirty="0">
                <a:solidFill>
                  <a:schemeClr val="tx1"/>
                </a:solidFill>
              </a:rPr>
              <a:t>5%</a:t>
            </a:r>
          </a:p>
        </p:txBody>
      </p: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5400799" y="5220047"/>
            <a:ext cx="3131641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47476E"/>
            </a:prst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dirty="0">
                <a:solidFill>
                  <a:schemeClr val="tx1"/>
                </a:solidFill>
              </a:rPr>
              <a:t>Тазовая боль</a:t>
            </a:r>
            <a:r>
              <a:rPr lang="en-GB" sz="1600" dirty="0">
                <a:solidFill>
                  <a:schemeClr val="tx1"/>
                </a:solidFill>
              </a:rPr>
              <a:t> + </a:t>
            </a:r>
            <a:r>
              <a:rPr lang="ru-RU" sz="1600" dirty="0" err="1" smtClean="0">
                <a:solidFill>
                  <a:schemeClr val="tx1"/>
                </a:solidFill>
              </a:rPr>
              <a:t>диспареуния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>
                <a:solidFill>
                  <a:schemeClr val="tx1"/>
                </a:solidFill>
              </a:rPr>
              <a:t/>
            </a:r>
            <a:br>
              <a:rPr lang="en-GB" sz="1600" dirty="0">
                <a:solidFill>
                  <a:schemeClr val="tx1"/>
                </a:solidFill>
              </a:rPr>
            </a:br>
            <a:r>
              <a:rPr lang="en-GB" sz="1600" dirty="0">
                <a:solidFill>
                  <a:schemeClr val="tx1"/>
                </a:solidFill>
              </a:rPr>
              <a:t>3</a:t>
            </a:r>
            <a:r>
              <a:rPr lang="ru-RU" sz="1600" dirty="0">
                <a:solidFill>
                  <a:schemeClr val="tx1"/>
                </a:solidFill>
              </a:rPr>
              <a:t>,</a:t>
            </a:r>
            <a:r>
              <a:rPr lang="en-GB" sz="1600" dirty="0">
                <a:solidFill>
                  <a:schemeClr val="tx1"/>
                </a:solidFill>
              </a:rPr>
              <a:t>3%</a:t>
            </a:r>
          </a:p>
        </p:txBody>
      </p:sp>
      <p:sp>
        <p:nvSpPr>
          <p:cNvPr id="30728" name="Text Box 9"/>
          <p:cNvSpPr txBox="1">
            <a:spLocks noChangeArrowheads="1"/>
          </p:cNvSpPr>
          <p:nvPr/>
        </p:nvSpPr>
        <p:spPr bwMode="auto">
          <a:xfrm>
            <a:off x="2898080" y="3761884"/>
            <a:ext cx="3330104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47476E"/>
            </a:prst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dirty="0" err="1">
                <a:solidFill>
                  <a:schemeClr val="tx1"/>
                </a:solidFill>
              </a:rPr>
              <a:t>Диспареуния</a:t>
            </a:r>
            <a:r>
              <a:rPr lang="en-GB" sz="1600" dirty="0">
                <a:solidFill>
                  <a:schemeClr val="tx1"/>
                </a:solidFill>
              </a:rPr>
              <a:t> + </a:t>
            </a:r>
            <a:r>
              <a:rPr lang="ru-RU" sz="1600" dirty="0">
                <a:solidFill>
                  <a:schemeClr val="tx1"/>
                </a:solidFill>
              </a:rPr>
              <a:t>тазовая боль</a:t>
            </a:r>
            <a:r>
              <a:rPr lang="en-GB" sz="1600" dirty="0">
                <a:solidFill>
                  <a:schemeClr val="tx1"/>
                </a:solidFill>
              </a:rPr>
              <a:t> +  </a:t>
            </a:r>
            <a:r>
              <a:rPr lang="ru-RU" sz="1600" dirty="0">
                <a:solidFill>
                  <a:schemeClr val="tx1"/>
                </a:solidFill>
              </a:rPr>
              <a:t>дисменорея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sz="1600" dirty="0" smtClean="0">
                <a:solidFill>
                  <a:schemeClr val="tx1"/>
                </a:solidFill>
              </a:rPr>
              <a:t>34</a:t>
            </a:r>
            <a:r>
              <a:rPr lang="ru-RU" sz="1600" dirty="0">
                <a:solidFill>
                  <a:schemeClr val="tx1"/>
                </a:solidFill>
              </a:rPr>
              <a:t>,</a:t>
            </a:r>
            <a:r>
              <a:rPr lang="en-GB" sz="1600" dirty="0">
                <a:solidFill>
                  <a:schemeClr val="tx1"/>
                </a:solidFill>
              </a:rPr>
              <a:t>4%</a:t>
            </a:r>
          </a:p>
        </p:txBody>
      </p:sp>
      <p:sp>
        <p:nvSpPr>
          <p:cNvPr id="30729" name="Text Box 10"/>
          <p:cNvSpPr txBox="1">
            <a:spLocks noChangeArrowheads="1"/>
          </p:cNvSpPr>
          <p:nvPr/>
        </p:nvSpPr>
        <p:spPr bwMode="auto">
          <a:xfrm>
            <a:off x="252288" y="5211336"/>
            <a:ext cx="4103688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47476E"/>
            </a:prst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dirty="0">
                <a:solidFill>
                  <a:schemeClr val="tx1"/>
                </a:solidFill>
              </a:rPr>
              <a:t>Дисменорея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smtClean="0">
                <a:solidFill>
                  <a:schemeClr val="tx1"/>
                </a:solidFill>
              </a:rPr>
              <a:t>+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диспареуния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>
                <a:solidFill>
                  <a:schemeClr val="tx1"/>
                </a:solidFill>
              </a:rPr>
              <a:t/>
            </a:r>
            <a:br>
              <a:rPr lang="en-GB" sz="1600" dirty="0">
                <a:solidFill>
                  <a:schemeClr val="tx1"/>
                </a:solidFill>
              </a:rPr>
            </a:br>
            <a:r>
              <a:rPr lang="en-GB" sz="1600" dirty="0">
                <a:solidFill>
                  <a:schemeClr val="tx1"/>
                </a:solidFill>
              </a:rPr>
              <a:t>6</a:t>
            </a:r>
            <a:r>
              <a:rPr lang="ru-RU" sz="1600" dirty="0">
                <a:solidFill>
                  <a:schemeClr val="tx1"/>
                </a:solidFill>
              </a:rPr>
              <a:t>,</a:t>
            </a:r>
            <a:r>
              <a:rPr lang="en-GB" sz="1600" dirty="0">
                <a:solidFill>
                  <a:schemeClr val="tx1"/>
                </a:solidFill>
              </a:rPr>
              <a:t>5%</a:t>
            </a:r>
          </a:p>
        </p:txBody>
      </p:sp>
      <p:sp>
        <p:nvSpPr>
          <p:cNvPr id="30730" name="Text Box 11"/>
          <p:cNvSpPr txBox="1">
            <a:spLocks noChangeArrowheads="1"/>
          </p:cNvSpPr>
          <p:nvPr/>
        </p:nvSpPr>
        <p:spPr bwMode="auto">
          <a:xfrm>
            <a:off x="3492500" y="5704284"/>
            <a:ext cx="2232025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47476E"/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dirty="0">
                <a:solidFill>
                  <a:schemeClr val="tx1"/>
                </a:solidFill>
              </a:rPr>
              <a:t>Только </a:t>
            </a:r>
            <a:r>
              <a:rPr lang="ru-RU" sz="1600" dirty="0" err="1">
                <a:solidFill>
                  <a:schemeClr val="tx1"/>
                </a:solidFill>
              </a:rPr>
              <a:t>диспареуния</a:t>
            </a:r>
            <a:r>
              <a:rPr lang="en-GB" sz="1600" dirty="0">
                <a:solidFill>
                  <a:schemeClr val="tx1"/>
                </a:solidFill>
              </a:rPr>
              <a:t>  0</a:t>
            </a:r>
            <a:r>
              <a:rPr lang="ru-RU" sz="1600" dirty="0">
                <a:solidFill>
                  <a:schemeClr val="tx1"/>
                </a:solidFill>
              </a:rPr>
              <a:t>,</a:t>
            </a:r>
            <a:r>
              <a:rPr lang="en-GB" sz="1600" dirty="0">
                <a:solidFill>
                  <a:schemeClr val="tx1"/>
                </a:solidFill>
              </a:rPr>
              <a:t>7%</a:t>
            </a:r>
          </a:p>
        </p:txBody>
      </p:sp>
      <p:sp>
        <p:nvSpPr>
          <p:cNvPr id="23563" name="Text Box 9"/>
          <p:cNvSpPr txBox="1">
            <a:spLocks noChangeArrowheads="1"/>
          </p:cNvSpPr>
          <p:nvPr/>
        </p:nvSpPr>
        <p:spPr bwMode="auto">
          <a:xfrm>
            <a:off x="107504" y="6084143"/>
            <a:ext cx="3367087" cy="6572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lIns="90000" tIns="36000" rIns="90000" bIns="36000" anchor="b">
            <a:spAutoFit/>
          </a:bodyPr>
          <a:lstStyle/>
          <a:p>
            <a:pPr algn="l">
              <a:defRPr/>
            </a:pPr>
            <a:r>
              <a:rPr lang="de-DE" sz="1000" dirty="0">
                <a:solidFill>
                  <a:schemeClr val="tx1"/>
                </a:solidFill>
              </a:rPr>
              <a:t>10.7% </a:t>
            </a:r>
            <a:r>
              <a:rPr lang="ru-RU" sz="1000" dirty="0">
                <a:solidFill>
                  <a:schemeClr val="tx1"/>
                </a:solidFill>
              </a:rPr>
              <a:t>не описывают никаких гинекологических симптомов, ассоциированных с болью </a:t>
            </a:r>
            <a:endParaRPr lang="de-DE" sz="1000" b="0" dirty="0"/>
          </a:p>
          <a:p>
            <a:pPr marL="177800" indent="-177800" algn="l" eaLnBrk="1" hangingPunct="1">
              <a:spcBef>
                <a:spcPct val="0"/>
              </a:spcBef>
              <a:buClr>
                <a:srgbClr val="969696"/>
              </a:buClr>
              <a:defRPr/>
            </a:pPr>
            <a:endParaRPr lang="en-GB" sz="900" b="0" dirty="0">
              <a:solidFill>
                <a:srgbClr val="969696"/>
              </a:solidFill>
            </a:endParaRPr>
          </a:p>
          <a:p>
            <a:pPr marL="177800" indent="-177800" algn="l" eaLnBrk="1" hangingPunct="1">
              <a:spcBef>
                <a:spcPct val="0"/>
              </a:spcBef>
              <a:buClr>
                <a:srgbClr val="969696"/>
              </a:buClr>
              <a:defRPr/>
            </a:pPr>
            <a:r>
              <a:rPr lang="en-GB" sz="900" b="0" dirty="0"/>
              <a:t>Sinaii N, Plumb K, Cotton L </a:t>
            </a:r>
            <a:r>
              <a:rPr lang="en-GB" sz="900" b="0" i="1" dirty="0"/>
              <a:t>et al. Fertil Steril</a:t>
            </a:r>
            <a:r>
              <a:rPr lang="en-GB" sz="900" b="0" dirty="0"/>
              <a:t> 2008.</a:t>
            </a: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55576" y="152400"/>
            <a:ext cx="7632848" cy="1066800"/>
          </a:xfrm>
        </p:spPr>
        <p:txBody>
          <a:bodyPr/>
          <a:lstStyle/>
          <a:p>
            <a:r>
              <a:rPr lang="ru-RU" sz="3600" dirty="0" smtClean="0"/>
              <a:t>Тазовая боль и </a:t>
            </a:r>
            <a:r>
              <a:rPr lang="ru-RU" sz="3600" dirty="0" err="1" smtClean="0"/>
              <a:t>эндометриоз</a:t>
            </a:r>
            <a:endParaRPr lang="ru-RU" sz="36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'Медицина'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Шаблон оформления 'Медицина'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'Медицина'</Template>
  <TotalTime>17512</TotalTime>
  <Words>2088</Words>
  <Application>Microsoft Macintosh PowerPoint</Application>
  <PresentationFormat>Экран (4:3)</PresentationFormat>
  <Paragraphs>251</Paragraphs>
  <Slides>23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Шаблон оформления 'Медицина'</vt:lpstr>
      <vt:lpstr>Возможность и целесообразность применения оральных контрацептивов у женщин с тазовой болью</vt:lpstr>
      <vt:lpstr>Определение боли</vt:lpstr>
      <vt:lpstr>ТАЗОВАЯ БОЛЬ  </vt:lpstr>
      <vt:lpstr>Синдром хронической тазовой боли </vt:lpstr>
      <vt:lpstr>Эпидемиология болевых симптомов</vt:lpstr>
      <vt:lpstr>Дисменорея</vt:lpstr>
      <vt:lpstr>КОК в лечении дисменореи</vt:lpstr>
      <vt:lpstr>Частота дисменореи при использовании КОК с диеногестом</vt:lpstr>
      <vt:lpstr>Тазовая боль и эндометриоз</vt:lpstr>
      <vt:lpstr>КОК в лечении эндометриоза</vt:lpstr>
      <vt:lpstr>Эндометриоз у женщин с тяжелой дисменореей, применявших КОК</vt:lpstr>
      <vt:lpstr>Частота рецидивов эндометриоза после операции и курса гормональной терапии</vt:lpstr>
      <vt:lpstr>Дозы прогестинов, приемлемые для лечения эндометриоза</vt:lpstr>
      <vt:lpstr>Диеногест – уникальный прогестин для лечения тазовой боли</vt:lpstr>
      <vt:lpstr>КОК с диеногестом в лечении эндометриоза</vt:lpstr>
      <vt:lpstr>Компоненты висцеральной гиперчувствительности</vt:lpstr>
      <vt:lpstr>Презентация PowerPoint</vt:lpstr>
      <vt:lpstr>Побочные эффекты КОК у женщин с варикозной болезнью</vt:lpstr>
      <vt:lpstr>Результаты кокрейновского обзора и мета-анализа</vt:lpstr>
      <vt:lpstr>Диосмин 600 мг для лечения синдрома полнокровия вен таза</vt:lpstr>
      <vt:lpstr>Выбор метода лечения тазовой боли в зависимости от ее тяжести</vt:lpstr>
      <vt:lpstr>Показания к назначению КОК при эндометриозе</vt:lpstr>
      <vt:lpstr>Презентация PowerPoint</vt:lpstr>
    </vt:vector>
  </TitlesOfParts>
  <Company>IDK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Кузнецова Ирина</cp:lastModifiedBy>
  <cp:revision>381</cp:revision>
  <dcterms:created xsi:type="dcterms:W3CDTF">2007-07-31T03:48:39Z</dcterms:created>
  <dcterms:modified xsi:type="dcterms:W3CDTF">2015-06-08T07:23:04Z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TC011408271049</vt:lpwstr>
  </property>
</Properties>
</file>