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embeddings/oleObject4.bin" ContentType="application/vnd.openxmlformats-officedocument.oleObject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  <p:sldMasterId id="2147483886" r:id="rId2"/>
  </p:sldMasterIdLst>
  <p:notesMasterIdLst>
    <p:notesMasterId r:id="rId54"/>
  </p:notesMasterIdLst>
  <p:sldIdLst>
    <p:sldId id="257" r:id="rId3"/>
    <p:sldId id="389" r:id="rId4"/>
    <p:sldId id="390" r:id="rId5"/>
    <p:sldId id="391" r:id="rId6"/>
    <p:sldId id="392" r:id="rId7"/>
    <p:sldId id="393" r:id="rId8"/>
    <p:sldId id="310" r:id="rId9"/>
    <p:sldId id="311" r:id="rId10"/>
    <p:sldId id="312" r:id="rId11"/>
    <p:sldId id="317" r:id="rId12"/>
    <p:sldId id="385" r:id="rId13"/>
    <p:sldId id="394" r:id="rId14"/>
    <p:sldId id="318" r:id="rId15"/>
    <p:sldId id="414" r:id="rId16"/>
    <p:sldId id="418" r:id="rId17"/>
    <p:sldId id="431" r:id="rId18"/>
    <p:sldId id="419" r:id="rId19"/>
    <p:sldId id="364" r:id="rId20"/>
    <p:sldId id="351" r:id="rId21"/>
    <p:sldId id="354" r:id="rId22"/>
    <p:sldId id="371" r:id="rId23"/>
    <p:sldId id="366" r:id="rId24"/>
    <p:sldId id="367" r:id="rId25"/>
    <p:sldId id="395" r:id="rId26"/>
    <p:sldId id="420" r:id="rId27"/>
    <p:sldId id="421" r:id="rId28"/>
    <p:sldId id="422" r:id="rId29"/>
    <p:sldId id="372" r:id="rId30"/>
    <p:sldId id="397" r:id="rId31"/>
    <p:sldId id="396" r:id="rId32"/>
    <p:sldId id="434" r:id="rId33"/>
    <p:sldId id="427" r:id="rId34"/>
    <p:sldId id="429" r:id="rId35"/>
    <p:sldId id="430" r:id="rId36"/>
    <p:sldId id="435" r:id="rId37"/>
    <p:sldId id="399" r:id="rId38"/>
    <p:sldId id="400" r:id="rId39"/>
    <p:sldId id="401" r:id="rId40"/>
    <p:sldId id="403" r:id="rId41"/>
    <p:sldId id="404" r:id="rId42"/>
    <p:sldId id="405" r:id="rId43"/>
    <p:sldId id="406" r:id="rId44"/>
    <p:sldId id="410" r:id="rId45"/>
    <p:sldId id="423" r:id="rId46"/>
    <p:sldId id="424" r:id="rId47"/>
    <p:sldId id="425" r:id="rId48"/>
    <p:sldId id="375" r:id="rId49"/>
    <p:sldId id="376" r:id="rId50"/>
    <p:sldId id="426" r:id="rId51"/>
    <p:sldId id="274" r:id="rId52"/>
    <p:sldId id="436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7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0" autoAdjust="0"/>
    <p:restoredTop sz="84694" autoAdjust="0"/>
  </p:normalViewPr>
  <p:slideViewPr>
    <p:cSldViewPr>
      <p:cViewPr varScale="1">
        <p:scale>
          <a:sx n="110" d="100"/>
          <a:sy n="110" d="100"/>
        </p:scale>
        <p:origin x="-132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_____Microsoft_Excel3.xlsx"/><Relationship Id="rId3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6;&#1072;&#1073;&#1086;&#1095;&#1080;&#1081;%20&#1089;&#1090;&#1086;&#1083;\&#1076;&#1080;&#1072;&#1075;&#1088;&#1072;&#1084;&#1084;&#1099;.xlsx" TargetMode="External"/><Relationship Id="rId2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../embeddings/oleObject4.bin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392111646464233"/>
          <c:y val="0.0375868983591987"/>
          <c:w val="0.943770745745599"/>
          <c:h val="0.9130212763244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оперированный яичник</c:v>
                </c:pt>
              </c:strCache>
            </c:strRef>
          </c:tx>
          <c:spPr>
            <a:solidFill>
              <a:srgbClr val="3366F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00309419811054132"/>
                  <c:y val="-0.08095639646596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247535848843306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0278477829948719"/>
                  <c:y val="-0.008673899621353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fixedVal"/>
            <c:noEndCap val="0"/>
            <c:val val="1.0"/>
          </c:errBars>
          <c:cat>
            <c:strRef>
              <c:f>Лист1!$A$2:$A$5</c:f>
              <c:strCache>
                <c:ptCount val="3"/>
                <c:pt idx="0">
                  <c:v>Кол-во фоликуллов</c:v>
                </c:pt>
                <c:pt idx="1">
                  <c:v>количество яйцеклеток</c:v>
                </c:pt>
                <c:pt idx="2">
                  <c:v>количество ооцитов типа Аи 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6.3</c:v>
                </c:pt>
                <c:pt idx="1">
                  <c:v>2.65</c:v>
                </c:pt>
                <c:pt idx="2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EF2-4B76-A6D2-AFC94FF5989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интактный яичник</c:v>
                </c:pt>
              </c:strCache>
            </c:strRef>
          </c:tx>
          <c:spPr>
            <a:solidFill>
              <a:srgbClr val="CF722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0247535848843306"/>
                  <c:y val="-0.005782599747569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0293948820501426"/>
                  <c:y val="0.002891299873784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0293948820501426"/>
                  <c:y val="-0.0028912998737845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1,95</a:t>
                    </a:r>
                    <a:r>
                      <a:rPr lang="en-US" dirty="0" smtClean="0"/>
                      <a:t>*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fixedVal"/>
            <c:noEndCap val="0"/>
            <c:val val="1.0"/>
          </c:errBars>
          <c:cat>
            <c:strRef>
              <c:f>Лист1!$A$2:$A$5</c:f>
              <c:strCache>
                <c:ptCount val="3"/>
                <c:pt idx="0">
                  <c:v>Кол-во фоликуллов</c:v>
                </c:pt>
                <c:pt idx="1">
                  <c:v>количество яйцеклеток</c:v>
                </c:pt>
                <c:pt idx="2">
                  <c:v>количество ооцитов типа Аи В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8.4</c:v>
                </c:pt>
                <c:pt idx="1">
                  <c:v>4.649999999999998</c:v>
                </c:pt>
                <c:pt idx="2">
                  <c:v>1.95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EF2-4B76-A6D2-AFC94FF5989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36480280"/>
        <c:axId val="2136484200"/>
      </c:barChart>
      <c:catAx>
        <c:axId val="2136480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36484200"/>
        <c:crosses val="autoZero"/>
        <c:auto val="1"/>
        <c:lblAlgn val="ctr"/>
        <c:lblOffset val="100"/>
        <c:noMultiLvlLbl val="0"/>
      </c:catAx>
      <c:valAx>
        <c:axId val="2136484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36480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>
      <a:glow rad="101600">
        <a:srgbClr val="CCFFCC">
          <a:alpha val="75000"/>
        </a:srgbClr>
      </a:glow>
    </a:effectLst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 операции в группе больных со сниженным овариальным резервом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/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операции с использованием гемостатических матриц</c:v>
                </c:pt>
                <c:pt idx="1">
                  <c:v>операции с применением биполярной коагуляции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1.0</c:v>
                </c:pt>
                <c:pt idx="1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3AB-4684-A917-EB655364EC1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после операции в группе больных со сниженным овариальным резервом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операции с использованием гемостатических матриц</c:v>
                </c:pt>
                <c:pt idx="1">
                  <c:v>операции с применением биполярной коагуляции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0.53</c:v>
                </c:pt>
                <c:pt idx="1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3AB-4684-A917-EB655364EC1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 операции в контрольной группе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операции с использованием гемостатических матриц</c:v>
                </c:pt>
                <c:pt idx="1">
                  <c:v>операции с применением биполярной коагуляции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5.7</c:v>
                </c:pt>
                <c:pt idx="1">
                  <c:v>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3AB-4684-A917-EB655364EC1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 после операции в контрольной группе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операции с использованием гемостатических матриц</c:v>
                </c:pt>
                <c:pt idx="1">
                  <c:v>операции с применением биполярной коагуляции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4.149999999999999</c:v>
                </c:pt>
                <c:pt idx="1">
                  <c:v>2.99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3AB-4684-A917-EB655364EC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-2146180344"/>
        <c:axId val="-2146184216"/>
      </c:barChart>
      <c:catAx>
        <c:axId val="-2146180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146184216"/>
        <c:crosses val="autoZero"/>
        <c:auto val="1"/>
        <c:lblAlgn val="ctr"/>
        <c:lblOffset val="100"/>
        <c:noMultiLvlLbl val="0"/>
      </c:catAx>
      <c:valAx>
        <c:axId val="-2146184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146180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612316771001381"/>
          <c:y val="0.785387559967173"/>
          <c:w val="0.831584544889657"/>
          <c:h val="0.195262200506953"/>
        </c:manualLayout>
      </c:layout>
      <c:overlay val="0"/>
      <c:txPr>
        <a:bodyPr/>
        <a:lstStyle/>
        <a:p>
          <a:pPr>
            <a:defRPr sz="1050"/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baseline="0">
                <a:effectLst/>
              </a:rPr>
              <a:t>Показатели  уровня АМГ при разных видах гормономодулирующей терапии </a:t>
            </a:r>
            <a:endParaRPr lang="ru-RU" sz="140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Лист1!$C$2:$F$2</c:f>
              <c:strCach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strCache>
            </c:strRef>
          </c:tx>
          <c:spPr>
            <a:solidFill>
              <a:srgbClr val="008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Лист1!$A$24:$D$24</c:f>
              <c:strCache>
                <c:ptCount val="4"/>
                <c:pt idx="0">
                  <c:v>без лечения</c:v>
                </c:pt>
                <c:pt idx="1">
                  <c:v>трипторелин</c:v>
                </c:pt>
                <c:pt idx="2">
                  <c:v>визанна</c:v>
                </c:pt>
                <c:pt idx="3">
                  <c:v>кок</c:v>
                </c:pt>
              </c:strCache>
            </c:strRef>
          </c:cat>
          <c:val>
            <c:numRef>
              <c:f>Лист1!$C$3:$F$3</c:f>
              <c:numCache>
                <c:formatCode>General</c:formatCode>
                <c:ptCount val="4"/>
                <c:pt idx="0">
                  <c:v>3.11</c:v>
                </c:pt>
                <c:pt idx="1">
                  <c:v>3.95</c:v>
                </c:pt>
                <c:pt idx="2">
                  <c:v>3.72</c:v>
                </c:pt>
                <c:pt idx="3">
                  <c:v>3.84</c:v>
                </c:pt>
              </c:numCache>
            </c:numRef>
          </c:val>
        </c:ser>
        <c:ser>
          <c:idx val="1"/>
          <c:order val="1"/>
          <c:tx>
            <c:strRef>
              <c:f>Лист1!$H$2:$K$2</c:f>
              <c:strCach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strCache>
            </c:strRef>
          </c:tx>
          <c:spPr>
            <a:solidFill>
              <a:srgbClr val="3366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Лист1!$A$24:$D$24</c:f>
              <c:strCache>
                <c:ptCount val="4"/>
                <c:pt idx="0">
                  <c:v>без лечения</c:v>
                </c:pt>
                <c:pt idx="1">
                  <c:v>трипторелин</c:v>
                </c:pt>
                <c:pt idx="2">
                  <c:v>визанна</c:v>
                </c:pt>
                <c:pt idx="3">
                  <c:v>кок</c:v>
                </c:pt>
              </c:strCache>
            </c:strRef>
          </c:cat>
          <c:val>
            <c:numRef>
              <c:f>Лист1!$H$3:$K$3</c:f>
              <c:numCache>
                <c:formatCode>General</c:formatCode>
                <c:ptCount val="4"/>
                <c:pt idx="0">
                  <c:v>1.3</c:v>
                </c:pt>
                <c:pt idx="1">
                  <c:v>2.08</c:v>
                </c:pt>
                <c:pt idx="2">
                  <c:v>1.71</c:v>
                </c:pt>
                <c:pt idx="3">
                  <c:v>1.54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147287112"/>
        <c:axId val="-2147290696"/>
      </c:barChart>
      <c:catAx>
        <c:axId val="-214728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147290696"/>
        <c:crosses val="autoZero"/>
        <c:auto val="1"/>
        <c:lblAlgn val="ctr"/>
        <c:lblOffset val="100"/>
        <c:noMultiLvlLbl val="0"/>
      </c:catAx>
      <c:valAx>
        <c:axId val="-2147290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147287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/>
              <a:t> </a:t>
            </a:r>
            <a:endParaRPr lang="en-US" sz="1200"/>
          </a:p>
        </c:rich>
      </c:tx>
      <c:layout>
        <c:manualLayout>
          <c:xMode val="edge"/>
          <c:yMode val="edge"/>
          <c:x val="0.120333333333333"/>
          <c:y val="0.0277777777777778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Лист2!$G$2:$J$2</c:f>
              <c:strCach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Лист2!$G$5:$J$5</c:f>
              <c:strCache>
                <c:ptCount val="4"/>
                <c:pt idx="0">
                  <c:v>без лечения</c:v>
                </c:pt>
                <c:pt idx="1">
                  <c:v>диферелин</c:v>
                </c:pt>
                <c:pt idx="2">
                  <c:v>визанна</c:v>
                </c:pt>
                <c:pt idx="3">
                  <c:v>кок</c:v>
                </c:pt>
              </c:strCache>
            </c:strRef>
          </c:cat>
          <c:val>
            <c:numRef>
              <c:f>Лист2!$G$3:$J$3</c:f>
              <c:numCache>
                <c:formatCode>0%</c:formatCode>
                <c:ptCount val="4"/>
                <c:pt idx="0" formatCode="0.00%">
                  <c:v>0.067</c:v>
                </c:pt>
                <c:pt idx="1">
                  <c:v>0.36</c:v>
                </c:pt>
                <c:pt idx="2" formatCode="0.00%">
                  <c:v>0.325</c:v>
                </c:pt>
                <c:pt idx="3" formatCode="0.00%">
                  <c:v>0.0526</c:v>
                </c:pt>
              </c:numCache>
            </c:numRef>
          </c:val>
        </c:ser>
        <c:ser>
          <c:idx val="1"/>
          <c:order val="1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Лист2!$G$5:$J$5</c:f>
              <c:strCache>
                <c:ptCount val="4"/>
                <c:pt idx="0">
                  <c:v>без лечения</c:v>
                </c:pt>
                <c:pt idx="1">
                  <c:v>диферелин</c:v>
                </c:pt>
                <c:pt idx="2">
                  <c:v>визанна</c:v>
                </c:pt>
                <c:pt idx="3">
                  <c:v>кок</c:v>
                </c:pt>
              </c:strCache>
            </c:strRef>
          </c:cat>
          <c:val>
            <c:numRef>
              <c:f>Лист2!$G$3:$J$3</c:f>
              <c:numCache>
                <c:formatCode>0%</c:formatCode>
                <c:ptCount val="4"/>
                <c:pt idx="0" formatCode="0.00%">
                  <c:v>0.067</c:v>
                </c:pt>
                <c:pt idx="1">
                  <c:v>0.36</c:v>
                </c:pt>
                <c:pt idx="2" formatCode="0.00%">
                  <c:v>0.325</c:v>
                </c:pt>
                <c:pt idx="3" formatCode="0.00%">
                  <c:v>0.0526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Лапароскопия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30 мкг ЭЭ+ДНГ</c:v>
                </c:pt>
                <c:pt idx="1">
                  <c:v>аГнРГ</c:v>
                </c:pt>
                <c:pt idx="2">
                  <c:v>Без терапии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17.2</c:v>
                </c:pt>
                <c:pt idx="1">
                  <c:v>8.5</c:v>
                </c:pt>
                <c:pt idx="2">
                  <c:v>18.6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Second look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30 мкг ЭЭ+ДНГ</c:v>
                </c:pt>
                <c:pt idx="1">
                  <c:v>аГнРГ</c:v>
                </c:pt>
                <c:pt idx="2">
                  <c:v>Без терапии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47.7</c:v>
                </c:pt>
                <c:pt idx="1">
                  <c:v>0.2</c:v>
                </c:pt>
                <c:pt idx="2">
                  <c:v>71.6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7460920"/>
        <c:axId val="-2147480984"/>
      </c:barChart>
      <c:catAx>
        <c:axId val="-2147460920"/>
        <c:scaling>
          <c:orientation val="minMax"/>
        </c:scaling>
        <c:delete val="0"/>
        <c:axPos val="b"/>
        <c:majorTickMark val="out"/>
        <c:minorTickMark val="none"/>
        <c:tickLblPos val="nextTo"/>
        <c:crossAx val="-2147480984"/>
        <c:crosses val="autoZero"/>
        <c:auto val="1"/>
        <c:lblAlgn val="ctr"/>
        <c:lblOffset val="100"/>
        <c:noMultiLvlLbl val="0"/>
      </c:catAx>
      <c:valAx>
        <c:axId val="-21474809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4746092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исходно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30 мкг ЭЭ + ДНГ, n=65</c:v>
                </c:pt>
                <c:pt idx="1">
                  <c:v>аГнРГ, n=109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4.78</c:v>
                </c:pt>
                <c:pt idx="1">
                  <c:v>6.08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через 3 мес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30 мкг ЭЭ + ДНГ, n=65</c:v>
                </c:pt>
                <c:pt idx="1">
                  <c:v>аГнРГ, n=109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2.72</c:v>
                </c:pt>
                <c:pt idx="1">
                  <c:v>2.61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через 6 мес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30 мкг ЭЭ + ДНГ, n=65</c:v>
                </c:pt>
                <c:pt idx="1">
                  <c:v>аГнРГ, n=109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6.44</c:v>
                </c:pt>
                <c:pt idx="1">
                  <c:v>2.21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3778216"/>
        <c:axId val="-2143775128"/>
      </c:barChart>
      <c:catAx>
        <c:axId val="-21437782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-2143775128"/>
        <c:crosses val="autoZero"/>
        <c:auto val="1"/>
        <c:lblAlgn val="ctr"/>
        <c:lblOffset val="100"/>
        <c:noMultiLvlLbl val="0"/>
      </c:catAx>
      <c:valAx>
        <c:axId val="-21437751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4377821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17099E-995D-414B-B5F3-508C5015FD24}" type="doc">
      <dgm:prSet loTypeId="urn:microsoft.com/office/officeart/2009/layout/CirclePictureHierarchy" loCatId="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EAE1D21-6172-6C40-AE18-7AE9A14708A3}">
      <dgm:prSet phldrT="[Текст]"/>
      <dgm:spPr/>
      <dgm:t>
        <a:bodyPr/>
        <a:lstStyle/>
        <a:p>
          <a:pPr algn="ctr"/>
          <a:r>
            <a:rPr lang="ru-RU"/>
            <a:t>Всего больных (</a:t>
          </a:r>
          <a:r>
            <a:rPr lang="en-US"/>
            <a:t>n=73</a:t>
          </a:r>
          <a:r>
            <a:rPr lang="ru-RU"/>
            <a:t>)</a:t>
          </a:r>
        </a:p>
      </dgm:t>
    </dgm:pt>
    <dgm:pt modelId="{56142BF8-4AC7-1342-B1F8-09CBB11452C8}" type="parTrans" cxnId="{90FA2B0C-F74F-4B41-BB1D-CB18C7352992}">
      <dgm:prSet/>
      <dgm:spPr/>
      <dgm:t>
        <a:bodyPr/>
        <a:lstStyle/>
        <a:p>
          <a:endParaRPr lang="ru-RU"/>
        </a:p>
      </dgm:t>
    </dgm:pt>
    <dgm:pt modelId="{76053877-C0E8-F34C-A4A2-1C355E3E48A2}" type="sibTrans" cxnId="{90FA2B0C-F74F-4B41-BB1D-CB18C7352992}">
      <dgm:prSet/>
      <dgm:spPr/>
      <dgm:t>
        <a:bodyPr/>
        <a:lstStyle/>
        <a:p>
          <a:endParaRPr lang="ru-RU"/>
        </a:p>
      </dgm:t>
    </dgm:pt>
    <dgm:pt modelId="{C9D7B220-1A5A-4F40-A1ED-BC469308810E}">
      <dgm:prSet phldrT="[Текст]"/>
      <dgm:spPr/>
      <dgm:t>
        <a:bodyPr/>
        <a:lstStyle/>
        <a:p>
          <a:r>
            <a:rPr lang="en-US"/>
            <a:t> </a:t>
          </a:r>
          <a:r>
            <a:rPr lang="ru-RU"/>
            <a:t>АМГ </a:t>
          </a:r>
          <a:r>
            <a:rPr lang="en-US"/>
            <a:t>&lt; 1 (n=41, 56,2%)</a:t>
          </a:r>
          <a:endParaRPr lang="ru-RU"/>
        </a:p>
      </dgm:t>
    </dgm:pt>
    <dgm:pt modelId="{61ABC380-3656-704F-AB3D-2A808D659DF1}" type="parTrans" cxnId="{D35568BA-37EC-F84E-A752-2F413BAC12E2}">
      <dgm:prSet/>
      <dgm:spPr/>
      <dgm:t>
        <a:bodyPr/>
        <a:lstStyle/>
        <a:p>
          <a:endParaRPr lang="ru-RU"/>
        </a:p>
      </dgm:t>
    </dgm:pt>
    <dgm:pt modelId="{4079B77B-182C-8F47-A39B-DA178F8DDA9A}" type="sibTrans" cxnId="{D35568BA-37EC-F84E-A752-2F413BAC12E2}">
      <dgm:prSet/>
      <dgm:spPr/>
      <dgm:t>
        <a:bodyPr/>
        <a:lstStyle/>
        <a:p>
          <a:endParaRPr lang="ru-RU"/>
        </a:p>
      </dgm:t>
    </dgm:pt>
    <dgm:pt modelId="{5B1C169A-A223-3D4E-A386-BB92A8E554FC}">
      <dgm:prSet phldrT="[Текст]"/>
      <dgm:spPr/>
      <dgm:t>
        <a:bodyPr/>
        <a:lstStyle/>
        <a:p>
          <a:pPr algn="ctr"/>
          <a:r>
            <a:rPr lang="en-US" dirty="0"/>
            <a:t> </a:t>
          </a:r>
          <a:r>
            <a:rPr lang="ru-RU" dirty="0"/>
            <a:t>Матрица </a:t>
          </a:r>
          <a:endParaRPr lang="ru-RU" dirty="0" smtClean="0"/>
        </a:p>
        <a:p>
          <a:pPr algn="ctr"/>
          <a:r>
            <a:rPr lang="ru-RU" dirty="0" smtClean="0"/>
            <a:t>(</a:t>
          </a:r>
          <a:r>
            <a:rPr lang="en-US" dirty="0"/>
            <a:t>n=19, </a:t>
          </a:r>
          <a:r>
            <a:rPr lang="ru-RU" dirty="0"/>
            <a:t>46,3</a:t>
          </a:r>
          <a:r>
            <a:rPr lang="en-US" dirty="0"/>
            <a:t>%</a:t>
          </a:r>
          <a:r>
            <a:rPr lang="ru-RU" dirty="0"/>
            <a:t>)</a:t>
          </a:r>
          <a:r>
            <a:rPr lang="en-US" dirty="0"/>
            <a:t> </a:t>
          </a:r>
          <a:endParaRPr lang="ru-RU" dirty="0"/>
        </a:p>
      </dgm:t>
    </dgm:pt>
    <dgm:pt modelId="{52B6C438-7140-1F45-8165-DCCD88A47C45}" type="parTrans" cxnId="{9A3116A8-CC26-4140-B95C-6C94F7E113E1}">
      <dgm:prSet/>
      <dgm:spPr/>
      <dgm:t>
        <a:bodyPr/>
        <a:lstStyle/>
        <a:p>
          <a:endParaRPr lang="ru-RU"/>
        </a:p>
      </dgm:t>
    </dgm:pt>
    <dgm:pt modelId="{8752B774-A80B-6945-8FA9-F0E25C096988}" type="sibTrans" cxnId="{9A3116A8-CC26-4140-B95C-6C94F7E113E1}">
      <dgm:prSet/>
      <dgm:spPr/>
      <dgm:t>
        <a:bodyPr/>
        <a:lstStyle/>
        <a:p>
          <a:endParaRPr lang="ru-RU"/>
        </a:p>
      </dgm:t>
    </dgm:pt>
    <dgm:pt modelId="{7A42C8BF-CBA1-F348-8139-F89AA854F81F}">
      <dgm:prSet phldrT="[Текст]"/>
      <dgm:spPr/>
      <dgm:t>
        <a:bodyPr/>
        <a:lstStyle/>
        <a:p>
          <a:r>
            <a:rPr lang="ru-RU" dirty="0"/>
            <a:t>Коагуляция (</a:t>
          </a:r>
          <a:r>
            <a:rPr lang="en-US" dirty="0"/>
            <a:t>n=22, </a:t>
          </a:r>
          <a:r>
            <a:rPr lang="ru-RU" dirty="0"/>
            <a:t>53,4</a:t>
          </a:r>
          <a:r>
            <a:rPr lang="en-US" dirty="0"/>
            <a:t>%</a:t>
          </a:r>
          <a:r>
            <a:rPr lang="ru-RU" dirty="0"/>
            <a:t>)</a:t>
          </a:r>
        </a:p>
      </dgm:t>
    </dgm:pt>
    <dgm:pt modelId="{3A850D0D-891B-0D41-B9A7-5267DB62DCBE}" type="parTrans" cxnId="{391CECAE-5586-F249-A15A-5E61E9F4F772}">
      <dgm:prSet/>
      <dgm:spPr/>
      <dgm:t>
        <a:bodyPr/>
        <a:lstStyle/>
        <a:p>
          <a:endParaRPr lang="ru-RU"/>
        </a:p>
      </dgm:t>
    </dgm:pt>
    <dgm:pt modelId="{D7B1272D-D1F2-964F-B5B6-04E086CDE83A}" type="sibTrans" cxnId="{391CECAE-5586-F249-A15A-5E61E9F4F772}">
      <dgm:prSet/>
      <dgm:spPr/>
      <dgm:t>
        <a:bodyPr/>
        <a:lstStyle/>
        <a:p>
          <a:endParaRPr lang="ru-RU"/>
        </a:p>
      </dgm:t>
    </dgm:pt>
    <dgm:pt modelId="{F9755631-38F8-F64A-9A7A-36C732124E5E}">
      <dgm:prSet phldrT="[Текст]"/>
      <dgm:spPr/>
      <dgm:t>
        <a:bodyPr/>
        <a:lstStyle/>
        <a:p>
          <a:r>
            <a:rPr lang="ru-RU" dirty="0"/>
            <a:t>АМГ</a:t>
          </a:r>
          <a:r>
            <a:rPr lang="en-US" dirty="0"/>
            <a:t>&gt;1 (n=32, 43,8 %)</a:t>
          </a:r>
          <a:endParaRPr lang="ru-RU" dirty="0"/>
        </a:p>
      </dgm:t>
    </dgm:pt>
    <dgm:pt modelId="{1DAB6EB3-6E70-B94D-B061-CB5A52376BD6}" type="parTrans" cxnId="{AA2BCE3E-F288-B848-8C39-D1F4BD78C1AE}">
      <dgm:prSet/>
      <dgm:spPr/>
      <dgm:t>
        <a:bodyPr/>
        <a:lstStyle/>
        <a:p>
          <a:endParaRPr lang="ru-RU"/>
        </a:p>
      </dgm:t>
    </dgm:pt>
    <dgm:pt modelId="{46AD19AA-49B1-6D4D-B0B8-6F488DB53959}" type="sibTrans" cxnId="{AA2BCE3E-F288-B848-8C39-D1F4BD78C1AE}">
      <dgm:prSet/>
      <dgm:spPr/>
      <dgm:t>
        <a:bodyPr/>
        <a:lstStyle/>
        <a:p>
          <a:endParaRPr lang="ru-RU"/>
        </a:p>
      </dgm:t>
    </dgm:pt>
    <dgm:pt modelId="{C296E88F-018A-974A-B64A-9DC66AFCE5D2}">
      <dgm:prSet phldrT="[Текст]"/>
      <dgm:spPr/>
      <dgm:t>
        <a:bodyPr/>
        <a:lstStyle/>
        <a:p>
          <a:pPr algn="ctr"/>
          <a:r>
            <a:rPr lang="ru-RU" dirty="0" smtClean="0"/>
            <a:t>Матрица</a:t>
          </a:r>
        </a:p>
        <a:p>
          <a:pPr algn="ctr"/>
          <a:r>
            <a:rPr lang="ru-RU" dirty="0" smtClean="0"/>
            <a:t> </a:t>
          </a:r>
          <a:r>
            <a:rPr lang="ru-RU" dirty="0"/>
            <a:t>(</a:t>
          </a:r>
          <a:r>
            <a:rPr lang="en-US" dirty="0"/>
            <a:t>n=15, </a:t>
          </a:r>
          <a:r>
            <a:rPr lang="ru-RU" dirty="0"/>
            <a:t>46,9</a:t>
          </a:r>
          <a:r>
            <a:rPr lang="en-US" dirty="0"/>
            <a:t>%</a:t>
          </a:r>
          <a:r>
            <a:rPr lang="ru-RU" dirty="0"/>
            <a:t>)</a:t>
          </a:r>
        </a:p>
      </dgm:t>
    </dgm:pt>
    <dgm:pt modelId="{3D73D95B-B3B3-524D-ADE3-F1F3D1BC5277}" type="parTrans" cxnId="{DD074F90-98B2-6348-897F-9941174329EE}">
      <dgm:prSet/>
      <dgm:spPr/>
      <dgm:t>
        <a:bodyPr/>
        <a:lstStyle/>
        <a:p>
          <a:endParaRPr lang="ru-RU"/>
        </a:p>
      </dgm:t>
    </dgm:pt>
    <dgm:pt modelId="{85E40AC9-14EC-C746-9D08-E30391FCE694}" type="sibTrans" cxnId="{DD074F90-98B2-6348-897F-9941174329EE}">
      <dgm:prSet/>
      <dgm:spPr/>
      <dgm:t>
        <a:bodyPr/>
        <a:lstStyle/>
        <a:p>
          <a:endParaRPr lang="ru-RU"/>
        </a:p>
      </dgm:t>
    </dgm:pt>
    <dgm:pt modelId="{FD9BE34D-0DA7-B94E-BC37-3E1AD37AA862}">
      <dgm:prSet/>
      <dgm:spPr/>
      <dgm:t>
        <a:bodyPr/>
        <a:lstStyle/>
        <a:p>
          <a:pPr algn="ctr"/>
          <a:r>
            <a:rPr lang="ru-RU" dirty="0"/>
            <a:t>Коагуляция </a:t>
          </a:r>
          <a:endParaRPr lang="ru-RU" dirty="0" smtClean="0"/>
        </a:p>
        <a:p>
          <a:pPr algn="ctr"/>
          <a:r>
            <a:rPr lang="ru-RU" dirty="0" smtClean="0"/>
            <a:t>(</a:t>
          </a:r>
          <a:r>
            <a:rPr lang="en-US" dirty="0"/>
            <a:t>n=17, </a:t>
          </a:r>
          <a:r>
            <a:rPr lang="ru-RU" dirty="0"/>
            <a:t>53,1</a:t>
          </a:r>
          <a:r>
            <a:rPr lang="en-US" dirty="0"/>
            <a:t>%</a:t>
          </a:r>
          <a:r>
            <a:rPr lang="ru-RU" dirty="0"/>
            <a:t>)</a:t>
          </a:r>
        </a:p>
      </dgm:t>
    </dgm:pt>
    <dgm:pt modelId="{ECA39F87-5369-D949-B5C9-10945699B711}" type="parTrans" cxnId="{3D7EBFB3-5D7B-4741-8E9F-F2038DCD4BCF}">
      <dgm:prSet/>
      <dgm:spPr/>
      <dgm:t>
        <a:bodyPr/>
        <a:lstStyle/>
        <a:p>
          <a:endParaRPr lang="ru-RU"/>
        </a:p>
      </dgm:t>
    </dgm:pt>
    <dgm:pt modelId="{F6C58A9F-B58C-4C48-9FDB-5F5B009CDA73}" type="sibTrans" cxnId="{3D7EBFB3-5D7B-4741-8E9F-F2038DCD4BCF}">
      <dgm:prSet/>
      <dgm:spPr/>
      <dgm:t>
        <a:bodyPr/>
        <a:lstStyle/>
        <a:p>
          <a:endParaRPr lang="ru-RU"/>
        </a:p>
      </dgm:t>
    </dgm:pt>
    <dgm:pt modelId="{E124D99D-E6F1-6547-8C62-ECBB8809D62B}" type="pres">
      <dgm:prSet presAssocID="{EB17099E-995D-414B-B5F3-508C5015FD2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69BA9BF-10EB-CF4B-B8A3-9D891ECFC4C0}" type="pres">
      <dgm:prSet presAssocID="{2EAE1D21-6172-6C40-AE18-7AE9A14708A3}" presName="hierRoot1" presStyleCnt="0"/>
      <dgm:spPr/>
    </dgm:pt>
    <dgm:pt modelId="{32D1862E-4E3D-7641-8E65-2DE127854CA5}" type="pres">
      <dgm:prSet presAssocID="{2EAE1D21-6172-6C40-AE18-7AE9A14708A3}" presName="composite" presStyleCnt="0"/>
      <dgm:spPr/>
    </dgm:pt>
    <dgm:pt modelId="{50807251-66F5-424F-BBD6-842E99AEA9D5}" type="pres">
      <dgm:prSet presAssocID="{2EAE1D21-6172-6C40-AE18-7AE9A14708A3}" presName="image" presStyleLbl="node0" presStyleIdx="0" presStyleCnt="1" custScaleX="206814" custScaleY="179112"/>
      <dgm:spPr/>
    </dgm:pt>
    <dgm:pt modelId="{E26382ED-8C2E-2F4D-874A-2510B4A7988E}" type="pres">
      <dgm:prSet presAssocID="{2EAE1D21-6172-6C40-AE18-7AE9A14708A3}" presName="text" presStyleLbl="revTx" presStyleIdx="0" presStyleCnt="7" custLinFactNeighborX="45348" custLinFactNeighborY="59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46996F-722C-5E44-85B5-3D32F3B9E7ED}" type="pres">
      <dgm:prSet presAssocID="{2EAE1D21-6172-6C40-AE18-7AE9A14708A3}" presName="hierChild2" presStyleCnt="0"/>
      <dgm:spPr/>
    </dgm:pt>
    <dgm:pt modelId="{199D3F24-3514-1A4E-A978-0BE934F32B13}" type="pres">
      <dgm:prSet presAssocID="{61ABC380-3656-704F-AB3D-2A808D659DF1}" presName="Name10" presStyleLbl="parChTrans1D2" presStyleIdx="0" presStyleCnt="2"/>
      <dgm:spPr/>
      <dgm:t>
        <a:bodyPr/>
        <a:lstStyle/>
        <a:p>
          <a:endParaRPr lang="ru-RU"/>
        </a:p>
      </dgm:t>
    </dgm:pt>
    <dgm:pt modelId="{27E480A8-79BB-754B-9C84-B75CE912B4BC}" type="pres">
      <dgm:prSet presAssocID="{C9D7B220-1A5A-4F40-A1ED-BC469308810E}" presName="hierRoot2" presStyleCnt="0"/>
      <dgm:spPr/>
    </dgm:pt>
    <dgm:pt modelId="{37B19B68-9CA6-6B4B-B6C9-C78989D3741B}" type="pres">
      <dgm:prSet presAssocID="{C9D7B220-1A5A-4F40-A1ED-BC469308810E}" presName="composite2" presStyleCnt="0"/>
      <dgm:spPr/>
    </dgm:pt>
    <dgm:pt modelId="{8FA342A2-115A-954B-9C1B-366C3B04E12B}" type="pres">
      <dgm:prSet presAssocID="{C9D7B220-1A5A-4F40-A1ED-BC469308810E}" presName="image2" presStyleLbl="node2" presStyleIdx="0" presStyleCnt="2"/>
      <dgm:spPr/>
    </dgm:pt>
    <dgm:pt modelId="{3FDDCC37-437A-1340-A678-A45DAD72A256}" type="pres">
      <dgm:prSet presAssocID="{C9D7B220-1A5A-4F40-A1ED-BC469308810E}" presName="text2" presStyleLbl="revTx" presStyleIdx="1" presStyleCnt="7" custScaleX="220467" custLinFactNeighborX="55077" custLinFactNeighborY="-72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10AD9F-6E0C-784F-B688-8BFD5C5485E0}" type="pres">
      <dgm:prSet presAssocID="{C9D7B220-1A5A-4F40-A1ED-BC469308810E}" presName="hierChild3" presStyleCnt="0"/>
      <dgm:spPr/>
    </dgm:pt>
    <dgm:pt modelId="{11D8E013-7573-5A49-828E-DCF306D16622}" type="pres">
      <dgm:prSet presAssocID="{52B6C438-7140-1F45-8165-DCCD88A47C45}" presName="Name17" presStyleLbl="parChTrans1D3" presStyleIdx="0" presStyleCnt="4"/>
      <dgm:spPr/>
      <dgm:t>
        <a:bodyPr/>
        <a:lstStyle/>
        <a:p>
          <a:endParaRPr lang="ru-RU"/>
        </a:p>
      </dgm:t>
    </dgm:pt>
    <dgm:pt modelId="{4A3A4C44-EAFB-FB4B-81F2-A8CCAF619BE2}" type="pres">
      <dgm:prSet presAssocID="{5B1C169A-A223-3D4E-A386-BB92A8E554FC}" presName="hierRoot3" presStyleCnt="0"/>
      <dgm:spPr/>
    </dgm:pt>
    <dgm:pt modelId="{6DCE7298-98F5-D74D-899D-0CEAFAD4C0D5}" type="pres">
      <dgm:prSet presAssocID="{5B1C169A-A223-3D4E-A386-BB92A8E554FC}" presName="composite3" presStyleCnt="0"/>
      <dgm:spPr/>
    </dgm:pt>
    <dgm:pt modelId="{3861378E-101A-7B42-8D44-8E839D47D228}" type="pres">
      <dgm:prSet presAssocID="{5B1C169A-A223-3D4E-A386-BB92A8E554FC}" presName="image3" presStyleLbl="node3" presStyleIdx="0" presStyleCnt="4" custLinFactNeighborX="-2719" custLinFactNeighborY="5127"/>
      <dgm:spPr/>
      <dgm:t>
        <a:bodyPr/>
        <a:lstStyle/>
        <a:p>
          <a:endParaRPr lang="ru-RU"/>
        </a:p>
      </dgm:t>
    </dgm:pt>
    <dgm:pt modelId="{ABCE70D7-7CB2-2347-AB51-130D907EBF71}" type="pres">
      <dgm:prSet presAssocID="{5B1C169A-A223-3D4E-A386-BB92A8E554FC}" presName="text3" presStyleLbl="revTx" presStyleIdx="2" presStyleCnt="7" custScaleX="66432" custScaleY="111212" custLinFactNeighborX="-18021" custLinFactNeighborY="127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408542B-E156-1C4B-A23E-C4F5B876EC1C}" type="pres">
      <dgm:prSet presAssocID="{5B1C169A-A223-3D4E-A386-BB92A8E554FC}" presName="hierChild4" presStyleCnt="0"/>
      <dgm:spPr/>
    </dgm:pt>
    <dgm:pt modelId="{A692FAEB-2550-8B4D-9A0B-91A66BE796A2}" type="pres">
      <dgm:prSet presAssocID="{3A850D0D-891B-0D41-B9A7-5267DB62DCBE}" presName="Name17" presStyleLbl="parChTrans1D3" presStyleIdx="1" presStyleCnt="4"/>
      <dgm:spPr/>
      <dgm:t>
        <a:bodyPr/>
        <a:lstStyle/>
        <a:p>
          <a:endParaRPr lang="ru-RU"/>
        </a:p>
      </dgm:t>
    </dgm:pt>
    <dgm:pt modelId="{75D7658D-44AF-6A4F-846A-E65F6DC48F9E}" type="pres">
      <dgm:prSet presAssocID="{7A42C8BF-CBA1-F348-8139-F89AA854F81F}" presName="hierRoot3" presStyleCnt="0"/>
      <dgm:spPr/>
    </dgm:pt>
    <dgm:pt modelId="{9F5349A5-AE0A-DA4B-A6CB-64FCC08A5E01}" type="pres">
      <dgm:prSet presAssocID="{7A42C8BF-CBA1-F348-8139-F89AA854F81F}" presName="composite3" presStyleCnt="0"/>
      <dgm:spPr/>
    </dgm:pt>
    <dgm:pt modelId="{8B2566DC-699E-304F-9CF5-C5C389CD1F48}" type="pres">
      <dgm:prSet presAssocID="{7A42C8BF-CBA1-F348-8139-F89AA854F81F}" presName="image3" presStyleLbl="node3" presStyleIdx="1" presStyleCnt="4"/>
      <dgm:spPr/>
    </dgm:pt>
    <dgm:pt modelId="{102E1B6F-87CE-4F49-B582-41D83F0222F3}" type="pres">
      <dgm:prSet presAssocID="{7A42C8BF-CBA1-F348-8139-F89AA854F81F}" presName="text3" presStyleLbl="revTx" presStyleIdx="3" presStyleCnt="7" custScaleX="1117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37D1FCE-28FE-1E49-A595-2B4A20CFAEF1}" type="pres">
      <dgm:prSet presAssocID="{7A42C8BF-CBA1-F348-8139-F89AA854F81F}" presName="hierChild4" presStyleCnt="0"/>
      <dgm:spPr/>
    </dgm:pt>
    <dgm:pt modelId="{EAD9023E-EB23-364F-9C5D-AA87D189B161}" type="pres">
      <dgm:prSet presAssocID="{1DAB6EB3-6E70-B94D-B061-CB5A52376BD6}" presName="Name10" presStyleLbl="parChTrans1D2" presStyleIdx="1" presStyleCnt="2"/>
      <dgm:spPr/>
      <dgm:t>
        <a:bodyPr/>
        <a:lstStyle/>
        <a:p>
          <a:endParaRPr lang="ru-RU"/>
        </a:p>
      </dgm:t>
    </dgm:pt>
    <dgm:pt modelId="{631655E3-66B6-FA4E-9DB1-6EF33A0A5792}" type="pres">
      <dgm:prSet presAssocID="{F9755631-38F8-F64A-9A7A-36C732124E5E}" presName="hierRoot2" presStyleCnt="0"/>
      <dgm:spPr/>
    </dgm:pt>
    <dgm:pt modelId="{0D633327-570B-1542-9955-4394601F4EFE}" type="pres">
      <dgm:prSet presAssocID="{F9755631-38F8-F64A-9A7A-36C732124E5E}" presName="composite2" presStyleCnt="0"/>
      <dgm:spPr/>
    </dgm:pt>
    <dgm:pt modelId="{B271FC79-1064-974D-85FB-3BFE6B87819E}" type="pres">
      <dgm:prSet presAssocID="{F9755631-38F8-F64A-9A7A-36C732124E5E}" presName="image2" presStyleLbl="node2" presStyleIdx="1" presStyleCnt="2"/>
      <dgm:spPr/>
    </dgm:pt>
    <dgm:pt modelId="{1C875CC7-EAD0-6F41-A2A4-6E99846FB183}" type="pres">
      <dgm:prSet presAssocID="{F9755631-38F8-F64A-9A7A-36C732124E5E}" presName="text2" presStyleLbl="revTx" presStyleIdx="4" presStyleCnt="7" custScaleX="190237" custLinFactNeighborX="54495" custLinFactNeighborY="4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A984BF-A03F-C140-865A-7C8FB6F6CD80}" type="pres">
      <dgm:prSet presAssocID="{F9755631-38F8-F64A-9A7A-36C732124E5E}" presName="hierChild3" presStyleCnt="0"/>
      <dgm:spPr/>
    </dgm:pt>
    <dgm:pt modelId="{F1E481D1-0B54-7341-84DE-75B7F1113AC2}" type="pres">
      <dgm:prSet presAssocID="{3D73D95B-B3B3-524D-ADE3-F1F3D1BC5277}" presName="Name17" presStyleLbl="parChTrans1D3" presStyleIdx="2" presStyleCnt="4"/>
      <dgm:spPr/>
      <dgm:t>
        <a:bodyPr/>
        <a:lstStyle/>
        <a:p>
          <a:endParaRPr lang="ru-RU"/>
        </a:p>
      </dgm:t>
    </dgm:pt>
    <dgm:pt modelId="{BC1F5397-F22A-1E45-BD14-EA6CE9D570F3}" type="pres">
      <dgm:prSet presAssocID="{C296E88F-018A-974A-B64A-9DC66AFCE5D2}" presName="hierRoot3" presStyleCnt="0"/>
      <dgm:spPr/>
    </dgm:pt>
    <dgm:pt modelId="{DDA22C71-C5C6-314E-990F-8015CAD3C8AD}" type="pres">
      <dgm:prSet presAssocID="{C296E88F-018A-974A-B64A-9DC66AFCE5D2}" presName="composite3" presStyleCnt="0"/>
      <dgm:spPr/>
    </dgm:pt>
    <dgm:pt modelId="{54AA60CA-568A-E948-9369-31C41F5FF246}" type="pres">
      <dgm:prSet presAssocID="{C296E88F-018A-974A-B64A-9DC66AFCE5D2}" presName="image3" presStyleLbl="node3" presStyleIdx="2" presStyleCnt="4" custLinFactNeighborX="-18137" custLinFactNeighborY="9973"/>
      <dgm:spPr/>
    </dgm:pt>
    <dgm:pt modelId="{C18FF0B7-F912-5F40-A524-7C116C1CBEB0}" type="pres">
      <dgm:prSet presAssocID="{C296E88F-018A-974A-B64A-9DC66AFCE5D2}" presName="text3" presStyleLbl="revTx" presStyleIdx="5" presStyleCnt="7" custScaleX="110342" custLinFactNeighborX="-4448" custLinFactNeighborY="67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ABA1E7-99F7-6C43-9569-6F02DA763100}" type="pres">
      <dgm:prSet presAssocID="{C296E88F-018A-974A-B64A-9DC66AFCE5D2}" presName="hierChild4" presStyleCnt="0"/>
      <dgm:spPr/>
    </dgm:pt>
    <dgm:pt modelId="{5F20E4D7-F08F-AF48-B44C-33292196350F}" type="pres">
      <dgm:prSet presAssocID="{ECA39F87-5369-D949-B5C9-10945699B711}" presName="Name17" presStyleLbl="parChTrans1D3" presStyleIdx="3" presStyleCnt="4"/>
      <dgm:spPr/>
      <dgm:t>
        <a:bodyPr/>
        <a:lstStyle/>
        <a:p>
          <a:endParaRPr lang="ru-RU"/>
        </a:p>
      </dgm:t>
    </dgm:pt>
    <dgm:pt modelId="{552A076B-4DFE-A645-94E1-F9745B230C18}" type="pres">
      <dgm:prSet presAssocID="{FD9BE34D-0DA7-B94E-BC37-3E1AD37AA862}" presName="hierRoot3" presStyleCnt="0"/>
      <dgm:spPr/>
    </dgm:pt>
    <dgm:pt modelId="{44B6D764-ECC2-0244-B9C1-7A694E43A056}" type="pres">
      <dgm:prSet presAssocID="{FD9BE34D-0DA7-B94E-BC37-3E1AD37AA862}" presName="composite3" presStyleCnt="0"/>
      <dgm:spPr/>
    </dgm:pt>
    <dgm:pt modelId="{7F759691-0A99-A443-8F36-D2AF271895B7}" type="pres">
      <dgm:prSet presAssocID="{FD9BE34D-0DA7-B94E-BC37-3E1AD37AA862}" presName="image3" presStyleLbl="node3" presStyleIdx="3" presStyleCnt="4" custLinFactNeighborX="-31844" custLinFactNeighborY="-6492"/>
      <dgm:spPr/>
    </dgm:pt>
    <dgm:pt modelId="{EBF405E1-2293-9243-B525-058A386A0CF5}" type="pres">
      <dgm:prSet presAssocID="{FD9BE34D-0DA7-B94E-BC37-3E1AD37AA862}" presName="text3" presStyleLbl="revTx" presStyleIdx="6" presStyleCnt="7" custScaleX="1290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D5E865-C974-5742-B6E3-2E328A6289BC}" type="pres">
      <dgm:prSet presAssocID="{FD9BE34D-0DA7-B94E-BC37-3E1AD37AA862}" presName="hierChild4" presStyleCnt="0"/>
      <dgm:spPr/>
    </dgm:pt>
  </dgm:ptLst>
  <dgm:cxnLst>
    <dgm:cxn modelId="{9A3116A8-CC26-4140-B95C-6C94F7E113E1}" srcId="{C9D7B220-1A5A-4F40-A1ED-BC469308810E}" destId="{5B1C169A-A223-3D4E-A386-BB92A8E554FC}" srcOrd="0" destOrd="0" parTransId="{52B6C438-7140-1F45-8165-DCCD88A47C45}" sibTransId="{8752B774-A80B-6945-8FA9-F0E25C096988}"/>
    <dgm:cxn modelId="{0546EADF-CE95-9349-9704-847EC3A18A5C}" type="presOf" srcId="{F9755631-38F8-F64A-9A7A-36C732124E5E}" destId="{1C875CC7-EAD0-6F41-A2A4-6E99846FB183}" srcOrd="0" destOrd="0" presId="urn:microsoft.com/office/officeart/2009/layout/CirclePictureHierarchy"/>
    <dgm:cxn modelId="{3D7EBFB3-5D7B-4741-8E9F-F2038DCD4BCF}" srcId="{F9755631-38F8-F64A-9A7A-36C732124E5E}" destId="{FD9BE34D-0DA7-B94E-BC37-3E1AD37AA862}" srcOrd="1" destOrd="0" parTransId="{ECA39F87-5369-D949-B5C9-10945699B711}" sibTransId="{F6C58A9F-B58C-4C48-9FDB-5F5B009CDA73}"/>
    <dgm:cxn modelId="{A103E500-2BA6-B241-9B91-A7214F1D4E45}" type="presOf" srcId="{ECA39F87-5369-D949-B5C9-10945699B711}" destId="{5F20E4D7-F08F-AF48-B44C-33292196350F}" srcOrd="0" destOrd="0" presId="urn:microsoft.com/office/officeart/2009/layout/CirclePictureHierarchy"/>
    <dgm:cxn modelId="{0AD69A0D-02CD-1E45-996A-04CAD6DB64B0}" type="presOf" srcId="{7A42C8BF-CBA1-F348-8139-F89AA854F81F}" destId="{102E1B6F-87CE-4F49-B582-41D83F0222F3}" srcOrd="0" destOrd="0" presId="urn:microsoft.com/office/officeart/2009/layout/CirclePictureHierarchy"/>
    <dgm:cxn modelId="{59A70B6B-FAD7-A448-8E8E-F36D08290535}" type="presOf" srcId="{2EAE1D21-6172-6C40-AE18-7AE9A14708A3}" destId="{E26382ED-8C2E-2F4D-874A-2510B4A7988E}" srcOrd="0" destOrd="0" presId="urn:microsoft.com/office/officeart/2009/layout/CirclePictureHierarchy"/>
    <dgm:cxn modelId="{90FA2B0C-F74F-4B41-BB1D-CB18C7352992}" srcId="{EB17099E-995D-414B-B5F3-508C5015FD24}" destId="{2EAE1D21-6172-6C40-AE18-7AE9A14708A3}" srcOrd="0" destOrd="0" parTransId="{56142BF8-4AC7-1342-B1F8-09CBB11452C8}" sibTransId="{76053877-C0E8-F34C-A4A2-1C355E3E48A2}"/>
    <dgm:cxn modelId="{D35568BA-37EC-F84E-A752-2F413BAC12E2}" srcId="{2EAE1D21-6172-6C40-AE18-7AE9A14708A3}" destId="{C9D7B220-1A5A-4F40-A1ED-BC469308810E}" srcOrd="0" destOrd="0" parTransId="{61ABC380-3656-704F-AB3D-2A808D659DF1}" sibTransId="{4079B77B-182C-8F47-A39B-DA178F8DDA9A}"/>
    <dgm:cxn modelId="{FE018CFB-5112-524E-9951-0CCC648438FB}" type="presOf" srcId="{3A850D0D-891B-0D41-B9A7-5267DB62DCBE}" destId="{A692FAEB-2550-8B4D-9A0B-91A66BE796A2}" srcOrd="0" destOrd="0" presId="urn:microsoft.com/office/officeart/2009/layout/CirclePictureHierarchy"/>
    <dgm:cxn modelId="{03D9D37F-27CE-6B48-8755-3A5A6D0A3452}" type="presOf" srcId="{1DAB6EB3-6E70-B94D-B061-CB5A52376BD6}" destId="{EAD9023E-EB23-364F-9C5D-AA87D189B161}" srcOrd="0" destOrd="0" presId="urn:microsoft.com/office/officeart/2009/layout/CirclePictureHierarchy"/>
    <dgm:cxn modelId="{FA914A22-7D21-3349-AC93-009784B3277C}" type="presOf" srcId="{3D73D95B-B3B3-524D-ADE3-F1F3D1BC5277}" destId="{F1E481D1-0B54-7341-84DE-75B7F1113AC2}" srcOrd="0" destOrd="0" presId="urn:microsoft.com/office/officeart/2009/layout/CirclePictureHierarchy"/>
    <dgm:cxn modelId="{8EB7DE04-398F-5A4C-8EC4-A4F9BC95F2FC}" type="presOf" srcId="{C296E88F-018A-974A-B64A-9DC66AFCE5D2}" destId="{C18FF0B7-F912-5F40-A524-7C116C1CBEB0}" srcOrd="0" destOrd="0" presId="urn:microsoft.com/office/officeart/2009/layout/CirclePictureHierarchy"/>
    <dgm:cxn modelId="{BE50DBED-7AC2-BF40-B597-78F7CF1748B1}" type="presOf" srcId="{52B6C438-7140-1F45-8165-DCCD88A47C45}" destId="{11D8E013-7573-5A49-828E-DCF306D16622}" srcOrd="0" destOrd="0" presId="urn:microsoft.com/office/officeart/2009/layout/CirclePictureHierarchy"/>
    <dgm:cxn modelId="{EA854400-8C91-3C42-B29E-2ACF223BD9A9}" type="presOf" srcId="{FD9BE34D-0DA7-B94E-BC37-3E1AD37AA862}" destId="{EBF405E1-2293-9243-B525-058A386A0CF5}" srcOrd="0" destOrd="0" presId="urn:microsoft.com/office/officeart/2009/layout/CirclePictureHierarchy"/>
    <dgm:cxn modelId="{DD074F90-98B2-6348-897F-9941174329EE}" srcId="{F9755631-38F8-F64A-9A7A-36C732124E5E}" destId="{C296E88F-018A-974A-B64A-9DC66AFCE5D2}" srcOrd="0" destOrd="0" parTransId="{3D73D95B-B3B3-524D-ADE3-F1F3D1BC5277}" sibTransId="{85E40AC9-14EC-C746-9D08-E30391FCE694}"/>
    <dgm:cxn modelId="{AA2BCE3E-F288-B848-8C39-D1F4BD78C1AE}" srcId="{2EAE1D21-6172-6C40-AE18-7AE9A14708A3}" destId="{F9755631-38F8-F64A-9A7A-36C732124E5E}" srcOrd="1" destOrd="0" parTransId="{1DAB6EB3-6E70-B94D-B061-CB5A52376BD6}" sibTransId="{46AD19AA-49B1-6D4D-B0B8-6F488DB53959}"/>
    <dgm:cxn modelId="{5C8FAA83-3D3F-F14C-8403-90D057D264FD}" type="presOf" srcId="{5B1C169A-A223-3D4E-A386-BB92A8E554FC}" destId="{ABCE70D7-7CB2-2347-AB51-130D907EBF71}" srcOrd="0" destOrd="0" presId="urn:microsoft.com/office/officeart/2009/layout/CirclePictureHierarchy"/>
    <dgm:cxn modelId="{391CECAE-5586-F249-A15A-5E61E9F4F772}" srcId="{C9D7B220-1A5A-4F40-A1ED-BC469308810E}" destId="{7A42C8BF-CBA1-F348-8139-F89AA854F81F}" srcOrd="1" destOrd="0" parTransId="{3A850D0D-891B-0D41-B9A7-5267DB62DCBE}" sibTransId="{D7B1272D-D1F2-964F-B5B6-04E086CDE83A}"/>
    <dgm:cxn modelId="{BA9710E9-3478-874E-8356-9A5502A494B8}" type="presOf" srcId="{61ABC380-3656-704F-AB3D-2A808D659DF1}" destId="{199D3F24-3514-1A4E-A978-0BE934F32B13}" srcOrd="0" destOrd="0" presId="urn:microsoft.com/office/officeart/2009/layout/CirclePictureHierarchy"/>
    <dgm:cxn modelId="{889AB184-CDAF-CF44-AD73-DBFD3331E747}" type="presOf" srcId="{C9D7B220-1A5A-4F40-A1ED-BC469308810E}" destId="{3FDDCC37-437A-1340-A678-A45DAD72A256}" srcOrd="0" destOrd="0" presId="urn:microsoft.com/office/officeart/2009/layout/CirclePictureHierarchy"/>
    <dgm:cxn modelId="{4D42FF83-7F72-5E4B-ADCE-519BE7518336}" type="presOf" srcId="{EB17099E-995D-414B-B5F3-508C5015FD24}" destId="{E124D99D-E6F1-6547-8C62-ECBB8809D62B}" srcOrd="0" destOrd="0" presId="urn:microsoft.com/office/officeart/2009/layout/CirclePictureHierarchy"/>
    <dgm:cxn modelId="{03BF0C00-3998-934D-81D6-1A3231C0836F}" type="presParOf" srcId="{E124D99D-E6F1-6547-8C62-ECBB8809D62B}" destId="{969BA9BF-10EB-CF4B-B8A3-9D891ECFC4C0}" srcOrd="0" destOrd="0" presId="urn:microsoft.com/office/officeart/2009/layout/CirclePictureHierarchy"/>
    <dgm:cxn modelId="{667E4BC3-9104-884E-8698-286136172571}" type="presParOf" srcId="{969BA9BF-10EB-CF4B-B8A3-9D891ECFC4C0}" destId="{32D1862E-4E3D-7641-8E65-2DE127854CA5}" srcOrd="0" destOrd="0" presId="urn:microsoft.com/office/officeart/2009/layout/CirclePictureHierarchy"/>
    <dgm:cxn modelId="{83892090-6A7F-F34A-A876-5E074051D3B9}" type="presParOf" srcId="{32D1862E-4E3D-7641-8E65-2DE127854CA5}" destId="{50807251-66F5-424F-BBD6-842E99AEA9D5}" srcOrd="0" destOrd="0" presId="urn:microsoft.com/office/officeart/2009/layout/CirclePictureHierarchy"/>
    <dgm:cxn modelId="{1139B745-11C0-6C48-8F04-50C278D0A6AB}" type="presParOf" srcId="{32D1862E-4E3D-7641-8E65-2DE127854CA5}" destId="{E26382ED-8C2E-2F4D-874A-2510B4A7988E}" srcOrd="1" destOrd="0" presId="urn:microsoft.com/office/officeart/2009/layout/CirclePictureHierarchy"/>
    <dgm:cxn modelId="{1E40BE32-0789-954F-9E2A-9EBF3353B8E3}" type="presParOf" srcId="{969BA9BF-10EB-CF4B-B8A3-9D891ECFC4C0}" destId="{4146996F-722C-5E44-85B5-3D32F3B9E7ED}" srcOrd="1" destOrd="0" presId="urn:microsoft.com/office/officeart/2009/layout/CirclePictureHierarchy"/>
    <dgm:cxn modelId="{9960CB6F-2AEC-B64B-8AB7-C0935944AF26}" type="presParOf" srcId="{4146996F-722C-5E44-85B5-3D32F3B9E7ED}" destId="{199D3F24-3514-1A4E-A978-0BE934F32B13}" srcOrd="0" destOrd="0" presId="urn:microsoft.com/office/officeart/2009/layout/CirclePictureHierarchy"/>
    <dgm:cxn modelId="{376D14E7-B82B-1443-90FB-8C68B206CC6D}" type="presParOf" srcId="{4146996F-722C-5E44-85B5-3D32F3B9E7ED}" destId="{27E480A8-79BB-754B-9C84-B75CE912B4BC}" srcOrd="1" destOrd="0" presId="urn:microsoft.com/office/officeart/2009/layout/CirclePictureHierarchy"/>
    <dgm:cxn modelId="{74C24C71-F551-A94C-BAF9-B214837A1F4F}" type="presParOf" srcId="{27E480A8-79BB-754B-9C84-B75CE912B4BC}" destId="{37B19B68-9CA6-6B4B-B6C9-C78989D3741B}" srcOrd="0" destOrd="0" presId="urn:microsoft.com/office/officeart/2009/layout/CirclePictureHierarchy"/>
    <dgm:cxn modelId="{30439801-BFD4-4E49-893C-C7C70024609C}" type="presParOf" srcId="{37B19B68-9CA6-6B4B-B6C9-C78989D3741B}" destId="{8FA342A2-115A-954B-9C1B-366C3B04E12B}" srcOrd="0" destOrd="0" presId="urn:microsoft.com/office/officeart/2009/layout/CirclePictureHierarchy"/>
    <dgm:cxn modelId="{AA6DADF5-852E-C34C-A8E5-69DB2D940C2C}" type="presParOf" srcId="{37B19B68-9CA6-6B4B-B6C9-C78989D3741B}" destId="{3FDDCC37-437A-1340-A678-A45DAD72A256}" srcOrd="1" destOrd="0" presId="urn:microsoft.com/office/officeart/2009/layout/CirclePictureHierarchy"/>
    <dgm:cxn modelId="{1FDE0C00-FFB8-BF4A-936A-1D76B5270F3A}" type="presParOf" srcId="{27E480A8-79BB-754B-9C84-B75CE912B4BC}" destId="{3110AD9F-6E0C-784F-B688-8BFD5C5485E0}" srcOrd="1" destOrd="0" presId="urn:microsoft.com/office/officeart/2009/layout/CirclePictureHierarchy"/>
    <dgm:cxn modelId="{6D7DAB4A-3A37-E347-AC2A-DE8E309C5635}" type="presParOf" srcId="{3110AD9F-6E0C-784F-B688-8BFD5C5485E0}" destId="{11D8E013-7573-5A49-828E-DCF306D16622}" srcOrd="0" destOrd="0" presId="urn:microsoft.com/office/officeart/2009/layout/CirclePictureHierarchy"/>
    <dgm:cxn modelId="{1CDB1D0B-0AEF-404B-A4F6-55C7B07E6322}" type="presParOf" srcId="{3110AD9F-6E0C-784F-B688-8BFD5C5485E0}" destId="{4A3A4C44-EAFB-FB4B-81F2-A8CCAF619BE2}" srcOrd="1" destOrd="0" presId="urn:microsoft.com/office/officeart/2009/layout/CirclePictureHierarchy"/>
    <dgm:cxn modelId="{CFFFD27A-ED10-0B47-A63A-7E956D49AD5A}" type="presParOf" srcId="{4A3A4C44-EAFB-FB4B-81F2-A8CCAF619BE2}" destId="{6DCE7298-98F5-D74D-899D-0CEAFAD4C0D5}" srcOrd="0" destOrd="0" presId="urn:microsoft.com/office/officeart/2009/layout/CirclePictureHierarchy"/>
    <dgm:cxn modelId="{D56BAF71-E1BE-914A-A21D-C0F5C6799B94}" type="presParOf" srcId="{6DCE7298-98F5-D74D-899D-0CEAFAD4C0D5}" destId="{3861378E-101A-7B42-8D44-8E839D47D228}" srcOrd="0" destOrd="0" presId="urn:microsoft.com/office/officeart/2009/layout/CirclePictureHierarchy"/>
    <dgm:cxn modelId="{3BEBE77D-5937-3346-9757-3D6494469AEE}" type="presParOf" srcId="{6DCE7298-98F5-D74D-899D-0CEAFAD4C0D5}" destId="{ABCE70D7-7CB2-2347-AB51-130D907EBF71}" srcOrd="1" destOrd="0" presId="urn:microsoft.com/office/officeart/2009/layout/CirclePictureHierarchy"/>
    <dgm:cxn modelId="{B61EDB1A-BC5C-DC49-A1DA-1EF9C7C4F002}" type="presParOf" srcId="{4A3A4C44-EAFB-FB4B-81F2-A8CCAF619BE2}" destId="{7408542B-E156-1C4B-A23E-C4F5B876EC1C}" srcOrd="1" destOrd="0" presId="urn:microsoft.com/office/officeart/2009/layout/CirclePictureHierarchy"/>
    <dgm:cxn modelId="{7772E8A4-10CD-2848-A442-7B3DA07C57D2}" type="presParOf" srcId="{3110AD9F-6E0C-784F-B688-8BFD5C5485E0}" destId="{A692FAEB-2550-8B4D-9A0B-91A66BE796A2}" srcOrd="2" destOrd="0" presId="urn:microsoft.com/office/officeart/2009/layout/CirclePictureHierarchy"/>
    <dgm:cxn modelId="{89AFD6C8-0EEA-5F4A-9E34-FDA73CB6DD10}" type="presParOf" srcId="{3110AD9F-6E0C-784F-B688-8BFD5C5485E0}" destId="{75D7658D-44AF-6A4F-846A-E65F6DC48F9E}" srcOrd="3" destOrd="0" presId="urn:microsoft.com/office/officeart/2009/layout/CirclePictureHierarchy"/>
    <dgm:cxn modelId="{619938D6-3FBD-C14D-A780-77283BE84725}" type="presParOf" srcId="{75D7658D-44AF-6A4F-846A-E65F6DC48F9E}" destId="{9F5349A5-AE0A-DA4B-A6CB-64FCC08A5E01}" srcOrd="0" destOrd="0" presId="urn:microsoft.com/office/officeart/2009/layout/CirclePictureHierarchy"/>
    <dgm:cxn modelId="{09DF706B-C3E8-2440-886A-C9BB9C4BF0FC}" type="presParOf" srcId="{9F5349A5-AE0A-DA4B-A6CB-64FCC08A5E01}" destId="{8B2566DC-699E-304F-9CF5-C5C389CD1F48}" srcOrd="0" destOrd="0" presId="urn:microsoft.com/office/officeart/2009/layout/CirclePictureHierarchy"/>
    <dgm:cxn modelId="{2CC02926-5351-104C-8C2D-1066DB7BD580}" type="presParOf" srcId="{9F5349A5-AE0A-DA4B-A6CB-64FCC08A5E01}" destId="{102E1B6F-87CE-4F49-B582-41D83F0222F3}" srcOrd="1" destOrd="0" presId="urn:microsoft.com/office/officeart/2009/layout/CirclePictureHierarchy"/>
    <dgm:cxn modelId="{5B1BFBCE-B08E-A949-9729-20D67FF06225}" type="presParOf" srcId="{75D7658D-44AF-6A4F-846A-E65F6DC48F9E}" destId="{837D1FCE-28FE-1E49-A595-2B4A20CFAEF1}" srcOrd="1" destOrd="0" presId="urn:microsoft.com/office/officeart/2009/layout/CirclePictureHierarchy"/>
    <dgm:cxn modelId="{2B79CB03-7807-764D-A5F9-93A0C92D2668}" type="presParOf" srcId="{4146996F-722C-5E44-85B5-3D32F3B9E7ED}" destId="{EAD9023E-EB23-364F-9C5D-AA87D189B161}" srcOrd="2" destOrd="0" presId="urn:microsoft.com/office/officeart/2009/layout/CirclePictureHierarchy"/>
    <dgm:cxn modelId="{8014BD0A-81F0-3E4D-A8D5-39FDEE66E900}" type="presParOf" srcId="{4146996F-722C-5E44-85B5-3D32F3B9E7ED}" destId="{631655E3-66B6-FA4E-9DB1-6EF33A0A5792}" srcOrd="3" destOrd="0" presId="urn:microsoft.com/office/officeart/2009/layout/CirclePictureHierarchy"/>
    <dgm:cxn modelId="{BD64DB43-FF5B-2C4C-80CA-0B355D735273}" type="presParOf" srcId="{631655E3-66B6-FA4E-9DB1-6EF33A0A5792}" destId="{0D633327-570B-1542-9955-4394601F4EFE}" srcOrd="0" destOrd="0" presId="urn:microsoft.com/office/officeart/2009/layout/CirclePictureHierarchy"/>
    <dgm:cxn modelId="{3EB66206-3354-E145-B6C7-1D8AF0C249E3}" type="presParOf" srcId="{0D633327-570B-1542-9955-4394601F4EFE}" destId="{B271FC79-1064-974D-85FB-3BFE6B87819E}" srcOrd="0" destOrd="0" presId="urn:microsoft.com/office/officeart/2009/layout/CirclePictureHierarchy"/>
    <dgm:cxn modelId="{45BAC138-E8AE-5245-AE5B-24F001D5D676}" type="presParOf" srcId="{0D633327-570B-1542-9955-4394601F4EFE}" destId="{1C875CC7-EAD0-6F41-A2A4-6E99846FB183}" srcOrd="1" destOrd="0" presId="urn:microsoft.com/office/officeart/2009/layout/CirclePictureHierarchy"/>
    <dgm:cxn modelId="{A75E0DC9-CE3C-7643-A813-43C815D2A211}" type="presParOf" srcId="{631655E3-66B6-FA4E-9DB1-6EF33A0A5792}" destId="{26A984BF-A03F-C140-865A-7C8FB6F6CD80}" srcOrd="1" destOrd="0" presId="urn:microsoft.com/office/officeart/2009/layout/CirclePictureHierarchy"/>
    <dgm:cxn modelId="{D3BB3D49-B7CA-A842-B1FC-E729AE427EF5}" type="presParOf" srcId="{26A984BF-A03F-C140-865A-7C8FB6F6CD80}" destId="{F1E481D1-0B54-7341-84DE-75B7F1113AC2}" srcOrd="0" destOrd="0" presId="urn:microsoft.com/office/officeart/2009/layout/CirclePictureHierarchy"/>
    <dgm:cxn modelId="{D9842ADB-0D40-2048-A0ED-649B104B0D74}" type="presParOf" srcId="{26A984BF-A03F-C140-865A-7C8FB6F6CD80}" destId="{BC1F5397-F22A-1E45-BD14-EA6CE9D570F3}" srcOrd="1" destOrd="0" presId="urn:microsoft.com/office/officeart/2009/layout/CirclePictureHierarchy"/>
    <dgm:cxn modelId="{C99455F5-9F1D-B04D-BEFE-DF2232CDE2B5}" type="presParOf" srcId="{BC1F5397-F22A-1E45-BD14-EA6CE9D570F3}" destId="{DDA22C71-C5C6-314E-990F-8015CAD3C8AD}" srcOrd="0" destOrd="0" presId="urn:microsoft.com/office/officeart/2009/layout/CirclePictureHierarchy"/>
    <dgm:cxn modelId="{DA7F96D5-A441-4F44-A4F0-E814C366F9B2}" type="presParOf" srcId="{DDA22C71-C5C6-314E-990F-8015CAD3C8AD}" destId="{54AA60CA-568A-E948-9369-31C41F5FF246}" srcOrd="0" destOrd="0" presId="urn:microsoft.com/office/officeart/2009/layout/CirclePictureHierarchy"/>
    <dgm:cxn modelId="{A07ACB26-A238-CC4E-862D-5AD02C203FE7}" type="presParOf" srcId="{DDA22C71-C5C6-314E-990F-8015CAD3C8AD}" destId="{C18FF0B7-F912-5F40-A524-7C116C1CBEB0}" srcOrd="1" destOrd="0" presId="urn:microsoft.com/office/officeart/2009/layout/CirclePictureHierarchy"/>
    <dgm:cxn modelId="{DB3CEAFD-56F4-E747-84AB-0D70625DE86E}" type="presParOf" srcId="{BC1F5397-F22A-1E45-BD14-EA6CE9D570F3}" destId="{0EABA1E7-99F7-6C43-9569-6F02DA763100}" srcOrd="1" destOrd="0" presId="urn:microsoft.com/office/officeart/2009/layout/CirclePictureHierarchy"/>
    <dgm:cxn modelId="{B8841CCF-01A9-8640-AA4F-FDC8C693E33E}" type="presParOf" srcId="{26A984BF-A03F-C140-865A-7C8FB6F6CD80}" destId="{5F20E4D7-F08F-AF48-B44C-33292196350F}" srcOrd="2" destOrd="0" presId="urn:microsoft.com/office/officeart/2009/layout/CirclePictureHierarchy"/>
    <dgm:cxn modelId="{EFE55552-2C00-0B43-B2A4-D359E777FC7A}" type="presParOf" srcId="{26A984BF-A03F-C140-865A-7C8FB6F6CD80}" destId="{552A076B-4DFE-A645-94E1-F9745B230C18}" srcOrd="3" destOrd="0" presId="urn:microsoft.com/office/officeart/2009/layout/CirclePictureHierarchy"/>
    <dgm:cxn modelId="{426C560F-B38D-814B-B7CB-A101CDC92ADA}" type="presParOf" srcId="{552A076B-4DFE-A645-94E1-F9745B230C18}" destId="{44B6D764-ECC2-0244-B9C1-7A694E43A056}" srcOrd="0" destOrd="0" presId="urn:microsoft.com/office/officeart/2009/layout/CirclePictureHierarchy"/>
    <dgm:cxn modelId="{1450387C-2660-794A-AC39-487C6A11D5F5}" type="presParOf" srcId="{44B6D764-ECC2-0244-B9C1-7A694E43A056}" destId="{7F759691-0A99-A443-8F36-D2AF271895B7}" srcOrd="0" destOrd="0" presId="urn:microsoft.com/office/officeart/2009/layout/CirclePictureHierarchy"/>
    <dgm:cxn modelId="{B65EC9EA-CC11-BE48-A09A-8EE4C2B2F6A9}" type="presParOf" srcId="{44B6D764-ECC2-0244-B9C1-7A694E43A056}" destId="{EBF405E1-2293-9243-B525-058A386A0CF5}" srcOrd="1" destOrd="0" presId="urn:microsoft.com/office/officeart/2009/layout/CirclePictureHierarchy"/>
    <dgm:cxn modelId="{EE49E5CF-6237-9A4F-ABE7-EBC4C8459AA9}" type="presParOf" srcId="{552A076B-4DFE-A645-94E1-F9745B230C18}" destId="{0BD5E865-C974-5742-B6E3-2E328A6289BC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0.75893</cdr:x>
      <cdr:y>0.67925</cdr:y>
    </cdr:from>
    <cdr:to>
      <cdr:x>0.91071</cdr:x>
      <cdr:y>0.77602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120680" y="2592288"/>
          <a:ext cx="1224136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*p</a:t>
          </a:r>
          <a:r>
            <a:rPr lang="en-US" dirty="0"/>
            <a:t>&lt;</a:t>
          </a:r>
          <a:r>
            <a:rPr lang="en-US" dirty="0" smtClean="0"/>
            <a:t>0,05</a:t>
          </a:r>
          <a:endParaRPr lang="ru-RU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0.13896</cdr:x>
      <cdr:y>0.47886</cdr:y>
    </cdr:from>
    <cdr:to>
      <cdr:x>0.20844</cdr:x>
      <cdr:y>0.53371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52128" y="2514278"/>
          <a:ext cx="5760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-0,47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0.39082</cdr:x>
      <cdr:y>0.09486</cdr:y>
    </cdr:from>
    <cdr:to>
      <cdr:x>0.46029</cdr:x>
      <cdr:y>0.14971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40360" y="498054"/>
          <a:ext cx="5760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 smtClean="0"/>
            <a:t>-1,55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0.63399</cdr:x>
      <cdr:y>0.54743</cdr:y>
    </cdr:from>
    <cdr:to>
      <cdr:x>0.70347</cdr:x>
      <cdr:y>0.60229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256584" y="2874318"/>
          <a:ext cx="5760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 smtClean="0"/>
            <a:t>-0,7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0.89453</cdr:x>
      <cdr:y>0.20457</cdr:y>
    </cdr:from>
    <cdr:to>
      <cdr:x>0.96401</cdr:x>
      <cdr:y>0.25943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416824" y="1074118"/>
          <a:ext cx="5760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 smtClean="0"/>
            <a:t>-3,31</a:t>
          </a:r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0.87826</cdr:x>
      <cdr:y>0.51724</cdr:y>
    </cdr:from>
    <cdr:to>
      <cdr:x>0.96522</cdr:x>
      <cdr:y>0.60345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72808" y="2160240"/>
          <a:ext cx="72008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P&lt;0,05</a:t>
          </a:r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F4644-A700-499D-975F-E49887F1E4B4}" type="datetimeFigureOut">
              <a:rPr lang="en-US" smtClean="0"/>
              <a:t>15.01.18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9A0247-26D5-4885-BAEA-B74D6E174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32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FBEF3-C646-4FFD-8B10-27FAC149652A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765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200" dirty="0" smtClean="0"/>
              <a:t>Какие еще аргументы ЗА необходимость медикаментозной терапии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200" dirty="0" smtClean="0"/>
              <a:t>Типа, сорняки – удалили кустик, а сорняки остались (</a:t>
            </a:r>
            <a:r>
              <a:rPr lang="ru-RU" sz="1200" dirty="0" err="1" smtClean="0"/>
              <a:t>Ярмолинская</a:t>
            </a:r>
            <a:r>
              <a:rPr lang="ru-RU" sz="1200" dirty="0" smtClean="0"/>
              <a:t> – грибы) – эмоциональный посыл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FBEF3-C646-4FFD-8B10-27FAC149652A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238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Причину не устраняем, все равно устраняем следствие. Проблема остается, что требует дальнейшей медикаментозной терапии</a:t>
            </a:r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3CED2DC-CE2C-430F-817C-B7AD2AEA9798}" type="slidenum">
              <a:rPr lang="ru-RU" altLang="ru-RU" smtClean="0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ru-RU" altLang="ru-RU" smtClean="0">
              <a:solidFill>
                <a:srgbClr val="000000"/>
              </a:solidFill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dirty="0" smtClean="0">
              <a:latin typeface="Arial" pitchFamily="34" charset="0"/>
            </a:endParaRPr>
          </a:p>
        </p:txBody>
      </p:sp>
      <p:sp>
        <p:nvSpPr>
          <p:cNvPr id="675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267">
              <a:defRPr sz="3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6442" indent="-287093" defTabSz="928267">
              <a:defRPr sz="3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8372" indent="-229674" defTabSz="928267">
              <a:defRPr sz="3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7721" indent="-229674" defTabSz="928267">
              <a:defRPr sz="3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67070" indent="-229674" defTabSz="928267">
              <a:defRPr sz="3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26419" indent="-229674" algn="ctr" defTabSz="928267" eaLnBrk="0" fontAlgn="base" hangingPunct="0">
              <a:spcBef>
                <a:spcPct val="0"/>
              </a:spcBef>
              <a:spcAft>
                <a:spcPct val="0"/>
              </a:spcAft>
              <a:defRPr sz="3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85767" indent="-229674" algn="ctr" defTabSz="928267" eaLnBrk="0" fontAlgn="base" hangingPunct="0">
              <a:spcBef>
                <a:spcPct val="0"/>
              </a:spcBef>
              <a:spcAft>
                <a:spcPct val="0"/>
              </a:spcAft>
              <a:defRPr sz="3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45116" indent="-229674" algn="ctr" defTabSz="928267" eaLnBrk="0" fontAlgn="base" hangingPunct="0">
              <a:spcBef>
                <a:spcPct val="0"/>
              </a:spcBef>
              <a:spcAft>
                <a:spcPct val="0"/>
              </a:spcAft>
              <a:defRPr sz="3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04465" indent="-229674" algn="ctr" defTabSz="928267" eaLnBrk="0" fontAlgn="base" hangingPunct="0">
              <a:spcBef>
                <a:spcPct val="0"/>
              </a:spcBef>
              <a:spcAft>
                <a:spcPct val="0"/>
              </a:spcAft>
              <a:defRPr sz="3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588CDE3F-8AD0-4A99-A628-B7464624A73C}" type="slidenum">
              <a:rPr lang="en-US" sz="1300" b="0" i="0"/>
              <a:pPr/>
              <a:t>27</a:t>
            </a:fld>
            <a:endParaRPr lang="en-US" sz="1300" b="0" i="0"/>
          </a:p>
        </p:txBody>
      </p:sp>
    </p:spTree>
    <p:extLst>
      <p:ext uri="{BB962C8B-B14F-4D97-AF65-F5344CB8AC3E}">
        <p14:creationId xmlns:p14="http://schemas.microsoft.com/office/powerpoint/2010/main" val="3414388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9693C-FE0F-45D7-8393-ADD7CE2E5C5B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169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Corona LE, Swenson CW, Sheetz KH, et al.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of other treatments before hysterectomy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benign conditions in a statewide hospital collaborative. J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Obstet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Gynecol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2015;212:304.e1-7.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11AC1-87B0-480F-B3CE-C9BB6B57B4C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3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475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627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235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860" y="340276"/>
            <a:ext cx="7675850" cy="49384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860" y="1274762"/>
            <a:ext cx="7645940" cy="485140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itchFamily="2" charset="2"/>
              <a:buChar char="§"/>
              <a:defRPr baseline="0">
                <a:solidFill>
                  <a:schemeClr val="tx1"/>
                </a:solidFill>
              </a:defRPr>
            </a:lvl1pPr>
            <a:lvl3pPr>
              <a:buFont typeface="Arial" pitchFamily="34" charset="0"/>
              <a:buChar char="–"/>
              <a:defRPr/>
            </a:lvl3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5A455-BBF2-4A44-B03D-B9BCF2BCF7F9}" type="datetime1">
              <a:rPr lang="en-US"/>
              <a:pPr>
                <a:defRPr/>
              </a:pPr>
              <a:t>15.01.18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9BA28-CFA5-4EE8-8C91-14A3C92D9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02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015A9-F741-4965-9F69-145121EC25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620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015A9-F741-4965-9F69-145121EC25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945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015A9-F741-4965-9F69-145121EC25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619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015A9-F741-4965-9F69-145121EC25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214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015A9-F741-4965-9F69-145121EC25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58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015A9-F741-4965-9F69-145121EC25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320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015A9-F741-4965-9F69-145121EC25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45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785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B8C4-EC00-3D49-A4BD-CF448219A659}" type="datetimeFigureOut">
              <a:rPr lang="ru-RU" smtClean="0"/>
              <a:t>15.01.18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71AF-B0A4-AA4A-9A0E-2538CF5EE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705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B8C4-EC00-3D49-A4BD-CF448219A659}" type="datetimeFigureOut">
              <a:rPr lang="ru-RU" smtClean="0"/>
              <a:t>15.01.18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71AF-B0A4-AA4A-9A0E-2538CF5EE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245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B8C4-EC00-3D49-A4BD-CF448219A659}" type="datetimeFigureOut">
              <a:rPr lang="ru-RU" smtClean="0"/>
              <a:t>15.01.18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71AF-B0A4-AA4A-9A0E-2538CF5EE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455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B8C4-EC00-3D49-A4BD-CF448219A659}" type="datetimeFigureOut">
              <a:rPr lang="ru-RU" smtClean="0"/>
              <a:t>15.01.18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71AF-B0A4-AA4A-9A0E-2538CF5EE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876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B8C4-EC00-3D49-A4BD-CF448219A659}" type="datetimeFigureOut">
              <a:rPr lang="ru-RU" smtClean="0"/>
              <a:t>15.01.18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71AF-B0A4-AA4A-9A0E-2538CF5EE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9755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B8C4-EC00-3D49-A4BD-CF448219A659}" type="datetimeFigureOut">
              <a:rPr lang="ru-RU" smtClean="0"/>
              <a:t>15.01.18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71AF-B0A4-AA4A-9A0E-2538CF5EE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506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B8C4-EC00-3D49-A4BD-CF448219A659}" type="datetimeFigureOut">
              <a:rPr lang="ru-RU" smtClean="0"/>
              <a:t>15.01.18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71AF-B0A4-AA4A-9A0E-2538CF5EE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4566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B8C4-EC00-3D49-A4BD-CF448219A659}" type="datetimeFigureOut">
              <a:rPr lang="ru-RU" smtClean="0"/>
              <a:t>15.01.18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71AF-B0A4-AA4A-9A0E-2538CF5EE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46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B8C4-EC00-3D49-A4BD-CF448219A659}" type="datetimeFigureOut">
              <a:rPr lang="ru-RU" smtClean="0"/>
              <a:t>15.01.18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71AF-B0A4-AA4A-9A0E-2538CF5EE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05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B8C4-EC00-3D49-A4BD-CF448219A659}" type="datetimeFigureOut">
              <a:rPr lang="ru-RU" smtClean="0"/>
              <a:t>15.01.18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71AF-B0A4-AA4A-9A0E-2538CF5EE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22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0537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B8C4-EC00-3D49-A4BD-CF448219A659}" type="datetimeFigureOut">
              <a:rPr lang="ru-RU" smtClean="0"/>
              <a:t>15.01.18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71AF-B0A4-AA4A-9A0E-2538CF5EE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455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535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188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821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63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384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903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14847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9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98" r:id="rId12"/>
    <p:sldLayoutId id="2147483900" r:id="rId13"/>
    <p:sldLayoutId id="2147483901" r:id="rId14"/>
    <p:sldLayoutId id="2147483903" r:id="rId15"/>
    <p:sldLayoutId id="2147483905" r:id="rId16"/>
    <p:sldLayoutId id="2147483906" r:id="rId17"/>
    <p:sldLayoutId id="2147483907" r:id="rId18"/>
    <p:sldLayoutId id="2147483908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B8C4-EC00-3D49-A4BD-CF448219A659}" type="datetimeFigureOut">
              <a:rPr lang="ru-RU" smtClean="0"/>
              <a:t>15.01.18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171AF-B0A4-AA4A-9A0E-2538CF5EE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2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_________Microsoft_Word1.docx"/><Relationship Id="rId5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package" Target="../embeddings/_________Microsoft_Word4.docx"/><Relationship Id="rId5" Type="http://schemas.openxmlformats.org/officeDocument/2006/relationships/image" Target="../media/image4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package" Target="../embeddings/_________Microsoft_Word5.docx"/><Relationship Id="rId5" Type="http://schemas.openxmlformats.org/officeDocument/2006/relationships/image" Target="../media/image42.emf"/><Relationship Id="rId6" Type="http://schemas.openxmlformats.org/officeDocument/2006/relationships/chart" Target="../charts/chart3.xml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chart" Target="../charts/char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chart" Target="../charts/char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96552" y="3068960"/>
            <a:ext cx="9972600" cy="1872208"/>
          </a:xfrm>
        </p:spPr>
        <p:txBody>
          <a:bodyPr>
            <a:normAutofit/>
          </a:bodyPr>
          <a:lstStyle/>
          <a:p>
            <a:r>
              <a:rPr lang="en-US" sz="2800" dirty="0"/>
              <a:t> </a:t>
            </a:r>
            <a:r>
              <a:rPr lang="ru-RU" sz="2800" b="1" dirty="0" smtClean="0"/>
              <a:t>Овариальный резерв – ключевая проблема в реализации функции репродукции при </a:t>
            </a:r>
            <a:r>
              <a:rPr lang="ru-RU" sz="2800" b="1" dirty="0" err="1" smtClean="0"/>
              <a:t>эндометриоидных</a:t>
            </a:r>
            <a:r>
              <a:rPr lang="ru-RU" sz="2800" b="1" dirty="0" smtClean="0"/>
              <a:t> кистах яичников</a:t>
            </a: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869160"/>
            <a:ext cx="6440760" cy="1201688"/>
          </a:xfrm>
        </p:spPr>
        <p:txBody>
          <a:bodyPr>
            <a:normAutofit fontScale="70000" lnSpcReduction="2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В.Ф. </a:t>
            </a:r>
            <a:r>
              <a:rPr lang="ru-RU" sz="2800" b="1" dirty="0" err="1" smtClean="0">
                <a:solidFill>
                  <a:srgbClr val="FF0000"/>
                </a:solidFill>
              </a:rPr>
              <a:t>Беженарь</a:t>
            </a:r>
            <a:r>
              <a:rPr lang="ru-RU" sz="2800" b="1" dirty="0" smtClean="0">
                <a:solidFill>
                  <a:srgbClr val="FF0000"/>
                </a:solidFill>
              </a:rPr>
              <a:t>, А.С. Калугина,  Н.С. Кузьмина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endParaRPr lang="ru-RU" sz="2000" i="1" dirty="0" smtClean="0">
              <a:solidFill>
                <a:srgbClr val="FF0000"/>
              </a:solidFill>
            </a:endParaRPr>
          </a:p>
          <a:p>
            <a:r>
              <a:rPr lang="ru-RU" sz="2000" b="1" i="1" dirty="0" smtClean="0">
                <a:solidFill>
                  <a:srgbClr val="FF0000"/>
                </a:solidFill>
              </a:rPr>
              <a:t>Кафедра акушерства, гинекологии и неонатологии,</a:t>
            </a:r>
            <a:endParaRPr lang="en-US" sz="2000" b="1" i="1" dirty="0" smtClean="0">
              <a:solidFill>
                <a:srgbClr val="FF0000"/>
              </a:solidFill>
            </a:endParaRP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smtClean="0">
                <a:solidFill>
                  <a:srgbClr val="FF0000"/>
                </a:solidFill>
              </a:rPr>
              <a:t>Клиника «АВА-Петер»</a:t>
            </a:r>
          </a:p>
          <a:p>
            <a:r>
              <a:rPr lang="ru-RU" sz="2000" b="1" i="1" dirty="0" smtClean="0">
                <a:solidFill>
                  <a:srgbClr val="FF0000"/>
                </a:solidFill>
              </a:rPr>
              <a:t>Санкт-Петербург, Россия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6237312"/>
            <a:ext cx="1727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15 января  2018</a:t>
            </a:r>
            <a:endParaRPr lang="en-US" dirty="0"/>
          </a:p>
        </p:txBody>
      </p:sp>
      <p:pic>
        <p:nvPicPr>
          <p:cNvPr id="6" name="Изображение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547609" cy="314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0" y="2204864"/>
            <a:ext cx="9144000" cy="69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000" b="1" i="1" dirty="0">
                <a:solidFill>
                  <a:srgbClr val="FFFF00"/>
                </a:solidFill>
              </a:rPr>
              <a:t>Первый Санкт-Петербургский Государственный Медицинский Университет </a:t>
            </a:r>
            <a:r>
              <a:rPr lang="ru-RU" sz="2000" b="1" i="1" dirty="0" err="1">
                <a:solidFill>
                  <a:srgbClr val="FFFF00"/>
                </a:solidFill>
              </a:rPr>
              <a:t>им.академика</a:t>
            </a:r>
            <a:r>
              <a:rPr lang="ru-RU" sz="2000" b="1" i="1" dirty="0">
                <a:solidFill>
                  <a:srgbClr val="FFFF00"/>
                </a:solidFill>
              </a:rPr>
              <a:t> </a:t>
            </a:r>
            <a:r>
              <a:rPr lang="ru-RU" sz="2000" b="1" i="1" dirty="0" err="1">
                <a:solidFill>
                  <a:srgbClr val="FFFF00"/>
                </a:solidFill>
              </a:rPr>
              <a:t>И.П.Павлова</a:t>
            </a:r>
            <a:r>
              <a:rPr lang="en-US" sz="1050" b="1" i="1" dirty="0">
                <a:solidFill>
                  <a:srgbClr val="FFFF00"/>
                </a:solidFill>
              </a:rPr>
              <a:t>                                                         </a:t>
            </a:r>
            <a:endParaRPr lang="ru-RU" sz="105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768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Consensus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700808"/>
            <a:ext cx="8640960" cy="4525963"/>
          </a:xfr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Операция при </a:t>
            </a:r>
            <a:r>
              <a:rPr lang="ru-RU" dirty="0" err="1" smtClean="0"/>
              <a:t>эндометриомах</a:t>
            </a:r>
            <a:r>
              <a:rPr lang="ru-RU" dirty="0" smtClean="0"/>
              <a:t> </a:t>
            </a:r>
            <a:r>
              <a:rPr lang="en-US" dirty="0" smtClean="0"/>
              <a:t>&gt; </a:t>
            </a:r>
            <a:r>
              <a:rPr lang="ru-RU" dirty="0" smtClean="0"/>
              <a:t>3-4 см</a:t>
            </a:r>
          </a:p>
          <a:p>
            <a:endParaRPr lang="ru-RU" dirty="0" smtClean="0"/>
          </a:p>
          <a:p>
            <a:r>
              <a:rPr lang="ru-RU" dirty="0" smtClean="0"/>
              <a:t>Операции при </a:t>
            </a:r>
            <a:r>
              <a:rPr lang="ru-RU" dirty="0" err="1" smtClean="0"/>
              <a:t>симптомных</a:t>
            </a:r>
            <a:r>
              <a:rPr lang="ru-RU" dirty="0" smtClean="0"/>
              <a:t>  </a:t>
            </a:r>
            <a:r>
              <a:rPr lang="ru-RU" dirty="0" err="1" smtClean="0"/>
              <a:t>эндометриомах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Операции при </a:t>
            </a:r>
            <a:r>
              <a:rPr lang="ru-RU" dirty="0" err="1" smtClean="0"/>
              <a:t>эндометриомах</a:t>
            </a:r>
            <a:r>
              <a:rPr lang="ru-RU" dirty="0" smtClean="0"/>
              <a:t>  в возрасте </a:t>
            </a:r>
            <a:r>
              <a:rPr lang="en-US" dirty="0" smtClean="0"/>
              <a:t>&gt; </a:t>
            </a:r>
            <a:r>
              <a:rPr lang="ru-RU" dirty="0" smtClean="0"/>
              <a:t>40 лет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003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188640"/>
            <a:ext cx="5616624" cy="2316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2552700" cy="313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779912" y="2708920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FF0000"/>
                </a:solidFill>
              </a:rPr>
              <a:t>Цистэктомия</a:t>
            </a:r>
            <a:r>
              <a:rPr lang="ru-RU" sz="3600" b="1" dirty="0" smtClean="0">
                <a:solidFill>
                  <a:srgbClr val="FF0000"/>
                </a:solidFill>
              </a:rPr>
              <a:t>: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3573016"/>
            <a:ext cx="8640960" cy="30777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Careful identification of the cleavage plane and precise spot bipolar coagulation is the key to achieve </a:t>
            </a:r>
            <a:r>
              <a:rPr lang="en-US" dirty="0" err="1"/>
              <a:t>haemostasis</a:t>
            </a:r>
            <a:r>
              <a:rPr lang="en-US" dirty="0"/>
              <a:t>, to prevent unnecessary damage to healthy tissue, and to avoid blind or excessive diathermy</a:t>
            </a:r>
            <a:r>
              <a:rPr lang="en-US" dirty="0" smtClean="0"/>
              <a:t>.</a:t>
            </a:r>
            <a:endParaRPr lang="ru-RU" dirty="0" smtClean="0"/>
          </a:p>
          <a:p>
            <a:pPr algn="ctr"/>
            <a:r>
              <a:rPr lang="ru-RU" sz="28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Тщательная идентификация слоя </a:t>
            </a:r>
            <a:r>
              <a:rPr lang="ru-RU" sz="2800" b="1" dirty="0" err="1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диссекции</a:t>
            </a:r>
            <a:r>
              <a:rPr lang="ru-RU" sz="28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и точечная биполярная коагуляция – «ключ» для достижения гемостаза и предотвращения повреждения здоровой ткани яичника за счет слепой или чрезмерной диатермии.</a:t>
            </a:r>
            <a:endParaRPr lang="en-US" sz="2800" b="1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6173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44624"/>
            <a:ext cx="5616624" cy="2316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44624"/>
            <a:ext cx="2552700" cy="313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779912" y="2564904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FF0000"/>
                </a:solidFill>
              </a:rPr>
              <a:t>Цистэктомия</a:t>
            </a:r>
            <a:r>
              <a:rPr lang="ru-RU" sz="3600" b="1" dirty="0" smtClean="0">
                <a:solidFill>
                  <a:srgbClr val="FF0000"/>
                </a:solidFill>
              </a:rPr>
              <a:t>: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3429000"/>
            <a:ext cx="8856984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Ensure final </a:t>
            </a:r>
            <a:r>
              <a:rPr lang="en-US" dirty="0" err="1"/>
              <a:t>haemostasis</a:t>
            </a:r>
            <a:r>
              <a:rPr lang="en-US" dirty="0"/>
              <a:t> after complete removal of the cyst capsule. Bipolar coagulation, suturing, or intra-ovarian </a:t>
            </a:r>
            <a:r>
              <a:rPr lang="en-US" dirty="0" err="1"/>
              <a:t>haemostatic</a:t>
            </a:r>
            <a:r>
              <a:rPr lang="en-US" dirty="0"/>
              <a:t> sealant agents may also be used for this purpose. It is important to avoid damaging the major blood supply at the hilum coming in from the ovarian and </a:t>
            </a:r>
            <a:r>
              <a:rPr lang="en-US" dirty="0" err="1"/>
              <a:t>infundibulopelvic</a:t>
            </a:r>
            <a:r>
              <a:rPr lang="en-US" dirty="0"/>
              <a:t> ligaments at this stage</a:t>
            </a:r>
            <a:r>
              <a:rPr lang="en-US" dirty="0" smtClean="0"/>
              <a:t>.</a:t>
            </a:r>
            <a:endParaRPr lang="ru-RU" dirty="0" smtClean="0"/>
          </a:p>
          <a:p>
            <a:pPr algn="ctr"/>
            <a:r>
              <a:rPr lang="ru-RU" sz="2400" b="1" dirty="0"/>
              <a:t>Обеспечьте окончательный гемостаз после полного удаления капсулы </a:t>
            </a:r>
            <a:r>
              <a:rPr lang="ru-RU" sz="2400" b="1" dirty="0" smtClean="0"/>
              <a:t>кисты. </a:t>
            </a:r>
            <a:r>
              <a:rPr lang="ru-RU" sz="2400" b="1" dirty="0"/>
              <a:t>К</a:t>
            </a:r>
            <a:r>
              <a:rPr lang="ru-RU" sz="2400" b="1" dirty="0" smtClean="0"/>
              <a:t>оагуляция</a:t>
            </a:r>
            <a:r>
              <a:rPr lang="ru-RU" sz="2400" b="1" dirty="0"/>
              <a:t>, </a:t>
            </a:r>
            <a:r>
              <a:rPr lang="ru-RU" sz="2400" b="1" dirty="0" err="1"/>
              <a:t>ушивание</a:t>
            </a:r>
            <a:r>
              <a:rPr lang="ru-RU" sz="2400" b="1" dirty="0"/>
              <a:t> или </a:t>
            </a:r>
            <a:r>
              <a:rPr lang="ru-RU" sz="2400" b="1" dirty="0" smtClean="0"/>
              <a:t>введение в ложе яичника </a:t>
            </a:r>
            <a:r>
              <a:rPr lang="ru-RU" sz="2400" b="1" dirty="0" err="1" smtClean="0"/>
              <a:t>гемостатиков</a:t>
            </a:r>
            <a:r>
              <a:rPr lang="ru-RU" sz="2400" b="1" dirty="0" smtClean="0"/>
              <a:t> может </a:t>
            </a:r>
            <a:r>
              <a:rPr lang="ru-RU" sz="2400" b="1" dirty="0"/>
              <a:t>быть </a:t>
            </a:r>
            <a:r>
              <a:rPr lang="ru-RU" sz="2400" b="1" dirty="0" smtClean="0"/>
              <a:t>использовано </a:t>
            </a:r>
            <a:r>
              <a:rPr lang="ru-RU" sz="2400" b="1" dirty="0"/>
              <a:t>для этой цели</a:t>
            </a:r>
            <a:r>
              <a:rPr lang="ru-RU" sz="2400" b="1" dirty="0" smtClean="0"/>
              <a:t>.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Важно! </a:t>
            </a:r>
            <a:r>
              <a:rPr lang="ru-RU" sz="2400" b="1" dirty="0">
                <a:solidFill>
                  <a:srgbClr val="FF0000"/>
                </a:solidFill>
              </a:rPr>
              <a:t>избежать повреждения основного кровоснабжения </a:t>
            </a:r>
            <a:r>
              <a:rPr lang="ru-RU" sz="2400" b="1" dirty="0" smtClean="0">
                <a:solidFill>
                  <a:srgbClr val="FF0000"/>
                </a:solidFill>
              </a:rPr>
              <a:t>в воротах яичника, </a:t>
            </a:r>
            <a:r>
              <a:rPr lang="ru-RU" sz="2400" b="1" dirty="0">
                <a:solidFill>
                  <a:srgbClr val="FF0000"/>
                </a:solidFill>
              </a:rPr>
              <a:t>поступающего из </a:t>
            </a:r>
            <a:r>
              <a:rPr lang="ru-RU" sz="2400" b="1" dirty="0" smtClean="0">
                <a:solidFill>
                  <a:srgbClr val="FF0000"/>
                </a:solidFill>
              </a:rPr>
              <a:t>собственной связки яичников </a:t>
            </a:r>
            <a:r>
              <a:rPr lang="ru-RU" sz="2400" b="1" dirty="0">
                <a:solidFill>
                  <a:srgbClr val="FF0000"/>
                </a:solidFill>
              </a:rPr>
              <a:t>и </a:t>
            </a:r>
            <a:r>
              <a:rPr lang="ru-RU" sz="2400" b="1" dirty="0" smtClean="0">
                <a:solidFill>
                  <a:srgbClr val="FF0000"/>
                </a:solidFill>
              </a:rPr>
              <a:t>воронко-тазовых связок.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909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2454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9466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ВРТ после удаления ЭЯ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902" y="1556792"/>
            <a:ext cx="9021593" cy="4525963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В исследование  включены 43  женщины в возрасте от 27 до 40 лет (средний возраст – 33,6 года), которым проводилось лечение бесплодия с применением </a:t>
            </a:r>
            <a:r>
              <a:rPr lang="ru-RU" sz="2000" dirty="0" smtClean="0"/>
              <a:t>ВРТ после удаления односторонней ЭЯ</a:t>
            </a:r>
            <a:endParaRPr lang="ru-RU" sz="2000" dirty="0"/>
          </a:p>
          <a:p>
            <a:pPr algn="ctr"/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9980930"/>
              </p:ext>
            </p:extLst>
          </p:nvPr>
        </p:nvGraphicFramePr>
        <p:xfrm>
          <a:off x="323528" y="2636912"/>
          <a:ext cx="8424936" cy="4176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Документ" r:id="rId4" imgW="6184900" imgH="4279900" progId="Word.Document.12">
                  <p:embed/>
                </p:oleObj>
              </mc:Choice>
              <mc:Fallback>
                <p:oleObj name="Документ" r:id="rId4" imgW="6184900" imgH="4279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528" y="2636912"/>
                        <a:ext cx="8424936" cy="4176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79912" y="6453336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ru-RU" dirty="0" smtClean="0"/>
              <a:t>Кузьмина Н.С., Калугина А.С., </a:t>
            </a:r>
            <a:r>
              <a:rPr lang="ru-RU" dirty="0" err="1" smtClean="0"/>
              <a:t>Беженарь</a:t>
            </a:r>
            <a:r>
              <a:rPr lang="ru-RU" dirty="0" smtClean="0"/>
              <a:t> В.Ф., 2018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5652120" y="2852936"/>
            <a:ext cx="432048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580112" y="3140968"/>
            <a:ext cx="584448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652120" y="3501008"/>
            <a:ext cx="432048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652120" y="3717032"/>
            <a:ext cx="432048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691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440160"/>
          </a:xfrm>
        </p:spPr>
        <p:txBody>
          <a:bodyPr>
            <a:noAutofit/>
          </a:bodyPr>
          <a:lstStyle/>
          <a:p>
            <a:r>
              <a:rPr lang="ru-RU" sz="2400" b="1" dirty="0"/>
              <a:t>Среднее число фолликулов, полученных ооцитов и полученных эмбрионов типа А и В.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691407866"/>
              </p:ext>
            </p:extLst>
          </p:nvPr>
        </p:nvGraphicFramePr>
        <p:xfrm>
          <a:off x="323528" y="1772816"/>
          <a:ext cx="828092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779912" y="6453336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ru-RU" dirty="0" smtClean="0"/>
              <a:t>Кузьмина Н.С., Калугина А.С., </a:t>
            </a:r>
            <a:r>
              <a:rPr lang="ru-RU" dirty="0" err="1" smtClean="0"/>
              <a:t>Беженарь</a:t>
            </a:r>
            <a:r>
              <a:rPr lang="ru-RU" dirty="0" smtClean="0"/>
              <a:t> В.Ф., 2018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3796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63272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При </a:t>
            </a:r>
            <a:r>
              <a:rPr lang="ru-RU" sz="3200" b="1" dirty="0" err="1" smtClean="0">
                <a:solidFill>
                  <a:srgbClr val="7030A0"/>
                </a:solidFill>
              </a:rPr>
              <a:t>эндометриозе</a:t>
            </a:r>
            <a:r>
              <a:rPr lang="ru-RU" sz="3200" b="1" dirty="0" smtClean="0">
                <a:solidFill>
                  <a:srgbClr val="7030A0"/>
                </a:solidFill>
              </a:rPr>
              <a:t> страдают созревание </a:t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и качество яйцеклеток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29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</a:rPr>
              <a:t>И</a:t>
            </a:r>
            <a:r>
              <a:rPr lang="ru-RU" sz="2400" b="1" dirty="0" smtClean="0">
                <a:solidFill>
                  <a:srgbClr val="FF0000"/>
                </a:solidFill>
              </a:rPr>
              <a:t>сследовании с участием  326 женщин</a:t>
            </a:r>
            <a:r>
              <a:rPr lang="ru-RU" sz="2400" b="1" baseline="30000" dirty="0" smtClean="0">
                <a:solidFill>
                  <a:srgbClr val="FF0000"/>
                </a:solidFill>
              </a:rPr>
              <a:t>1</a:t>
            </a:r>
            <a:r>
              <a:rPr lang="ru-RU" sz="2400" dirty="0" smtClean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ru-RU" sz="1800" dirty="0" smtClean="0"/>
              <a:t>у женщин с </a:t>
            </a:r>
            <a:r>
              <a:rPr lang="ru-RU" sz="1800" dirty="0" err="1" smtClean="0"/>
              <a:t>эндометриозом</a:t>
            </a:r>
            <a:r>
              <a:rPr lang="ru-RU" sz="1800" dirty="0" smtClean="0"/>
              <a:t> наблюдалось  увеличение в фолликулярной </a:t>
            </a:r>
            <a:r>
              <a:rPr lang="ru-RU" sz="1800" dirty="0"/>
              <a:t>жидкости </a:t>
            </a:r>
            <a:r>
              <a:rPr lang="ru-RU" sz="1800" dirty="0" smtClean="0"/>
              <a:t>уровней эпителиального активирующего </a:t>
            </a:r>
            <a:r>
              <a:rPr lang="ru-RU" sz="1800" dirty="0"/>
              <a:t>нейтрофилы пептида </a:t>
            </a:r>
            <a:r>
              <a:rPr lang="ru-RU" sz="1800" dirty="0" smtClean="0"/>
              <a:t>78 (</a:t>
            </a:r>
            <a:r>
              <a:rPr lang="en-US" sz="1800" dirty="0" smtClean="0"/>
              <a:t>ENA-78</a:t>
            </a:r>
            <a:r>
              <a:rPr lang="ru-RU" sz="1800" dirty="0" smtClean="0"/>
              <a:t>), </a:t>
            </a:r>
            <a:r>
              <a:rPr lang="ru-RU" sz="1800" dirty="0"/>
              <a:t>фактор некроза опухоли-альфа и </a:t>
            </a:r>
            <a:r>
              <a:rPr lang="ru-RU" sz="1800" dirty="0" smtClean="0"/>
              <a:t>интерлейкина-6. </a:t>
            </a:r>
          </a:p>
          <a:p>
            <a:pPr marL="0" indent="0">
              <a:buNone/>
            </a:pPr>
            <a:endParaRPr lang="ru-RU" sz="2000" dirty="0" smtClean="0"/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Эти </a:t>
            </a:r>
            <a:r>
              <a:rPr lang="ru-RU" sz="2400" b="1" dirty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цитокины могут влиять на качество ооцитов 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и фертильность у женщин </a:t>
            </a:r>
            <a:r>
              <a:rPr lang="ru-RU" sz="2400" b="1" dirty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 </a:t>
            </a:r>
            <a:r>
              <a:rPr lang="ru-RU" sz="2400" b="1" dirty="0" err="1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эндометриозом</a:t>
            </a:r>
            <a:r>
              <a:rPr lang="ru-RU" sz="2400" b="1" dirty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путем ухудшения внутренней среды </a:t>
            </a:r>
            <a:r>
              <a:rPr lang="ru-RU" sz="2400" b="1" dirty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 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фолликулах</a:t>
            </a:r>
          </a:p>
          <a:p>
            <a:pPr marL="0" indent="0">
              <a:buNone/>
            </a:pPr>
            <a:endParaRPr lang="ru-RU" sz="2000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5877272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de-DE" sz="1200" dirty="0" smtClean="0"/>
              <a:t>Wunder </a:t>
            </a:r>
            <a:r>
              <a:rPr lang="de-DE" sz="1200" dirty="0"/>
              <a:t>DM, Mueller MD, </a:t>
            </a:r>
            <a:r>
              <a:rPr lang="de-DE" sz="1200" dirty="0" err="1"/>
              <a:t>Birkhäuser</a:t>
            </a:r>
            <a:r>
              <a:rPr lang="de-DE" sz="1200" dirty="0"/>
              <a:t> MH, </a:t>
            </a:r>
            <a:r>
              <a:rPr lang="de-DE" sz="1200" dirty="0" err="1"/>
              <a:t>Bersinger</a:t>
            </a:r>
            <a:r>
              <a:rPr lang="de-DE" sz="1200" dirty="0"/>
              <a:t> </a:t>
            </a:r>
            <a:r>
              <a:rPr lang="de-DE" sz="1200" dirty="0" smtClean="0"/>
              <a:t>NA</a:t>
            </a:r>
            <a:r>
              <a:rPr lang="ru-RU" sz="1200" dirty="0" smtClean="0"/>
              <a:t> </a:t>
            </a:r>
            <a:r>
              <a:rPr lang="en-US" sz="1200" dirty="0"/>
              <a:t>Increased ENA-78 in the follicular fluid of patients with endometriosis. </a:t>
            </a:r>
            <a:r>
              <a:rPr lang="en-US" sz="1200" dirty="0" err="1"/>
              <a:t>Acta</a:t>
            </a:r>
            <a:r>
              <a:rPr lang="en-US" sz="1200" dirty="0"/>
              <a:t> </a:t>
            </a:r>
            <a:r>
              <a:rPr lang="en-US" sz="1200" dirty="0" err="1"/>
              <a:t>Obstet</a:t>
            </a:r>
            <a:r>
              <a:rPr lang="en-US" sz="1200" dirty="0"/>
              <a:t> </a:t>
            </a:r>
            <a:r>
              <a:rPr lang="en-US" sz="1200" dirty="0" err="1"/>
              <a:t>Gynecol</a:t>
            </a:r>
            <a:r>
              <a:rPr lang="en-US" sz="1200" dirty="0"/>
              <a:t> Scand. 2006;85(3):336-42</a:t>
            </a:r>
            <a:r>
              <a:rPr lang="en-US" sz="1200" dirty="0" smtClean="0"/>
              <a:t>.</a:t>
            </a:r>
            <a:endParaRPr lang="ru-RU" sz="1200" dirty="0" smtClean="0"/>
          </a:p>
          <a:p>
            <a:pPr marL="228600" indent="-228600">
              <a:buAutoNum type="arabicPeriod"/>
            </a:pPr>
            <a:r>
              <a:rPr lang="ru-RU" sz="1200" dirty="0" err="1"/>
              <a:t>Эндометриоз</a:t>
            </a:r>
            <a:r>
              <a:rPr lang="ru-RU" sz="1200" dirty="0"/>
              <a:t>: диагностика, лечение и реабилитация. Клинические рекомендации. Москва, 2013, 86 с.</a:t>
            </a:r>
          </a:p>
          <a:p>
            <a:pPr marL="228600" indent="-228600">
              <a:buAutoNum type="arabicPeriod"/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22021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Результаты ЭКО/ИКСИ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2664296"/>
          </a:xfrm>
        </p:spPr>
        <p:txBody>
          <a:bodyPr/>
          <a:lstStyle/>
          <a:p>
            <a:r>
              <a:rPr lang="ru-RU" dirty="0"/>
              <a:t>И</a:t>
            </a:r>
            <a:r>
              <a:rPr lang="ru-RU" dirty="0" smtClean="0"/>
              <a:t>мплантация - </a:t>
            </a:r>
            <a:r>
              <a:rPr lang="ru-RU" dirty="0"/>
              <a:t>в  15 </a:t>
            </a:r>
            <a:r>
              <a:rPr lang="ru-RU" dirty="0" smtClean="0"/>
              <a:t>(</a:t>
            </a:r>
            <a:r>
              <a:rPr lang="ru-RU" b="1" dirty="0">
                <a:solidFill>
                  <a:srgbClr val="FF0000"/>
                </a:solidFill>
              </a:rPr>
              <a:t>35%</a:t>
            </a:r>
            <a:r>
              <a:rPr lang="ru-RU" dirty="0" smtClean="0"/>
              <a:t>) случаях,  </a:t>
            </a:r>
          </a:p>
          <a:p>
            <a:r>
              <a:rPr lang="ru-RU" dirty="0"/>
              <a:t>И</a:t>
            </a:r>
            <a:r>
              <a:rPr lang="ru-RU" dirty="0" smtClean="0"/>
              <a:t>з них: - 6 </a:t>
            </a:r>
            <a:r>
              <a:rPr lang="ru-RU" dirty="0"/>
              <a:t>эмбрионов (40%) </a:t>
            </a:r>
            <a:r>
              <a:rPr lang="ru-RU" dirty="0" smtClean="0"/>
              <a:t>ЭЯ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- 9 </a:t>
            </a:r>
            <a:r>
              <a:rPr lang="ru-RU" dirty="0"/>
              <a:t>эмбрионов (60%)  </a:t>
            </a:r>
            <a:r>
              <a:rPr lang="ru-RU" dirty="0" smtClean="0"/>
              <a:t>ИЯ  </a:t>
            </a:r>
            <a:endParaRPr lang="ru-RU" dirty="0"/>
          </a:p>
          <a:p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3573016"/>
            <a:ext cx="3888432" cy="2568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779912" y="6453336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ru-RU" dirty="0" smtClean="0"/>
              <a:t>Кузьмина Н.С., Калугина А.С., </a:t>
            </a:r>
            <a:r>
              <a:rPr lang="ru-RU" dirty="0" err="1" smtClean="0"/>
              <a:t>Беженарь</a:t>
            </a:r>
            <a:r>
              <a:rPr lang="ru-RU" dirty="0" smtClean="0"/>
              <a:t> В.Ф., 2018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8959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5923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283968" y="332656"/>
            <a:ext cx="5040560" cy="23083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Есть достоверные данные, что удаление ЭЯ предусматривает более благоприятные результаты, чем дренирование и </a:t>
            </a:r>
            <a:r>
              <a:rPr lang="ru-RU" dirty="0" err="1" smtClean="0"/>
              <a:t>аблация</a:t>
            </a:r>
            <a:r>
              <a:rPr lang="ru-RU" dirty="0" smtClean="0"/>
              <a:t> ложа ЭЯ, относительно рецидива ЭЯ, рецидива симптомов, последующей спонтанной беременности у женщин которые страдали бесплодием и овариального ответа на стимуляцию.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4221088"/>
            <a:ext cx="3384376" cy="23083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Удаление ЭЯ следует считать приоритетным в лечении ЭЯ. Однако, у женщин со стимуляцией овуляции после операции недостаточно доказательных данных по приоритету того или иного метода лечения.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8919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/>
          <p:cNvCxnSpPr/>
          <p:nvPr/>
        </p:nvCxnSpPr>
        <p:spPr>
          <a:xfrm>
            <a:off x="304800" y="2574760"/>
            <a:ext cx="8382000" cy="0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5106" name="Picture 2" descr="C:\Anton\Images\Surgicel\surgicel_nukni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89" t="13982" r="8619" b="18455"/>
          <a:stretch>
            <a:fillRect/>
          </a:stretch>
        </p:blipFill>
        <p:spPr bwMode="auto">
          <a:xfrm>
            <a:off x="5286587" y="4257229"/>
            <a:ext cx="3857413" cy="2590800"/>
          </a:xfrm>
          <a:prstGeom prst="rect">
            <a:avLst/>
          </a:prstGeom>
          <a:noFill/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533400" y="3676710"/>
            <a:ext cx="8382000" cy="120009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endParaRPr lang="en-US" sz="2200" dirty="0" smtClean="0">
              <a:latin typeface="Calibri" pitchFamily="34" charset="0"/>
            </a:endParaRPr>
          </a:p>
          <a:p>
            <a:pPr marL="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3613484"/>
            <a:ext cx="65532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buClr>
                <a:srgbClr val="FF0000"/>
              </a:buClr>
              <a:buFontTx/>
              <a:buChar char="•"/>
            </a:pPr>
            <a:r>
              <a:rPr lang="ru-RU" sz="2400" dirty="0" smtClean="0">
                <a:solidFill>
                  <a:srgbClr val="242852"/>
                </a:solidFill>
                <a:latin typeface="Calibri" pitchFamily="34" charset="0"/>
              </a:rPr>
              <a:t>Гемостаз на 29% быстрее</a:t>
            </a:r>
            <a:endParaRPr lang="en-US" sz="2400" dirty="0" smtClean="0">
              <a:solidFill>
                <a:srgbClr val="242852"/>
              </a:solidFill>
              <a:latin typeface="Calibri" pitchFamily="34" charset="0"/>
            </a:endParaRPr>
          </a:p>
          <a:p>
            <a:pPr lvl="0" indent="-342900">
              <a:buClr>
                <a:srgbClr val="FF0000"/>
              </a:buClr>
              <a:buFontTx/>
              <a:buChar char="•"/>
            </a:pPr>
            <a:r>
              <a:rPr lang="ru-RU" sz="2400" dirty="0" smtClean="0">
                <a:solidFill>
                  <a:srgbClr val="242852"/>
                </a:solidFill>
                <a:latin typeface="Calibri" pitchFamily="34" charset="0"/>
              </a:rPr>
              <a:t>Возможность прошивания органа</a:t>
            </a:r>
            <a:endParaRPr lang="en-US" sz="2400" dirty="0" smtClean="0">
              <a:solidFill>
                <a:srgbClr val="242852"/>
              </a:solidFill>
              <a:latin typeface="Calibri" pitchFamily="34" charset="0"/>
            </a:endParaRPr>
          </a:p>
          <a:p>
            <a:pPr indent="-342900">
              <a:buClr>
                <a:srgbClr val="FF0000"/>
              </a:buClr>
              <a:buFontTx/>
              <a:buChar char="•"/>
            </a:pPr>
            <a:r>
              <a:rPr lang="ru-RU" sz="2400" dirty="0" smtClean="0">
                <a:solidFill>
                  <a:srgbClr val="242852"/>
                </a:solidFill>
                <a:latin typeface="Calibri" pitchFamily="34" charset="0"/>
              </a:rPr>
              <a:t>Возможность оборачивания органа</a:t>
            </a:r>
            <a:endParaRPr lang="en-US" sz="2400" dirty="0" smtClean="0">
              <a:solidFill>
                <a:srgbClr val="242852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352800" y="2496132"/>
            <a:ext cx="177443" cy="17744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lang="en-US">
              <a:latin typeface="Calibri" pitchFamily="34" charset="0"/>
            </a:endParaRPr>
          </a:p>
        </p:txBody>
      </p:sp>
      <p:pic>
        <p:nvPicPr>
          <p:cNvPr id="12" name="Picture 16" descr="Surgicel Family Logos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65" t="53333" r="4561" b="28889"/>
          <a:stretch>
            <a:fillRect/>
          </a:stretch>
        </p:blipFill>
        <p:spPr bwMode="auto">
          <a:xfrm>
            <a:off x="2771800" y="2996952"/>
            <a:ext cx="1777510" cy="52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725905" y="5530517"/>
          <a:ext cx="3461084" cy="761999"/>
        </p:xfrm>
        <a:graphic>
          <a:graphicData uri="http://schemas.openxmlformats.org/drawingml/2006/table">
            <a:tbl>
              <a:tblPr/>
              <a:tblGrid>
                <a:gridCol w="707950"/>
                <a:gridCol w="2753134"/>
              </a:tblGrid>
              <a:tr h="26433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1940GB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Серджисел</a:t>
                      </a:r>
                      <a:r>
                        <a:rPr lang="ru-RU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ru-RU" sz="1400" b="0" i="0" u="none" strike="noStrike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Ню-Нит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2.5</a:t>
                      </a:r>
                      <a:r>
                        <a:rPr lang="ru-RU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x 2.5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см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8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1943GB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Серджисел</a:t>
                      </a:r>
                      <a:r>
                        <a:rPr lang="ru-RU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ru-RU" sz="1400" b="0" i="0" u="none" strike="noStrike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Ню-Нит</a:t>
                      </a:r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7.5</a:t>
                      </a:r>
                      <a:r>
                        <a:rPr lang="ru-RU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x 10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см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8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1946M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Серджисел</a:t>
                      </a:r>
                      <a:r>
                        <a:rPr lang="ru-RU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ru-RU" sz="1400" b="0" i="0" u="none" strike="noStrike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Ню-Нит</a:t>
                      </a:r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15.2</a:t>
                      </a:r>
                      <a:r>
                        <a:rPr lang="ru-RU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x</a:t>
                      </a:r>
                      <a:r>
                        <a:rPr lang="ru-RU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22.9</a:t>
                      </a:r>
                      <a:r>
                        <a:rPr lang="ru-RU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см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0" y="836712"/>
            <a:ext cx="65882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ctr">
              <a:buClr>
                <a:srgbClr val="FF0000"/>
              </a:buClr>
            </a:pPr>
            <a:r>
              <a:rPr lang="ru-RU" sz="2800" dirty="0" smtClean="0">
                <a:solidFill>
                  <a:srgbClr val="242852"/>
                </a:solidFill>
                <a:latin typeface="Calibri" pitchFamily="34" charset="0"/>
              </a:rPr>
              <a:t>Стерильный рассасывающийся материал из окисленной регенерированной целлюлозы</a:t>
            </a:r>
            <a:endParaRPr lang="en-US" sz="2800" dirty="0" smtClean="0">
              <a:solidFill>
                <a:srgbClr val="242852"/>
              </a:solidFill>
              <a:latin typeface="Calibri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894012" y="2129228"/>
            <a:ext cx="1068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72C62"/>
                </a:solidFill>
                <a:latin typeface="Calibri" pitchFamily="34" charset="0"/>
              </a:rPr>
              <a:t>1986</a:t>
            </a:r>
            <a:endParaRPr lang="en-US" b="1" dirty="0">
              <a:solidFill>
                <a:srgbClr val="072C62"/>
              </a:solidFill>
              <a:latin typeface="Calibri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-19178" y="260648"/>
            <a:ext cx="7675850" cy="493847"/>
          </a:xfrm>
        </p:spPr>
        <p:txBody>
          <a:bodyPr anchor="ctr"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Calibri" pitchFamily="34" charset="0"/>
              </a:rPr>
              <a:t>Серджисел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  <a:latin typeface="Calibri" pitchFamily="34" charset="0"/>
              </a:rPr>
              <a:t>Surgicel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)</a:t>
            </a:r>
            <a:endParaRPr lang="ru-RU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7705" y="5090957"/>
            <a:ext cx="1299346" cy="1149422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15" name="Изображение 14" descr="Surgicel_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60648"/>
            <a:ext cx="2091798" cy="326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751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339" y="-99392"/>
            <a:ext cx="9567415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93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8599" y="2668250"/>
            <a:ext cx="834748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ru-RU" sz="2200" dirty="0" smtClean="0">
                <a:latin typeface="Calibri" pitchFamily="34" charset="0"/>
              </a:rPr>
              <a:t> </a:t>
            </a:r>
            <a:r>
              <a:rPr lang="ru-RU" sz="2200" dirty="0" smtClean="0">
                <a:solidFill>
                  <a:srgbClr val="242852"/>
                </a:solidFill>
                <a:latin typeface="Calibri" pitchFamily="34" charset="0"/>
              </a:rPr>
              <a:t>Время гемостаза менее </a:t>
            </a:r>
            <a:r>
              <a:rPr lang="en-US" sz="2200" dirty="0" smtClean="0">
                <a:solidFill>
                  <a:srgbClr val="242852"/>
                </a:solidFill>
                <a:latin typeface="Calibri" pitchFamily="34" charset="0"/>
              </a:rPr>
              <a:t>2</a:t>
            </a:r>
            <a:r>
              <a:rPr lang="ru-RU" sz="2200" dirty="0" err="1" smtClean="0">
                <a:solidFill>
                  <a:srgbClr val="242852"/>
                </a:solidFill>
                <a:latin typeface="Calibri" pitchFamily="34" charset="0"/>
              </a:rPr>
              <a:t>х</a:t>
            </a:r>
            <a:r>
              <a:rPr lang="ru-RU" sz="2200" dirty="0" smtClean="0">
                <a:solidFill>
                  <a:srgbClr val="242852"/>
                </a:solidFill>
                <a:latin typeface="Calibri" pitchFamily="34" charset="0"/>
              </a:rPr>
              <a:t> минут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242852"/>
                </a:solidFill>
                <a:latin typeface="Calibri" pitchFamily="34" charset="0"/>
              </a:rPr>
              <a:t> Эффективна в течение </a:t>
            </a:r>
            <a:r>
              <a:rPr lang="en-US" sz="2200" dirty="0" smtClean="0">
                <a:solidFill>
                  <a:srgbClr val="242852"/>
                </a:solidFill>
                <a:latin typeface="Calibri" pitchFamily="34" charset="0"/>
              </a:rPr>
              <a:t>8</a:t>
            </a:r>
            <a:r>
              <a:rPr lang="ru-RU" sz="2200" dirty="0" smtClean="0">
                <a:solidFill>
                  <a:srgbClr val="242852"/>
                </a:solidFill>
                <a:latin typeface="Calibri" pitchFamily="34" charset="0"/>
              </a:rPr>
              <a:t> часов после приготовления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242852"/>
                </a:solidFill>
                <a:latin typeface="Calibri" pitchFamily="34" charset="0"/>
              </a:rPr>
              <a:t> Пенистая консистенция улучшает контакт для адгезии тромбоцитов</a:t>
            </a:r>
            <a:endParaRPr lang="en-US" sz="2200" dirty="0" smtClean="0">
              <a:solidFill>
                <a:srgbClr val="242852"/>
              </a:solidFill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114490"/>
            <a:ext cx="3263762" cy="400110"/>
          </a:xfrm>
          <a:prstGeom prst="round1Rect">
            <a:avLst>
              <a:gd name="adj" fmla="val 50000"/>
            </a:avLst>
          </a:prstGeom>
          <a:gradFill>
            <a:gsLst>
              <a:gs pos="0">
                <a:srgbClr val="FF3B3B"/>
              </a:gs>
              <a:gs pos="66000">
                <a:srgbClr val="C00000"/>
              </a:gs>
            </a:gsLst>
            <a:lin ang="5400000" scaled="0"/>
          </a:gradFill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</a:rPr>
              <a:t>Основные характеристики</a:t>
            </a:r>
            <a:endParaRPr lang="en-US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1004780"/>
            <a:ext cx="9134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242852"/>
                </a:solidFill>
                <a:latin typeface="Calibri" pitchFamily="34" charset="0"/>
              </a:rPr>
              <a:t>Стерильная </a:t>
            </a:r>
            <a:r>
              <a:rPr lang="ru-RU" sz="2800" dirty="0" err="1" smtClean="0">
                <a:solidFill>
                  <a:srgbClr val="242852"/>
                </a:solidFill>
                <a:latin typeface="Calibri" pitchFamily="34" charset="0"/>
              </a:rPr>
              <a:t>пенообразная</a:t>
            </a:r>
            <a:r>
              <a:rPr lang="ru-RU" sz="2800" dirty="0" smtClean="0">
                <a:solidFill>
                  <a:srgbClr val="242852"/>
                </a:solidFill>
                <a:latin typeface="Calibri" pitchFamily="34" charset="0"/>
              </a:rPr>
              <a:t> матрица из свиного желатина</a:t>
            </a:r>
            <a:endParaRPr lang="en-US" sz="2800" dirty="0">
              <a:solidFill>
                <a:srgbClr val="242852"/>
              </a:solidFill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4572000"/>
            <a:ext cx="3263762" cy="400110"/>
          </a:xfrm>
          <a:prstGeom prst="round1Rect">
            <a:avLst>
              <a:gd name="adj" fmla="val 50000"/>
            </a:avLst>
          </a:prstGeom>
          <a:gradFill>
            <a:gsLst>
              <a:gs pos="0">
                <a:srgbClr val="FF3B3B"/>
              </a:gs>
              <a:gs pos="66000">
                <a:srgbClr val="C00000"/>
              </a:gs>
            </a:gsLst>
            <a:lin ang="5400000" scaled="0"/>
          </a:gradFill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</a:rPr>
              <a:t>Удобство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95536" y="5229200"/>
            <a:ext cx="815982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ru-RU" sz="2200" dirty="0" smtClean="0">
                <a:latin typeface="Calibri" pitchFamily="34" charset="0"/>
              </a:rPr>
              <a:t> </a:t>
            </a:r>
            <a:r>
              <a:rPr lang="ru-RU" sz="2200" dirty="0" smtClean="0">
                <a:solidFill>
                  <a:srgbClr val="242852"/>
                </a:solidFill>
                <a:latin typeface="Calibri" pitchFamily="34" charset="0"/>
              </a:rPr>
              <a:t>Быстрое приготовление – менее 1 минуты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242852"/>
                </a:solidFill>
                <a:latin typeface="Calibri" pitchFamily="34" charset="0"/>
              </a:rPr>
              <a:t> Гибкий наконечник с эффектом памяти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242852"/>
                </a:solidFill>
                <a:latin typeface="Calibri" pitchFamily="34" charset="0"/>
              </a:rPr>
              <a:t> Излишки легко удаляются </a:t>
            </a:r>
            <a:r>
              <a:rPr lang="ru-RU" sz="2200" dirty="0" err="1" smtClean="0">
                <a:solidFill>
                  <a:srgbClr val="242852"/>
                </a:solidFill>
                <a:latin typeface="Calibri" pitchFamily="34" charset="0"/>
              </a:rPr>
              <a:t>физраствором</a:t>
            </a:r>
            <a:endParaRPr lang="en-US" sz="2200" dirty="0">
              <a:solidFill>
                <a:srgbClr val="242852"/>
              </a:solidFill>
              <a:latin typeface="Calibri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675850" cy="493847"/>
          </a:xfrm>
        </p:spPr>
        <p:txBody>
          <a:bodyPr anchor="ctr"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Calibri" pitchFamily="34" charset="0"/>
              </a:rPr>
              <a:t>Серджифло</a:t>
            </a:r>
            <a:r>
              <a:rPr lang="ru-RU" b="1" dirty="0" smtClean="0">
                <a:solidFill>
                  <a:srgbClr val="FF0000"/>
                </a:solidFill>
                <a:latin typeface="Calibri" pitchFamily="34" charset="0"/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  <a:latin typeface="Calibri" pitchFamily="34" charset="0"/>
              </a:rPr>
              <a:t>Surgiflo</a:t>
            </a:r>
            <a:r>
              <a:rPr lang="ru-RU" b="1" dirty="0" smtClean="0">
                <a:solidFill>
                  <a:srgbClr val="FF0000"/>
                </a:solidFill>
                <a:latin typeface="Calibri" pitchFamily="34" charset="0"/>
              </a:rPr>
              <a:t>)</a:t>
            </a:r>
            <a:endParaRPr lang="ru-RU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7105" name="Picture 1" descr="C:\Anton\Images\Surgiflo\MS0011 syringe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9049" y="2492896"/>
            <a:ext cx="4486893" cy="3080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77073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нимок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9992" cy="2887495"/>
          </a:xfrm>
          <a:prstGeom prst="rect">
            <a:avLst/>
          </a:prstGeom>
        </p:spPr>
      </p:pic>
      <p:pic>
        <p:nvPicPr>
          <p:cNvPr id="4" name="Изображение 3" descr="Снимок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"/>
            <a:ext cx="4716016" cy="3026110"/>
          </a:xfrm>
          <a:prstGeom prst="rect">
            <a:avLst/>
          </a:prstGeom>
        </p:spPr>
      </p:pic>
      <p:pic>
        <p:nvPicPr>
          <p:cNvPr id="5" name="Изображение 4" descr="Снимок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936"/>
            <a:ext cx="6241658" cy="4005064"/>
          </a:xfrm>
          <a:prstGeom prst="rect">
            <a:avLst/>
          </a:prstGeom>
        </p:spPr>
      </p:pic>
      <p:pic>
        <p:nvPicPr>
          <p:cNvPr id="6" name="Изображение 5" descr="Снимок 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852937"/>
            <a:ext cx="4625752" cy="402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57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1915765"/>
              </p:ext>
            </p:extLst>
          </p:nvPr>
        </p:nvGraphicFramePr>
        <p:xfrm>
          <a:off x="539552" y="1412776"/>
          <a:ext cx="8352927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23928" y="2636912"/>
            <a:ext cx="7920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73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403648" y="407707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41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96136" y="400506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32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50131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555776" y="494116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22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515719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15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660232" y="494116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17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09383" y="638132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Кузьмина Н.С., </a:t>
            </a:r>
            <a:r>
              <a:rPr lang="ru-RU" dirty="0" err="1" smtClean="0"/>
              <a:t>Беженарь</a:t>
            </a:r>
            <a:r>
              <a:rPr lang="ru-RU" dirty="0" smtClean="0"/>
              <a:t> В.Ф., 2017</a:t>
            </a:r>
            <a:endParaRPr lang="ru-RU" dirty="0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176" y="44624"/>
            <a:ext cx="2883237" cy="224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96" y="44624"/>
            <a:ext cx="5464423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51" y="1916832"/>
            <a:ext cx="60325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51520" y="340276"/>
            <a:ext cx="8465190" cy="493847"/>
          </a:xfrm>
        </p:spPr>
        <p:txBody>
          <a:bodyPr>
            <a:noAutofit/>
          </a:bodyPr>
          <a:lstStyle/>
          <a:p>
            <a:r>
              <a:rPr lang="ru-RU" sz="2000" b="1" dirty="0"/>
              <a:t>Сравнительные данные оценки овариального резерва по уровню АМГ в сыворотке крови до и после операции  у  групп больных, оперированных с применением </a:t>
            </a:r>
            <a:r>
              <a:rPr lang="ru-RU" sz="2000" b="1" dirty="0" err="1"/>
              <a:t>гемостатических</a:t>
            </a:r>
            <a:r>
              <a:rPr lang="ru-RU" sz="2000" b="1" dirty="0"/>
              <a:t> матриц и биполярной коагуляции</a:t>
            </a:r>
            <a:r>
              <a:rPr lang="ru-RU" sz="2000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8000" y="4349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9768750"/>
              </p:ext>
            </p:extLst>
          </p:nvPr>
        </p:nvGraphicFramePr>
        <p:xfrm>
          <a:off x="395536" y="1274762"/>
          <a:ext cx="8291264" cy="5250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Прямая со стрелкой 6"/>
          <p:cNvCxnSpPr/>
          <p:nvPr/>
        </p:nvCxnSpPr>
        <p:spPr>
          <a:xfrm>
            <a:off x="1331640" y="4077072"/>
            <a:ext cx="936104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7524328" y="2564904"/>
            <a:ext cx="936104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292080" y="4293096"/>
            <a:ext cx="936104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275856" y="1988840"/>
            <a:ext cx="936104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Выгнутая вверх стрелка 12"/>
          <p:cNvSpPr/>
          <p:nvPr/>
        </p:nvSpPr>
        <p:spPr>
          <a:xfrm>
            <a:off x="1763688" y="3645024"/>
            <a:ext cx="4032448" cy="720080"/>
          </a:xfrm>
          <a:prstGeom prst="curved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верх стрелка 13"/>
          <p:cNvSpPr/>
          <p:nvPr/>
        </p:nvSpPr>
        <p:spPr>
          <a:xfrm>
            <a:off x="3347864" y="908720"/>
            <a:ext cx="4608512" cy="1080120"/>
          </a:xfrm>
          <a:prstGeom prst="curved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2080" y="644404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Кузьмина Н.С., </a:t>
            </a:r>
            <a:r>
              <a:rPr lang="ru-RU" dirty="0" err="1" smtClean="0"/>
              <a:t>Беженарь</a:t>
            </a:r>
            <a:r>
              <a:rPr lang="ru-RU" dirty="0" smtClean="0"/>
              <a:t> В.Ф., 2017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744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93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95536" y="476672"/>
            <a:ext cx="8496944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Бесплодие при </a:t>
            </a:r>
            <a:r>
              <a:rPr lang="ru-RU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эндометриозе</a:t>
            </a: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яичников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2708920"/>
            <a:ext cx="4392488" cy="286232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3600" b="1" dirty="0" smtClean="0">
                <a:solidFill>
                  <a:schemeClr val="tx1"/>
                </a:solidFill>
              </a:rPr>
              <a:t>Оперировать или лечить</a:t>
            </a:r>
            <a:r>
              <a:rPr lang="en-US" sz="3600" b="1" dirty="0" smtClean="0">
                <a:solidFill>
                  <a:schemeClr val="tx1"/>
                </a:solidFill>
              </a:rPr>
              <a:t>?</a:t>
            </a:r>
            <a:endParaRPr lang="ru-RU" sz="3600" b="1" dirty="0" smtClean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3600" b="1" dirty="0" smtClean="0">
                <a:solidFill>
                  <a:schemeClr val="tx1"/>
                </a:solidFill>
              </a:rPr>
              <a:t>Как оперировать</a:t>
            </a:r>
            <a:r>
              <a:rPr lang="en-US" sz="3600" b="1" dirty="0" smtClean="0">
                <a:solidFill>
                  <a:schemeClr val="tx1"/>
                </a:solidFill>
              </a:rPr>
              <a:t>?</a:t>
            </a:r>
          </a:p>
          <a:p>
            <a:pPr algn="ctr"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FF6600"/>
                </a:solidFill>
              </a:rPr>
              <a:t>Как лечить</a:t>
            </a:r>
            <a:r>
              <a:rPr lang="en-US" sz="3600" b="1" dirty="0" smtClean="0">
                <a:solidFill>
                  <a:srgbClr val="FF6600"/>
                </a:solidFill>
              </a:rPr>
              <a:t>?</a:t>
            </a:r>
          </a:p>
          <a:p>
            <a:pPr algn="ctr"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FF6600"/>
                </a:solidFill>
              </a:rPr>
              <a:t>Как предотвратить</a:t>
            </a:r>
            <a:r>
              <a:rPr lang="en-US" sz="3600" b="1" dirty="0" smtClean="0">
                <a:solidFill>
                  <a:srgbClr val="FF6600"/>
                </a:solidFill>
              </a:rPr>
              <a:t>?</a:t>
            </a:r>
            <a:endParaRPr lang="ru-RU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751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2" y="476250"/>
            <a:ext cx="8424167" cy="39687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spcBef>
                <a:spcPct val="20000"/>
              </a:spcBef>
              <a:buFont typeface="Arial" panose="020B0604020202020204" pitchFamily="34" charset="0"/>
            </a:pPr>
            <a:r>
              <a:rPr lang="ru-RU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Необходимость медикаментозной </a:t>
            </a:r>
            <a:br>
              <a:rPr lang="ru-RU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терапии после оперативного лечения</a:t>
            </a:r>
          </a:p>
        </p:txBody>
      </p:sp>
      <p:sp>
        <p:nvSpPr>
          <p:cNvPr id="3" name="Объект 5"/>
          <p:cNvSpPr txBox="1">
            <a:spLocks/>
          </p:cNvSpPr>
          <p:nvPr/>
        </p:nvSpPr>
        <p:spPr>
          <a:xfrm>
            <a:off x="395536" y="1772816"/>
            <a:ext cx="8297075" cy="4525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Все очаги </a:t>
            </a:r>
            <a:r>
              <a:rPr lang="ru-RU" sz="2400" dirty="0" err="1">
                <a:solidFill>
                  <a:schemeClr val="bg2">
                    <a:lumMod val="10000"/>
                  </a:schemeClr>
                </a:solidFill>
              </a:rPr>
              <a:t>эндометриоза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 порой удалить невозможно. 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Всегда остаются микроскопические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очаги, которые не видны глазу при лапароскопии. 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Таким образом, даже радикально выполненная операция – не окончательный этап лечения. </a:t>
            </a:r>
          </a:p>
        </p:txBody>
      </p:sp>
      <p:pic>
        <p:nvPicPr>
          <p:cNvPr id="7172" name="Picture 4" descr="https://im0-tub-ru.yandex.net/i?id=21efa27d2ab045d4e27d053c397f1184&amp;n=33&amp;h=17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1"/>
          <a:stretch/>
        </p:blipFill>
        <p:spPr bwMode="auto">
          <a:xfrm>
            <a:off x="5148064" y="4004134"/>
            <a:ext cx="2868492" cy="1945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6381328"/>
            <a:ext cx="81369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Эндометриоз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диагностика, лечение и реабилитация. Клинические рекомендации. Москва, 2013, 86 с.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6" descr="C:\Users\EMHAH\Desktop\foto\1862592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08425"/>
            <a:ext cx="2911284" cy="1940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01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2" y="346079"/>
            <a:ext cx="8352159" cy="830997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Рецидивы </a:t>
            </a:r>
            <a:r>
              <a:rPr lang="ru-RU" altLang="ru-RU" sz="28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эндометриоза</a:t>
            </a:r>
            <a:r>
              <a:rPr lang="ru-RU" altLang="ru-RU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– необходимость повторного вмешательства</a:t>
            </a:r>
            <a:endParaRPr lang="ru-RU" altLang="ru-RU" sz="6600" dirty="0" smtClean="0">
              <a:solidFill>
                <a:srgbClr val="7030A0"/>
              </a:solidFill>
            </a:endParaRPr>
          </a:p>
        </p:txBody>
      </p:sp>
      <p:sp>
        <p:nvSpPr>
          <p:cNvPr id="24582" name="Прямоугольник 1"/>
          <p:cNvSpPr>
            <a:spLocks noChangeArrowheads="1"/>
          </p:cNvSpPr>
          <p:nvPr/>
        </p:nvSpPr>
        <p:spPr bwMode="auto">
          <a:xfrm>
            <a:off x="468312" y="1880865"/>
            <a:ext cx="7920111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1438275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1588" eaLnBrk="0" hangingPunct="0">
              <a:tabLst>
                <a:tab pos="1438275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533400" indent="-260350" eaLnBrk="0" hangingPunct="0">
              <a:tabLst>
                <a:tab pos="1438275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823913" indent="-265113" eaLnBrk="0" hangingPunct="0">
              <a:tabLst>
                <a:tab pos="1438275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1438275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438275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438275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438275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438275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lvl="1" algn="l" eaLnBrk="1" hangingPunct="1">
              <a:spcBef>
                <a:spcPct val="50000"/>
              </a:spcBef>
            </a:pPr>
            <a:r>
              <a:rPr lang="ru-RU" altLang="ru-RU" sz="2000" b="1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Рецидивы </a:t>
            </a:r>
            <a:r>
              <a:rPr lang="ru-RU" altLang="ru-RU" sz="2000" b="1" dirty="0" err="1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эндометриоза</a:t>
            </a:r>
            <a:r>
              <a:rPr lang="ru-RU" altLang="ru-RU" sz="2000" b="1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 после хирургического лечения через 1–2 года</a:t>
            </a:r>
            <a:r>
              <a:rPr lang="ru-RU" altLang="ru-RU" sz="20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lvl="1" algn="l"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ru-RU" altLang="ru-RU" sz="20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 через 1–2 года - 15–21%</a:t>
            </a:r>
            <a:endParaRPr lang="en-GB" altLang="ru-RU" sz="2000" dirty="0">
              <a:solidFill>
                <a:srgbClr val="333333"/>
              </a:solidFill>
              <a:latin typeface="Arial" pitchFamily="34" charset="0"/>
              <a:cs typeface="Arial" pitchFamily="34" charset="0"/>
            </a:endParaRPr>
          </a:p>
          <a:p>
            <a:pPr lvl="2" algn="l" eaLnBrk="1" hangingPunct="1">
              <a:spcBef>
                <a:spcPct val="20000"/>
              </a:spcBef>
              <a:buFontTx/>
              <a:buBlip>
                <a:blip r:embed="rId4"/>
              </a:buBlip>
            </a:pPr>
            <a:r>
              <a:rPr lang="ru-RU" altLang="ru-RU" sz="20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спустя 5 лет – 36–47%</a:t>
            </a:r>
            <a:endParaRPr lang="en-GB" altLang="ru-RU" sz="2000" dirty="0">
              <a:solidFill>
                <a:srgbClr val="333333"/>
              </a:solidFill>
              <a:latin typeface="Arial" pitchFamily="34" charset="0"/>
              <a:cs typeface="Arial" pitchFamily="34" charset="0"/>
            </a:endParaRPr>
          </a:p>
          <a:p>
            <a:pPr lvl="3" algn="l" eaLnBrk="1" hangingPunct="1">
              <a:spcBef>
                <a:spcPct val="20000"/>
              </a:spcBef>
              <a:buFontTx/>
              <a:buBlip>
                <a:blip r:embed="rId5"/>
              </a:buBlip>
            </a:pPr>
            <a:r>
              <a:rPr lang="ru-RU" altLang="ru-RU" sz="20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через 5–7 лет – 50–55%</a:t>
            </a:r>
            <a:endParaRPr lang="en-GB" altLang="ru-RU" sz="2000" dirty="0">
              <a:solidFill>
                <a:srgbClr val="3333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83" name="Прямоугольник 6"/>
          <p:cNvSpPr>
            <a:spLocks noChangeArrowheads="1"/>
          </p:cNvSpPr>
          <p:nvPr/>
        </p:nvSpPr>
        <p:spPr bwMode="auto">
          <a:xfrm>
            <a:off x="395288" y="4121785"/>
            <a:ext cx="8137152" cy="1323439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Наиболее высока частота рецидивов при распространенном </a:t>
            </a:r>
            <a:r>
              <a:rPr lang="ru-RU" altLang="ru-RU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эндометриозе</a:t>
            </a:r>
            <a:r>
              <a:rPr lang="ru-RU" alt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или в случае невозможности удалить инфильтративные очаги с сохранением органов репродуктивной системы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6309320"/>
            <a:ext cx="86749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 smtClean="0"/>
              <a:t>Эндометриоз</a:t>
            </a:r>
            <a:r>
              <a:rPr lang="ru-RU" sz="1400" dirty="0" smtClean="0"/>
              <a:t>: диагностика, лечение и реабилитация. Клинические рекомендации. Москва, 2013, 86 с.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3676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2816"/>
            <a:ext cx="7484344" cy="4172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290" name="Titel 1"/>
          <p:cNvSpPr>
            <a:spLocks noGrp="1"/>
          </p:cNvSpPr>
          <p:nvPr>
            <p:ph type="title"/>
          </p:nvPr>
        </p:nvSpPr>
        <p:spPr>
          <a:xfrm>
            <a:off x="543065" y="260648"/>
            <a:ext cx="7404720" cy="10156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spcBef>
                <a:spcPct val="20000"/>
              </a:spcBef>
              <a:buFont typeface="Arial" panose="020B0604020202020204" pitchFamily="34" charset="0"/>
            </a:pP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Процент рецидивов после оперативного и/или отмены</a:t>
            </a:r>
            <a:r>
              <a:rPr lang="de-DE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медикаментозного лечения в зависимости от стадии </a:t>
            </a:r>
            <a:r>
              <a:rPr lang="ru-RU" sz="24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эндометриоза</a:t>
            </a:r>
            <a:r>
              <a:rPr lang="de-DE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2292" name="Textfeld 3"/>
          <p:cNvSpPr txBox="1">
            <a:spLocks noChangeArrowheads="1"/>
          </p:cNvSpPr>
          <p:nvPr/>
        </p:nvSpPr>
        <p:spPr bwMode="auto">
          <a:xfrm>
            <a:off x="323528" y="6381328"/>
            <a:ext cx="84454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3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3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3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3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ru-RU" sz="1200" b="0" i="0" dirty="0" smtClean="0"/>
              <a:t>Модификация по </a:t>
            </a:r>
            <a:r>
              <a:rPr lang="de-DE" sz="1200" b="0" i="0" dirty="0" err="1" smtClean="0"/>
              <a:t>Schweppe</a:t>
            </a:r>
            <a:r>
              <a:rPr lang="de-DE" sz="1200" b="0" i="0" dirty="0" smtClean="0"/>
              <a:t> </a:t>
            </a:r>
            <a:r>
              <a:rPr lang="de-DE" sz="1200" b="0" i="0" dirty="0"/>
              <a:t>et al., Gynäkologie 2010, 43:233-340</a:t>
            </a:r>
          </a:p>
        </p:txBody>
      </p:sp>
    </p:spTree>
    <p:extLst>
      <p:ext uri="{BB962C8B-B14F-4D97-AF65-F5344CB8AC3E}">
        <p14:creationId xmlns:p14="http://schemas.microsoft.com/office/powerpoint/2010/main" val="131758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40960" cy="568444"/>
          </a:xfrm>
        </p:spPr>
        <p:txBody>
          <a:bodyPr>
            <a:noAutofit/>
          </a:bodyPr>
          <a:lstStyle/>
          <a:p>
            <a:r>
              <a:rPr lang="ru-RU" sz="3200" dirty="0" smtClean="0"/>
              <a:t>Послеоперационная </a:t>
            </a:r>
            <a:r>
              <a:rPr lang="ru-RU" sz="3200" dirty="0" err="1" smtClean="0"/>
              <a:t>гормономодулирующая</a:t>
            </a:r>
            <a:r>
              <a:rPr lang="ru-RU" sz="3200" dirty="0" smtClean="0"/>
              <a:t> терапия (</a:t>
            </a:r>
            <a:r>
              <a:rPr lang="en-US" sz="3200" dirty="0" smtClean="0"/>
              <a:t>n=178</a:t>
            </a:r>
            <a:r>
              <a:rPr lang="ru-RU" sz="3200" dirty="0" smtClean="0"/>
              <a:t>)</a:t>
            </a:r>
            <a:r>
              <a:rPr lang="en-US" sz="3200" dirty="0" smtClean="0"/>
              <a:t>*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413338"/>
            <a:ext cx="8928992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/>
              <a:t>17 пациенток </a:t>
            </a:r>
            <a:r>
              <a:rPr lang="ru-RU" sz="2800" dirty="0" smtClean="0"/>
              <a:t>- не </a:t>
            </a:r>
            <a:r>
              <a:rPr lang="ru-RU" sz="2800" dirty="0"/>
              <a:t>получали </a:t>
            </a:r>
            <a:r>
              <a:rPr lang="ru-RU" sz="2800" dirty="0" smtClean="0"/>
              <a:t>терапию –</a:t>
            </a:r>
            <a:r>
              <a:rPr lang="en-US" sz="2800" dirty="0" smtClean="0"/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(группа </a:t>
            </a:r>
            <a:r>
              <a:rPr lang="ru-RU" sz="2800" dirty="0">
                <a:solidFill>
                  <a:srgbClr val="FF0000"/>
                </a:solidFill>
              </a:rPr>
              <a:t>0), </a:t>
            </a:r>
            <a:endParaRPr lang="ru-RU" sz="2800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/>
              <a:t>82 </a:t>
            </a:r>
            <a:r>
              <a:rPr lang="ru-RU" sz="2800" b="1" dirty="0"/>
              <a:t>пациентки </a:t>
            </a:r>
            <a:r>
              <a:rPr lang="ru-RU" sz="2800" dirty="0" smtClean="0"/>
              <a:t>- </a:t>
            </a:r>
            <a:r>
              <a:rPr lang="ru-RU" sz="2800" dirty="0" err="1" smtClean="0"/>
              <a:t>АГнРГ</a:t>
            </a:r>
            <a:r>
              <a:rPr lang="ru-RU" sz="2800" dirty="0" smtClean="0"/>
              <a:t> (</a:t>
            </a:r>
            <a:r>
              <a:rPr lang="ru-RU" sz="2800" dirty="0" err="1" smtClean="0"/>
              <a:t>трипторелин</a:t>
            </a:r>
            <a:r>
              <a:rPr lang="ru-RU" sz="2800" dirty="0" smtClean="0"/>
              <a:t>) – </a:t>
            </a:r>
            <a:r>
              <a:rPr lang="ru-RU" sz="2800" dirty="0" smtClean="0">
                <a:solidFill>
                  <a:srgbClr val="FF0000"/>
                </a:solidFill>
              </a:rPr>
              <a:t>(группа1</a:t>
            </a:r>
            <a:r>
              <a:rPr lang="ru-RU" sz="2800" dirty="0">
                <a:solidFill>
                  <a:srgbClr val="FF0000"/>
                </a:solidFill>
              </a:rPr>
              <a:t>), </a:t>
            </a:r>
            <a:endParaRPr lang="ru-RU" sz="2800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/>
              <a:t>52 </a:t>
            </a:r>
            <a:r>
              <a:rPr lang="ru-RU" sz="2800" b="1" dirty="0"/>
              <a:t>пациентки </a:t>
            </a:r>
            <a:r>
              <a:rPr lang="ru-RU" sz="2800" dirty="0" smtClean="0"/>
              <a:t>-</a:t>
            </a:r>
            <a:r>
              <a:rPr lang="ru-RU" sz="2800" dirty="0"/>
              <a:t> </a:t>
            </a:r>
            <a:r>
              <a:rPr lang="ru-RU" sz="2800" dirty="0" smtClean="0"/>
              <a:t>гестагены (</a:t>
            </a:r>
            <a:r>
              <a:rPr lang="ru-RU" sz="2800" dirty="0" err="1" smtClean="0"/>
              <a:t>диеногест</a:t>
            </a:r>
            <a:r>
              <a:rPr lang="ru-RU" sz="2800" dirty="0" smtClean="0"/>
              <a:t>) </a:t>
            </a:r>
            <a:r>
              <a:rPr lang="ru-RU" sz="2800" dirty="0"/>
              <a:t>- </a:t>
            </a:r>
            <a:r>
              <a:rPr lang="ru-RU" sz="2800" dirty="0" smtClean="0">
                <a:solidFill>
                  <a:srgbClr val="FF0000"/>
                </a:solidFill>
              </a:rPr>
              <a:t>(группа2)</a:t>
            </a:r>
            <a:r>
              <a:rPr lang="ru-RU" sz="2800" dirty="0"/>
              <a:t>, </a:t>
            </a:r>
            <a:endParaRPr lang="ru-RU" sz="2800" dirty="0" smtClean="0"/>
          </a:p>
          <a:p>
            <a:pPr algn="ctr"/>
            <a:r>
              <a:rPr lang="ru-RU" sz="2800" b="1" dirty="0" smtClean="0"/>
              <a:t>21 </a:t>
            </a:r>
            <a:r>
              <a:rPr lang="ru-RU" sz="2800" b="1" dirty="0"/>
              <a:t>пациентка </a:t>
            </a:r>
            <a:r>
              <a:rPr lang="ru-RU" sz="2800" b="1" dirty="0" smtClean="0"/>
              <a:t>- КОК </a:t>
            </a:r>
            <a:r>
              <a:rPr lang="ru-RU" sz="2800" dirty="0" smtClean="0"/>
              <a:t>(</a:t>
            </a:r>
            <a:r>
              <a:rPr lang="ru-RU" sz="2800" dirty="0" err="1" smtClean="0"/>
              <a:t>диеногест</a:t>
            </a:r>
            <a:r>
              <a:rPr lang="ru-RU" sz="2800" dirty="0" smtClean="0"/>
              <a:t> содержащий) - </a:t>
            </a:r>
            <a:r>
              <a:rPr lang="ru-RU" sz="2800" dirty="0" smtClean="0">
                <a:solidFill>
                  <a:srgbClr val="FF0000"/>
                </a:solidFill>
              </a:rPr>
              <a:t>(</a:t>
            </a:r>
            <a:r>
              <a:rPr lang="ru-RU" sz="2800" dirty="0">
                <a:solidFill>
                  <a:srgbClr val="FF0000"/>
                </a:solidFill>
              </a:rPr>
              <a:t>группа </a:t>
            </a:r>
            <a:r>
              <a:rPr lang="ru-RU" sz="2800" dirty="0" smtClean="0">
                <a:solidFill>
                  <a:srgbClr val="FF0000"/>
                </a:solidFill>
              </a:rPr>
              <a:t>3)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5085184"/>
            <a:ext cx="849694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* - </a:t>
            </a:r>
            <a:r>
              <a:rPr lang="ru-RU" dirty="0" smtClean="0"/>
              <a:t>длительность послеоперационной терапии в группах 1-3 составила 4-6 месяцев.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111552" y="644404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Кузьмина Н.С., </a:t>
            </a:r>
            <a:r>
              <a:rPr lang="ru-RU" dirty="0" err="1" smtClean="0"/>
              <a:t>Беженарь</a:t>
            </a:r>
            <a:r>
              <a:rPr lang="ru-RU" dirty="0" smtClean="0"/>
              <a:t> В.Ф., 2017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5689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7504" y="340276"/>
            <a:ext cx="8928992" cy="493847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Распределение обследованных группа послеоперационной терапии в зависимости от типа гемостаза на яичнике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5013176"/>
            <a:ext cx="8424936" cy="17543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Для оценки зависимости влияния  типа операции и использования вышеуказанных групп препаратов в данным исследовании использовался Хи-квадрат распределение Пирсона</a:t>
            </a:r>
            <a:r>
              <a:rPr lang="ru-RU" dirty="0" smtClean="0"/>
              <a:t>.</a:t>
            </a:r>
          </a:p>
          <a:p>
            <a:pPr algn="ctr"/>
            <a:r>
              <a:rPr lang="ru-RU" dirty="0" smtClean="0"/>
              <a:t>В </a:t>
            </a:r>
            <a:r>
              <a:rPr lang="ru-RU" dirty="0"/>
              <a:t>результате исследования обнаружено, </a:t>
            </a:r>
            <a:r>
              <a:rPr lang="ru-RU" b="1" dirty="0">
                <a:solidFill>
                  <a:srgbClr val="FF0000"/>
                </a:solidFill>
              </a:rPr>
              <a:t>что вид оперативного лечения не оказывает влияния на результаты при использовании различных групп препаратов </a:t>
            </a:r>
            <a:r>
              <a:rPr lang="ru-RU" dirty="0"/>
              <a:t>( хи-квадрат – р=,08 – незначимое различие).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063701"/>
              </p:ext>
            </p:extLst>
          </p:nvPr>
        </p:nvGraphicFramePr>
        <p:xfrm>
          <a:off x="395536" y="1412776"/>
          <a:ext cx="8424936" cy="3573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Документ" r:id="rId4" imgW="6083300" imgH="2832100" progId="Word.Document.12">
                  <p:embed/>
                </p:oleObj>
              </mc:Choice>
              <mc:Fallback>
                <p:oleObj name="Документ" r:id="rId4" imgW="6083300" imgH="2832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5536" y="1412776"/>
                        <a:ext cx="8424936" cy="3573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436096" y="1412776"/>
            <a:ext cx="1152128" cy="3168352"/>
          </a:xfrm>
          <a:prstGeom prst="rect">
            <a:avLst/>
          </a:prstGeom>
          <a:solidFill>
            <a:srgbClr val="C0504D">
              <a:alpha val="5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051720" y="1412776"/>
            <a:ext cx="1008112" cy="3240360"/>
          </a:xfrm>
          <a:prstGeom prst="rect">
            <a:avLst/>
          </a:prstGeom>
          <a:solidFill>
            <a:srgbClr val="C0504D">
              <a:alpha val="5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131840" y="1412776"/>
            <a:ext cx="2304256" cy="3168352"/>
          </a:xfrm>
          <a:prstGeom prst="rect">
            <a:avLst/>
          </a:prstGeom>
          <a:solidFill>
            <a:srgbClr val="FFFF00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780928"/>
            <a:ext cx="8352928" cy="72008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1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3501008"/>
            <a:ext cx="7344816" cy="720080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50000"/>
                  <a:satMod val="300000"/>
                  <a:alpha val="32000"/>
                </a:schemeClr>
              </a:gs>
              <a:gs pos="35000">
                <a:schemeClr val="accent6">
                  <a:tint val="37000"/>
                  <a:satMod val="300000"/>
                  <a:alpha val="32000"/>
                </a:schemeClr>
              </a:gs>
              <a:gs pos="100000">
                <a:schemeClr val="accent6">
                  <a:tint val="15000"/>
                  <a:satMod val="350000"/>
                  <a:alpha val="32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737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10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0158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493847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 </a:t>
            </a:r>
            <a:r>
              <a:rPr lang="ru-RU" sz="2000" b="1" dirty="0"/>
              <a:t>АМГ в сыворотке крови до и после оперативного и гормонального  лечения   при использовании  различных  видов </a:t>
            </a:r>
            <a:r>
              <a:rPr lang="ru-RU" sz="2000" b="1" dirty="0" err="1"/>
              <a:t>гормономодулирующей</a:t>
            </a:r>
            <a:r>
              <a:rPr lang="ru-RU" sz="2000" b="1" dirty="0"/>
              <a:t> терапии </a:t>
            </a:r>
            <a:r>
              <a:rPr lang="ru-RU" sz="2000" i="1" dirty="0"/>
              <a:t>( </a:t>
            </a:r>
            <a:r>
              <a:rPr lang="ru-RU" sz="2000" i="1" dirty="0" smtClean="0"/>
              <a:t>зеленый </a:t>
            </a:r>
            <a:r>
              <a:rPr lang="ru-RU" sz="2000" i="1" dirty="0"/>
              <a:t>столбец – до лечения,  синий – </a:t>
            </a:r>
            <a:r>
              <a:rPr lang="ru-RU" sz="2000" i="1" dirty="0" smtClean="0"/>
              <a:t>через 4-6 месяцев после </a:t>
            </a:r>
            <a:r>
              <a:rPr lang="ru-RU" sz="2000" i="1" dirty="0"/>
              <a:t>лечения</a:t>
            </a:r>
            <a:r>
              <a:rPr lang="ru-RU" sz="2000" i="1" dirty="0" smtClean="0"/>
              <a:t>)</a:t>
            </a:r>
            <a:r>
              <a:rPr lang="en-US" sz="2000" i="1" dirty="0" smtClean="0"/>
              <a:t/>
            </a:r>
            <a:br>
              <a:rPr lang="en-US" sz="2000" i="1" dirty="0" smtClean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765395"/>
              </p:ext>
            </p:extLst>
          </p:nvPr>
        </p:nvGraphicFramePr>
        <p:xfrm>
          <a:off x="3136900" y="3319463"/>
          <a:ext cx="59309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Документ" r:id="rId4" imgW="5930900" imgH="279400" progId="Word.Document.12">
                  <p:embed/>
                </p:oleObj>
              </mc:Choice>
              <mc:Fallback>
                <p:oleObj name="Документ" r:id="rId4" imgW="5930900" imgH="279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36900" y="3319463"/>
                        <a:ext cx="59309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79512" y="6023029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 </a:t>
            </a:r>
            <a:r>
              <a:rPr lang="en-US" i="1" dirty="0" smtClean="0"/>
              <a:t>*</a:t>
            </a:r>
            <a:r>
              <a:rPr lang="ru-RU" i="1" dirty="0" smtClean="0"/>
              <a:t>В </a:t>
            </a:r>
            <a:r>
              <a:rPr lang="ru-RU" i="1" dirty="0"/>
              <a:t>группе больных без лечения приведены данные  только после хирургического лечения.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227769201"/>
              </p:ext>
            </p:extLst>
          </p:nvPr>
        </p:nvGraphicFramePr>
        <p:xfrm>
          <a:off x="467544" y="1628800"/>
          <a:ext cx="8280920" cy="4176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508104" y="645333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Кузьмина Н.С., </a:t>
            </a:r>
            <a:r>
              <a:rPr lang="ru-RU" dirty="0" err="1" smtClean="0"/>
              <a:t>Беженарь</a:t>
            </a:r>
            <a:r>
              <a:rPr lang="ru-RU" dirty="0" smtClean="0"/>
              <a:t> В.Ф., 2017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8468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Показатели АМГ и ФСГ в обследованных группах послеоперационного лечения</a:t>
            </a:r>
            <a:endParaRPr lang="ru-RU" sz="3600" dirty="0"/>
          </a:p>
        </p:txBody>
      </p:sp>
      <p:pic>
        <p:nvPicPr>
          <p:cNvPr id="4" name="Рисунок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060848"/>
            <a:ext cx="4104456" cy="2992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60848"/>
            <a:ext cx="3960440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111552" y="630932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Кузьмина Н.С., </a:t>
            </a:r>
            <a:r>
              <a:rPr lang="ru-RU" dirty="0" err="1" smtClean="0"/>
              <a:t>Беженарь</a:t>
            </a:r>
            <a:r>
              <a:rPr lang="ru-RU" dirty="0" smtClean="0"/>
              <a:t> В.Ф., 2017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9092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493847"/>
          </a:xfrm>
        </p:spPr>
        <p:txBody>
          <a:bodyPr>
            <a:noAutofit/>
          </a:bodyPr>
          <a:lstStyle/>
          <a:p>
            <a:r>
              <a:rPr lang="ru-RU" sz="3200" b="1" dirty="0"/>
              <a:t>О</a:t>
            </a:r>
            <a:r>
              <a:rPr lang="ru-RU" sz="3200" b="1" dirty="0" smtClean="0"/>
              <a:t>перированный яичник </a:t>
            </a:r>
            <a:r>
              <a:rPr lang="en-US" sz="3200" b="1" dirty="0" err="1" smtClean="0"/>
              <a:t>Vs</a:t>
            </a:r>
            <a:r>
              <a:rPr lang="ru-RU" sz="3200" b="1" dirty="0" smtClean="0"/>
              <a:t> </a:t>
            </a:r>
            <a:r>
              <a:rPr lang="ru-RU" sz="3200" b="1" dirty="0" err="1"/>
              <a:t>И</a:t>
            </a:r>
            <a:r>
              <a:rPr lang="ru-RU" sz="3200" b="1" dirty="0" err="1" smtClean="0"/>
              <a:t>нтактный</a:t>
            </a:r>
            <a:r>
              <a:rPr lang="ru-RU" sz="3200" b="1" dirty="0" smtClean="0"/>
              <a:t> яичник</a:t>
            </a:r>
            <a:endParaRPr lang="ru-RU" sz="3200" b="1" dirty="0"/>
          </a:p>
        </p:txBody>
      </p:sp>
      <p:pic>
        <p:nvPicPr>
          <p:cNvPr id="4" name="Рисунок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4176464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00808"/>
            <a:ext cx="4464496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1520" y="4797152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Количество фолликулов в оперированном яичнике до и после лечения у исследуемых групп больных. </a:t>
            </a:r>
            <a:br>
              <a:rPr lang="ru-RU" dirty="0"/>
            </a:b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644008" y="4869160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Количество фолликулов в </a:t>
            </a:r>
            <a:r>
              <a:rPr lang="ru-RU" dirty="0" err="1"/>
              <a:t>интактном</a:t>
            </a:r>
            <a:r>
              <a:rPr lang="ru-RU" dirty="0"/>
              <a:t> яичнике до и после лечения у исследуемых групп больных.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1210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424936" cy="712460"/>
          </a:xfrm>
        </p:spPr>
        <p:txBody>
          <a:bodyPr>
            <a:noAutofit/>
          </a:bodyPr>
          <a:lstStyle/>
          <a:p>
            <a:r>
              <a:rPr lang="ru-RU" sz="3200" b="1" dirty="0"/>
              <a:t>Количество наступивших беременностей </a:t>
            </a:r>
            <a:r>
              <a:rPr lang="ru-RU" sz="2800" dirty="0" smtClean="0"/>
              <a:t>(самостоятельных </a:t>
            </a:r>
            <a:r>
              <a:rPr lang="ru-RU" sz="2800" dirty="0"/>
              <a:t>и после ЭКО) в зависимости от вида </a:t>
            </a:r>
            <a:r>
              <a:rPr lang="ru-RU" sz="2800" dirty="0" smtClean="0"/>
              <a:t>послеоперационного лечения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471258"/>
              </p:ext>
            </p:extLst>
          </p:nvPr>
        </p:nvGraphicFramePr>
        <p:xfrm>
          <a:off x="251521" y="1772816"/>
          <a:ext cx="8712965" cy="416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2593"/>
                <a:gridCol w="1742593"/>
                <a:gridCol w="1742593"/>
                <a:gridCol w="1742593"/>
                <a:gridCol w="1742593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Самостоятельная беременность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Беременность после ВРТ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Беременность «-»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Всего женщин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Без ГИМТ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0</a:t>
                      </a:r>
                      <a:r>
                        <a:rPr lang="en-US" dirty="0" smtClean="0"/>
                        <a:t>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6,67</a:t>
                      </a:r>
                      <a:r>
                        <a:rPr lang="en-US" baseline="0" dirty="0" smtClean="0"/>
                        <a:t>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93,3%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Трипторелин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42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65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,8%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24,6%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64,6%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Диеногест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27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40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7,5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%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25%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67,5%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КОК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19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5,3%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94,7%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ВСЕГО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28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101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139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7,2%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20,1%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72,6%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Открывающая фигурная скобка 4"/>
          <p:cNvSpPr/>
          <p:nvPr/>
        </p:nvSpPr>
        <p:spPr>
          <a:xfrm rot="16200000">
            <a:off x="3923917" y="4823911"/>
            <a:ext cx="692804" cy="236747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779912" y="638132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27,3 %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053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648072"/>
          </a:xfrm>
        </p:spPr>
        <p:txBody>
          <a:bodyPr>
            <a:noAutofit/>
          </a:bodyPr>
          <a:lstStyle/>
          <a:p>
            <a:r>
              <a:rPr lang="ru-RU" sz="2400" b="1" dirty="0"/>
              <a:t>Процентное соотношение числа пациенток с наступившей имплантацией к общему числу исследуемых больных у пациенток, получавших разные виды </a:t>
            </a:r>
            <a:r>
              <a:rPr lang="ru-RU" sz="2400" b="1" dirty="0" err="1"/>
              <a:t>гормономодулирующей</a:t>
            </a:r>
            <a:r>
              <a:rPr lang="ru-RU" sz="2400" b="1" dirty="0"/>
              <a:t> </a:t>
            </a:r>
            <a:r>
              <a:rPr lang="ru-RU" sz="2400" b="1" dirty="0" smtClean="0"/>
              <a:t>терапии</a:t>
            </a:r>
            <a:endParaRPr lang="ru-RU" sz="2400" b="1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96621662"/>
              </p:ext>
            </p:extLst>
          </p:nvPr>
        </p:nvGraphicFramePr>
        <p:xfrm>
          <a:off x="755576" y="1628800"/>
          <a:ext cx="7416824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0755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512" y="340276"/>
            <a:ext cx="8856984" cy="493847"/>
          </a:xfrm>
        </p:spPr>
        <p:txBody>
          <a:bodyPr>
            <a:noAutofit/>
          </a:bodyPr>
          <a:lstStyle/>
          <a:p>
            <a:r>
              <a:rPr lang="ru-RU" sz="2800" b="1" dirty="0"/>
              <a:t>Частота наступления беременности в различных группах послеоперационной терапии в зависимости от типа </a:t>
            </a:r>
            <a:r>
              <a:rPr lang="ru-RU" sz="2800" b="1" dirty="0" smtClean="0"/>
              <a:t>гемостаза </a:t>
            </a:r>
            <a:r>
              <a:rPr lang="ru-RU" sz="2800" b="1" dirty="0"/>
              <a:t>на яичнике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964026"/>
              </p:ext>
            </p:extLst>
          </p:nvPr>
        </p:nvGraphicFramePr>
        <p:xfrm>
          <a:off x="179512" y="2060848"/>
          <a:ext cx="8760296" cy="2511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037"/>
                <a:gridCol w="1095037"/>
                <a:gridCol w="1194302"/>
                <a:gridCol w="1224136"/>
                <a:gridCol w="1080120"/>
                <a:gridCol w="1080120"/>
                <a:gridCol w="1080120"/>
                <a:gridCol w="911424"/>
              </a:tblGrid>
              <a:tr h="370840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Без лечения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(% от кол-ва операций)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Трипторелин</a:t>
                      </a:r>
                      <a:endParaRPr lang="ru-RU" sz="1400" dirty="0">
                        <a:solidFill>
                          <a:srgbClr val="FFFF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(% от кол-ва операций)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Диеногест</a:t>
                      </a:r>
                      <a:endParaRPr lang="ru-RU" sz="1400" dirty="0">
                        <a:solidFill>
                          <a:srgbClr val="FFFF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(% от кол-ва операций)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КОК</a:t>
                      </a:r>
                      <a:endParaRPr lang="ru-RU" sz="1400" dirty="0">
                        <a:solidFill>
                          <a:srgbClr val="FFFF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(% от кол-ва операций)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66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ЧНБ</a:t>
                      </a:r>
                      <a:endParaRPr lang="ru-RU" sz="1400" b="1" dirty="0">
                        <a:solidFill>
                          <a:srgbClr val="FF66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66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(% от кол-ва операций)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Всего операций</a:t>
                      </a:r>
                    </a:p>
                  </a:txBody>
                  <a:tcPr marL="68580" marR="68580" marT="0" marB="0"/>
                </a:tc>
              </a:tr>
              <a:tr h="37084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коагуляция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Самостоятельная бер-ть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2,8%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1,9%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0,9%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66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66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5,6%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ВРТ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0,9%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9,3%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8,3%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66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66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19,4%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гемостатик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Самостоятельная бер-ть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6,25%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1,6%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66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br>
                        <a:rPr lang="ru-RU" sz="1400" b="1" dirty="0">
                          <a:solidFill>
                            <a:srgbClr val="FF66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FF66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7,8%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64</a:t>
                      </a: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ВРТ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1,6</a:t>
                      </a:r>
                      <a:r>
                        <a:rPr lang="ru-RU" sz="1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9,4%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1,6%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66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66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12,5%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19672" y="5157192"/>
            <a:ext cx="633670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Коагуляция: 27 (25 </a:t>
            </a:r>
            <a:r>
              <a:rPr lang="en-US" dirty="0" smtClean="0"/>
              <a:t>%</a:t>
            </a:r>
            <a:r>
              <a:rPr lang="ru-RU" dirty="0" smtClean="0"/>
              <a:t>)</a:t>
            </a:r>
            <a:r>
              <a:rPr lang="en-US" dirty="0" smtClean="0"/>
              <a:t>,</a:t>
            </a:r>
            <a:r>
              <a:rPr lang="ru-RU" dirty="0" smtClean="0"/>
              <a:t> в </a:t>
            </a:r>
            <a:r>
              <a:rPr lang="ru-RU" dirty="0" err="1" smtClean="0"/>
              <a:t>т.ч</a:t>
            </a:r>
            <a:r>
              <a:rPr lang="ru-RU" dirty="0" smtClean="0"/>
              <a:t>. ВРТ - 21 (77,7 </a:t>
            </a:r>
            <a:r>
              <a:rPr lang="en-US" dirty="0" smtClean="0"/>
              <a:t>%</a:t>
            </a:r>
            <a:r>
              <a:rPr lang="ru-RU" dirty="0" smtClean="0"/>
              <a:t>)</a:t>
            </a:r>
            <a:endParaRPr lang="en-US" dirty="0" smtClean="0"/>
          </a:p>
          <a:p>
            <a:pPr algn="ctr"/>
            <a:r>
              <a:rPr lang="ru-RU" dirty="0" err="1" smtClean="0"/>
              <a:t>Гемостатик</a:t>
            </a:r>
            <a:r>
              <a:rPr lang="ru-RU" dirty="0" smtClean="0"/>
              <a:t>: 13 (20,3 </a:t>
            </a:r>
            <a:r>
              <a:rPr lang="en-US" dirty="0" smtClean="0"/>
              <a:t>%</a:t>
            </a:r>
            <a:r>
              <a:rPr lang="ru-RU" dirty="0" smtClean="0"/>
              <a:t>)</a:t>
            </a:r>
            <a:r>
              <a:rPr lang="en-US" dirty="0" smtClean="0"/>
              <a:t>, </a:t>
            </a:r>
            <a:r>
              <a:rPr lang="ru-RU" dirty="0" smtClean="0"/>
              <a:t>в </a:t>
            </a:r>
            <a:r>
              <a:rPr lang="ru-RU" dirty="0" err="1" smtClean="0"/>
              <a:t>т.ч</a:t>
            </a:r>
            <a:r>
              <a:rPr lang="ru-RU" dirty="0" smtClean="0"/>
              <a:t>. ВРТ - 8 (61,5 </a:t>
            </a:r>
            <a:r>
              <a:rPr lang="en-US" dirty="0" smtClean="0"/>
              <a:t>%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860032" y="63813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ru-RU" dirty="0" smtClean="0"/>
              <a:t>Кузьмина Н.С., </a:t>
            </a:r>
            <a:r>
              <a:rPr lang="ru-RU" dirty="0" err="1" smtClean="0"/>
              <a:t>Беженарь</a:t>
            </a:r>
            <a:r>
              <a:rPr lang="ru-RU" dirty="0" smtClean="0"/>
              <a:t> В.Ф., 2017</a:t>
            </a:r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6156176" y="2780928"/>
            <a:ext cx="576064" cy="576064"/>
          </a:xfrm>
          <a:prstGeom prst="ellipse">
            <a:avLst/>
          </a:prstGeom>
          <a:solidFill>
            <a:srgbClr val="CF543F">
              <a:alpha val="5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027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Number Placeholder 3"/>
          <p:cNvSpPr txBox="1">
            <a:spLocks noGrp="1"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r">
              <a:defRPr/>
            </a:pPr>
            <a:fld id="{C49CA9E4-F913-4595-B151-6C480F556A1F}" type="slidenum">
              <a:rPr lang="en-US" sz="900" b="0" i="0">
                <a:solidFill>
                  <a:srgbClr val="A7A9AC"/>
                </a:solidFill>
                <a:latin typeface="Arial" charset="0"/>
              </a:rPr>
              <a:pPr algn="r">
                <a:defRPr/>
              </a:pPr>
              <a:t>36</a:t>
            </a:fld>
            <a:endParaRPr lang="en-US" sz="900" b="0" i="0">
              <a:solidFill>
                <a:srgbClr val="A7A9AC"/>
              </a:solidFill>
              <a:latin typeface="Arial" charset="0"/>
            </a:endParaRPr>
          </a:p>
        </p:txBody>
      </p:sp>
      <p:sp>
        <p:nvSpPr>
          <p:cNvPr id="40962" name="Rectangle 6"/>
          <p:cNvSpPr>
            <a:spLocks noChangeArrowheads="1"/>
          </p:cNvSpPr>
          <p:nvPr/>
        </p:nvSpPr>
        <p:spPr bwMode="auto">
          <a:xfrm>
            <a:off x="539750" y="1989138"/>
            <a:ext cx="822960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10000"/>
              </a:lnSpc>
              <a:spcBef>
                <a:spcPct val="40000"/>
              </a:spcBef>
              <a:buFontTx/>
              <a:buBlip>
                <a:blip r:embed="rId2"/>
              </a:buBlip>
            </a:pPr>
            <a:endParaRPr lang="en-US" sz="2400" b="0" i="0">
              <a:solidFill>
                <a:srgbClr val="4D4D4D"/>
              </a:solidFill>
              <a:latin typeface="Arial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468313" y="115888"/>
            <a:ext cx="7941766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dirty="0">
                <a:solidFill>
                  <a:srgbClr val="7030A0"/>
                </a:solidFill>
                <a:ea typeface="ＭＳ Ｐゴシック" pitchFamily="34" charset="-128"/>
              </a:rPr>
              <a:t>КОК при </a:t>
            </a:r>
            <a:r>
              <a:rPr lang="ru-RU" sz="2400" dirty="0" err="1">
                <a:solidFill>
                  <a:srgbClr val="7030A0"/>
                </a:solidFill>
                <a:ea typeface="ＭＳ Ｐゴシック" pitchFamily="34" charset="-128"/>
              </a:rPr>
              <a:t>эндометриозе</a:t>
            </a:r>
            <a:endParaRPr lang="en-US" sz="2400" dirty="0">
              <a:solidFill>
                <a:srgbClr val="7030A0"/>
              </a:solidFill>
              <a:ea typeface="ＭＳ Ｐゴシック" pitchFamily="34" charset="-128"/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539552" y="1484784"/>
            <a:ext cx="842416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438275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69875" algn="l" rtl="0" eaLnBrk="0" fontAlgn="base" hangingPunct="0">
              <a:spcBef>
                <a:spcPct val="50000"/>
              </a:spcBef>
              <a:spcAft>
                <a:spcPct val="0"/>
              </a:spcAft>
              <a:buBlip>
                <a:blip r:embed="rId3"/>
              </a:buBlip>
              <a:tabLst>
                <a:tab pos="1438275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03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4"/>
              </a:buBlip>
              <a:tabLst>
                <a:tab pos="1438275" algn="l"/>
              </a:tabLst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3913" indent="-2651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5"/>
              </a:buBlip>
              <a:tabLst>
                <a:tab pos="1438275" algn="l"/>
              </a:tabLst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4413" indent="-1857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tabLst>
                <a:tab pos="1438275" algn="l"/>
              </a:tabLst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1613" indent="-1857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tabLst>
                <a:tab pos="1438275" algn="l"/>
              </a:tabLst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8813" indent="-1857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tabLst>
                <a:tab pos="1438275" algn="l"/>
              </a:tabLst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86013" indent="-1857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tabLst>
                <a:tab pos="1438275" algn="l"/>
              </a:tabLst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3213" indent="-1857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tabLst>
                <a:tab pos="1438275" algn="l"/>
              </a:tabLst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8275" algn="l"/>
              </a:tabLst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A7A9AC">
                    <a:lumMod val="50000"/>
                  </a:srgbClr>
                </a:solidFill>
                <a:effectLst/>
                <a:uLnTx/>
                <a:uFillTx/>
                <a:latin typeface="Arial"/>
                <a:ea typeface="MS PGothic"/>
                <a:cs typeface="Arial"/>
              </a:rPr>
              <a:t>Патофизиология</a:t>
            </a:r>
            <a:r>
              <a:rPr kumimoji="0" lang="ru-RU" sz="1800" b="1" i="0" u="none" strike="noStrike" kern="0" cap="none" spc="0" normalizeH="0" noProof="0" dirty="0" smtClean="0">
                <a:ln>
                  <a:noFill/>
                </a:ln>
                <a:solidFill>
                  <a:srgbClr val="A7A9AC">
                    <a:lumMod val="50000"/>
                  </a:srgbClr>
                </a:solidFill>
                <a:effectLst/>
                <a:uLnTx/>
                <a:uFillTx/>
                <a:latin typeface="Arial"/>
                <a:ea typeface="MS PGothic"/>
                <a:cs typeface="Arial"/>
              </a:rPr>
              <a:t> эндометриоза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MS PGothic"/>
              <a:cs typeface="Arial"/>
            </a:endParaRPr>
          </a:p>
          <a:p>
            <a:pPr marL="271463" marR="0" lvl="1" indent="-269875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>
                <a:tab pos="1438275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MS PGothic"/>
                <a:cs typeface="Arial"/>
              </a:rPr>
              <a:t>Эндометриоз – это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7577C0"/>
                </a:solidFill>
                <a:effectLst/>
                <a:uLnTx/>
                <a:uFillTx/>
                <a:latin typeface="Arial"/>
                <a:ea typeface="MS PGothic"/>
                <a:cs typeface="Arial"/>
              </a:rPr>
              <a:t>эстроген-зависимое заболевание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MS PGothic"/>
              <a:cs typeface="Arial"/>
            </a:endParaRPr>
          </a:p>
          <a:p>
            <a:pPr marL="271463" marR="0" lvl="1" indent="-269875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>
                <a:tab pos="1438275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MS PGothic"/>
              <a:cs typeface="Arial"/>
            </a:endParaRPr>
          </a:p>
          <a:p>
            <a:pPr marL="271463" marR="0" lvl="1" indent="-269875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>
                <a:tab pos="1438275" algn="l"/>
              </a:tabLst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MS PGothic"/>
              <a:cs typeface="Arial"/>
            </a:endParaRPr>
          </a:p>
          <a:p>
            <a:pPr marL="271463" marR="0" lvl="1" indent="-269875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>
                <a:tab pos="1438275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MS PGothic"/>
              <a:cs typeface="Arial"/>
            </a:endParaRPr>
          </a:p>
          <a:p>
            <a:pPr marL="271463" marR="0" lvl="1" indent="-269875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>
                <a:tab pos="1438275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MS PGothic"/>
              <a:cs typeface="Arial"/>
            </a:endParaRPr>
          </a:p>
          <a:p>
            <a:pPr marL="271463" marR="0" lvl="1" indent="-269875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>
                <a:tab pos="1438275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MS PGothic"/>
              <a:cs typeface="Arial"/>
            </a:endParaRPr>
          </a:p>
        </p:txBody>
      </p:sp>
      <p:pic>
        <p:nvPicPr>
          <p:cNvPr id="9" name="Picture 5" descr="Image_026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1167" y="2411005"/>
            <a:ext cx="3388745" cy="224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515" y="2886478"/>
            <a:ext cx="2300985" cy="1332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feil nach links und rechts 1"/>
          <p:cNvSpPr/>
          <p:nvPr/>
        </p:nvSpPr>
        <p:spPr bwMode="auto">
          <a:xfrm>
            <a:off x="3863731" y="3292810"/>
            <a:ext cx="1687820" cy="478520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500761" y="2675232"/>
            <a:ext cx="719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i="0" dirty="0" smtClean="0">
                <a:solidFill>
                  <a:srgbClr val="FF0000"/>
                </a:solidFill>
              </a:rPr>
              <a:t>?</a:t>
            </a:r>
            <a:endParaRPr lang="en-US" sz="4000" b="1" i="0" dirty="0">
              <a:solidFill>
                <a:srgbClr val="FF0000"/>
              </a:solidFill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/>
        </p:nvSpPr>
        <p:spPr bwMode="auto">
          <a:xfrm>
            <a:off x="2411760" y="4869160"/>
            <a:ext cx="5501054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i="0" dirty="0" smtClean="0">
                <a:solidFill>
                  <a:schemeClr val="tx1"/>
                </a:solidFill>
              </a:rPr>
              <a:t>„</a:t>
            </a:r>
            <a:r>
              <a:rPr lang="ru-RU" i="0" dirty="0" smtClean="0">
                <a:solidFill>
                  <a:schemeClr val="tx1"/>
                </a:solidFill>
              </a:rPr>
              <a:t>Подливаем масла в огонь</a:t>
            </a:r>
            <a:r>
              <a:rPr lang="de-DE" i="0" dirty="0" smtClean="0">
                <a:solidFill>
                  <a:schemeClr val="tx1"/>
                </a:solidFill>
              </a:rPr>
              <a:t>“ ?</a:t>
            </a:r>
            <a:endParaRPr lang="en-US" i="0" dirty="0" smtClean="0">
              <a:solidFill>
                <a:schemeClr val="tx1"/>
              </a:solidFill>
            </a:endParaRPr>
          </a:p>
        </p:txBody>
      </p:sp>
      <p:sp>
        <p:nvSpPr>
          <p:cNvPr id="12" name="Textfeld 2"/>
          <p:cNvSpPr txBox="1"/>
          <p:nvPr/>
        </p:nvSpPr>
        <p:spPr>
          <a:xfrm>
            <a:off x="179512" y="6273224"/>
            <a:ext cx="87849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Burney</a:t>
            </a:r>
            <a:r>
              <a:rPr lang="en-US" sz="1600" dirty="0"/>
              <a:t>, R.O. and L.C. </a:t>
            </a:r>
            <a:r>
              <a:rPr lang="en-US" sz="1600" dirty="0" err="1"/>
              <a:t>Giudice</a:t>
            </a:r>
            <a:r>
              <a:rPr lang="en-US" sz="1600" dirty="0"/>
              <a:t>, Pathogenesis and pathophysiology of endometriosis. </a:t>
            </a:r>
            <a:r>
              <a:rPr lang="en-US" sz="1600" dirty="0" err="1"/>
              <a:t>Fertil</a:t>
            </a:r>
            <a:r>
              <a:rPr lang="en-US" sz="1600" dirty="0"/>
              <a:t> </a:t>
            </a:r>
            <a:r>
              <a:rPr lang="en-US" sz="1600" dirty="0" err="1"/>
              <a:t>Steril</a:t>
            </a:r>
            <a:r>
              <a:rPr lang="en-US" sz="1600" dirty="0"/>
              <a:t>, </a:t>
            </a:r>
            <a:r>
              <a:rPr lang="en-US" sz="1600" dirty="0" smtClean="0"/>
              <a:t>2012; 98(3): 511-9.</a:t>
            </a:r>
          </a:p>
        </p:txBody>
      </p:sp>
    </p:spTree>
    <p:extLst>
      <p:ext uri="{BB962C8B-B14F-4D97-AF65-F5344CB8AC3E}">
        <p14:creationId xmlns:p14="http://schemas.microsoft.com/office/powerpoint/2010/main" val="131524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143000"/>
          </a:xfrm>
        </p:spPr>
        <p:txBody>
          <a:bodyPr>
            <a:noAutofit/>
          </a:bodyPr>
          <a:lstStyle/>
          <a:p>
            <a:r>
              <a:rPr lang="ru-RU" sz="2800" b="1" kern="1200" dirty="0" smtClean="0">
                <a:solidFill>
                  <a:srgbClr val="7030A0"/>
                </a:solidFill>
                <a:ea typeface="ＭＳ Ｐゴシック" pitchFamily="34" charset="-128"/>
              </a:rPr>
              <a:t>КОК</a:t>
            </a:r>
            <a:r>
              <a:rPr lang="en-US" sz="2800" b="1" kern="1200" dirty="0" smtClean="0">
                <a:solidFill>
                  <a:srgbClr val="7030A0"/>
                </a:solidFill>
                <a:ea typeface="ＭＳ Ｐゴシック" pitchFamily="34" charset="-128"/>
              </a:rPr>
              <a:t>*</a:t>
            </a:r>
            <a:r>
              <a:rPr lang="ru-RU" sz="2800" b="1" kern="1200" dirty="0" smtClean="0">
                <a:solidFill>
                  <a:srgbClr val="7030A0"/>
                </a:solidFill>
                <a:ea typeface="ＭＳ Ｐゴシック" pitchFamily="34" charset="-128"/>
              </a:rPr>
              <a:t> </a:t>
            </a:r>
            <a:r>
              <a:rPr lang="ru-RU" sz="2800" b="1" kern="1200" dirty="0">
                <a:solidFill>
                  <a:srgbClr val="7030A0"/>
                </a:solidFill>
                <a:ea typeface="ＭＳ Ｐゴシック" pitchFamily="34" charset="-128"/>
              </a:rPr>
              <a:t>относится, скорее, к симптоматической терапии </a:t>
            </a:r>
            <a:r>
              <a:rPr lang="ru-RU" sz="2800" b="1" kern="1200" dirty="0" err="1">
                <a:solidFill>
                  <a:srgbClr val="7030A0"/>
                </a:solidFill>
                <a:ea typeface="ＭＳ Ｐゴシック" pitchFamily="34" charset="-128"/>
              </a:rPr>
              <a:t>эндометриоза</a:t>
            </a:r>
            <a:endParaRPr lang="ru-RU" sz="2800" b="1" kern="1200" dirty="0">
              <a:solidFill>
                <a:srgbClr val="7030A0"/>
              </a:solidFill>
              <a:ea typeface="ＭＳ Ｐゴシック" pitchFamily="34" charset="-128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556792"/>
            <a:ext cx="8229600" cy="4093915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Эстрогенный компонент КОК </a:t>
            </a:r>
            <a:r>
              <a:rPr lang="ru-RU" b="1" dirty="0">
                <a:solidFill>
                  <a:srgbClr val="FF0000"/>
                </a:solidFill>
              </a:rPr>
              <a:t>может стимулировать прогрессирование эндометриоза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КОК не оказывают противовоспалительного эффекта </a:t>
            </a:r>
            <a:r>
              <a:rPr lang="ru-RU" i="1" dirty="0" smtClean="0">
                <a:solidFill>
                  <a:srgbClr val="FF0000"/>
                </a:solidFill>
              </a:rPr>
              <a:t>(не влияют на циклооксигеназу-2, простагландины и </a:t>
            </a:r>
            <a:r>
              <a:rPr lang="ru-RU" i="1" dirty="0" err="1" smtClean="0">
                <a:solidFill>
                  <a:srgbClr val="FF0000"/>
                </a:solidFill>
              </a:rPr>
              <a:t>ароматазу</a:t>
            </a:r>
            <a:r>
              <a:rPr lang="ru-RU" i="1" dirty="0" smtClean="0">
                <a:solidFill>
                  <a:srgbClr val="FF0000"/>
                </a:solidFill>
              </a:rPr>
              <a:t>).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КОК </a:t>
            </a:r>
            <a:r>
              <a:rPr lang="ru-RU" b="1" dirty="0" smtClean="0">
                <a:solidFill>
                  <a:srgbClr val="FF0000"/>
                </a:solidFill>
              </a:rPr>
              <a:t>не оказывают </a:t>
            </a:r>
            <a:r>
              <a:rPr lang="ru-RU" b="1" dirty="0" err="1" smtClean="0">
                <a:solidFill>
                  <a:srgbClr val="FF0000"/>
                </a:solidFill>
              </a:rPr>
              <a:t>антиангиогенного</a:t>
            </a:r>
            <a:r>
              <a:rPr lang="ru-RU" b="1" dirty="0" smtClean="0">
                <a:solidFill>
                  <a:srgbClr val="FF0000"/>
                </a:solidFill>
              </a:rPr>
              <a:t> эффекта.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КОК оказывают только симптоматический эффект при некоторых видах тазовой боли (дисменорея), </a:t>
            </a:r>
            <a:r>
              <a:rPr lang="ru-RU" b="1" dirty="0" smtClean="0">
                <a:solidFill>
                  <a:srgbClr val="FF0000"/>
                </a:solidFill>
              </a:rPr>
              <a:t>действуя в основном за счет </a:t>
            </a:r>
            <a:r>
              <a:rPr lang="ru-RU" b="1" dirty="0" err="1" smtClean="0">
                <a:solidFill>
                  <a:srgbClr val="FF0000"/>
                </a:solidFill>
              </a:rPr>
              <a:t>гестагенного</a:t>
            </a:r>
            <a:r>
              <a:rPr lang="ru-RU" b="1" dirty="0" smtClean="0">
                <a:solidFill>
                  <a:srgbClr val="FF0000"/>
                </a:solidFill>
              </a:rPr>
              <a:t> компонента.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КОК не имеют зарегистрированных показаний для лечения эндометриоза, хотя и входят в терапию 1 линии </a:t>
            </a:r>
            <a:r>
              <a:rPr lang="ru-RU" dirty="0" err="1" smtClean="0"/>
              <a:t>эндометриоза</a:t>
            </a:r>
            <a:r>
              <a:rPr lang="en-US" dirty="0" smtClean="0"/>
              <a:t> </a:t>
            </a:r>
            <a:r>
              <a:rPr lang="en-US" i="1" dirty="0" smtClean="0">
                <a:solidFill>
                  <a:srgbClr val="FF0000"/>
                </a:solidFill>
              </a:rPr>
              <a:t>(c 2017 </a:t>
            </a:r>
            <a:r>
              <a:rPr lang="ru-RU" i="1" dirty="0" smtClean="0">
                <a:solidFill>
                  <a:srgbClr val="FF0000"/>
                </a:solidFill>
              </a:rPr>
              <a:t>года в РФ не входят!</a:t>
            </a:r>
            <a:r>
              <a:rPr lang="en-US" i="1" dirty="0" smtClean="0">
                <a:solidFill>
                  <a:srgbClr val="FF0000"/>
                </a:solidFill>
              </a:rPr>
              <a:t>)</a:t>
            </a:r>
            <a:r>
              <a:rPr lang="ru-RU" i="1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6093296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*</a:t>
            </a:r>
            <a:r>
              <a:rPr lang="ru-RU" sz="1200" dirty="0" smtClean="0"/>
              <a:t>КОК – комбинированные оральные контрацептивы</a:t>
            </a:r>
          </a:p>
          <a:p>
            <a:r>
              <a:rPr lang="ru-RU" sz="1200" dirty="0" err="1" smtClean="0"/>
              <a:t>Эндометриоз</a:t>
            </a:r>
            <a:r>
              <a:rPr lang="ru-RU" sz="1200" dirty="0" smtClean="0"/>
              <a:t>: диагностика, лечение и реабилитация. Клинические рекомендации. Москва, 2013, 86 с.</a:t>
            </a:r>
          </a:p>
          <a:p>
            <a:r>
              <a:rPr lang="en-US" sz="1200" dirty="0" err="1" smtClean="0"/>
              <a:t>Vercellini</a:t>
            </a:r>
            <a:r>
              <a:rPr lang="en-US" sz="1200" dirty="0" smtClean="0"/>
              <a:t> P, et al. Endometriosis: current and future medical therapies. </a:t>
            </a:r>
            <a:r>
              <a:rPr lang="en-US" sz="1200" dirty="0"/>
              <a:t>Best </a:t>
            </a:r>
            <a:r>
              <a:rPr lang="en-US" sz="1200" dirty="0" err="1"/>
              <a:t>Pract</a:t>
            </a:r>
            <a:r>
              <a:rPr lang="en-US" sz="1200" dirty="0"/>
              <a:t> Res </a:t>
            </a:r>
            <a:r>
              <a:rPr lang="en-US" sz="1200" dirty="0" err="1"/>
              <a:t>Clin</a:t>
            </a:r>
            <a:r>
              <a:rPr lang="en-US" sz="1200" dirty="0"/>
              <a:t> </a:t>
            </a:r>
            <a:r>
              <a:rPr lang="en-US" sz="1200" dirty="0" err="1"/>
              <a:t>Obstet</a:t>
            </a:r>
            <a:r>
              <a:rPr lang="en-US" sz="1200" dirty="0"/>
              <a:t> </a:t>
            </a:r>
            <a:r>
              <a:rPr lang="en-US" sz="1200" dirty="0" err="1"/>
              <a:t>Gynaecol</a:t>
            </a:r>
            <a:r>
              <a:rPr lang="en-US" sz="1200" dirty="0"/>
              <a:t>. 2008 Apr;22(2):275-306.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8210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1200329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КОК</a:t>
            </a:r>
            <a:r>
              <a:rPr lang="en-US" sz="2800" b="1" dirty="0" smtClean="0">
                <a:solidFill>
                  <a:srgbClr val="7030A0"/>
                </a:solidFill>
              </a:rPr>
              <a:t>*</a:t>
            </a:r>
            <a:r>
              <a:rPr lang="ru-RU" sz="2800" b="1" dirty="0" smtClean="0">
                <a:solidFill>
                  <a:srgbClr val="7030A0"/>
                </a:solidFill>
              </a:rPr>
              <a:t> и </a:t>
            </a:r>
            <a:r>
              <a:rPr lang="ru-RU" sz="2800" b="1" dirty="0" err="1" smtClean="0">
                <a:solidFill>
                  <a:srgbClr val="7030A0"/>
                </a:solidFill>
              </a:rPr>
              <a:t>эндометриоз</a:t>
            </a:r>
            <a:r>
              <a:rPr lang="ru-RU" sz="2800" b="1" dirty="0" smtClean="0">
                <a:solidFill>
                  <a:srgbClr val="7030A0"/>
                </a:solidFill>
              </a:rPr>
              <a:t>: </a:t>
            </a:r>
            <a:r>
              <a:rPr lang="ru-RU" sz="2400" dirty="0" smtClean="0">
                <a:solidFill>
                  <a:srgbClr val="7030A0"/>
                </a:solidFill>
              </a:rPr>
              <a:t>на настоящий момент существует только одно </a:t>
            </a:r>
            <a:r>
              <a:rPr lang="ru-RU" sz="2400" dirty="0" err="1" smtClean="0">
                <a:solidFill>
                  <a:srgbClr val="7030A0"/>
                </a:solidFill>
              </a:rPr>
              <a:t>рандомизированное</a:t>
            </a:r>
            <a:r>
              <a:rPr lang="ru-RU" sz="2400" dirty="0" smtClean="0">
                <a:solidFill>
                  <a:srgbClr val="7030A0"/>
                </a:solidFill>
              </a:rPr>
              <a:t> плацебо-контролируемое исследование</a:t>
            </a:r>
            <a:r>
              <a:rPr lang="ru-RU" sz="2400" baseline="30000" dirty="0" smtClean="0">
                <a:solidFill>
                  <a:srgbClr val="7030A0"/>
                </a:solidFill>
              </a:rPr>
              <a:t>1</a:t>
            </a:r>
            <a:endParaRPr lang="ru-RU" sz="2400" baseline="300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7" y="1627188"/>
            <a:ext cx="8207374" cy="430271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en-US" dirty="0" smtClean="0"/>
              <a:t>Harada T at al., 2008. </a:t>
            </a:r>
            <a:r>
              <a:rPr lang="ru-RU" dirty="0" smtClean="0"/>
              <a:t>100 женщин, принимали КОК и плацебо.</a:t>
            </a:r>
          </a:p>
          <a:p>
            <a:r>
              <a:rPr lang="ru-RU" dirty="0" smtClean="0"/>
              <a:t>Результаты:</a:t>
            </a:r>
          </a:p>
          <a:p>
            <a:pPr>
              <a:buAutoNum type="arabicPeriod"/>
            </a:pPr>
            <a:r>
              <a:rPr lang="ru-RU" dirty="0" smtClean="0"/>
              <a:t>При приеме КОК наблюдалось статистически значимое, однако довольно скромное уменьшение симптомов дисменореи (на 50%) в сравнении с плацебо</a:t>
            </a:r>
          </a:p>
          <a:p>
            <a:pPr>
              <a:buAutoNum type="arabicPeriod"/>
            </a:pPr>
            <a:r>
              <a:rPr lang="ru-RU" dirty="0" smtClean="0"/>
              <a:t>Однако при приеме КОК не наблюдалось значимого эффекта в отношении болей, не связанных с менструацией, в частности, </a:t>
            </a:r>
            <a:r>
              <a:rPr lang="ru-RU" dirty="0" err="1" smtClean="0"/>
              <a:t>диспареунии</a:t>
            </a:r>
            <a:r>
              <a:rPr lang="ru-RU" dirty="0" smtClean="0"/>
              <a:t>. </a:t>
            </a:r>
          </a:p>
          <a:p>
            <a:pPr marL="0" indent="0"/>
            <a:endParaRPr lang="ru-RU" dirty="0"/>
          </a:p>
          <a:p>
            <a:pPr marL="0" indent="0"/>
            <a:r>
              <a:rPr lang="ru-RU" dirty="0" smtClean="0"/>
              <a:t>Существуют и другие, не плацебо-контролируемые исследования эффективности КОК в отношении влияния на тазовую боль и дисменорею, </a:t>
            </a:r>
            <a:r>
              <a:rPr lang="ru-RU" dirty="0"/>
              <a:t>п</a:t>
            </a:r>
            <a:r>
              <a:rPr lang="ru-RU" dirty="0" smtClean="0"/>
              <a:t>оказывающие, </a:t>
            </a:r>
            <a:r>
              <a:rPr lang="ru-RU" dirty="0" smtClean="0">
                <a:solidFill>
                  <a:srgbClr val="7030A0"/>
                </a:solidFill>
              </a:rPr>
              <a:t>что около 50% пациенток имели частичное улучшение симптомов или не чувствовали эффекта совсем.</a:t>
            </a:r>
            <a:r>
              <a:rPr lang="ru-RU" baseline="30000" dirty="0" smtClean="0">
                <a:solidFill>
                  <a:srgbClr val="7030A0"/>
                </a:solidFill>
              </a:rPr>
              <a:t>2</a:t>
            </a:r>
          </a:p>
          <a:p>
            <a:pPr>
              <a:buAutoNum type="arabicPeriod"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5770" y="5877272"/>
            <a:ext cx="91497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*</a:t>
            </a:r>
            <a:r>
              <a:rPr lang="ru-RU" sz="1200" dirty="0" smtClean="0"/>
              <a:t>КОК – комбинированные оральные контрацептивы</a:t>
            </a:r>
          </a:p>
          <a:p>
            <a:pPr marL="228600" indent="-228600">
              <a:buAutoNum type="arabicPeriod"/>
            </a:pPr>
            <a:r>
              <a:rPr lang="en-US" sz="1200" dirty="0" smtClean="0"/>
              <a:t>Harada </a:t>
            </a:r>
            <a:r>
              <a:rPr lang="en-US" sz="1200" dirty="0" err="1" smtClean="0"/>
              <a:t>T,Momoeda</a:t>
            </a:r>
            <a:r>
              <a:rPr lang="ru-RU" sz="1200" dirty="0" smtClean="0"/>
              <a:t> </a:t>
            </a:r>
            <a:r>
              <a:rPr lang="en-US" sz="1200" dirty="0" smtClean="0"/>
              <a:t>M</a:t>
            </a:r>
            <a:r>
              <a:rPr lang="en-US" sz="1200" dirty="0"/>
              <a:t>, </a:t>
            </a:r>
            <a:r>
              <a:rPr lang="en-US" sz="1200" dirty="0" err="1"/>
              <a:t>Taketani</a:t>
            </a:r>
            <a:r>
              <a:rPr lang="en-US" sz="1200" dirty="0"/>
              <a:t> Y, </a:t>
            </a:r>
            <a:r>
              <a:rPr lang="en-US" sz="1200" dirty="0" err="1"/>
              <a:t>Hoshiai</a:t>
            </a:r>
            <a:r>
              <a:rPr lang="en-US" sz="1200" dirty="0"/>
              <a:t> H, </a:t>
            </a:r>
            <a:r>
              <a:rPr lang="en-US" sz="1200" dirty="0" err="1"/>
              <a:t>Terakawa</a:t>
            </a:r>
            <a:r>
              <a:rPr lang="en-US" sz="1200" dirty="0"/>
              <a:t> N. Low-dose oral </a:t>
            </a:r>
            <a:r>
              <a:rPr lang="en-US" sz="1200" dirty="0" smtClean="0"/>
              <a:t>contraceptive</a:t>
            </a:r>
            <a:r>
              <a:rPr lang="ru-RU" sz="1200" dirty="0" smtClean="0"/>
              <a:t> </a:t>
            </a:r>
            <a:r>
              <a:rPr lang="en-US" sz="1200" dirty="0" smtClean="0"/>
              <a:t>pill </a:t>
            </a:r>
            <a:r>
              <a:rPr lang="en-US" sz="1200" dirty="0"/>
              <a:t>for dysmenorrhea associated with endometriosis: a </a:t>
            </a:r>
            <a:r>
              <a:rPr lang="en-US" sz="1200" dirty="0" err="1" smtClean="0"/>
              <a:t>placebocontrolled</a:t>
            </a:r>
            <a:r>
              <a:rPr lang="en-US" sz="1200" dirty="0" smtClean="0"/>
              <a:t>,</a:t>
            </a:r>
            <a:r>
              <a:rPr lang="ru-RU" sz="1200" dirty="0" smtClean="0"/>
              <a:t> </a:t>
            </a:r>
            <a:r>
              <a:rPr lang="en-US" sz="1200" dirty="0" smtClean="0"/>
              <a:t>double-blind</a:t>
            </a:r>
            <a:r>
              <a:rPr lang="en-US" sz="1200" dirty="0"/>
              <a:t>, randomized trial. </a:t>
            </a:r>
            <a:r>
              <a:rPr lang="en-US" sz="1200" dirty="0" err="1"/>
              <a:t>Fert</a:t>
            </a:r>
            <a:r>
              <a:rPr lang="en-US" sz="1200" dirty="0"/>
              <a:t> </a:t>
            </a:r>
            <a:r>
              <a:rPr lang="en-US" sz="1200" dirty="0" err="1"/>
              <a:t>Steril</a:t>
            </a:r>
            <a:r>
              <a:rPr lang="en-US" sz="1200" dirty="0"/>
              <a:t> 2008;90:1583–8</a:t>
            </a:r>
            <a:r>
              <a:rPr lang="en-US" sz="1200" dirty="0" smtClean="0"/>
              <a:t>.</a:t>
            </a:r>
            <a:endParaRPr lang="ru-RU" sz="1200" dirty="0" smtClean="0"/>
          </a:p>
          <a:p>
            <a:pPr marL="228600" indent="-228600">
              <a:buAutoNum type="arabicPeriod"/>
            </a:pPr>
            <a:r>
              <a:rPr lang="en-US" sz="1200" dirty="0"/>
              <a:t>Jenkins TR, Liu CY, White J. Does response to hormonal therapy predict </a:t>
            </a:r>
            <a:r>
              <a:rPr lang="en-US" sz="1200" dirty="0" smtClean="0"/>
              <a:t>presence</a:t>
            </a:r>
            <a:r>
              <a:rPr lang="ru-RU" sz="1200" dirty="0" smtClean="0"/>
              <a:t> </a:t>
            </a:r>
            <a:r>
              <a:rPr lang="en-US" sz="1200" dirty="0" smtClean="0"/>
              <a:t>or </a:t>
            </a:r>
            <a:r>
              <a:rPr lang="en-US" sz="1200" dirty="0"/>
              <a:t>absence of endometriosis? J Minim Invasive </a:t>
            </a:r>
            <a:r>
              <a:rPr lang="en-US" sz="1200" dirty="0" err="1"/>
              <a:t>Gynecol</a:t>
            </a:r>
            <a:r>
              <a:rPr lang="en-US" sz="1200" dirty="0"/>
              <a:t> 2008;15:82–6.</a:t>
            </a:r>
            <a:endParaRPr lang="ru-RU" sz="1200" dirty="0" smtClean="0"/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18532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8847" y="332656"/>
            <a:ext cx="8219256" cy="944562"/>
          </a:xfrm>
        </p:spPr>
        <p:txBody>
          <a:bodyPr>
            <a:normAutofit/>
          </a:bodyPr>
          <a:lstStyle/>
          <a:p>
            <a:r>
              <a:rPr lang="ru-RU" sz="2800" b="1" kern="1200" dirty="0">
                <a:solidFill>
                  <a:srgbClr val="7030A0"/>
                </a:solidFill>
                <a:ea typeface="ＭＳ Ｐゴシック" pitchFamily="34" charset="-128"/>
              </a:rPr>
              <a:t>Есть мнение, </a:t>
            </a:r>
            <a:r>
              <a:rPr lang="ru-RU" sz="2400" kern="1200" dirty="0">
                <a:solidFill>
                  <a:srgbClr val="7030A0"/>
                </a:solidFill>
                <a:ea typeface="ＭＳ Ｐゴシック" pitchFamily="34" charset="-128"/>
              </a:rPr>
              <a:t>что доза эстрогена в КОК недостаточна для прогрессирования </a:t>
            </a:r>
            <a:r>
              <a:rPr lang="ru-RU" sz="2400" kern="1200" dirty="0" err="1">
                <a:solidFill>
                  <a:srgbClr val="7030A0"/>
                </a:solidFill>
                <a:ea typeface="ＭＳ Ｐゴシック" pitchFamily="34" charset="-128"/>
              </a:rPr>
              <a:t>эндометриоза</a:t>
            </a:r>
            <a:endParaRPr lang="ru-RU" sz="2400" kern="1200" dirty="0">
              <a:solidFill>
                <a:srgbClr val="7030A0"/>
              </a:solidFill>
              <a:ea typeface="ＭＳ Ｐゴシック" pitchFamily="34" charset="-128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67544" y="1443686"/>
            <a:ext cx="8479330" cy="390876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Механизм действия КОК:</a:t>
            </a:r>
          </a:p>
          <a:p>
            <a:pPr marL="0" indent="0">
              <a:buNone/>
            </a:pPr>
            <a:r>
              <a:rPr lang="ru-RU" sz="2000" dirty="0" smtClean="0"/>
              <a:t>КОК подавляют продукцию и секрецию ФСГ и ЛГ.</a:t>
            </a:r>
          </a:p>
          <a:p>
            <a:pPr marL="0" indent="0">
              <a:buNone/>
            </a:pPr>
            <a:r>
              <a:rPr lang="ru-RU" sz="2000" dirty="0" smtClean="0"/>
              <a:t>В результате: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/>
              <a:t>не происходит овуляции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/>
              <a:t>не формируется желтое тело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7030A0"/>
                </a:solidFill>
              </a:rPr>
              <a:t>с</a:t>
            </a:r>
            <a:r>
              <a:rPr lang="ru-RU" sz="2000" b="1" dirty="0" smtClean="0">
                <a:solidFill>
                  <a:srgbClr val="7030A0"/>
                </a:solidFill>
              </a:rPr>
              <a:t>нижается секреция эстрогена в яичниках – </a:t>
            </a:r>
            <a:r>
              <a:rPr lang="ru-RU" sz="2000" dirty="0"/>
              <a:t>нельзя рассматривать только дозу ЭЭ в КОК!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7030A0"/>
                </a:solidFill>
              </a:rPr>
              <a:t>о</a:t>
            </a:r>
            <a:r>
              <a:rPr lang="ru-RU" sz="2000" b="1" dirty="0" smtClean="0">
                <a:solidFill>
                  <a:srgbClr val="7030A0"/>
                </a:solidFill>
              </a:rPr>
              <a:t>тсутствует собственная  секреция прогестерона – </a:t>
            </a:r>
            <a:r>
              <a:rPr lang="ru-RU" sz="2000" dirty="0"/>
              <a:t>работает только тот </a:t>
            </a:r>
            <a:r>
              <a:rPr lang="ru-RU" sz="2000" dirty="0" err="1"/>
              <a:t>прогестаген</a:t>
            </a:r>
            <a:r>
              <a:rPr lang="ru-RU" sz="2000" dirty="0"/>
              <a:t>, который в КОК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Если доза в ЭЭ в КОК так мала, тогда почему же мы не видим никаких проявлений дефицита эстрогенов на фоне их приема?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5445224"/>
            <a:ext cx="66351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ФСГ-фолликулостимулирующий гормон, ЛГ </a:t>
            </a:r>
            <a:r>
              <a:rPr lang="ru-RU" sz="1200" dirty="0"/>
              <a:t>-</a:t>
            </a:r>
            <a:r>
              <a:rPr lang="ru-RU" sz="1200" dirty="0" err="1" smtClean="0"/>
              <a:t>люте</a:t>
            </a:r>
            <a:r>
              <a:rPr lang="ru-RU" sz="1200" dirty="0" err="1"/>
              <a:t>и</a:t>
            </a:r>
            <a:r>
              <a:rPr lang="ru-RU" sz="1200" dirty="0" err="1" smtClean="0"/>
              <a:t>низирующий</a:t>
            </a:r>
            <a:r>
              <a:rPr lang="ru-RU" sz="1200" dirty="0" smtClean="0"/>
              <a:t> гормон, КОК – комбинированные </a:t>
            </a:r>
            <a:br>
              <a:rPr lang="ru-RU" sz="1200" dirty="0" smtClean="0"/>
            </a:br>
            <a:r>
              <a:rPr lang="ru-RU" sz="1200" dirty="0" smtClean="0"/>
              <a:t>оральные контрацептивы, ЭЭ – </a:t>
            </a:r>
            <a:r>
              <a:rPr lang="ru-RU" sz="1200" dirty="0" err="1" smtClean="0"/>
              <a:t>этинилэстрадиол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6237312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Burrows </a:t>
            </a:r>
            <a:r>
              <a:rPr lang="en-US" sz="1400" dirty="0"/>
              <a:t>L. J., </a:t>
            </a:r>
            <a:r>
              <a:rPr lang="en-US" sz="1400" dirty="0" err="1"/>
              <a:t>Basha</a:t>
            </a:r>
            <a:r>
              <a:rPr lang="en-US" sz="1400" dirty="0"/>
              <a:t> M., Goldstein A. T. The effects of hormonal contraceptives on female sexuality: a review // J. Sex. Med. 2012. Vol. 9. N 9. P. 2213–2223.</a:t>
            </a:r>
          </a:p>
        </p:txBody>
      </p:sp>
    </p:spTree>
    <p:extLst>
      <p:ext uri="{BB962C8B-B14F-4D97-AF65-F5344CB8AC3E}">
        <p14:creationId xmlns:p14="http://schemas.microsoft.com/office/powerpoint/2010/main" val="88373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rcRect t="-13368" b="-13368"/>
          <a:stretch>
            <a:fillRect/>
          </a:stretch>
        </p:blipFill>
        <p:spPr>
          <a:xfrm>
            <a:off x="72008" y="-171401"/>
            <a:ext cx="4211960" cy="2316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384873"/>
            <a:ext cx="5494536" cy="3356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150" y="1556792"/>
            <a:ext cx="60579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275856" y="2420888"/>
            <a:ext cx="5616624" cy="576064"/>
          </a:xfrm>
          <a:prstGeom prst="rect">
            <a:avLst/>
          </a:prstGeom>
          <a:solidFill>
            <a:schemeClr val="accent2">
              <a:alpha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4797152"/>
            <a:ext cx="5040560" cy="216024"/>
          </a:xfrm>
          <a:prstGeom prst="rect">
            <a:avLst/>
          </a:prstGeom>
          <a:solidFill>
            <a:srgbClr val="CF543F">
              <a:alpha val="6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6021288"/>
            <a:ext cx="5040560" cy="216024"/>
          </a:xfrm>
          <a:prstGeom prst="rect">
            <a:avLst/>
          </a:prstGeom>
          <a:solidFill>
            <a:srgbClr val="CF543F">
              <a:alpha val="6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6228184" y="4077072"/>
            <a:ext cx="2592288" cy="2276872"/>
            <a:chOff x="-127000" y="-88900"/>
            <a:chExt cx="5079060" cy="3804999"/>
          </a:xfrm>
        </p:grpSpPr>
        <p:pic>
          <p:nvPicPr>
            <p:cNvPr id="9" name="Picture 12" descr="Endomertiosis_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-6"/>
              <a:ext cx="4825028" cy="34748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0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000" y="-88900"/>
              <a:ext cx="5079060" cy="3804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4641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55576" y="404664"/>
            <a:ext cx="7058024" cy="46166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Что же на самом деле?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68317" y="1627188"/>
            <a:ext cx="8207374" cy="230832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 smtClean="0"/>
              <a:t>Низкодозированные</a:t>
            </a:r>
            <a:r>
              <a:rPr lang="ru-RU" sz="2000" dirty="0" smtClean="0"/>
              <a:t> и микродозированные КОК</a:t>
            </a:r>
            <a:r>
              <a:rPr lang="en-US" sz="2000" dirty="0" smtClean="0"/>
              <a:t>*</a:t>
            </a:r>
            <a:r>
              <a:rPr lang="ru-RU" sz="2000" dirty="0" smtClean="0"/>
              <a:t> содержат от 20 до 30 мкг </a:t>
            </a:r>
            <a:r>
              <a:rPr lang="ru-RU" sz="2000" dirty="0" err="1" smtClean="0"/>
              <a:t>этинилэстрадиола</a:t>
            </a:r>
            <a:r>
              <a:rPr lang="ru-RU" sz="2000" dirty="0" smtClean="0"/>
              <a:t> (ЭЭ)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Фундаментальное исследование</a:t>
            </a:r>
            <a:r>
              <a:rPr lang="ru-RU" sz="2000" baseline="30000" dirty="0" smtClean="0"/>
              <a:t>1 </a:t>
            </a:r>
            <a:r>
              <a:rPr lang="ru-RU" sz="2000" dirty="0" smtClean="0"/>
              <a:t>и данные, полученные в ходе применения заместительной гормонотерапии,</a:t>
            </a:r>
            <a:r>
              <a:rPr lang="ru-RU" sz="2000" baseline="30000" dirty="0" smtClean="0"/>
              <a:t>2  </a:t>
            </a:r>
            <a:r>
              <a:rPr lang="ru-RU" sz="2000" dirty="0" smtClean="0"/>
              <a:t>подтверждают, что 5 мкг ЭЭ эквивалентны примерно 1 грамму </a:t>
            </a:r>
            <a:r>
              <a:rPr lang="ru-RU" sz="2000" dirty="0" err="1" smtClean="0"/>
              <a:t>микронизированного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эстрадиола</a:t>
            </a:r>
            <a:r>
              <a:rPr lang="ru-RU" sz="2000" dirty="0" smtClean="0"/>
              <a:t> или 0,65 </a:t>
            </a:r>
            <a:r>
              <a:rPr lang="ru-RU" sz="2000" dirty="0" err="1" smtClean="0"/>
              <a:t>гр</a:t>
            </a:r>
            <a:r>
              <a:rPr lang="ru-RU" sz="2000" dirty="0" smtClean="0"/>
              <a:t> конъюгированного </a:t>
            </a:r>
            <a:r>
              <a:rPr lang="ru-RU" sz="2000" dirty="0" err="1" smtClean="0"/>
              <a:t>эквинного</a:t>
            </a:r>
            <a:r>
              <a:rPr lang="ru-RU" sz="2000" dirty="0" smtClean="0"/>
              <a:t> эстрогена.</a:t>
            </a:r>
            <a:endParaRPr lang="ru-RU" sz="2000" baseline="30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7239000" y="6629400"/>
            <a:ext cx="1905000" cy="228600"/>
          </a:xfrm>
        </p:spPr>
        <p:txBody>
          <a:bodyPr/>
          <a:lstStyle/>
          <a:p>
            <a:pPr>
              <a:defRPr/>
            </a:pPr>
            <a:fld id="{0C64EAD9-8103-44E4-83AA-9C330D399F0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547300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*</a:t>
            </a:r>
            <a:r>
              <a:rPr lang="ru-RU" sz="1400" dirty="0" smtClean="0"/>
              <a:t>КОК – комбинированные оральные контрацептивы, ЭЭ – </a:t>
            </a:r>
            <a:r>
              <a:rPr lang="ru-RU" sz="1400" dirty="0" err="1" smtClean="0"/>
              <a:t>этинилэстрадиол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1. </a:t>
            </a:r>
            <a:r>
              <a:rPr lang="en-US" sz="1400" dirty="0" err="1" smtClean="0"/>
              <a:t>Brion</a:t>
            </a:r>
            <a:r>
              <a:rPr lang="en-US" sz="1400" dirty="0" smtClean="0"/>
              <a:t> </a:t>
            </a:r>
            <a:r>
              <a:rPr lang="en-US" sz="1400" dirty="0"/>
              <a:t>F, Le Page Y, </a:t>
            </a:r>
            <a:r>
              <a:rPr lang="en-US" sz="1400" dirty="0" err="1"/>
              <a:t>Piccini</a:t>
            </a:r>
            <a:r>
              <a:rPr lang="en-US" sz="1400" dirty="0"/>
              <a:t> B, Cardoso O, Tong SK, Chung BC, et al. </a:t>
            </a:r>
            <a:r>
              <a:rPr lang="en-US" sz="1400" dirty="0" smtClean="0"/>
              <a:t>Screening</a:t>
            </a:r>
            <a:r>
              <a:rPr lang="ru-RU" sz="1400" dirty="0" smtClean="0"/>
              <a:t> </a:t>
            </a:r>
            <a:r>
              <a:rPr lang="en-US" sz="1400" dirty="0" smtClean="0"/>
              <a:t>estrogenic </a:t>
            </a:r>
            <a:r>
              <a:rPr lang="en-US" sz="1400" dirty="0"/>
              <a:t>activities of chemicals or mixtures in vivo using transgenic (</a:t>
            </a:r>
            <a:r>
              <a:rPr lang="en-US" sz="1400" dirty="0" smtClean="0"/>
              <a:t>cyp19a1b-GFP</a:t>
            </a:r>
            <a:r>
              <a:rPr lang="en-US" sz="1400" dirty="0"/>
              <a:t>) </a:t>
            </a:r>
            <a:r>
              <a:rPr lang="en-US" sz="1400" dirty="0" err="1"/>
              <a:t>zebrafish</a:t>
            </a:r>
            <a:r>
              <a:rPr lang="en-US" sz="1400" dirty="0"/>
              <a:t> </a:t>
            </a:r>
            <a:r>
              <a:rPr lang="en-US" sz="1400" dirty="0" smtClean="0"/>
              <a:t>embryos. // </a:t>
            </a:r>
            <a:r>
              <a:rPr lang="en-US" sz="1400" dirty="0" err="1" smtClean="0"/>
              <a:t>PLoS</a:t>
            </a:r>
            <a:r>
              <a:rPr lang="en-US" sz="1400" dirty="0" smtClean="0"/>
              <a:t> </a:t>
            </a:r>
            <a:r>
              <a:rPr lang="en-US" sz="1400" dirty="0"/>
              <a:t>One </a:t>
            </a:r>
            <a:r>
              <a:rPr lang="en-US" sz="1400" dirty="0" smtClean="0"/>
              <a:t>2012;7:e36069.</a:t>
            </a:r>
            <a:endParaRPr lang="ru-RU" sz="1400" dirty="0" smtClean="0"/>
          </a:p>
          <a:p>
            <a:r>
              <a:rPr lang="ru-RU" sz="1400" dirty="0" smtClean="0"/>
              <a:t>2. </a:t>
            </a:r>
            <a:r>
              <a:rPr lang="en-US" sz="1400" dirty="0" err="1" smtClean="0"/>
              <a:t>Speroff</a:t>
            </a:r>
            <a:r>
              <a:rPr lang="en-US" sz="1400" dirty="0" smtClean="0"/>
              <a:t> </a:t>
            </a:r>
            <a:r>
              <a:rPr lang="en-US" sz="1400" dirty="0"/>
              <a:t>L, Symons J, </a:t>
            </a:r>
            <a:r>
              <a:rPr lang="en-US" sz="1400" dirty="0" err="1"/>
              <a:t>Kempfert</a:t>
            </a:r>
            <a:r>
              <a:rPr lang="en-US" sz="1400" dirty="0"/>
              <a:t> N, Rowan J, </a:t>
            </a:r>
            <a:r>
              <a:rPr lang="en-US" sz="1400" dirty="0" err="1"/>
              <a:t>FemHRT</a:t>
            </a:r>
            <a:r>
              <a:rPr lang="en-US" sz="1400" dirty="0"/>
              <a:t> Study Investigators. </a:t>
            </a:r>
            <a:r>
              <a:rPr lang="en-US" sz="1400" dirty="0" smtClean="0"/>
              <a:t>The</a:t>
            </a:r>
            <a:r>
              <a:rPr lang="ru-RU" sz="1400" dirty="0" smtClean="0"/>
              <a:t> </a:t>
            </a:r>
            <a:r>
              <a:rPr lang="en-US" sz="1400" dirty="0" smtClean="0"/>
              <a:t>effect </a:t>
            </a:r>
            <a:r>
              <a:rPr lang="en-US" sz="1400" dirty="0"/>
              <a:t>of varying low-dose combinations of </a:t>
            </a:r>
            <a:r>
              <a:rPr lang="en-US" sz="1400" dirty="0" err="1"/>
              <a:t>norethindrone</a:t>
            </a:r>
            <a:r>
              <a:rPr lang="en-US" sz="1400" dirty="0"/>
              <a:t> acetate and </a:t>
            </a:r>
            <a:r>
              <a:rPr lang="en-US" sz="1400" dirty="0" err="1" smtClean="0"/>
              <a:t>ethinyl</a:t>
            </a:r>
            <a:r>
              <a:rPr lang="ru-RU" sz="1400" dirty="0" smtClean="0"/>
              <a:t> </a:t>
            </a:r>
            <a:r>
              <a:rPr lang="en-US" sz="1400" dirty="0" smtClean="0"/>
              <a:t>estradiol </a:t>
            </a:r>
            <a:r>
              <a:rPr lang="en-US" sz="1400" dirty="0"/>
              <a:t>(</a:t>
            </a:r>
            <a:r>
              <a:rPr lang="en-US" sz="1400" dirty="0" err="1"/>
              <a:t>femHRT</a:t>
            </a:r>
            <a:r>
              <a:rPr lang="en-US" sz="1400" dirty="0"/>
              <a:t>) on the frequency and intensity of vasomotor </a:t>
            </a:r>
            <a:r>
              <a:rPr lang="en-US" sz="1400" dirty="0" smtClean="0"/>
              <a:t>symptoms // Menopause </a:t>
            </a:r>
            <a:r>
              <a:rPr lang="en-US" sz="1400" dirty="0"/>
              <a:t>2000;7:383–90.</a:t>
            </a:r>
            <a:endParaRPr lang="ru-RU" sz="1400" dirty="0"/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 rot="16200000">
            <a:off x="4067944" y="692696"/>
            <a:ext cx="1080120" cy="7992888"/>
          </a:xfrm>
          <a:prstGeom prst="roundRect">
            <a:avLst>
              <a:gd name="adj" fmla="val 11905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prstShdw prst="shdw17" dist="17961" dir="2700000">
              <a:srgbClr val="47476E"/>
            </a:prstShdw>
          </a:effectLst>
          <a:ex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charset="0"/>
                <a:cs typeface="MS PGothic" charset="0"/>
              </a:rPr>
              <a:t> </a:t>
            </a:r>
            <a:endParaRPr kumimoji="0" lang="ru-RU" sz="30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575" y="4339843"/>
            <a:ext cx="784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Таким образом, доза эстрогена в микро- и </a:t>
            </a:r>
            <a:r>
              <a:rPr lang="ru-RU" sz="2000" b="1" dirty="0" err="1" smtClean="0">
                <a:solidFill>
                  <a:srgbClr val="FF0000"/>
                </a:solidFill>
              </a:rPr>
              <a:t>низкодозированных</a:t>
            </a:r>
            <a:r>
              <a:rPr lang="ru-RU" sz="2000" b="1" dirty="0" smtClean="0">
                <a:solidFill>
                  <a:srgbClr val="FF0000"/>
                </a:solidFill>
              </a:rPr>
              <a:t> КОК превышает физиологическую от 4 до 6 раз</a:t>
            </a:r>
            <a:r>
              <a:rPr lang="en-US" sz="2000" b="1" dirty="0">
                <a:solidFill>
                  <a:srgbClr val="FF0000"/>
                </a:solidFill>
              </a:rPr>
              <a:t>!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2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1143000"/>
          </a:xfrm>
        </p:spPr>
        <p:txBody>
          <a:bodyPr>
            <a:noAutofit/>
          </a:bodyPr>
          <a:lstStyle/>
          <a:p>
            <a:r>
              <a:rPr lang="ru-RU" sz="2800" b="1" kern="1200" dirty="0" err="1" smtClean="0">
                <a:solidFill>
                  <a:srgbClr val="7030A0"/>
                </a:solidFill>
                <a:ea typeface="ＭＳ Ｐゴシック" pitchFamily="34" charset="-128"/>
              </a:rPr>
              <a:t>Этинилэстрадиол</a:t>
            </a:r>
            <a:r>
              <a:rPr lang="ru-RU" sz="2800" b="1" kern="1200" dirty="0" smtClean="0">
                <a:solidFill>
                  <a:srgbClr val="7030A0"/>
                </a:solidFill>
                <a:ea typeface="ＭＳ Ｐゴシック" pitchFamily="34" charset="-128"/>
              </a:rPr>
              <a:t> (ЭЭ) даже в КОК с </a:t>
            </a:r>
            <a:r>
              <a:rPr lang="ru-RU" sz="2800" b="1" kern="1200" dirty="0" err="1" smtClean="0">
                <a:solidFill>
                  <a:srgbClr val="7030A0"/>
                </a:solidFill>
                <a:ea typeface="ＭＳ Ｐゴシック" pitchFamily="34" charset="-128"/>
              </a:rPr>
              <a:t>диеногестом</a:t>
            </a:r>
            <a:r>
              <a:rPr lang="ru-RU" sz="2800" b="1" kern="1200" dirty="0" smtClean="0">
                <a:solidFill>
                  <a:srgbClr val="7030A0"/>
                </a:solidFill>
                <a:ea typeface="ＭＳ Ｐゴシック" pitchFamily="34" charset="-128"/>
              </a:rPr>
              <a:t> может способствовать прогрессированию </a:t>
            </a:r>
            <a:r>
              <a:rPr lang="ru-RU" sz="2800" b="1" kern="1200" dirty="0" err="1" smtClean="0">
                <a:solidFill>
                  <a:srgbClr val="7030A0"/>
                </a:solidFill>
                <a:ea typeface="ＭＳ Ｐゴシック" pitchFamily="34" charset="-128"/>
              </a:rPr>
              <a:t>эндометриоза</a:t>
            </a:r>
            <a:endParaRPr lang="ru-RU" sz="2800" b="1" kern="1200" dirty="0">
              <a:solidFill>
                <a:srgbClr val="7030A0"/>
              </a:solidFill>
              <a:ea typeface="ＭＳ Ｐゴシック" pitchFamily="34" charset="-128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412776"/>
            <a:ext cx="8893174" cy="1584325"/>
          </a:xfrm>
        </p:spPr>
        <p:txBody>
          <a:bodyPr>
            <a:normAutofit/>
          </a:bodyPr>
          <a:lstStyle/>
          <a:p>
            <a:pPr marL="0" indent="0"/>
            <a:r>
              <a:rPr lang="ru-RU" sz="2800" kern="1200" dirty="0" smtClean="0"/>
              <a:t>1. ЕЕ </a:t>
            </a:r>
            <a:r>
              <a:rPr lang="ru-RU" sz="2800" kern="1200" dirty="0"/>
              <a:t>действует на оба типа </a:t>
            </a:r>
            <a:r>
              <a:rPr lang="ru-RU" sz="2800" kern="1200" dirty="0" err="1"/>
              <a:t>эстрогеновых</a:t>
            </a:r>
            <a:r>
              <a:rPr lang="ru-RU" sz="2800" kern="1200" dirty="0"/>
              <a:t> рецепторов -  ЭРα и </a:t>
            </a:r>
            <a:r>
              <a:rPr lang="ru-RU" sz="2800" kern="1200" dirty="0" smtClean="0"/>
              <a:t>Эрβ</a:t>
            </a:r>
            <a:r>
              <a:rPr lang="ru-RU" sz="2800" kern="1200" baseline="30000" dirty="0" smtClean="0"/>
              <a:t>1</a:t>
            </a:r>
            <a:endParaRPr lang="ru-RU" sz="2800" kern="1200" baseline="30000" dirty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76872"/>
            <a:ext cx="5548280" cy="1944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4365104"/>
            <a:ext cx="892899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2. </a:t>
            </a:r>
            <a:r>
              <a:rPr lang="ru-RU" sz="2400" dirty="0" err="1"/>
              <a:t>Диеногест</a:t>
            </a:r>
            <a:r>
              <a:rPr lang="ru-RU" sz="2400" dirty="0"/>
              <a:t> снижает уровень эндогенного </a:t>
            </a:r>
            <a:r>
              <a:rPr lang="ru-RU" sz="2400" dirty="0" err="1"/>
              <a:t>эстрадиола</a:t>
            </a:r>
            <a:r>
              <a:rPr lang="ru-RU" sz="2400" dirty="0"/>
              <a:t>, но не экзогенного ЭЭ2</a:t>
            </a:r>
          </a:p>
          <a:p>
            <a:r>
              <a:rPr lang="ru-RU" sz="2400" dirty="0"/>
              <a:t>3. Сам по себе </a:t>
            </a:r>
            <a:r>
              <a:rPr lang="ru-RU" sz="2400" dirty="0" err="1"/>
              <a:t>Диеногест</a:t>
            </a:r>
            <a:r>
              <a:rPr lang="ru-RU" sz="2400" dirty="0"/>
              <a:t> не обладает </a:t>
            </a:r>
            <a:r>
              <a:rPr lang="ru-RU" sz="2400" dirty="0" err="1"/>
              <a:t>антиэстрогеновым</a:t>
            </a:r>
            <a:r>
              <a:rPr lang="ru-RU" sz="2400" dirty="0"/>
              <a:t> эффектом2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994" y="5982379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ЭЭ – </a:t>
            </a:r>
            <a:r>
              <a:rPr lang="ru-RU" sz="1200" dirty="0" err="1" smtClean="0"/>
              <a:t>этинилэстрадиол</a:t>
            </a:r>
            <a:r>
              <a:rPr lang="ru-RU" sz="1200" dirty="0" smtClean="0"/>
              <a:t>, КОК – комбинированные оральные контрацептивы</a:t>
            </a:r>
          </a:p>
          <a:p>
            <a:pPr marL="342900" indent="-342900">
              <a:buAutoNum type="arabicPeriod"/>
            </a:pPr>
            <a:r>
              <a:rPr lang="en-US" sz="1200" dirty="0" smtClean="0"/>
              <a:t>Jun-</a:t>
            </a:r>
            <a:r>
              <a:rPr lang="en-US" sz="1200" dirty="0" err="1" smtClean="0"/>
              <a:t>Beom</a:t>
            </a:r>
            <a:r>
              <a:rPr lang="en-US" sz="1200" dirty="0" smtClean="0"/>
              <a:t> </a:t>
            </a:r>
            <a:r>
              <a:rPr lang="en-US" sz="1200" dirty="0"/>
              <a:t>Park Effects of 17-</a:t>
            </a:r>
            <a:r>
              <a:rPr lang="el-GR" sz="1200" dirty="0"/>
              <a:t>α </a:t>
            </a:r>
            <a:r>
              <a:rPr lang="en-US" sz="1200" dirty="0" err="1"/>
              <a:t>ethynyl</a:t>
            </a:r>
            <a:r>
              <a:rPr lang="en-US" sz="1200" dirty="0"/>
              <a:t> estradiol on proliferation, differentiation &amp; mineralization of </a:t>
            </a:r>
            <a:r>
              <a:rPr lang="en-US" sz="1200" dirty="0" err="1"/>
              <a:t>osteoprecursor</a:t>
            </a:r>
            <a:r>
              <a:rPr lang="en-US" sz="1200" dirty="0"/>
              <a:t> cells Indian J Med Res 136, September 2012, pp </a:t>
            </a:r>
            <a:r>
              <a:rPr lang="en-US" sz="1200" dirty="0" smtClean="0"/>
              <a:t>466-470</a:t>
            </a:r>
            <a:endParaRPr lang="ru-RU" sz="1200" dirty="0" smtClean="0"/>
          </a:p>
          <a:p>
            <a:pPr marL="342900" indent="-342900">
              <a:buAutoNum type="arabicPeriod"/>
            </a:pPr>
            <a:r>
              <a:rPr lang="ru-RU" sz="1200" dirty="0" smtClean="0"/>
              <a:t>Инструкция по применению </a:t>
            </a:r>
            <a:r>
              <a:rPr lang="ru-RU" sz="1200" dirty="0" err="1" smtClean="0"/>
              <a:t>Визанна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22925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56995"/>
            <a:ext cx="8856984" cy="1143000"/>
          </a:xfrm>
        </p:spPr>
        <p:txBody>
          <a:bodyPr>
            <a:noAutofit/>
          </a:bodyPr>
          <a:lstStyle/>
          <a:p>
            <a:r>
              <a:rPr lang="ru-RU" sz="2800" b="1" kern="1200" dirty="0" err="1" smtClean="0">
                <a:solidFill>
                  <a:srgbClr val="7030A0"/>
                </a:solidFill>
                <a:ea typeface="ＭＳ Ｐゴシック" pitchFamily="34" charset="-128"/>
              </a:rPr>
              <a:t>Этинилэстрадиол</a:t>
            </a:r>
            <a:r>
              <a:rPr lang="ru-RU" sz="2800" b="1" kern="1200" dirty="0" smtClean="0">
                <a:solidFill>
                  <a:srgbClr val="7030A0"/>
                </a:solidFill>
                <a:ea typeface="ＭＳ Ｐゴシック" pitchFamily="34" charset="-128"/>
              </a:rPr>
              <a:t> (ЭЭ) </a:t>
            </a:r>
            <a:r>
              <a:rPr lang="ru-RU" sz="2800" b="1" kern="1200" dirty="0">
                <a:solidFill>
                  <a:srgbClr val="7030A0"/>
                </a:solidFill>
                <a:ea typeface="ＭＳ Ｐゴシック" pitchFamily="34" charset="-128"/>
              </a:rPr>
              <a:t>не слабее </a:t>
            </a:r>
            <a:r>
              <a:rPr lang="ru-RU" sz="2800" b="1" kern="1200" dirty="0" err="1">
                <a:solidFill>
                  <a:srgbClr val="7030A0"/>
                </a:solidFill>
                <a:ea typeface="ＭＳ Ｐゴシック" pitchFamily="34" charset="-128"/>
              </a:rPr>
              <a:t>эстрадиола</a:t>
            </a:r>
            <a:r>
              <a:rPr lang="ru-RU" sz="2800" b="1" kern="1200" dirty="0">
                <a:solidFill>
                  <a:srgbClr val="7030A0"/>
                </a:solidFill>
                <a:ea typeface="ＭＳ Ｐゴシック" pitchFamily="34" charset="-128"/>
              </a:rPr>
              <a:t>. </a:t>
            </a:r>
            <a:r>
              <a:rPr lang="ru-RU" sz="2800" b="1" kern="1200" dirty="0" smtClean="0">
                <a:solidFill>
                  <a:srgbClr val="7030A0"/>
                </a:solidFill>
                <a:ea typeface="ＭＳ Ｐゴシック" pitchFamily="34" charset="-128"/>
              </a:rPr>
              <a:t/>
            </a:r>
            <a:br>
              <a:rPr lang="ru-RU" sz="2800" b="1" kern="1200" dirty="0" smtClean="0">
                <a:solidFill>
                  <a:srgbClr val="7030A0"/>
                </a:solidFill>
                <a:ea typeface="ＭＳ Ｐゴシック" pitchFamily="34" charset="-128"/>
              </a:rPr>
            </a:br>
            <a:r>
              <a:rPr lang="ru-RU" sz="2800" b="1" kern="1200" dirty="0" smtClean="0">
                <a:solidFill>
                  <a:srgbClr val="7030A0"/>
                </a:solidFill>
                <a:ea typeface="ＭＳ Ｐゴシック" pitchFamily="34" charset="-128"/>
              </a:rPr>
              <a:t>Для </a:t>
            </a:r>
            <a:r>
              <a:rPr lang="ru-RU" sz="2800" b="1" kern="1200" dirty="0" err="1">
                <a:solidFill>
                  <a:srgbClr val="7030A0"/>
                </a:solidFill>
                <a:ea typeface="ＭＳ Ｐゴシック" pitchFamily="34" charset="-128"/>
              </a:rPr>
              <a:t>эндометриоза</a:t>
            </a:r>
            <a:r>
              <a:rPr lang="ru-RU" sz="2800" b="1" kern="1200" dirty="0">
                <a:solidFill>
                  <a:srgbClr val="7030A0"/>
                </a:solidFill>
                <a:ea typeface="ＭＳ Ｐゴシック" pitchFamily="34" charset="-128"/>
              </a:rPr>
              <a:t> </a:t>
            </a:r>
            <a:r>
              <a:rPr lang="ru-RU" sz="2800" b="1" kern="1200" dirty="0" smtClean="0">
                <a:solidFill>
                  <a:srgbClr val="7030A0"/>
                </a:solidFill>
                <a:ea typeface="ＭＳ Ｐゴシック" pitchFamily="34" charset="-128"/>
              </a:rPr>
              <a:t>характерны </a:t>
            </a:r>
            <a:r>
              <a:rPr lang="ru-RU" sz="2800" b="1" kern="1200" dirty="0">
                <a:solidFill>
                  <a:srgbClr val="7030A0"/>
                </a:solidFill>
                <a:ea typeface="ＭＳ Ｐゴシック" pitchFamily="34" charset="-128"/>
              </a:rPr>
              <a:t>усиление </a:t>
            </a:r>
            <a:r>
              <a:rPr lang="ru-RU" sz="2800" b="1" kern="1200" dirty="0" smtClean="0">
                <a:solidFill>
                  <a:srgbClr val="7030A0"/>
                </a:solidFill>
                <a:ea typeface="ＭＳ Ｐゴシック" pitchFamily="34" charset="-128"/>
              </a:rPr>
              <a:t>синтеза эстрогенов и чувствительности </a:t>
            </a:r>
            <a:r>
              <a:rPr lang="ru-RU" sz="2800" b="1" kern="1200" dirty="0">
                <a:solidFill>
                  <a:srgbClr val="7030A0"/>
                </a:solidFill>
                <a:ea typeface="ＭＳ Ｐゴシック" pitchFamily="34" charset="-128"/>
              </a:rPr>
              <a:t>к </a:t>
            </a:r>
            <a:r>
              <a:rPr lang="ru-RU" sz="2800" b="1" kern="1200" dirty="0" smtClean="0">
                <a:solidFill>
                  <a:srgbClr val="7030A0"/>
                </a:solidFill>
                <a:ea typeface="ＭＳ Ｐゴシック" pitchFamily="34" charset="-128"/>
              </a:rPr>
              <a:t>ним.</a:t>
            </a:r>
            <a:endParaRPr lang="ru-RU" sz="2800" b="1" kern="1200" dirty="0">
              <a:solidFill>
                <a:srgbClr val="7030A0"/>
              </a:solidFill>
              <a:ea typeface="ＭＳ Ｐゴシック" pitchFamily="34" charset="-128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99592" y="2333338"/>
            <a:ext cx="1755425" cy="68333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ПГЕ2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58083" y="2333337"/>
            <a:ext cx="1804738" cy="68082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СФ-1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42608" y="3661737"/>
            <a:ext cx="1985575" cy="73812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7030A0"/>
                </a:solidFill>
              </a:rPr>
              <a:t>Ароматаза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23728" y="3661737"/>
            <a:ext cx="1632119" cy="726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Эстрон 1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660233" y="3661737"/>
            <a:ext cx="1080119" cy="73812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Е2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715700" y="5247106"/>
            <a:ext cx="2182998" cy="7021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ЭР</a:t>
            </a:r>
            <a:r>
              <a:rPr lang="el-GR" sz="2400" b="1" dirty="0">
                <a:solidFill>
                  <a:srgbClr val="7030A0"/>
                </a:solidFill>
              </a:rPr>
              <a:t>β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09579" y="5250904"/>
            <a:ext cx="1610706" cy="6983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ЦОГ - 2</a:t>
            </a:r>
            <a:endParaRPr lang="ru-RU" sz="2400" b="1" dirty="0">
              <a:solidFill>
                <a:srgbClr val="7030A0"/>
              </a:solidFill>
            </a:endParaRPr>
          </a:p>
        </p:txBody>
      </p:sp>
      <p:cxnSp>
        <p:nvCxnSpPr>
          <p:cNvPr id="12" name="Прямая со стрелкой 11"/>
          <p:cNvCxnSpPr>
            <a:stCxn id="4" idx="3"/>
            <a:endCxn id="5" idx="1"/>
          </p:cNvCxnSpPr>
          <p:nvPr/>
        </p:nvCxnSpPr>
        <p:spPr>
          <a:xfrm flipV="1">
            <a:off x="2655017" y="2673748"/>
            <a:ext cx="1603066" cy="1258"/>
          </a:xfrm>
          <a:prstGeom prst="straightConnector1">
            <a:avLst/>
          </a:prstGeom>
          <a:ln w="571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236642" y="3014157"/>
            <a:ext cx="0" cy="659040"/>
          </a:xfrm>
          <a:prstGeom prst="straightConnector1">
            <a:avLst/>
          </a:prstGeom>
          <a:ln w="571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7" idx="3"/>
            <a:endCxn id="6" idx="1"/>
          </p:cNvCxnSpPr>
          <p:nvPr/>
        </p:nvCxnSpPr>
        <p:spPr>
          <a:xfrm>
            <a:off x="3755847" y="4025072"/>
            <a:ext cx="486761" cy="5730"/>
          </a:xfrm>
          <a:prstGeom prst="straightConnector1">
            <a:avLst/>
          </a:prstGeom>
          <a:ln w="571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6" idx="3"/>
            <a:endCxn id="8" idx="1"/>
          </p:cNvCxnSpPr>
          <p:nvPr/>
        </p:nvCxnSpPr>
        <p:spPr>
          <a:xfrm>
            <a:off x="6228183" y="4030802"/>
            <a:ext cx="432050" cy="0"/>
          </a:xfrm>
          <a:prstGeom prst="straightConnector1">
            <a:avLst/>
          </a:prstGeom>
          <a:ln w="571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9" idx="1"/>
            <a:endCxn id="10" idx="3"/>
          </p:cNvCxnSpPr>
          <p:nvPr/>
        </p:nvCxnSpPr>
        <p:spPr>
          <a:xfrm flipH="1">
            <a:off x="2620285" y="5598193"/>
            <a:ext cx="4095415" cy="1899"/>
          </a:xfrm>
          <a:prstGeom prst="straightConnector1">
            <a:avLst/>
          </a:prstGeom>
          <a:ln w="571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10" idx="0"/>
            <a:endCxn id="4" idx="2"/>
          </p:cNvCxnSpPr>
          <p:nvPr/>
        </p:nvCxnSpPr>
        <p:spPr>
          <a:xfrm flipH="1" flipV="1">
            <a:off x="1777305" y="3016673"/>
            <a:ext cx="37627" cy="2234231"/>
          </a:xfrm>
          <a:prstGeom prst="straightConnector1">
            <a:avLst/>
          </a:prstGeom>
          <a:ln w="571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062821" y="2608300"/>
            <a:ext cx="2542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Усиление синтеза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7169852" y="3169841"/>
            <a:ext cx="0" cy="336212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8458378" y="4399866"/>
            <a:ext cx="0" cy="759832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024213" y="5155900"/>
            <a:ext cx="1584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активация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7544" y="3477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366169" y="1404065"/>
            <a:ext cx="2630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В </a:t>
            </a:r>
            <a:r>
              <a:rPr lang="ru-RU" sz="1600" b="1" dirty="0" err="1" smtClean="0">
                <a:solidFill>
                  <a:schemeClr val="accent5">
                    <a:lumMod val="75000"/>
                  </a:schemeClr>
                </a:solidFill>
              </a:rPr>
              <a:t>эндометриоидном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 очаге (даже микро)</a:t>
            </a:r>
            <a:endParaRPr lang="ru-RU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56" name="Прямая со стрелкой 55"/>
          <p:cNvCxnSpPr>
            <a:stCxn id="8" idx="2"/>
          </p:cNvCxnSpPr>
          <p:nvPr/>
        </p:nvCxnSpPr>
        <p:spPr>
          <a:xfrm>
            <a:off x="7200293" y="4399866"/>
            <a:ext cx="24184" cy="803536"/>
          </a:xfrm>
          <a:prstGeom prst="straightConnector1">
            <a:avLst/>
          </a:prstGeom>
          <a:ln w="571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Скругленный прямоугольник 56"/>
          <p:cNvSpPr/>
          <p:nvPr/>
        </p:nvSpPr>
        <p:spPr>
          <a:xfrm>
            <a:off x="8001178" y="3673197"/>
            <a:ext cx="914400" cy="72666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ЭЭ</a:t>
            </a:r>
            <a:endParaRPr lang="ru-RU" sz="3600" b="1" dirty="0">
              <a:solidFill>
                <a:srgbClr val="C00000"/>
              </a:solidFill>
            </a:endParaRPr>
          </a:p>
        </p:txBody>
      </p:sp>
      <p:cxnSp>
        <p:nvCxnSpPr>
          <p:cNvPr id="62" name="Прямая со стрелкой 61"/>
          <p:cNvCxnSpPr/>
          <p:nvPr/>
        </p:nvCxnSpPr>
        <p:spPr>
          <a:xfrm>
            <a:off x="1734252" y="1997126"/>
            <a:ext cx="0" cy="336212"/>
          </a:xfrm>
          <a:prstGeom prst="straightConnector1">
            <a:avLst/>
          </a:prstGeom>
          <a:ln w="571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Скругленный прямоугольник 62"/>
          <p:cNvSpPr/>
          <p:nvPr/>
        </p:nvSpPr>
        <p:spPr>
          <a:xfrm>
            <a:off x="3292736" y="1582279"/>
            <a:ext cx="5622842" cy="58844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Необходимо противовоспалительное воздействие!</a:t>
            </a:r>
            <a:endParaRPr lang="ru-RU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56550" y="5641503"/>
            <a:ext cx="31154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СФ – 1 – </a:t>
            </a:r>
            <a:r>
              <a:rPr lang="ru-RU" sz="1400" dirty="0" err="1" smtClean="0"/>
              <a:t>стероидогенный</a:t>
            </a:r>
            <a:r>
              <a:rPr lang="ru-RU" sz="1400" dirty="0" smtClean="0"/>
              <a:t> фактор 1</a:t>
            </a:r>
          </a:p>
          <a:p>
            <a:r>
              <a:rPr lang="ru-RU" sz="1400" dirty="0" smtClean="0"/>
              <a:t>ПГЕ 2 – простагландин Е2</a:t>
            </a:r>
          </a:p>
          <a:p>
            <a:r>
              <a:rPr lang="ru-RU" sz="1400" dirty="0" smtClean="0"/>
              <a:t>ЦОГ-2 – </a:t>
            </a:r>
            <a:r>
              <a:rPr lang="ru-RU" sz="1400" dirty="0" err="1" smtClean="0"/>
              <a:t>циклооксигеназа</a:t>
            </a:r>
            <a:r>
              <a:rPr lang="ru-RU" sz="1400" dirty="0" smtClean="0"/>
              <a:t> 2</a:t>
            </a:r>
            <a:endParaRPr lang="ru-RU" sz="1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6339" y="6453336"/>
            <a:ext cx="74523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/>
              <a:t>Beliard</a:t>
            </a:r>
            <a:r>
              <a:rPr lang="en-US" sz="1000" dirty="0"/>
              <a:t> A., Noel A., </a:t>
            </a:r>
            <a:r>
              <a:rPr lang="en-US" sz="1000" dirty="0" err="1"/>
              <a:t>Foidart</a:t>
            </a:r>
            <a:r>
              <a:rPr lang="en-US" sz="1000" dirty="0"/>
              <a:t> J.M.  </a:t>
            </a:r>
            <a:r>
              <a:rPr lang="en-US" sz="1000" dirty="0" err="1"/>
              <a:t>Fertil</a:t>
            </a:r>
            <a:r>
              <a:rPr lang="en-US" sz="1000" dirty="0"/>
              <a:t> </a:t>
            </a:r>
            <a:r>
              <a:rPr lang="en-US" sz="1000" dirty="0" err="1"/>
              <a:t>Steril</a:t>
            </a:r>
            <a:r>
              <a:rPr lang="en-US" sz="1000" dirty="0"/>
              <a:t> 2004;82:80—85.Wu Y.,. et al. Endocrinology 2006;147:232—246</a:t>
            </a:r>
            <a:r>
              <a:rPr lang="en-US" sz="1000" dirty="0" smtClean="0"/>
              <a:t>.</a:t>
            </a:r>
            <a:r>
              <a:rPr lang="ru-RU" sz="1000" dirty="0" smtClean="0"/>
              <a:t> </a:t>
            </a:r>
            <a:r>
              <a:rPr lang="en-US" sz="1000" dirty="0" smtClean="0"/>
              <a:t>Kao </a:t>
            </a:r>
            <a:r>
              <a:rPr lang="en-US" sz="1000" dirty="0"/>
              <a:t>L.C.,. et al.  Endocrinology </a:t>
            </a:r>
            <a:r>
              <a:rPr lang="en-US" sz="1000" dirty="0" smtClean="0"/>
              <a:t>2003;144:2870—2881</a:t>
            </a:r>
            <a:r>
              <a:rPr lang="ru-RU" sz="1000" dirty="0" smtClean="0"/>
              <a:t> </a:t>
            </a:r>
            <a:r>
              <a:rPr lang="en-US" sz="1000" dirty="0" err="1" smtClean="0"/>
              <a:t>Attia</a:t>
            </a:r>
            <a:r>
              <a:rPr lang="en-US" sz="1000" dirty="0" smtClean="0"/>
              <a:t> </a:t>
            </a:r>
            <a:r>
              <a:rPr lang="en-US" sz="1000" dirty="0"/>
              <a:t>GR et al. J </a:t>
            </a:r>
            <a:r>
              <a:rPr lang="en-US" sz="1000" dirty="0" err="1"/>
              <a:t>Clin</a:t>
            </a:r>
            <a:r>
              <a:rPr lang="en-US" sz="1000" dirty="0"/>
              <a:t> </a:t>
            </a:r>
            <a:r>
              <a:rPr lang="en-US" sz="1000" dirty="0" err="1"/>
              <a:t>Endocrimol</a:t>
            </a:r>
            <a:r>
              <a:rPr lang="en-US" sz="1000" dirty="0"/>
              <a:t> </a:t>
            </a:r>
            <a:r>
              <a:rPr lang="en-US" sz="1000" dirty="0" err="1"/>
              <a:t>Metab</a:t>
            </a:r>
            <a:r>
              <a:rPr lang="en-US" sz="1000" dirty="0"/>
              <a:t> 2000;85:2897-902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35869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kern="1200" dirty="0">
                <a:solidFill>
                  <a:srgbClr val="7030A0"/>
                </a:solidFill>
                <a:ea typeface="ＭＳ Ｐゴシック" pitchFamily="34" charset="-128"/>
              </a:rPr>
              <a:t>Причина неэффективности </a:t>
            </a:r>
            <a:r>
              <a:rPr lang="ru-RU" sz="2800" b="1" kern="1200" dirty="0" smtClean="0">
                <a:solidFill>
                  <a:srgbClr val="7030A0"/>
                </a:solidFill>
                <a:ea typeface="ＭＳ Ｐゴシック" pitchFamily="34" charset="-128"/>
              </a:rPr>
              <a:t>КОК</a:t>
            </a:r>
            <a:r>
              <a:rPr lang="en-US" sz="2800" b="1" kern="1200" dirty="0" smtClean="0">
                <a:solidFill>
                  <a:srgbClr val="7030A0"/>
                </a:solidFill>
                <a:ea typeface="ＭＳ Ｐゴシック" pitchFamily="34" charset="-128"/>
              </a:rPr>
              <a:t>*</a:t>
            </a:r>
            <a:r>
              <a:rPr lang="ru-RU" sz="2800" b="1" kern="1200" dirty="0" smtClean="0">
                <a:solidFill>
                  <a:srgbClr val="7030A0"/>
                </a:solidFill>
                <a:ea typeface="ＭＳ Ｐゴシック" pitchFamily="34" charset="-128"/>
              </a:rPr>
              <a:t> в лечении </a:t>
            </a:r>
            <a:r>
              <a:rPr lang="ru-RU" sz="2800" b="1" kern="1200" dirty="0" err="1" smtClean="0">
                <a:solidFill>
                  <a:srgbClr val="7030A0"/>
                </a:solidFill>
                <a:ea typeface="ＭＳ Ｐゴシック" pitchFamily="34" charset="-128"/>
              </a:rPr>
              <a:t>эндометриоза</a:t>
            </a:r>
            <a:r>
              <a:rPr lang="ru-RU" sz="2800" b="1" kern="1200" dirty="0" smtClean="0">
                <a:solidFill>
                  <a:srgbClr val="7030A0"/>
                </a:solidFill>
                <a:ea typeface="ＭＳ Ｐゴシック" pitchFamily="34" charset="-128"/>
              </a:rPr>
              <a:t> не </a:t>
            </a:r>
            <a:r>
              <a:rPr lang="ru-RU" sz="2800" b="1" kern="1200" dirty="0">
                <a:solidFill>
                  <a:srgbClr val="7030A0"/>
                </a:solidFill>
                <a:ea typeface="ＭＳ Ｐゴシック" pitchFamily="34" charset="-128"/>
              </a:rPr>
              <a:t>только </a:t>
            </a:r>
            <a:r>
              <a:rPr lang="ru-RU" sz="2800" b="1" kern="1200" dirty="0" smtClean="0">
                <a:solidFill>
                  <a:srgbClr val="7030A0"/>
                </a:solidFill>
                <a:ea typeface="ＭＳ Ｐゴシック" pitchFamily="34" charset="-128"/>
              </a:rPr>
              <a:t>в эстрогенах</a:t>
            </a:r>
            <a:endParaRPr lang="ru-RU" sz="2800" b="1" kern="1200" dirty="0">
              <a:solidFill>
                <a:srgbClr val="7030A0"/>
              </a:solidFill>
              <a:ea typeface="ＭＳ Ｐゴシック" pitchFamily="34" charset="-128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84783"/>
            <a:ext cx="9144000" cy="52273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Ряд исследователей предупреждает о возможном </a:t>
            </a:r>
            <a:r>
              <a:rPr lang="ru-RU" b="1" dirty="0">
                <a:solidFill>
                  <a:srgbClr val="FF0000"/>
                </a:solidFill>
              </a:rPr>
              <a:t>неполноценном взаимодействии </a:t>
            </a:r>
            <a:r>
              <a:rPr lang="ru-RU" b="1" dirty="0" smtClean="0">
                <a:solidFill>
                  <a:srgbClr val="FF0000"/>
                </a:solidFill>
              </a:rPr>
              <a:t>комплекса </a:t>
            </a:r>
            <a:r>
              <a:rPr lang="ru-RU" b="1" dirty="0" err="1" smtClean="0">
                <a:solidFill>
                  <a:srgbClr val="FF0000"/>
                </a:solidFill>
              </a:rPr>
              <a:t>прогестаген</a:t>
            </a:r>
            <a:r>
              <a:rPr lang="ru-RU" b="1" dirty="0" smtClean="0">
                <a:solidFill>
                  <a:srgbClr val="FF0000"/>
                </a:solidFill>
              </a:rPr>
              <a:t>-рецептор  при приеме КОК </a:t>
            </a:r>
          </a:p>
          <a:p>
            <a:pPr marL="0" indent="0">
              <a:buNone/>
            </a:pPr>
            <a:endParaRPr lang="ru-RU" sz="2000" b="1" dirty="0" smtClean="0">
              <a:solidFill>
                <a:srgbClr val="7030A0"/>
              </a:solidFill>
            </a:endParaRPr>
          </a:p>
          <a:p>
            <a:r>
              <a:rPr lang="ru-RU" sz="1800" dirty="0"/>
              <a:t>Известно, что, кроме эстрогенов, на </a:t>
            </a:r>
            <a:r>
              <a:rPr lang="ru-RU" sz="1800" dirty="0" smtClean="0"/>
              <a:t>прогрессирование </a:t>
            </a:r>
            <a:r>
              <a:rPr lang="ru-RU" sz="1800" dirty="0"/>
              <a:t>заболевания в значительной мере </a:t>
            </a:r>
            <a:r>
              <a:rPr lang="ru-RU" sz="1800" dirty="0" smtClean="0"/>
              <a:t>оказывают </a:t>
            </a:r>
            <a:r>
              <a:rPr lang="ru-RU" sz="1800" dirty="0"/>
              <a:t>влияние </a:t>
            </a:r>
            <a:r>
              <a:rPr lang="ru-RU" sz="1800" b="1" dirty="0">
                <a:solidFill>
                  <a:srgbClr val="7030A0"/>
                </a:solidFill>
              </a:rPr>
              <a:t>медиаторы воспаления</a:t>
            </a:r>
            <a:r>
              <a:rPr lang="ru-RU" sz="1800" dirty="0"/>
              <a:t>, в большом </a:t>
            </a:r>
            <a:r>
              <a:rPr lang="ru-RU" sz="1800" dirty="0" smtClean="0"/>
              <a:t>количестве </a:t>
            </a:r>
            <a:r>
              <a:rPr lang="ru-RU" sz="1800" dirty="0"/>
              <a:t>синтезирующиеся в </a:t>
            </a:r>
            <a:r>
              <a:rPr lang="ru-RU" sz="1800" dirty="0" err="1"/>
              <a:t>эндометриоидных</a:t>
            </a:r>
            <a:r>
              <a:rPr lang="ru-RU" sz="1800" dirty="0"/>
              <a:t> </a:t>
            </a:r>
            <a:r>
              <a:rPr lang="ru-RU" sz="1800" dirty="0" smtClean="0"/>
              <a:t>гетеротопиях</a:t>
            </a:r>
          </a:p>
          <a:p>
            <a:r>
              <a:rPr lang="ru-RU" sz="1800" dirty="0"/>
              <a:t>Рецепторы </a:t>
            </a:r>
            <a:r>
              <a:rPr lang="ru-RU" sz="1800" dirty="0" smtClean="0"/>
              <a:t>прогестерона принимают </a:t>
            </a:r>
            <a:r>
              <a:rPr lang="ru-RU" sz="1800" dirty="0"/>
              <a:t>участие в </a:t>
            </a:r>
            <a:r>
              <a:rPr lang="ru-RU" sz="1800" b="1" dirty="0">
                <a:solidFill>
                  <a:srgbClr val="7030A0"/>
                </a:solidFill>
              </a:rPr>
              <a:t>регуляции местной </a:t>
            </a:r>
            <a:r>
              <a:rPr lang="ru-RU" sz="1800" b="1" dirty="0" smtClean="0">
                <a:solidFill>
                  <a:srgbClr val="7030A0"/>
                </a:solidFill>
              </a:rPr>
              <a:t>воспалительной реакции</a:t>
            </a:r>
            <a:r>
              <a:rPr lang="ru-RU" sz="1800" dirty="0"/>
              <a:t>, подавляя ее через </a:t>
            </a:r>
            <a:r>
              <a:rPr lang="ru-RU" sz="1800" dirty="0" smtClean="0"/>
              <a:t>фактор, отвечающий </a:t>
            </a:r>
            <a:r>
              <a:rPr lang="ru-RU" sz="1800" dirty="0"/>
              <a:t>за </a:t>
            </a:r>
            <a:r>
              <a:rPr lang="ru-RU" sz="1800" dirty="0" smtClean="0"/>
              <a:t>синтез </a:t>
            </a:r>
            <a:r>
              <a:rPr lang="ru-RU" sz="1800" dirty="0" err="1" smtClean="0"/>
              <a:t>провоспалительных</a:t>
            </a:r>
            <a:r>
              <a:rPr lang="ru-RU" sz="1800" dirty="0" smtClean="0"/>
              <a:t> цитокинов </a:t>
            </a:r>
            <a:r>
              <a:rPr lang="en-US" sz="1800" dirty="0" smtClean="0"/>
              <a:t>(</a:t>
            </a:r>
            <a:r>
              <a:rPr lang="ru-RU" sz="1800" dirty="0" smtClean="0"/>
              <a:t>ядерный фактор </a:t>
            </a:r>
            <a:r>
              <a:rPr lang="en-US" sz="1800" dirty="0" smtClean="0"/>
              <a:t>NF-</a:t>
            </a:r>
            <a:r>
              <a:rPr lang="el-GR" sz="1800" dirty="0"/>
              <a:t>κ</a:t>
            </a:r>
            <a:r>
              <a:rPr lang="en-US" sz="1800" dirty="0"/>
              <a:t>B) </a:t>
            </a:r>
            <a:endParaRPr lang="ru-RU" sz="1800" dirty="0" smtClean="0"/>
          </a:p>
          <a:p>
            <a:endParaRPr lang="ru-RU" sz="1800" b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Для </a:t>
            </a:r>
            <a:r>
              <a:rPr lang="ru-RU" sz="2000" b="1" dirty="0" err="1">
                <a:solidFill>
                  <a:srgbClr val="FF0000"/>
                </a:solidFill>
              </a:rPr>
              <a:t>эндометриоза</a:t>
            </a:r>
            <a:r>
              <a:rPr lang="ru-RU" sz="2000" b="1" dirty="0">
                <a:solidFill>
                  <a:srgbClr val="FF0000"/>
                </a:solidFill>
              </a:rPr>
              <a:t> характерна </a:t>
            </a:r>
            <a:r>
              <a:rPr lang="ru-RU" sz="2000" b="1" dirty="0" err="1" smtClean="0">
                <a:solidFill>
                  <a:srgbClr val="FF0000"/>
                </a:solidFill>
              </a:rPr>
              <a:t>прогестеронрезистентность</a:t>
            </a:r>
            <a:r>
              <a:rPr lang="en-US" sz="2000" b="1" dirty="0">
                <a:solidFill>
                  <a:srgbClr val="FF0000"/>
                </a:solidFill>
              </a:rPr>
              <a:t>,</a:t>
            </a:r>
            <a:r>
              <a:rPr lang="ru-RU" sz="2000" b="1" dirty="0" smtClean="0">
                <a:solidFill>
                  <a:srgbClr val="FF0000"/>
                </a:solidFill>
              </a:rPr>
              <a:t> ввиду нарушения чувствительности рецепторов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6093296"/>
            <a:ext cx="885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*</a:t>
            </a:r>
            <a:r>
              <a:rPr lang="ru-RU" sz="1400" dirty="0" smtClean="0"/>
              <a:t>КОК – комбинированные оральные контрацептивы</a:t>
            </a:r>
          </a:p>
          <a:p>
            <a:r>
              <a:rPr lang="ru-RU" sz="1400" dirty="0" smtClean="0"/>
              <a:t>М.И</a:t>
            </a:r>
            <a:r>
              <a:rPr lang="ru-RU" sz="1400" dirty="0"/>
              <a:t>. </a:t>
            </a:r>
            <a:r>
              <a:rPr lang="ru-RU" sz="1400" dirty="0" err="1" smtClean="0"/>
              <a:t>Ярмолинская</a:t>
            </a:r>
            <a:r>
              <a:rPr lang="ru-RU" sz="1400" dirty="0" smtClean="0"/>
              <a:t>, </a:t>
            </a:r>
            <a:r>
              <a:rPr lang="ru-RU" sz="1400" dirty="0"/>
              <a:t>М.С. </a:t>
            </a:r>
            <a:r>
              <a:rPr lang="ru-RU" sz="1400" dirty="0" smtClean="0"/>
              <a:t>Флорова  Возможности </a:t>
            </a:r>
            <a:r>
              <a:rPr lang="ru-RU" sz="1400" dirty="0"/>
              <a:t>терапии </a:t>
            </a:r>
            <a:r>
              <a:rPr lang="ru-RU" sz="1400" dirty="0" err="1"/>
              <a:t>диеногестом</a:t>
            </a:r>
            <a:r>
              <a:rPr lang="ru-RU" sz="1400" dirty="0"/>
              <a:t> </a:t>
            </a:r>
            <a:r>
              <a:rPr lang="ru-RU" sz="1400" dirty="0" smtClean="0"/>
              <a:t> 2 </a:t>
            </a:r>
            <a:r>
              <a:rPr lang="ru-RU" sz="1400" dirty="0"/>
              <a:t>мг у больных </a:t>
            </a:r>
            <a:r>
              <a:rPr lang="ru-RU" sz="1400" dirty="0" smtClean="0"/>
              <a:t>наружным генитальным </a:t>
            </a:r>
            <a:r>
              <a:rPr lang="ru-RU" sz="1400" dirty="0" err="1" smtClean="0"/>
              <a:t>эндометриозом</a:t>
            </a:r>
            <a:r>
              <a:rPr lang="ru-RU" sz="1400" dirty="0"/>
              <a:t> </a:t>
            </a:r>
            <a:r>
              <a:rPr lang="ru-RU" sz="1400" dirty="0" smtClean="0"/>
              <a:t>. Проблемы </a:t>
            </a:r>
            <a:r>
              <a:rPr lang="ru-RU" sz="1400" dirty="0"/>
              <a:t>репродукции, </a:t>
            </a:r>
            <a:r>
              <a:rPr lang="ru-RU" sz="1400" dirty="0" smtClean="0"/>
              <a:t>1, 2017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27173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При приеме КОК</a:t>
            </a:r>
            <a:r>
              <a:rPr lang="en-US" sz="2800" b="1" dirty="0" smtClean="0">
                <a:solidFill>
                  <a:srgbClr val="7030A0"/>
                </a:solidFill>
              </a:rPr>
              <a:t>*</a:t>
            </a:r>
            <a:r>
              <a:rPr lang="ru-RU" sz="2800" b="1" dirty="0" smtClean="0">
                <a:solidFill>
                  <a:srgbClr val="7030A0"/>
                </a:solidFill>
              </a:rPr>
              <a:t> в циклическом режиме после оперативного вмешательства высокий процент рецидивов</a:t>
            </a:r>
            <a:endParaRPr lang="ru-RU" sz="28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3847699"/>
              </p:ext>
            </p:extLst>
          </p:nvPr>
        </p:nvGraphicFramePr>
        <p:xfrm>
          <a:off x="467544" y="2564904"/>
          <a:ext cx="8229600" cy="3345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5536" y="1484784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Исследование с участие 229 больных с НГЭ </a:t>
            </a:r>
            <a:r>
              <a:rPr lang="en-US" sz="1600" dirty="0">
                <a:solidFill>
                  <a:prstClr val="black"/>
                </a:solidFill>
              </a:rPr>
              <a:t>III – IV</a:t>
            </a:r>
            <a:r>
              <a:rPr lang="ru-RU" sz="1600" dirty="0">
                <a:solidFill>
                  <a:prstClr val="black"/>
                </a:solidFill>
              </a:rPr>
              <a:t> ст. Все были прооперированы.</a:t>
            </a:r>
          </a:p>
          <a:p>
            <a:r>
              <a:rPr lang="en-US" sz="1600" dirty="0">
                <a:solidFill>
                  <a:prstClr val="black"/>
                </a:solidFill>
              </a:rPr>
              <a:t>Second Look </a:t>
            </a:r>
            <a:r>
              <a:rPr lang="ru-RU" sz="1600" b="1" dirty="0">
                <a:solidFill>
                  <a:srgbClr val="7030A0"/>
                </a:solidFill>
              </a:rPr>
              <a:t>в связи с рецидивами </a:t>
            </a:r>
            <a:r>
              <a:rPr lang="ru-RU" sz="1600" dirty="0">
                <a:solidFill>
                  <a:prstClr val="black"/>
                </a:solidFill>
              </a:rPr>
              <a:t>проведен у </a:t>
            </a:r>
            <a:r>
              <a:rPr lang="ru-RU" sz="1600" b="1" dirty="0">
                <a:solidFill>
                  <a:srgbClr val="7030A0"/>
                </a:solidFill>
              </a:rPr>
              <a:t>94</a:t>
            </a:r>
            <a:r>
              <a:rPr lang="ru-RU" sz="1600" dirty="0">
                <a:solidFill>
                  <a:prstClr val="black"/>
                </a:solidFill>
              </a:rPr>
              <a:t> больных, из них </a:t>
            </a:r>
            <a:r>
              <a:rPr lang="ru-RU" sz="1600" b="1" dirty="0">
                <a:solidFill>
                  <a:srgbClr val="7030A0"/>
                </a:solidFill>
              </a:rPr>
              <a:t>54 – те, кто принимал КОК. </a:t>
            </a:r>
            <a:r>
              <a:rPr lang="ru-RU" sz="1600" dirty="0">
                <a:solidFill>
                  <a:prstClr val="black"/>
                </a:solidFill>
              </a:rPr>
              <a:t>Общий балл при повторной лапароскопии превышал по </a:t>
            </a:r>
            <a:r>
              <a:rPr lang="en-US" sz="1600" dirty="0">
                <a:solidFill>
                  <a:prstClr val="black"/>
                </a:solidFill>
              </a:rPr>
              <a:t>R-AFS</a:t>
            </a:r>
            <a:r>
              <a:rPr lang="ru-RU" sz="1600" dirty="0">
                <a:solidFill>
                  <a:prstClr val="black"/>
                </a:solidFill>
              </a:rPr>
              <a:t> в 1,5 раза общий балл при первичной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6392" y="6021288"/>
            <a:ext cx="90376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*</a:t>
            </a:r>
            <a:r>
              <a:rPr lang="ru-RU" sz="1000" dirty="0" smtClean="0">
                <a:solidFill>
                  <a:prstClr val="black"/>
                </a:solidFill>
              </a:rPr>
              <a:t>КОК – комбинированные оральные контрацептивы, НГЭ – наружный генитальный </a:t>
            </a:r>
            <a:r>
              <a:rPr lang="ru-RU" sz="1000" dirty="0" err="1" smtClean="0">
                <a:solidFill>
                  <a:prstClr val="black"/>
                </a:solidFill>
              </a:rPr>
              <a:t>эндометриоз</a:t>
            </a:r>
            <a:r>
              <a:rPr lang="ru-RU" sz="1000" dirty="0" smtClean="0">
                <a:solidFill>
                  <a:prstClr val="black"/>
                </a:solidFill>
              </a:rPr>
              <a:t>, ЭЭ – </a:t>
            </a:r>
            <a:r>
              <a:rPr lang="ru-RU" sz="1000" dirty="0" err="1" smtClean="0">
                <a:solidFill>
                  <a:prstClr val="black"/>
                </a:solidFill>
              </a:rPr>
              <a:t>этинилэстрадиол</a:t>
            </a:r>
            <a:r>
              <a:rPr lang="ru-RU" sz="1000" dirty="0" smtClean="0">
                <a:solidFill>
                  <a:prstClr val="black"/>
                </a:solidFill>
              </a:rPr>
              <a:t>, ДНГ – </a:t>
            </a:r>
            <a:r>
              <a:rPr lang="ru-RU" sz="1000" dirty="0" err="1" smtClean="0">
                <a:solidFill>
                  <a:prstClr val="black"/>
                </a:solidFill>
              </a:rPr>
              <a:t>диеногест</a:t>
            </a:r>
            <a:r>
              <a:rPr lang="ru-RU" sz="1000" dirty="0" smtClean="0">
                <a:solidFill>
                  <a:prstClr val="black"/>
                </a:solidFill>
              </a:rPr>
              <a:t>, </a:t>
            </a:r>
            <a:r>
              <a:rPr lang="ru-RU" sz="1000" dirty="0" err="1" smtClean="0">
                <a:solidFill>
                  <a:prstClr val="black"/>
                </a:solidFill>
              </a:rPr>
              <a:t>аГнРГ</a:t>
            </a:r>
            <a:r>
              <a:rPr lang="ru-RU" sz="1000" dirty="0" smtClean="0">
                <a:solidFill>
                  <a:prstClr val="black"/>
                </a:solidFill>
              </a:rPr>
              <a:t> – агонисты гонадотропин-</a:t>
            </a:r>
            <a:r>
              <a:rPr lang="ru-RU" sz="1000" dirty="0" err="1" smtClean="0">
                <a:solidFill>
                  <a:prstClr val="black"/>
                </a:solidFill>
              </a:rPr>
              <a:t>рилизинг</a:t>
            </a:r>
            <a:r>
              <a:rPr lang="ru-RU" sz="1000" dirty="0" smtClean="0">
                <a:solidFill>
                  <a:prstClr val="black"/>
                </a:solidFill>
              </a:rPr>
              <a:t> гормона</a:t>
            </a:r>
          </a:p>
          <a:p>
            <a:r>
              <a:rPr lang="ru-RU" sz="1000" dirty="0" err="1" smtClean="0">
                <a:solidFill>
                  <a:prstClr val="black"/>
                </a:solidFill>
              </a:rPr>
              <a:t>В.Ф.Беженарь</a:t>
            </a:r>
            <a:r>
              <a:rPr lang="ru-RU" sz="1000" dirty="0" smtClean="0">
                <a:solidFill>
                  <a:prstClr val="black"/>
                </a:solidFill>
              </a:rPr>
              <a:t> , М.И. </a:t>
            </a:r>
            <a:r>
              <a:rPr lang="ru-RU" sz="1000" dirty="0" err="1" smtClean="0">
                <a:solidFill>
                  <a:prstClr val="black"/>
                </a:solidFill>
              </a:rPr>
              <a:t>Ярмолинская</a:t>
            </a:r>
            <a:r>
              <a:rPr lang="ru-RU" sz="1000" dirty="0" smtClean="0">
                <a:solidFill>
                  <a:prstClr val="black"/>
                </a:solidFill>
              </a:rPr>
              <a:t>, Е.Н. </a:t>
            </a:r>
            <a:r>
              <a:rPr lang="ru-RU" sz="1000" dirty="0" err="1" smtClean="0">
                <a:solidFill>
                  <a:prstClr val="black"/>
                </a:solidFill>
              </a:rPr>
              <a:t>Байлюк</a:t>
            </a:r>
            <a:r>
              <a:rPr lang="ru-RU" sz="1000" dirty="0" smtClean="0">
                <a:solidFill>
                  <a:prstClr val="black"/>
                </a:solidFill>
              </a:rPr>
              <a:t>, А.А. </a:t>
            </a:r>
            <a:r>
              <a:rPr lang="ru-RU" sz="1000" dirty="0" err="1" smtClean="0">
                <a:solidFill>
                  <a:prstClr val="black"/>
                </a:solidFill>
              </a:rPr>
              <a:t>Цыпурдеева</a:t>
            </a:r>
            <a:r>
              <a:rPr lang="ru-RU" sz="1000" dirty="0" smtClean="0">
                <a:solidFill>
                  <a:prstClr val="black"/>
                </a:solidFill>
              </a:rPr>
              <a:t>, Д.З. </a:t>
            </a:r>
            <a:r>
              <a:rPr lang="ru-RU" sz="1000" dirty="0" err="1" smtClean="0">
                <a:solidFill>
                  <a:prstClr val="black"/>
                </a:solidFill>
              </a:rPr>
              <a:t>Цицкарава</a:t>
            </a:r>
            <a:r>
              <a:rPr lang="ru-RU" sz="1000" dirty="0" smtClean="0">
                <a:solidFill>
                  <a:prstClr val="black"/>
                </a:solidFill>
              </a:rPr>
              <a:t>, Е.В. </a:t>
            </a:r>
            <a:r>
              <a:rPr lang="ru-RU" sz="1000" dirty="0" err="1" smtClean="0">
                <a:solidFill>
                  <a:prstClr val="black"/>
                </a:solidFill>
              </a:rPr>
              <a:t>Моругина</a:t>
            </a:r>
            <a:r>
              <a:rPr lang="ru-RU" sz="1000" dirty="0" smtClean="0">
                <a:solidFill>
                  <a:prstClr val="black"/>
                </a:solidFill>
              </a:rPr>
              <a:t>, Т.Б. Постникова, Е.К. Орехова  </a:t>
            </a:r>
            <a:r>
              <a:rPr lang="ru-RU" sz="1000" dirty="0">
                <a:solidFill>
                  <a:prstClr val="black"/>
                </a:solidFill>
              </a:rPr>
              <a:t>«Сравнение эффективности различных схем иммуномодулирующей терапии после хирургического лечения наружного генитального </a:t>
            </a:r>
            <a:r>
              <a:rPr lang="ru-RU" sz="1000" dirty="0" err="1">
                <a:solidFill>
                  <a:prstClr val="black"/>
                </a:solidFill>
              </a:rPr>
              <a:t>эндометриоза</a:t>
            </a:r>
            <a:r>
              <a:rPr lang="ru-RU" sz="1000" dirty="0">
                <a:solidFill>
                  <a:prstClr val="black"/>
                </a:solidFill>
              </a:rPr>
              <a:t>. Проблемы репродукции № 4, 2015, с. 89-98</a:t>
            </a:r>
          </a:p>
        </p:txBody>
      </p:sp>
    </p:spTree>
    <p:extLst>
      <p:ext uri="{BB962C8B-B14F-4D97-AF65-F5344CB8AC3E}">
        <p14:creationId xmlns:p14="http://schemas.microsoft.com/office/powerpoint/2010/main" val="1802418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КОК</a:t>
            </a:r>
            <a:r>
              <a:rPr lang="en-US" sz="3600" b="1" dirty="0" smtClean="0">
                <a:solidFill>
                  <a:srgbClr val="7030A0"/>
                </a:solidFill>
              </a:rPr>
              <a:t>*</a:t>
            </a:r>
            <a:r>
              <a:rPr lang="ru-RU" sz="3600" b="1" dirty="0" smtClean="0">
                <a:solidFill>
                  <a:srgbClr val="7030A0"/>
                </a:solidFill>
              </a:rPr>
              <a:t> не подходят для </a:t>
            </a:r>
            <a:r>
              <a:rPr lang="ru-RU" sz="3600" b="1" dirty="0" err="1" smtClean="0">
                <a:solidFill>
                  <a:srgbClr val="7030A0"/>
                </a:solidFill>
              </a:rPr>
              <a:t>противорецидивной</a:t>
            </a:r>
            <a:r>
              <a:rPr lang="ru-RU" sz="3600" b="1" dirty="0" smtClean="0">
                <a:solidFill>
                  <a:srgbClr val="7030A0"/>
                </a:solidFill>
              </a:rPr>
              <a:t> терапии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00808"/>
            <a:ext cx="8424862" cy="158432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Наименьшей</a:t>
            </a:r>
            <a:r>
              <a:rPr lang="ru-RU" sz="2000" dirty="0" smtClean="0"/>
              <a:t> частотой наступления </a:t>
            </a:r>
            <a:r>
              <a:rPr lang="ru-RU" sz="2000" b="1" dirty="0" smtClean="0">
                <a:solidFill>
                  <a:srgbClr val="7030A0"/>
                </a:solidFill>
              </a:rPr>
              <a:t>беременности</a:t>
            </a:r>
            <a:r>
              <a:rPr lang="ru-RU" sz="2000" dirty="0" smtClean="0"/>
              <a:t> и наиболее </a:t>
            </a:r>
            <a:r>
              <a:rPr lang="ru-RU" sz="2000" b="1" dirty="0" smtClean="0">
                <a:solidFill>
                  <a:srgbClr val="7030A0"/>
                </a:solidFill>
              </a:rPr>
              <a:t>высокой</a:t>
            </a:r>
            <a:r>
              <a:rPr lang="ru-RU" sz="2000" dirty="0" smtClean="0"/>
              <a:t> частотой </a:t>
            </a:r>
            <a:r>
              <a:rPr lang="ru-RU" sz="2000" b="1" dirty="0" smtClean="0">
                <a:solidFill>
                  <a:srgbClr val="7030A0"/>
                </a:solidFill>
              </a:rPr>
              <a:t>рецидивов</a:t>
            </a:r>
            <a:r>
              <a:rPr lang="ru-RU" sz="2000" dirty="0" smtClean="0"/>
              <a:t> наружного генитального </a:t>
            </a:r>
            <a:r>
              <a:rPr lang="ru-RU" sz="2000" dirty="0" err="1" smtClean="0"/>
              <a:t>эндометриоза</a:t>
            </a:r>
            <a:r>
              <a:rPr lang="ru-RU" sz="2000" dirty="0" smtClean="0"/>
              <a:t> характеризуется группа больных, получавших в качестве </a:t>
            </a:r>
            <a:r>
              <a:rPr lang="ru-RU" sz="2000" dirty="0" err="1" smtClean="0"/>
              <a:t>противорецидивной</a:t>
            </a:r>
            <a:r>
              <a:rPr lang="ru-RU" sz="2000" dirty="0" smtClean="0"/>
              <a:t> терапии КОК в циклическом режиме, содержащий </a:t>
            </a:r>
            <a:r>
              <a:rPr lang="ru-RU" sz="2000" b="1" dirty="0" smtClean="0">
                <a:solidFill>
                  <a:srgbClr val="7030A0"/>
                </a:solidFill>
              </a:rPr>
              <a:t>30 мкг ЭЭ + </a:t>
            </a:r>
            <a:r>
              <a:rPr lang="ru-RU" sz="2000" b="1" dirty="0" err="1" smtClean="0">
                <a:solidFill>
                  <a:srgbClr val="7030A0"/>
                </a:solidFill>
              </a:rPr>
              <a:t>Диеногест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r>
              <a:rPr lang="ru-RU" sz="2000" dirty="0" smtClean="0"/>
              <a:t>Рецидивы НГЭ после циклической терапии 30 мкг ЭЭ + ДНГ во всех случаях сопровождались наличием </a:t>
            </a:r>
            <a:r>
              <a:rPr lang="ru-RU" sz="2000" b="1" dirty="0" err="1" smtClean="0">
                <a:solidFill>
                  <a:srgbClr val="7030A0"/>
                </a:solidFill>
              </a:rPr>
              <a:t>эндометриоидного</a:t>
            </a:r>
            <a:r>
              <a:rPr lang="ru-RU" sz="2000" b="1" dirty="0" smtClean="0">
                <a:solidFill>
                  <a:srgbClr val="7030A0"/>
                </a:solidFill>
              </a:rPr>
              <a:t> инфильтрата </a:t>
            </a:r>
            <a:r>
              <a:rPr lang="ru-RU" sz="2000" dirty="0" smtClean="0"/>
              <a:t>при повторной лапароскопии на фоне полного их отсутствия при проведении первой</a:t>
            </a:r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517232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*</a:t>
            </a:r>
            <a:r>
              <a:rPr lang="ru-RU" sz="1200" dirty="0" smtClean="0">
                <a:solidFill>
                  <a:prstClr val="black"/>
                </a:solidFill>
              </a:rPr>
              <a:t>КОК – комбинированные оральные контрацептивы, ЭЭ – </a:t>
            </a:r>
            <a:r>
              <a:rPr lang="ru-RU" sz="1200" dirty="0" err="1" smtClean="0">
                <a:solidFill>
                  <a:prstClr val="black"/>
                </a:solidFill>
              </a:rPr>
              <a:t>этинилэстрадиол</a:t>
            </a:r>
            <a:r>
              <a:rPr lang="ru-RU" sz="1200" dirty="0" smtClean="0">
                <a:solidFill>
                  <a:prstClr val="black"/>
                </a:solidFill>
              </a:rPr>
              <a:t>, НГЭ – наружный генитальный </a:t>
            </a:r>
            <a:r>
              <a:rPr lang="ru-RU" sz="1200" dirty="0" err="1" smtClean="0">
                <a:solidFill>
                  <a:prstClr val="black"/>
                </a:solidFill>
              </a:rPr>
              <a:t>эндометриоз</a:t>
            </a:r>
            <a:r>
              <a:rPr lang="ru-RU" sz="1200" dirty="0" smtClean="0">
                <a:solidFill>
                  <a:prstClr val="black"/>
                </a:solidFill>
              </a:rPr>
              <a:t>, ДНГ - </a:t>
            </a:r>
            <a:r>
              <a:rPr lang="ru-RU" sz="1200" dirty="0" err="1" smtClean="0">
                <a:solidFill>
                  <a:prstClr val="black"/>
                </a:solidFill>
              </a:rPr>
              <a:t>диеногест</a:t>
            </a:r>
            <a:endParaRPr lang="ru-RU" sz="1200" dirty="0" smtClean="0">
              <a:solidFill>
                <a:prstClr val="black"/>
              </a:solidFill>
            </a:endParaRPr>
          </a:p>
          <a:p>
            <a:r>
              <a:rPr lang="ru-RU" sz="1200" dirty="0" err="1" smtClean="0">
                <a:solidFill>
                  <a:prstClr val="black"/>
                </a:solidFill>
              </a:rPr>
              <a:t>В.Ф.Беженарь</a:t>
            </a:r>
            <a:r>
              <a:rPr lang="ru-RU" sz="1200" dirty="0" smtClean="0">
                <a:solidFill>
                  <a:prstClr val="black"/>
                </a:solidFill>
              </a:rPr>
              <a:t> , М.И. </a:t>
            </a:r>
            <a:r>
              <a:rPr lang="ru-RU" sz="1200" dirty="0" err="1" smtClean="0">
                <a:solidFill>
                  <a:prstClr val="black"/>
                </a:solidFill>
              </a:rPr>
              <a:t>Ярмолинская</a:t>
            </a:r>
            <a:r>
              <a:rPr lang="ru-RU" sz="1200" dirty="0" smtClean="0">
                <a:solidFill>
                  <a:prstClr val="black"/>
                </a:solidFill>
              </a:rPr>
              <a:t>, Е.Н. </a:t>
            </a:r>
            <a:r>
              <a:rPr lang="ru-RU" sz="1200" dirty="0" err="1" smtClean="0">
                <a:solidFill>
                  <a:prstClr val="black"/>
                </a:solidFill>
              </a:rPr>
              <a:t>Байлюк</a:t>
            </a:r>
            <a:r>
              <a:rPr lang="ru-RU" sz="1200" dirty="0" smtClean="0">
                <a:solidFill>
                  <a:prstClr val="black"/>
                </a:solidFill>
              </a:rPr>
              <a:t>, А.А. </a:t>
            </a:r>
            <a:r>
              <a:rPr lang="ru-RU" sz="1200" dirty="0" err="1" smtClean="0">
                <a:solidFill>
                  <a:prstClr val="black"/>
                </a:solidFill>
              </a:rPr>
              <a:t>Цыпурдеева</a:t>
            </a:r>
            <a:r>
              <a:rPr lang="ru-RU" sz="1200" dirty="0" smtClean="0">
                <a:solidFill>
                  <a:prstClr val="black"/>
                </a:solidFill>
              </a:rPr>
              <a:t>, Д.З. </a:t>
            </a:r>
            <a:r>
              <a:rPr lang="ru-RU" sz="1200" dirty="0" err="1" smtClean="0">
                <a:solidFill>
                  <a:prstClr val="black"/>
                </a:solidFill>
              </a:rPr>
              <a:t>Цицкарава</a:t>
            </a:r>
            <a:r>
              <a:rPr lang="ru-RU" sz="1200" dirty="0" smtClean="0">
                <a:solidFill>
                  <a:prstClr val="black"/>
                </a:solidFill>
              </a:rPr>
              <a:t>, Е.В. </a:t>
            </a:r>
            <a:r>
              <a:rPr lang="ru-RU" sz="1200" dirty="0" err="1" smtClean="0">
                <a:solidFill>
                  <a:prstClr val="black"/>
                </a:solidFill>
              </a:rPr>
              <a:t>Моругина</a:t>
            </a:r>
            <a:r>
              <a:rPr lang="ru-RU" sz="1200" dirty="0" smtClean="0">
                <a:solidFill>
                  <a:prstClr val="black"/>
                </a:solidFill>
              </a:rPr>
              <a:t>, Т.Б. Постникова, Е.К. Орехова  </a:t>
            </a:r>
            <a:r>
              <a:rPr lang="ru-RU" sz="1200" dirty="0">
                <a:solidFill>
                  <a:prstClr val="black"/>
                </a:solidFill>
              </a:rPr>
              <a:t>«Сравнение эффективности различных схем иммуномодулирующей терапии после хирургического лечения наружного генитального </a:t>
            </a:r>
            <a:r>
              <a:rPr lang="ru-RU" sz="1200" dirty="0" err="1">
                <a:solidFill>
                  <a:prstClr val="black"/>
                </a:solidFill>
              </a:rPr>
              <a:t>эндометриоза</a:t>
            </a:r>
            <a:r>
              <a:rPr lang="ru-RU" sz="1200" dirty="0">
                <a:solidFill>
                  <a:prstClr val="black"/>
                </a:solidFill>
              </a:rPr>
              <a:t>. Проблемы репродукции № 4, 2015, с. 89-98</a:t>
            </a:r>
          </a:p>
        </p:txBody>
      </p:sp>
    </p:spTree>
    <p:extLst>
      <p:ext uri="{BB962C8B-B14F-4D97-AF65-F5344CB8AC3E}">
        <p14:creationId xmlns:p14="http://schemas.microsoft.com/office/powerpoint/2010/main" val="4028924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89248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Уменьшение интенсивности болевого синдрома при использовании </a:t>
            </a:r>
            <a:r>
              <a:rPr lang="ru-RU" sz="2800" b="1" dirty="0" smtClean="0">
                <a:solidFill>
                  <a:srgbClr val="7030A0"/>
                </a:solidFill>
              </a:rPr>
              <a:t>КОК</a:t>
            </a:r>
            <a:r>
              <a:rPr lang="en-US" sz="2800" b="1" dirty="0" smtClean="0">
                <a:solidFill>
                  <a:srgbClr val="7030A0"/>
                </a:solidFill>
              </a:rPr>
              <a:t>*</a:t>
            </a:r>
            <a:r>
              <a:rPr lang="ru-RU" sz="2800" b="1" dirty="0" smtClean="0">
                <a:solidFill>
                  <a:srgbClr val="7030A0"/>
                </a:solidFill>
              </a:rPr>
              <a:t> </a:t>
            </a:r>
            <a:r>
              <a:rPr lang="ru-RU" sz="2800" b="1" dirty="0">
                <a:solidFill>
                  <a:srgbClr val="7030A0"/>
                </a:solidFill>
              </a:rPr>
              <a:t>носит временный характер</a:t>
            </a:r>
            <a:br>
              <a:rPr lang="ru-RU" sz="2800" b="1" dirty="0">
                <a:solidFill>
                  <a:srgbClr val="7030A0"/>
                </a:solidFill>
              </a:rPr>
            </a:b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5410" y="1412776"/>
            <a:ext cx="8229600" cy="1512167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После окончания терапии КОК отмечено усиление болевого синдрома относительно исходного уровня</a:t>
            </a:r>
          </a:p>
          <a:p>
            <a:r>
              <a:rPr lang="ru-RU" sz="1600" dirty="0" smtClean="0"/>
              <a:t>Полученные результаты не противоречат данным литературы, что применение КОК сопровождается временным уменьшением болевого синдрома.</a:t>
            </a:r>
            <a:endParaRPr lang="ru-RU" sz="16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101208687"/>
              </p:ext>
            </p:extLst>
          </p:nvPr>
        </p:nvGraphicFramePr>
        <p:xfrm>
          <a:off x="391758" y="2606305"/>
          <a:ext cx="8136904" cy="3415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340378" y="5652901"/>
            <a:ext cx="2648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Оценка боли, шкала ВАШ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818" y="6018009"/>
            <a:ext cx="91381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*</a:t>
            </a:r>
            <a:r>
              <a:rPr lang="ru-RU" sz="1000" dirty="0" smtClean="0">
                <a:solidFill>
                  <a:prstClr val="black"/>
                </a:solidFill>
              </a:rPr>
              <a:t>КОК – комбинированные оральные контрацептивы, ЭЭ – </a:t>
            </a:r>
            <a:r>
              <a:rPr lang="ru-RU" sz="1000" dirty="0" err="1" smtClean="0">
                <a:solidFill>
                  <a:prstClr val="black"/>
                </a:solidFill>
              </a:rPr>
              <a:t>этинилэстрадиол</a:t>
            </a:r>
            <a:r>
              <a:rPr lang="ru-RU" sz="1000" dirty="0" smtClean="0">
                <a:solidFill>
                  <a:prstClr val="black"/>
                </a:solidFill>
              </a:rPr>
              <a:t>, ДНГ – </a:t>
            </a:r>
            <a:r>
              <a:rPr lang="ru-RU" sz="1000" dirty="0" err="1" smtClean="0">
                <a:solidFill>
                  <a:prstClr val="black"/>
                </a:solidFill>
              </a:rPr>
              <a:t>диеногест</a:t>
            </a:r>
            <a:r>
              <a:rPr lang="ru-RU" sz="1000" dirty="0" smtClean="0">
                <a:solidFill>
                  <a:prstClr val="black"/>
                </a:solidFill>
              </a:rPr>
              <a:t>, </a:t>
            </a:r>
            <a:r>
              <a:rPr lang="ru-RU" sz="1000" dirty="0" err="1" smtClean="0">
                <a:solidFill>
                  <a:prstClr val="black"/>
                </a:solidFill>
              </a:rPr>
              <a:t>аГнРГ</a:t>
            </a:r>
            <a:r>
              <a:rPr lang="ru-RU" sz="1000" dirty="0" smtClean="0">
                <a:solidFill>
                  <a:prstClr val="black"/>
                </a:solidFill>
              </a:rPr>
              <a:t> – агонисты гонадотропин-</a:t>
            </a:r>
            <a:r>
              <a:rPr lang="ru-RU" sz="1000" dirty="0" err="1" smtClean="0">
                <a:solidFill>
                  <a:prstClr val="black"/>
                </a:solidFill>
              </a:rPr>
              <a:t>рилизинг</a:t>
            </a:r>
            <a:r>
              <a:rPr lang="ru-RU" sz="1000" dirty="0" smtClean="0">
                <a:solidFill>
                  <a:prstClr val="black"/>
                </a:solidFill>
              </a:rPr>
              <a:t> гормона, ВАШ – визуальная аналоговая шкала</a:t>
            </a:r>
          </a:p>
          <a:p>
            <a:r>
              <a:rPr lang="ru-RU" sz="1000" dirty="0" err="1" smtClean="0">
                <a:solidFill>
                  <a:prstClr val="black"/>
                </a:solidFill>
              </a:rPr>
              <a:t>В.Ф.Беженарь</a:t>
            </a:r>
            <a:r>
              <a:rPr lang="ru-RU" sz="1000" dirty="0" smtClean="0">
                <a:solidFill>
                  <a:prstClr val="black"/>
                </a:solidFill>
              </a:rPr>
              <a:t> , М.И. </a:t>
            </a:r>
            <a:r>
              <a:rPr lang="ru-RU" sz="1000" dirty="0" err="1" smtClean="0">
                <a:solidFill>
                  <a:prstClr val="black"/>
                </a:solidFill>
              </a:rPr>
              <a:t>Ярмолинская</a:t>
            </a:r>
            <a:r>
              <a:rPr lang="ru-RU" sz="1000" dirty="0" smtClean="0">
                <a:solidFill>
                  <a:prstClr val="black"/>
                </a:solidFill>
              </a:rPr>
              <a:t>, Е.Н. </a:t>
            </a:r>
            <a:r>
              <a:rPr lang="ru-RU" sz="1000" dirty="0" err="1" smtClean="0">
                <a:solidFill>
                  <a:prstClr val="black"/>
                </a:solidFill>
              </a:rPr>
              <a:t>Байлюк</a:t>
            </a:r>
            <a:r>
              <a:rPr lang="ru-RU" sz="1000" dirty="0" smtClean="0">
                <a:solidFill>
                  <a:prstClr val="black"/>
                </a:solidFill>
              </a:rPr>
              <a:t>, А.А. </a:t>
            </a:r>
            <a:r>
              <a:rPr lang="ru-RU" sz="1000" dirty="0" err="1">
                <a:solidFill>
                  <a:prstClr val="black"/>
                </a:solidFill>
              </a:rPr>
              <a:t>Ц</a:t>
            </a:r>
            <a:r>
              <a:rPr lang="ru-RU" sz="1000" dirty="0" err="1" smtClean="0">
                <a:solidFill>
                  <a:prstClr val="black"/>
                </a:solidFill>
              </a:rPr>
              <a:t>ыпурдеева</a:t>
            </a:r>
            <a:r>
              <a:rPr lang="ru-RU" sz="1000" dirty="0" smtClean="0">
                <a:solidFill>
                  <a:prstClr val="black"/>
                </a:solidFill>
              </a:rPr>
              <a:t>, Д.З. </a:t>
            </a:r>
            <a:r>
              <a:rPr lang="ru-RU" sz="1000" dirty="0" err="1" smtClean="0">
                <a:solidFill>
                  <a:prstClr val="black"/>
                </a:solidFill>
              </a:rPr>
              <a:t>Цицкарава</a:t>
            </a:r>
            <a:r>
              <a:rPr lang="ru-RU" sz="1000" dirty="0" smtClean="0">
                <a:solidFill>
                  <a:prstClr val="black"/>
                </a:solidFill>
              </a:rPr>
              <a:t>, Е.В. </a:t>
            </a:r>
            <a:r>
              <a:rPr lang="ru-RU" sz="1000" dirty="0" err="1" smtClean="0">
                <a:solidFill>
                  <a:prstClr val="black"/>
                </a:solidFill>
              </a:rPr>
              <a:t>Моругина</a:t>
            </a:r>
            <a:r>
              <a:rPr lang="ru-RU" sz="1000" dirty="0" smtClean="0">
                <a:solidFill>
                  <a:prstClr val="black"/>
                </a:solidFill>
              </a:rPr>
              <a:t>, Т.Б. Постникова, Е.К. Орехова  </a:t>
            </a:r>
            <a:r>
              <a:rPr lang="ru-RU" sz="1000" dirty="0">
                <a:solidFill>
                  <a:prstClr val="black"/>
                </a:solidFill>
              </a:rPr>
              <a:t>«Сравнение эффективности различных схем иммуномодулирующей терапии после хирургического лечения наружного генитального </a:t>
            </a:r>
            <a:r>
              <a:rPr lang="ru-RU" sz="1000" dirty="0" err="1">
                <a:solidFill>
                  <a:prstClr val="black"/>
                </a:solidFill>
              </a:rPr>
              <a:t>эндометриоза</a:t>
            </a:r>
            <a:r>
              <a:rPr lang="ru-RU" sz="1000" dirty="0">
                <a:solidFill>
                  <a:prstClr val="black"/>
                </a:solidFill>
              </a:rPr>
              <a:t>. Проблемы репродукции № 4, 2015, с. 89-98</a:t>
            </a:r>
          </a:p>
        </p:txBody>
      </p:sp>
    </p:spTree>
    <p:extLst>
      <p:ext uri="{BB962C8B-B14F-4D97-AF65-F5344CB8AC3E}">
        <p14:creationId xmlns:p14="http://schemas.microsoft.com/office/powerpoint/2010/main" val="2930239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r>
              <a:rPr lang="ru-RU" dirty="0"/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628800"/>
            <a:ext cx="8784976" cy="470912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/>
              <a:t>П</a:t>
            </a:r>
            <a:r>
              <a:rPr lang="ru-RU" dirty="0" smtClean="0"/>
              <a:t>осле </a:t>
            </a:r>
            <a:r>
              <a:rPr lang="ru-RU" dirty="0"/>
              <a:t>удаления капсулы </a:t>
            </a:r>
            <a:r>
              <a:rPr lang="ru-RU" dirty="0" smtClean="0"/>
              <a:t>ЭЯ для </a:t>
            </a:r>
            <a:r>
              <a:rPr lang="ru-RU" dirty="0" err="1"/>
              <a:t>интраоперационного</a:t>
            </a:r>
            <a:r>
              <a:rPr lang="ru-RU" dirty="0"/>
              <a:t> гемостаза, методика применения </a:t>
            </a:r>
            <a:r>
              <a:rPr lang="ru-RU" dirty="0" err="1"/>
              <a:t>гемостатических</a:t>
            </a:r>
            <a:r>
              <a:rPr lang="ru-RU" dirty="0"/>
              <a:t> матриц без использования хирургических энергий может быть успешно использована </a:t>
            </a:r>
            <a:r>
              <a:rPr lang="ru-RU" dirty="0" smtClean="0"/>
              <a:t>у больных со сниженным овариальным резервом </a:t>
            </a:r>
            <a:r>
              <a:rPr lang="ru-RU" dirty="0"/>
              <a:t>с целью повышения вероятности успешного лечения бесплодия. </a:t>
            </a:r>
            <a:endParaRPr lang="ru-RU" dirty="0" smtClean="0"/>
          </a:p>
          <a:p>
            <a:pPr algn="ctr"/>
            <a:r>
              <a:rPr lang="ru-RU" dirty="0" smtClean="0"/>
              <a:t>При </a:t>
            </a:r>
            <a:r>
              <a:rPr lang="ru-RU" dirty="0"/>
              <a:t>этом, риск кровотечения из ложа яичника в раннем послеоперационном периоде не повышен.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6845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556792"/>
            <a:ext cx="8856984" cy="496855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Вопрос производить или нет операцию при </a:t>
            </a:r>
            <a:r>
              <a:rPr lang="ru-RU" dirty="0" smtClean="0"/>
              <a:t>рецидиве ЭЯ необходимо рассматривать строго индивидуально из</a:t>
            </a:r>
            <a:r>
              <a:rPr lang="ru-RU" dirty="0"/>
              <a:t>-за </a:t>
            </a:r>
            <a:r>
              <a:rPr lang="ru-RU" dirty="0" smtClean="0"/>
              <a:t>потенциального </a:t>
            </a:r>
            <a:r>
              <a:rPr lang="ru-RU" dirty="0"/>
              <a:t>повреждения овариального резерва. </a:t>
            </a:r>
            <a:endParaRPr lang="ru-RU" dirty="0" smtClean="0"/>
          </a:p>
          <a:p>
            <a:r>
              <a:rPr lang="ru-RU" dirty="0" smtClean="0"/>
              <a:t>Нет необходимости удаления ЭЯ </a:t>
            </a:r>
            <a:r>
              <a:rPr lang="en-US" dirty="0" smtClean="0"/>
              <a:t>&lt; 3  </a:t>
            </a:r>
            <a:r>
              <a:rPr lang="ru-RU" dirty="0" smtClean="0"/>
              <a:t>см при бесплодии, ввиду отсутствия </a:t>
            </a:r>
            <a:r>
              <a:rPr lang="ru-RU" dirty="0"/>
              <a:t>улучшения исходов в лечении бесплодия. </a:t>
            </a:r>
            <a:endParaRPr lang="ru-RU" dirty="0" smtClean="0"/>
          </a:p>
          <a:p>
            <a:r>
              <a:rPr lang="ru-RU" dirty="0" smtClean="0"/>
              <a:t>При отсутствии беременности после оперативного лечения целесообразно выполнять </a:t>
            </a:r>
            <a:r>
              <a:rPr lang="ru-RU" dirty="0"/>
              <a:t>ЭКО, а не </a:t>
            </a:r>
            <a:r>
              <a:rPr lang="ru-RU" dirty="0" smtClean="0"/>
              <a:t>повторные операции. </a:t>
            </a:r>
          </a:p>
          <a:p>
            <a:r>
              <a:rPr lang="ru-RU" dirty="0" smtClean="0"/>
              <a:t>У больных с </a:t>
            </a:r>
            <a:r>
              <a:rPr lang="ru-RU" dirty="0"/>
              <a:t>билатеральными </a:t>
            </a:r>
            <a:r>
              <a:rPr lang="ru-RU" dirty="0" smtClean="0"/>
              <a:t>ЭЯ, </a:t>
            </a:r>
            <a:r>
              <a:rPr lang="ru-RU" dirty="0"/>
              <a:t>а также при решении вопроса о повторных </a:t>
            </a:r>
            <a:r>
              <a:rPr lang="ru-RU" dirty="0" smtClean="0"/>
              <a:t>операциях следует предлагать </a:t>
            </a:r>
            <a:r>
              <a:rPr lang="ru-RU" dirty="0" err="1" smtClean="0"/>
              <a:t>криоконсервацию</a:t>
            </a:r>
            <a:r>
              <a:rPr lang="ru-RU" dirty="0" smtClean="0"/>
              <a:t> эмбрионов до проведенного лечения.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230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6335712" cy="396875"/>
          </a:xfrm>
        </p:spPr>
        <p:txBody>
          <a:bodyPr>
            <a:noAutofit/>
          </a:bodyPr>
          <a:lstStyle/>
          <a:p>
            <a:r>
              <a:rPr lang="ru-RU" sz="4800" dirty="0"/>
              <a:t>Выводы: </a:t>
            </a:r>
            <a:endParaRPr lang="ru-RU" sz="48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84784"/>
            <a:ext cx="8856984" cy="1584325"/>
          </a:xfrm>
        </p:spPr>
        <p:txBody>
          <a:bodyPr>
            <a:noAutofit/>
          </a:bodyPr>
          <a:lstStyle/>
          <a:p>
            <a:r>
              <a:rPr lang="ru-RU" sz="2400" dirty="0" smtClean="0"/>
              <a:t>Полученные данные показывают </a:t>
            </a:r>
            <a:r>
              <a:rPr lang="ru-RU" sz="2400" b="1" dirty="0" smtClean="0">
                <a:solidFill>
                  <a:srgbClr val="7030A0"/>
                </a:solidFill>
              </a:rPr>
              <a:t>нецелесообразность</a:t>
            </a:r>
            <a:r>
              <a:rPr lang="ru-RU" sz="2400" dirty="0" smtClean="0"/>
              <a:t> применения КОК после оперативного вмешательства в циклическом режиме, т.к. это ведет к высокой частоте и тяжести </a:t>
            </a:r>
            <a:r>
              <a:rPr lang="ru-RU" sz="2400" b="1" dirty="0" smtClean="0">
                <a:solidFill>
                  <a:srgbClr val="7030A0"/>
                </a:solidFill>
              </a:rPr>
              <a:t>рецидивов</a:t>
            </a:r>
          </a:p>
          <a:p>
            <a:pPr marL="0" indent="0">
              <a:buNone/>
            </a:pPr>
            <a:endParaRPr lang="ru-RU" sz="2400" b="1" dirty="0" smtClean="0">
              <a:solidFill>
                <a:srgbClr val="7030A0"/>
              </a:solidFill>
            </a:endParaRPr>
          </a:p>
          <a:p>
            <a:r>
              <a:rPr lang="ru-RU" sz="2400" dirty="0" smtClean="0"/>
              <a:t>В настоящее время нельзя исключить, что </a:t>
            </a:r>
            <a:r>
              <a:rPr lang="ru-RU" sz="2400" b="1" dirty="0" smtClean="0">
                <a:solidFill>
                  <a:srgbClr val="7030A0"/>
                </a:solidFill>
              </a:rPr>
              <a:t>временное уменьшение боли </a:t>
            </a:r>
            <a:r>
              <a:rPr lang="ru-RU" sz="2400" dirty="0" smtClean="0"/>
              <a:t>при НГЭ приводит к отсрочке оценки заболевания</a:t>
            </a:r>
          </a:p>
          <a:p>
            <a:pPr marL="0" indent="0">
              <a:buNone/>
            </a:pPr>
            <a:endParaRPr lang="ru-RU" sz="2400" dirty="0" smtClean="0"/>
          </a:p>
          <a:p>
            <a:r>
              <a:rPr lang="ru-RU" sz="2400" dirty="0" smtClean="0"/>
              <a:t>Известно, что КОК снижают выработку собственных эстрогенов, однако не исключено, что </a:t>
            </a:r>
            <a:r>
              <a:rPr lang="ru-RU" sz="2400" b="1" dirty="0" smtClean="0">
                <a:solidFill>
                  <a:srgbClr val="7030A0"/>
                </a:solidFill>
              </a:rPr>
              <a:t>эстрогенный</a:t>
            </a:r>
            <a:r>
              <a:rPr lang="ru-RU" sz="2400" dirty="0" smtClean="0"/>
              <a:t> компонент КОК может оказывать </a:t>
            </a:r>
            <a:r>
              <a:rPr lang="ru-RU" sz="2400" b="1" dirty="0" smtClean="0">
                <a:solidFill>
                  <a:srgbClr val="7030A0"/>
                </a:solidFill>
              </a:rPr>
              <a:t>влияние.</a:t>
            </a:r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400" dirty="0" smtClean="0"/>
              <a:t>Тогда вопрос о минимальной дозе эстрогенов имеет принципиальное значение</a:t>
            </a:r>
          </a:p>
          <a:p>
            <a:endParaRPr lang="ru-RU" sz="2400" dirty="0" smtClean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76513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1"/>
            <a:ext cx="8784976" cy="4032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581128"/>
            <a:ext cx="8770573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67544" y="1196752"/>
            <a:ext cx="8136904" cy="288032"/>
          </a:xfrm>
          <a:prstGeom prst="rect">
            <a:avLst/>
          </a:prstGeom>
          <a:solidFill>
            <a:srgbClr val="CF543F">
              <a:alpha val="6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212976"/>
            <a:ext cx="8136904" cy="216024"/>
          </a:xfrm>
          <a:prstGeom prst="rect">
            <a:avLst/>
          </a:prstGeom>
          <a:solidFill>
            <a:srgbClr val="CF543F">
              <a:alpha val="6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5373216"/>
            <a:ext cx="8352928" cy="576064"/>
          </a:xfrm>
          <a:prstGeom prst="rect">
            <a:avLst/>
          </a:prstGeom>
          <a:solidFill>
            <a:srgbClr val="CF543F">
              <a:alpha val="6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416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39552" y="188641"/>
            <a:ext cx="7992888" cy="527725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err="1" smtClean="0"/>
              <a:t>Органосберегающая</a:t>
            </a:r>
            <a:r>
              <a:rPr lang="ru-RU" sz="4000" dirty="0" smtClean="0"/>
              <a:t> и неагрессивная стратегия лечения </a:t>
            </a:r>
            <a:r>
              <a:rPr lang="ru-RU" sz="4000" dirty="0"/>
              <a:t>при </a:t>
            </a:r>
            <a:r>
              <a:rPr lang="ru-RU" sz="4000" dirty="0" err="1" smtClean="0"/>
              <a:t>эндометриомах</a:t>
            </a:r>
            <a:r>
              <a:rPr lang="ru-RU" sz="4000" dirty="0" smtClean="0"/>
              <a:t> яичников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имеет </a:t>
            </a:r>
            <a:r>
              <a:rPr lang="ru-RU" sz="4000" b="1" dirty="0">
                <a:solidFill>
                  <a:srgbClr val="FF0000"/>
                </a:solidFill>
              </a:rPr>
              <a:t>приоритетное значение</a:t>
            </a:r>
            <a:r>
              <a:rPr lang="ru-RU" sz="4000" dirty="0"/>
              <a:t>, </a:t>
            </a:r>
            <a:endParaRPr lang="ru-RU" sz="4000" dirty="0" smtClean="0"/>
          </a:p>
          <a:p>
            <a:pPr algn="ctr"/>
            <a:r>
              <a:rPr lang="ru-RU" sz="4000" dirty="0" smtClean="0"/>
              <a:t>в первую очередь у </a:t>
            </a:r>
            <a:r>
              <a:rPr lang="ru-RU" sz="4000" dirty="0"/>
              <a:t>женщин репродуктивного возраста, ставящих вопрос о </a:t>
            </a:r>
            <a:r>
              <a:rPr lang="ru-RU" sz="4000" dirty="0" smtClean="0"/>
              <a:t>беременности*</a:t>
            </a:r>
            <a:endParaRPr lang="en-US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59832" y="6093296"/>
            <a:ext cx="593535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/>
              <a:t>*</a:t>
            </a:r>
            <a:r>
              <a:rPr lang="en-US" sz="1050" dirty="0"/>
              <a:t>Corona LE, Swenson CW, Sheetz KH, et al.</a:t>
            </a:r>
            <a:r>
              <a:rPr lang="ru-RU" sz="1050" dirty="0"/>
              <a:t> </a:t>
            </a:r>
            <a:r>
              <a:rPr lang="en-US" sz="1050" dirty="0"/>
              <a:t>Use of other treatments before hysterectomy</a:t>
            </a:r>
            <a:endParaRPr lang="ru-RU" sz="1050" dirty="0"/>
          </a:p>
          <a:p>
            <a:r>
              <a:rPr lang="en-US" sz="1050" dirty="0"/>
              <a:t>for benign conditions in a statewide hospital collaborative. J </a:t>
            </a:r>
            <a:r>
              <a:rPr lang="en-US" sz="1050" dirty="0" err="1"/>
              <a:t>Obstet</a:t>
            </a:r>
            <a:r>
              <a:rPr lang="en-US" sz="1050" dirty="0"/>
              <a:t> </a:t>
            </a:r>
            <a:r>
              <a:rPr lang="en-US" sz="1050" dirty="0" err="1"/>
              <a:t>Gynecol</a:t>
            </a:r>
            <a:r>
              <a:rPr lang="en-US" sz="1050" dirty="0"/>
              <a:t> 2015;212:304.e1-7.</a:t>
            </a:r>
            <a:endParaRPr lang="ru-RU" sz="1050" dirty="0"/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871822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553987"/>
            <a:ext cx="3297560" cy="2187381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34941"/>
            <a:ext cx="3439736" cy="4258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720080"/>
            <a:ext cx="5333410" cy="602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11560" y="4725144"/>
            <a:ext cx="230425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www.1med.spb.ru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95536" y="5373216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Спасибо за внимание и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п</a:t>
            </a:r>
            <a:r>
              <a:rPr lang="ru-RU" dirty="0" smtClean="0">
                <a:solidFill>
                  <a:schemeClr val="bg1"/>
                </a:solidFill>
              </a:rPr>
              <a:t>риглашаем к сотрудничеству!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0"/>
            <a:ext cx="3124158" cy="4293096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0"/>
            <a:ext cx="3455706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5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5832648" cy="3149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420888"/>
            <a:ext cx="4280416" cy="2022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79512" y="4653136"/>
            <a:ext cx="8496944" cy="203132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Гистопатологические характеристики ЭЯ могут иметь важную роль в прогнозировании рецидива ЭЯ. Прогнозирование риска рецидива ЭЯ конкретного пациента является очень важным в лечении </a:t>
            </a:r>
            <a:r>
              <a:rPr lang="ru-RU" dirty="0" err="1" smtClean="0"/>
              <a:t>эндометриоза</a:t>
            </a:r>
            <a:r>
              <a:rPr lang="ru-RU" dirty="0" smtClean="0"/>
              <a:t>.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Пациенткам с высоким риском рецидива  следует предлагать лечение согласно клиническому состоянию без промедлений</a:t>
            </a:r>
            <a:r>
              <a:rPr lang="en-US" b="1" dirty="0" smtClean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!</a:t>
            </a:r>
            <a:endParaRPr lang="ru-RU" b="1" dirty="0" smtClean="0"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ru-RU" dirty="0" smtClean="0"/>
              <a:t>Роль гистопатологических параметров, таких как  </a:t>
            </a:r>
            <a:r>
              <a:rPr lang="en-US" dirty="0" err="1" smtClean="0"/>
              <a:t>DoP</a:t>
            </a:r>
            <a:r>
              <a:rPr lang="en-US" dirty="0" smtClean="0"/>
              <a:t> </a:t>
            </a:r>
            <a:r>
              <a:rPr lang="ru-RU" dirty="0" smtClean="0"/>
              <a:t>и </a:t>
            </a:r>
            <a:r>
              <a:rPr lang="en-US" dirty="0" err="1" smtClean="0"/>
              <a:t>ToF</a:t>
            </a:r>
            <a:r>
              <a:rPr lang="en-US" dirty="0" smtClean="0"/>
              <a:t> </a:t>
            </a:r>
            <a:r>
              <a:rPr lang="ru-RU" dirty="0" smtClean="0"/>
              <a:t>оценена в крупных </a:t>
            </a:r>
            <a:r>
              <a:rPr lang="ru-RU" dirty="0" err="1" smtClean="0"/>
              <a:t>проспективных</a:t>
            </a:r>
            <a:r>
              <a:rPr lang="ru-RU" dirty="0" smtClean="0"/>
              <a:t> исследованиях.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908720"/>
            <a:ext cx="5400600" cy="432048"/>
          </a:xfrm>
          <a:prstGeom prst="rect">
            <a:avLst/>
          </a:prstGeom>
          <a:solidFill>
            <a:srgbClr val="CF543F">
              <a:alpha val="6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185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93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95536" y="476672"/>
            <a:ext cx="8496944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Бесплодие при </a:t>
            </a:r>
            <a:r>
              <a:rPr lang="ru-RU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эндометриозе</a:t>
            </a: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яичников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2708920"/>
            <a:ext cx="4392488" cy="286232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FF6600"/>
                </a:solidFill>
              </a:rPr>
              <a:t>Оперировать или лечить</a:t>
            </a:r>
            <a:r>
              <a:rPr lang="en-US" sz="3600" b="1" dirty="0" smtClean="0">
                <a:solidFill>
                  <a:srgbClr val="FF6600"/>
                </a:solidFill>
              </a:rPr>
              <a:t>?</a:t>
            </a:r>
            <a:endParaRPr lang="ru-RU" sz="3600" b="1" dirty="0" smtClean="0">
              <a:solidFill>
                <a:srgbClr val="FF6600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FF6600"/>
                </a:solidFill>
              </a:rPr>
              <a:t>Как оперировать</a:t>
            </a:r>
            <a:r>
              <a:rPr lang="en-US" sz="3600" b="1" dirty="0" smtClean="0">
                <a:solidFill>
                  <a:srgbClr val="FF6600"/>
                </a:solidFill>
              </a:rPr>
              <a:t>?</a:t>
            </a:r>
          </a:p>
          <a:p>
            <a:pPr algn="ctr">
              <a:buFont typeface="Arial" pitchFamily="34" charset="0"/>
              <a:buChar char="•"/>
            </a:pP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лечить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ctr"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000000"/>
                </a:solidFill>
              </a:rPr>
              <a:t>Как предотвратить</a:t>
            </a:r>
            <a:r>
              <a:rPr lang="en-US" sz="3600" b="1" dirty="0" smtClean="0">
                <a:solidFill>
                  <a:srgbClr val="000000"/>
                </a:solidFill>
              </a:rPr>
              <a:t>?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01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143000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Критерии для принятия решения об операции</a:t>
            </a:r>
            <a:endParaRPr lang="ru-RU" sz="40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596833"/>
              </p:ext>
            </p:extLst>
          </p:nvPr>
        </p:nvGraphicFramePr>
        <p:xfrm>
          <a:off x="323528" y="1844824"/>
          <a:ext cx="8064897" cy="43204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303940"/>
                <a:gridCol w="1453135"/>
                <a:gridCol w="1307822"/>
              </a:tblGrid>
              <a:tr h="92048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Боли</a:t>
                      </a:r>
                    </a:p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ru-RU" sz="2400" dirty="0" smtClean="0">
                          <a:solidFill>
                            <a:srgbClr val="FF0000"/>
                          </a:solidFill>
                        </a:rPr>
                        <a:t>ВАШ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ru-RU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ru-RU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00"/>
                          </a:solidFill>
                        </a:rPr>
                        <a:t>_</a:t>
                      </a:r>
                      <a:endParaRPr lang="ru-RU" sz="2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92048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/>
                        <a:t>Риск рецидива</a:t>
                      </a:r>
                    </a:p>
                    <a:p>
                      <a:r>
                        <a:rPr lang="ru-RU" sz="2400" dirty="0" smtClean="0">
                          <a:solidFill>
                            <a:srgbClr val="FF0000"/>
                          </a:solidFill>
                        </a:rPr>
                        <a:t>(анамнез)</a:t>
                      </a:r>
                      <a:endParaRPr lang="ru-RU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ru-RU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_</a:t>
                      </a:r>
                      <a:endParaRPr lang="ru-RU" sz="2800" dirty="0"/>
                    </a:p>
                  </a:txBody>
                  <a:tcPr/>
                </a:tc>
              </a:tr>
              <a:tr h="13648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/>
                        <a:t>Сохранение овариального резерва</a:t>
                      </a:r>
                    </a:p>
                    <a:p>
                      <a:r>
                        <a:rPr lang="ru-RU" sz="2400" dirty="0" smtClean="0">
                          <a:solidFill>
                            <a:srgbClr val="FF0000"/>
                          </a:solidFill>
                        </a:rPr>
                        <a:t>(АМГ,</a:t>
                      </a:r>
                      <a:r>
                        <a:rPr lang="ru-RU" sz="2400" baseline="0" dirty="0" smtClean="0">
                          <a:solidFill>
                            <a:srgbClr val="FF0000"/>
                          </a:solidFill>
                        </a:rPr>
                        <a:t> ЛГ, УЗИ</a:t>
                      </a:r>
                      <a:r>
                        <a:rPr lang="ru-RU" sz="240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ru-RU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ru-RU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_</a:t>
                      </a:r>
                      <a:endParaRPr lang="ru-RU" sz="2800" dirty="0"/>
                    </a:p>
                  </a:txBody>
                  <a:tcPr/>
                </a:tc>
              </a:tr>
              <a:tr h="11146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/>
                        <a:t>Онкологические риски</a:t>
                      </a:r>
                      <a:endParaRPr lang="ru-RU" sz="2400" dirty="0" smtClean="0"/>
                    </a:p>
                    <a:p>
                      <a:r>
                        <a:rPr lang="ru-RU" sz="2400" dirty="0" smtClean="0">
                          <a:solidFill>
                            <a:srgbClr val="FF0000"/>
                          </a:solidFill>
                        </a:rPr>
                        <a:t>(СА-125,</a:t>
                      </a:r>
                      <a:r>
                        <a:rPr lang="ru-RU" sz="2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HE-4, </a:t>
                      </a:r>
                      <a:r>
                        <a:rPr lang="ru-RU" sz="2400" baseline="0" dirty="0" smtClean="0">
                          <a:solidFill>
                            <a:srgbClr val="FF0000"/>
                          </a:solidFill>
                        </a:rPr>
                        <a:t>индекс 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ROMA</a:t>
                      </a:r>
                      <a:r>
                        <a:rPr lang="ru-RU" sz="2400" baseline="0" dirty="0" smtClean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 BRCL 1/2</a:t>
                      </a:r>
                      <a:r>
                        <a:rPr lang="ru-RU" sz="240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ru-RU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ru-RU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_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4076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1"/>
          <p:cNvGrpSpPr>
            <a:grpSpLocks/>
          </p:cNvGrpSpPr>
          <p:nvPr/>
        </p:nvGrpSpPr>
        <p:grpSpPr bwMode="auto">
          <a:xfrm>
            <a:off x="0" y="380628"/>
            <a:ext cx="8686354" cy="4334247"/>
            <a:chOff x="-1" y="0"/>
            <a:chExt cx="12354562" cy="6165239"/>
          </a:xfrm>
        </p:grpSpPr>
        <p:sp>
          <p:nvSpPr>
            <p:cNvPr id="16386" name="AutoShape 2"/>
            <p:cNvSpPr>
              <a:spLocks/>
            </p:cNvSpPr>
            <p:nvPr/>
          </p:nvSpPr>
          <p:spPr bwMode="auto">
            <a:xfrm>
              <a:off x="-1" y="0"/>
              <a:ext cx="866820" cy="616523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CC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19" tIns="45719" rIns="45719" bIns="45719" anchor="ctr"/>
            <a:lstStyle/>
            <a:p>
              <a:pPr defTabSz="321457">
                <a:defRPr/>
              </a:pPr>
              <a:endPara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cs typeface="Times New Roman" charset="0"/>
                <a:sym typeface="Times New Roman" charset="0"/>
              </a:endParaRPr>
            </a:p>
          </p:txBody>
        </p:sp>
        <p:grpSp>
          <p:nvGrpSpPr>
            <p:cNvPr id="37897" name="Group 3"/>
            <p:cNvGrpSpPr>
              <a:grpSpLocks/>
            </p:cNvGrpSpPr>
            <p:nvPr/>
          </p:nvGrpSpPr>
          <p:grpSpPr bwMode="auto">
            <a:xfrm>
              <a:off x="541866" y="1792173"/>
              <a:ext cx="11812695" cy="230797"/>
              <a:chOff x="0" y="0"/>
              <a:chExt cx="11812694" cy="230796"/>
            </a:xfrm>
          </p:grpSpPr>
          <p:sp>
            <p:nvSpPr>
              <p:cNvPr id="16388" name="AutoShape 4"/>
              <p:cNvSpPr>
                <a:spLocks/>
              </p:cNvSpPr>
              <p:nvPr/>
            </p:nvSpPr>
            <p:spPr bwMode="auto">
              <a:xfrm>
                <a:off x="9212235" y="398"/>
                <a:ext cx="2600459" cy="23022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45719" tIns="45719" rIns="45719" bIns="45719" anchor="ctr"/>
              <a:lstStyle/>
              <a:p>
                <a:pPr defTabSz="321457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Times New Roman" charset="0"/>
                  <a:sym typeface="Times New Roman" charset="0"/>
                </a:endParaRPr>
              </a:p>
            </p:txBody>
          </p:sp>
          <p:sp>
            <p:nvSpPr>
              <p:cNvPr id="16389" name="Line 5"/>
              <p:cNvSpPr>
                <a:spLocks noChangeShapeType="1"/>
              </p:cNvSpPr>
              <p:nvPr/>
            </p:nvSpPr>
            <p:spPr bwMode="auto">
              <a:xfrm>
                <a:off x="-501" y="97251"/>
                <a:ext cx="11813195" cy="0"/>
              </a:xfrm>
              <a:prstGeom prst="line">
                <a:avLst/>
              </a:prstGeom>
              <a:noFill/>
              <a:ln w="12700" cap="flat" cmpd="sng">
                <a:solidFill>
                  <a:srgbClr val="330033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45719" tIns="45719" rIns="45719" bIns="45719"/>
              <a:lstStyle/>
              <a:p>
                <a:pPr defTabSz="321457">
                  <a:defRPr/>
                </a:pPr>
                <a:endParaRPr lang="ru-RU" sz="11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Helvetica" charset="0"/>
                  <a:sym typeface="Helvetica" charset="0"/>
                </a:endParaRPr>
              </a:p>
            </p:txBody>
          </p:sp>
        </p:grpSp>
      </p:grp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0" y="4714875"/>
            <a:ext cx="609451" cy="0"/>
          </a:xfrm>
          <a:prstGeom prst="line">
            <a:avLst/>
          </a:prstGeom>
          <a:noFill/>
          <a:ln w="50800" cap="flat" cmpd="sng">
            <a:solidFill>
              <a:srgbClr val="330033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2145" tIns="32145" rIns="32145" bIns="32145"/>
          <a:lstStyle/>
          <a:p>
            <a:pPr defTabSz="321457">
              <a:defRPr/>
            </a:pPr>
            <a:endParaRPr lang="ru-RU" sz="11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6391" name="AutoShape 7"/>
          <p:cNvSpPr>
            <a:spLocks/>
          </p:cNvSpPr>
          <p:nvPr/>
        </p:nvSpPr>
        <p:spPr bwMode="auto">
          <a:xfrm>
            <a:off x="1007939" y="490017"/>
            <a:ext cx="7127006" cy="246571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CCCC99"/>
          </a:solidFill>
          <a:ln w="25400" cap="flat" cmpd="sng">
            <a:solidFill>
              <a:srgbClr val="CCCC99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0638" tIns="40638" rIns="40638" bIns="40638"/>
          <a:lstStyle/>
          <a:p>
            <a:pPr defTabSz="406286"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cs typeface="Tahoma" charset="0"/>
                <a:sym typeface="Tahoma" charset="0"/>
              </a:rPr>
              <a:t>Профилактика рецидива в ходе первичного хирургического лечения </a:t>
            </a:r>
            <a:r>
              <a:rPr lang="ru-RU" sz="2800" b="1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cs typeface="Tahoma" charset="0"/>
                <a:sym typeface="Tahoma" charset="0"/>
              </a:rPr>
              <a:t>эндометриоза</a:t>
            </a:r>
            <a:endParaRPr lang="ru-RU" sz="2800" b="1" i="1" dirty="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  <a:sym typeface="Tahoma" charset="0"/>
            </a:endParaRPr>
          </a:p>
          <a:p>
            <a:pPr defTabSz="406286">
              <a:defRPr/>
            </a:pPr>
            <a:endParaRPr lang="ru-RU" sz="2800" b="1" dirty="0">
              <a:solidFill>
                <a:srgbClr val="AD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  <a:sym typeface="Tahoma" charset="0"/>
            </a:endParaRPr>
          </a:p>
          <a:p>
            <a:pPr defTabSz="406286">
              <a:defRPr/>
            </a:pPr>
            <a:r>
              <a:rPr lang="ru-RU" sz="2800" b="1" dirty="0" err="1" smtClean="0">
                <a:solidFill>
                  <a:srgbClr val="AD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  <a:sym typeface="Tahoma" charset="0"/>
              </a:rPr>
              <a:t>Эндометриомы</a:t>
            </a:r>
            <a:endParaRPr lang="ru-RU" sz="1600" dirty="0">
              <a:effectLst>
                <a:outerShdw blurRad="38100" dist="38100" dir="2700000" algn="tl">
                  <a:srgbClr val="000000"/>
                </a:outerShdw>
              </a:effectLst>
              <a:cs typeface="Helvetica Neue Light" charset="0"/>
            </a:endParaRPr>
          </a:p>
        </p:txBody>
      </p:sp>
      <p:pic>
        <p:nvPicPr>
          <p:cNvPr id="16392" name="Picture 8" descr="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31" y="3748236"/>
            <a:ext cx="3312914" cy="248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393" name="Picture 9" descr="Duperray-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376" y="3748237"/>
            <a:ext cx="3809628" cy="250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94" name="AutoShape 10"/>
          <p:cNvSpPr>
            <a:spLocks/>
          </p:cNvSpPr>
          <p:nvPr/>
        </p:nvSpPr>
        <p:spPr bwMode="auto">
          <a:xfrm>
            <a:off x="6780982" y="5934894"/>
            <a:ext cx="1905372" cy="21989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0638" tIns="40638" rIns="40638" bIns="40638"/>
          <a:lstStyle/>
          <a:p>
            <a:pPr defTabSz="321457">
              <a:defRPr/>
            </a:pPr>
            <a:fld id="{BBCA1FAA-663A-D14D-AC8D-924A94E8802A}" type="slidenum">
              <a:rPr lang="ru-RU" sz="1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Arial" charset="0"/>
              </a:rPr>
              <a:pPr defTabSz="321457">
                <a:defRPr/>
              </a:pPr>
              <a:t>9</a:t>
            </a:fld>
            <a:endParaRPr lang="ru-RU">
              <a:effectLst>
                <a:outerShdw blurRad="38100" dist="38100" dir="2700000" algn="tl">
                  <a:srgbClr val="000000"/>
                </a:outerShdw>
              </a:effectLst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8287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10132</TotalTime>
  <Words>3485</Words>
  <Application>Microsoft Macintosh PowerPoint</Application>
  <PresentationFormat>Экран (4:3)</PresentationFormat>
  <Paragraphs>399</Paragraphs>
  <Slides>51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4" baseType="lpstr">
      <vt:lpstr>Тема Office</vt:lpstr>
      <vt:lpstr>Специальное оформление</vt:lpstr>
      <vt:lpstr>Документ</vt:lpstr>
      <vt:lpstr> Овариальный резерв – ключевая проблема в реализации функции репродукции при эндометриоидных кистах яичников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Критерии для принятия решения об операции</vt:lpstr>
      <vt:lpstr>Презентация PowerPoint</vt:lpstr>
      <vt:lpstr>Consensus</vt:lpstr>
      <vt:lpstr>Презентация PowerPoint</vt:lpstr>
      <vt:lpstr>Презентация PowerPoint</vt:lpstr>
      <vt:lpstr>Презентация PowerPoint</vt:lpstr>
      <vt:lpstr>ВРТ после удаления ЭЯ</vt:lpstr>
      <vt:lpstr>Среднее число фолликулов, полученных ооцитов и полученных эмбрионов типа А и В.  </vt:lpstr>
      <vt:lpstr>При эндометриозе страдают созревание  и качество яйцеклеток</vt:lpstr>
      <vt:lpstr>Результаты ЭКО/ИКСИ</vt:lpstr>
      <vt:lpstr>Презентация PowerPoint</vt:lpstr>
      <vt:lpstr>Серджисел (Surgicel)</vt:lpstr>
      <vt:lpstr>Серджифло (Surgiflo)</vt:lpstr>
      <vt:lpstr>Презентация PowerPoint</vt:lpstr>
      <vt:lpstr>Презентация PowerPoint</vt:lpstr>
      <vt:lpstr>Сравнительные данные оценки овариального резерва по уровню АМГ в сыворотке крови до и после операции  у  групп больных, оперированных с применением гемостатических матриц и биполярной коагуляции </vt:lpstr>
      <vt:lpstr>Презентация PowerPoint</vt:lpstr>
      <vt:lpstr>Необходимость медикаментозной  терапии после оперативного лечения</vt:lpstr>
      <vt:lpstr>Рецидивы эндометриоза – необходимость повторного вмешательства</vt:lpstr>
      <vt:lpstr>Процент рецидивов после оперативного и/или отмены медикаментозного лечения в зависимости от стадии эндометриоза </vt:lpstr>
      <vt:lpstr>Послеоперационная гормономодулирующая терапия (n=178)*</vt:lpstr>
      <vt:lpstr>Распределение обследованных группа послеоперационной терапии в зависимости от типа гемостаза на яичнике</vt:lpstr>
      <vt:lpstr> АМГ в сыворотке крови до и после оперативного и гормонального  лечения   при использовании  различных  видов гормономодулирующей терапии ( зеленый столбец – до лечения,  синий – через 4-6 месяцев после лечения)  </vt:lpstr>
      <vt:lpstr>Показатели АМГ и ФСГ в обследованных группах послеоперационного лечения</vt:lpstr>
      <vt:lpstr>Оперированный яичник Vs Интактный яичник</vt:lpstr>
      <vt:lpstr>Количество наступивших беременностей (самостоятельных и после ЭКО) в зависимости от вида послеоперационного лечения </vt:lpstr>
      <vt:lpstr>Процентное соотношение числа пациенток с наступившей имплантацией к общему числу исследуемых больных у пациенток, получавших разные виды гормономодулирующей терапии</vt:lpstr>
      <vt:lpstr>Частота наступления беременности в различных группах послеоперационной терапии в зависимости от типа гемостаза на яичнике</vt:lpstr>
      <vt:lpstr>Презентация PowerPoint</vt:lpstr>
      <vt:lpstr>КОК* относится, скорее, к симптоматической терапии эндометриоза</vt:lpstr>
      <vt:lpstr>КОК* и эндометриоз: на настоящий момент существует только одно рандомизированное плацебо-контролируемое исследование1</vt:lpstr>
      <vt:lpstr>Есть мнение, что доза эстрогена в КОК недостаточна для прогрессирования эндометриоза</vt:lpstr>
      <vt:lpstr>Что же на самом деле?</vt:lpstr>
      <vt:lpstr>Этинилэстрадиол (ЭЭ) даже в КОК с диеногестом может способствовать прогрессированию эндометриоза</vt:lpstr>
      <vt:lpstr>Этинилэстрадиол (ЭЭ) не слабее эстрадиола.  Для эндометриоза характерны усиление синтеза эстрогенов и чувствительности к ним.</vt:lpstr>
      <vt:lpstr>Причина неэффективности КОК* в лечении эндометриоза не только в эстрогенах</vt:lpstr>
      <vt:lpstr>При приеме КОК* в циклическом режиме после оперативного вмешательства высокий процент рецидивов</vt:lpstr>
      <vt:lpstr>КОК* не подходят для противорецидивной терапии</vt:lpstr>
      <vt:lpstr>Уменьшение интенсивности болевого синдрома при использовании КОК* носит временный характер </vt:lpstr>
      <vt:lpstr>Выводы:</vt:lpstr>
      <vt:lpstr>Выводы: </vt:lpstr>
      <vt:lpstr>Выводы: 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Evgeniya DEMENTIEVA</dc:creator>
  <cp:keywords/>
  <dc:description/>
  <cp:lastModifiedBy>Vitaly</cp:lastModifiedBy>
  <cp:revision>169</cp:revision>
  <dcterms:created xsi:type="dcterms:W3CDTF">2015-06-09T12:44:22Z</dcterms:created>
  <dcterms:modified xsi:type="dcterms:W3CDTF">2018-01-15T09:37:33Z</dcterms:modified>
  <cp:category/>
</cp:coreProperties>
</file>